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8" r:id="rId1"/>
  </p:sldMasterIdLst>
  <p:notesMasterIdLst>
    <p:notesMasterId r:id="rId17"/>
  </p:notesMasterIdLst>
  <p:sldIdLst>
    <p:sldId id="256" r:id="rId2"/>
    <p:sldId id="353" r:id="rId3"/>
    <p:sldId id="366" r:id="rId4"/>
    <p:sldId id="367" r:id="rId5"/>
    <p:sldId id="357" r:id="rId6"/>
    <p:sldId id="258" r:id="rId7"/>
    <p:sldId id="354" r:id="rId8"/>
    <p:sldId id="355" r:id="rId9"/>
    <p:sldId id="358" r:id="rId10"/>
    <p:sldId id="356" r:id="rId11"/>
    <p:sldId id="359" r:id="rId12"/>
    <p:sldId id="364" r:id="rId13"/>
    <p:sldId id="361" r:id="rId14"/>
    <p:sldId id="362" r:id="rId15"/>
    <p:sldId id="3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B816"/>
    <a:srgbClr val="D5BAEF"/>
    <a:srgbClr val="175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163699-F501-7947-A07A-3CA1E27299A7}" v="164" dt="2025-11-27T14:41:10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01"/>
    <p:restoredTop sz="96291"/>
  </p:normalViewPr>
  <p:slideViewPr>
    <p:cSldViewPr snapToGrid="0" snapToObjects="1">
      <p:cViewPr varScale="1">
        <p:scale>
          <a:sx n="182" d="100"/>
          <a:sy n="182" d="100"/>
        </p:scale>
        <p:origin x="12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chand, Marc" userId="e8a9a297-709b-4eb2-b373-ef1e4719aa7a" providerId="ADAL" clId="{75E27462-E964-5728-8DFE-403136793F75}"/>
    <pc:docChg chg="undo custSel addSld delSld modSld sldOrd">
      <pc:chgData name="Bachand, Marc" userId="e8a9a297-709b-4eb2-b373-ef1e4719aa7a" providerId="ADAL" clId="{75E27462-E964-5728-8DFE-403136793F75}" dt="2025-11-27T14:41:29.840" v="697" actId="14100"/>
      <pc:docMkLst>
        <pc:docMk/>
      </pc:docMkLst>
      <pc:sldChg chg="addSp delSp modSp mod">
        <pc:chgData name="Bachand, Marc" userId="e8a9a297-709b-4eb2-b373-ef1e4719aa7a" providerId="ADAL" clId="{75E27462-E964-5728-8DFE-403136793F75}" dt="2025-11-18T18:50:57.078" v="10" actId="1076"/>
        <pc:sldMkLst>
          <pc:docMk/>
          <pc:sldMk cId="3764273219" sldId="258"/>
        </pc:sldMkLst>
        <pc:picChg chg="add mod">
          <ac:chgData name="Bachand, Marc" userId="e8a9a297-709b-4eb2-b373-ef1e4719aa7a" providerId="ADAL" clId="{75E27462-E964-5728-8DFE-403136793F75}" dt="2025-11-18T18:50:57.078" v="10" actId="1076"/>
          <ac:picMkLst>
            <pc:docMk/>
            <pc:sldMk cId="3764273219" sldId="258"/>
            <ac:picMk id="21" creationId="{6CB06AD7-7D13-89F4-54BA-8CA04EEF3635}"/>
          </ac:picMkLst>
        </pc:picChg>
      </pc:sldChg>
      <pc:sldChg chg="delSp modSp mod delAnim">
        <pc:chgData name="Bachand, Marc" userId="e8a9a297-709b-4eb2-b373-ef1e4719aa7a" providerId="ADAL" clId="{75E27462-E964-5728-8DFE-403136793F75}" dt="2025-11-25T15:32:51.699" v="51" actId="1076"/>
        <pc:sldMkLst>
          <pc:docMk/>
          <pc:sldMk cId="4175686681" sldId="353"/>
        </pc:sldMkLst>
        <pc:spChg chg="mod">
          <ac:chgData name="Bachand, Marc" userId="e8a9a297-709b-4eb2-b373-ef1e4719aa7a" providerId="ADAL" clId="{75E27462-E964-5728-8DFE-403136793F75}" dt="2025-11-25T15:32:51.699" v="51" actId="1076"/>
          <ac:spMkLst>
            <pc:docMk/>
            <pc:sldMk cId="4175686681" sldId="353"/>
            <ac:spMk id="2" creationId="{890E1753-EF8A-DF48-B4B7-CA87280A797C}"/>
          </ac:spMkLst>
        </pc:spChg>
      </pc:sldChg>
      <pc:sldChg chg="addSp delSp modSp mod">
        <pc:chgData name="Bachand, Marc" userId="e8a9a297-709b-4eb2-b373-ef1e4719aa7a" providerId="ADAL" clId="{75E27462-E964-5728-8DFE-403136793F75}" dt="2025-11-18T18:52:30.494" v="15" actId="1076"/>
        <pc:sldMkLst>
          <pc:docMk/>
          <pc:sldMk cId="33409190" sldId="354"/>
        </pc:sldMkLst>
        <pc:picChg chg="add mod">
          <ac:chgData name="Bachand, Marc" userId="e8a9a297-709b-4eb2-b373-ef1e4719aa7a" providerId="ADAL" clId="{75E27462-E964-5728-8DFE-403136793F75}" dt="2025-11-18T18:52:30.494" v="15" actId="1076"/>
          <ac:picMkLst>
            <pc:docMk/>
            <pc:sldMk cId="33409190" sldId="354"/>
            <ac:picMk id="8" creationId="{2D2B1E5A-846B-F35F-05A7-22EB31DBFB2A}"/>
          </ac:picMkLst>
        </pc:picChg>
      </pc:sldChg>
      <pc:sldChg chg="addSp delSp modSp mod">
        <pc:chgData name="Bachand, Marc" userId="e8a9a297-709b-4eb2-b373-ef1e4719aa7a" providerId="ADAL" clId="{75E27462-E964-5728-8DFE-403136793F75}" dt="2025-11-18T18:54:36.335" v="21" actId="478"/>
        <pc:sldMkLst>
          <pc:docMk/>
          <pc:sldMk cId="4177778794" sldId="355"/>
        </pc:sldMkLst>
        <pc:picChg chg="add mod">
          <ac:chgData name="Bachand, Marc" userId="e8a9a297-709b-4eb2-b373-ef1e4719aa7a" providerId="ADAL" clId="{75E27462-E964-5728-8DFE-403136793F75}" dt="2025-11-18T18:53:10.121" v="20" actId="167"/>
          <ac:picMkLst>
            <pc:docMk/>
            <pc:sldMk cId="4177778794" sldId="355"/>
            <ac:picMk id="10" creationId="{6CF10A76-E716-2BC2-0A88-CCFCA6F07D25}"/>
          </ac:picMkLst>
        </pc:picChg>
      </pc:sldChg>
      <pc:sldChg chg="setBg">
        <pc:chgData name="Bachand, Marc" userId="e8a9a297-709b-4eb2-b373-ef1e4719aa7a" providerId="ADAL" clId="{75E27462-E964-5728-8DFE-403136793F75}" dt="2025-11-18T19:00:28.449" v="29"/>
        <pc:sldMkLst>
          <pc:docMk/>
          <pc:sldMk cId="2069662824" sldId="356"/>
        </pc:sldMkLst>
      </pc:sldChg>
      <pc:sldChg chg="addSp delSp modSp mod">
        <pc:chgData name="Bachand, Marc" userId="e8a9a297-709b-4eb2-b373-ef1e4719aa7a" providerId="ADAL" clId="{75E27462-E964-5728-8DFE-403136793F75}" dt="2025-11-18T19:00:52.688" v="32"/>
        <pc:sldMkLst>
          <pc:docMk/>
          <pc:sldMk cId="3523140491" sldId="361"/>
        </pc:sldMkLst>
        <pc:picChg chg="add mod">
          <ac:chgData name="Bachand, Marc" userId="e8a9a297-709b-4eb2-b373-ef1e4719aa7a" providerId="ADAL" clId="{75E27462-E964-5728-8DFE-403136793F75}" dt="2025-11-18T19:00:52.688" v="32"/>
          <ac:picMkLst>
            <pc:docMk/>
            <pc:sldMk cId="3523140491" sldId="361"/>
            <ac:picMk id="18" creationId="{3CE242C9-ADEF-9F58-5B6B-71EDAE8F3B0B}"/>
          </ac:picMkLst>
        </pc:picChg>
      </pc:sldChg>
      <pc:sldChg chg="addSp delSp modSp mod">
        <pc:chgData name="Bachand, Marc" userId="e8a9a297-709b-4eb2-b373-ef1e4719aa7a" providerId="ADAL" clId="{75E27462-E964-5728-8DFE-403136793F75}" dt="2025-11-18T19:01:52.837" v="37" actId="167"/>
        <pc:sldMkLst>
          <pc:docMk/>
          <pc:sldMk cId="732409078" sldId="362"/>
        </pc:sldMkLst>
        <pc:picChg chg="add mod">
          <ac:chgData name="Bachand, Marc" userId="e8a9a297-709b-4eb2-b373-ef1e4719aa7a" providerId="ADAL" clId="{75E27462-E964-5728-8DFE-403136793F75}" dt="2025-11-18T19:01:52.837" v="37" actId="167"/>
          <ac:picMkLst>
            <pc:docMk/>
            <pc:sldMk cId="732409078" sldId="362"/>
            <ac:picMk id="9" creationId="{8096D7F4-33AC-713F-2013-02B7130E57CE}"/>
          </ac:picMkLst>
        </pc:picChg>
      </pc:sldChg>
      <pc:sldChg chg="addSp delSp modSp mod">
        <pc:chgData name="Bachand, Marc" userId="e8a9a297-709b-4eb2-b373-ef1e4719aa7a" providerId="ADAL" clId="{75E27462-E964-5728-8DFE-403136793F75}" dt="2025-11-18T18:59:35.002" v="28" actId="167"/>
        <pc:sldMkLst>
          <pc:docMk/>
          <pc:sldMk cId="107485795" sldId="364"/>
        </pc:sldMkLst>
        <pc:picChg chg="add mod">
          <ac:chgData name="Bachand, Marc" userId="e8a9a297-709b-4eb2-b373-ef1e4719aa7a" providerId="ADAL" clId="{75E27462-E964-5728-8DFE-403136793F75}" dt="2025-11-18T18:59:35.002" v="28" actId="167"/>
          <ac:picMkLst>
            <pc:docMk/>
            <pc:sldMk cId="107485795" sldId="364"/>
            <ac:picMk id="20" creationId="{3FFDCC73-569D-7142-676D-350F6E4080FC}"/>
          </ac:picMkLst>
        </pc:picChg>
      </pc:sldChg>
      <pc:sldChg chg="addSp delSp modSp add del mod ord delAnim modAnim">
        <pc:chgData name="Bachand, Marc" userId="e8a9a297-709b-4eb2-b373-ef1e4719aa7a" providerId="ADAL" clId="{75E27462-E964-5728-8DFE-403136793F75}" dt="2025-11-27T14:41:17.206" v="696" actId="2696"/>
        <pc:sldMkLst>
          <pc:docMk/>
          <pc:sldMk cId="1343594563" sldId="365"/>
        </pc:sldMkLst>
      </pc:sldChg>
      <pc:sldChg chg="addSp delSp modSp add mod modAnim">
        <pc:chgData name="Bachand, Marc" userId="e8a9a297-709b-4eb2-b373-ef1e4719aa7a" providerId="ADAL" clId="{75E27462-E964-5728-8DFE-403136793F75}" dt="2025-11-25T16:02:25.429" v="693"/>
        <pc:sldMkLst>
          <pc:docMk/>
          <pc:sldMk cId="2725410614" sldId="366"/>
        </pc:sldMkLst>
      </pc:sldChg>
      <pc:sldChg chg="modSp add mod setBg">
        <pc:chgData name="Bachand, Marc" userId="e8a9a297-709b-4eb2-b373-ef1e4719aa7a" providerId="ADAL" clId="{75E27462-E964-5728-8DFE-403136793F75}" dt="2025-11-27T14:41:29.840" v="697" actId="14100"/>
        <pc:sldMkLst>
          <pc:docMk/>
          <pc:sldMk cId="6806642" sldId="367"/>
        </pc:sldMkLst>
        <pc:spChg chg="mod">
          <ac:chgData name="Bachand, Marc" userId="e8a9a297-709b-4eb2-b373-ef1e4719aa7a" providerId="ADAL" clId="{75E27462-E964-5728-8DFE-403136793F75}" dt="2025-11-27T14:41:11.128" v="695" actId="27636"/>
          <ac:spMkLst>
            <pc:docMk/>
            <pc:sldMk cId="6806642" sldId="367"/>
            <ac:spMk id="5" creationId="{0BBA5FC5-786C-3306-5DB2-F0B2FDABBD98}"/>
          </ac:spMkLst>
        </pc:spChg>
        <pc:spChg chg="mod">
          <ac:chgData name="Bachand, Marc" userId="e8a9a297-709b-4eb2-b373-ef1e4719aa7a" providerId="ADAL" clId="{75E27462-E964-5728-8DFE-403136793F75}" dt="2025-11-27T14:41:29.840" v="697" actId="14100"/>
          <ac:spMkLst>
            <pc:docMk/>
            <pc:sldMk cId="6806642" sldId="367"/>
            <ac:spMk id="15" creationId="{BD399D7D-602A-8CB9-CAD2-FB678E39C3A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A3E6A-52B8-D447-9D31-37FC3567D937}" type="doc">
      <dgm:prSet loTypeId="urn:microsoft.com/office/officeart/2005/8/layout/pyramid3" loCatId="" qsTypeId="urn:microsoft.com/office/officeart/2005/8/quickstyle/simple1" qsCatId="simple" csTypeId="urn:microsoft.com/office/officeart/2005/8/colors/colorful5" csCatId="colorful" phldr="1"/>
      <dgm:spPr/>
    </dgm:pt>
    <dgm:pt modelId="{7EDAD130-2C54-C840-A1AB-27E1C1B1E9B0}">
      <dgm:prSet phldrT="[Texte]"/>
      <dgm:spPr/>
      <dgm:t>
        <a:bodyPr/>
        <a:lstStyle/>
        <a:p>
          <a:r>
            <a:rPr lang="fr-FR" dirty="0">
              <a:solidFill>
                <a:schemeClr val="bg1"/>
              </a:solidFill>
            </a:rPr>
            <a:t>Patrimoine familial</a:t>
          </a:r>
        </a:p>
      </dgm:t>
    </dgm:pt>
    <dgm:pt modelId="{AE52D431-49FD-E841-B1BF-DCE7674BF067}" type="parTrans" cxnId="{05CED1E0-D765-D846-88FA-1ADB06D36D6A}">
      <dgm:prSet/>
      <dgm:spPr/>
      <dgm:t>
        <a:bodyPr/>
        <a:lstStyle/>
        <a:p>
          <a:endParaRPr lang="fr-FR"/>
        </a:p>
      </dgm:t>
    </dgm:pt>
    <dgm:pt modelId="{7915768C-EBD5-7243-B547-4B4823AC1274}" type="sibTrans" cxnId="{05CED1E0-D765-D846-88FA-1ADB06D36D6A}">
      <dgm:prSet/>
      <dgm:spPr/>
      <dgm:t>
        <a:bodyPr/>
        <a:lstStyle/>
        <a:p>
          <a:endParaRPr lang="fr-FR"/>
        </a:p>
      </dgm:t>
    </dgm:pt>
    <dgm:pt modelId="{1DE16655-9FB4-ED4D-93CD-75E412C78EC2}">
      <dgm:prSet phldrT="[Texte]"/>
      <dgm:spPr/>
      <dgm:t>
        <a:bodyPr/>
        <a:lstStyle/>
        <a:p>
          <a:r>
            <a:rPr lang="fr-FR" dirty="0"/>
            <a:t>Régime matrimonial</a:t>
          </a:r>
        </a:p>
        <a:p>
          <a:endParaRPr lang="fr-FR" dirty="0"/>
        </a:p>
      </dgm:t>
    </dgm:pt>
    <dgm:pt modelId="{00512F4A-358D-A347-8569-7F646E3CB796}" type="parTrans" cxnId="{05D96592-7374-954F-8F4C-993EFAE27005}">
      <dgm:prSet/>
      <dgm:spPr/>
      <dgm:t>
        <a:bodyPr/>
        <a:lstStyle/>
        <a:p>
          <a:endParaRPr lang="fr-FR"/>
        </a:p>
      </dgm:t>
    </dgm:pt>
    <dgm:pt modelId="{63AD1221-18D9-F049-B316-0825890F0CF7}" type="sibTrans" cxnId="{05D96592-7374-954F-8F4C-993EFAE27005}">
      <dgm:prSet/>
      <dgm:spPr/>
      <dgm:t>
        <a:bodyPr/>
        <a:lstStyle/>
        <a:p>
          <a:endParaRPr lang="fr-FR"/>
        </a:p>
      </dgm:t>
    </dgm:pt>
    <dgm:pt modelId="{F10E5CB6-3F4C-7F4C-9B34-0387DD5C825F}">
      <dgm:prSet phldrT="[Texte]"/>
      <dgm:spPr/>
      <dgm:t>
        <a:bodyPr/>
        <a:lstStyle/>
        <a:p>
          <a:r>
            <a:rPr lang="fr-FR" dirty="0"/>
            <a:t>Testament ou CCQ</a:t>
          </a:r>
        </a:p>
        <a:p>
          <a:endParaRPr lang="fr-FR" dirty="0"/>
        </a:p>
      </dgm:t>
    </dgm:pt>
    <dgm:pt modelId="{35215356-3ED9-4C40-8FA4-99302CA554E9}" type="parTrans" cxnId="{9F0C576D-2E2F-A445-AA2A-8DF3F92E3284}">
      <dgm:prSet/>
      <dgm:spPr/>
      <dgm:t>
        <a:bodyPr/>
        <a:lstStyle/>
        <a:p>
          <a:endParaRPr lang="fr-FR"/>
        </a:p>
      </dgm:t>
    </dgm:pt>
    <dgm:pt modelId="{5B706F3F-628A-D645-991A-8DCC3087A3F2}" type="sibTrans" cxnId="{9F0C576D-2E2F-A445-AA2A-8DF3F92E3284}">
      <dgm:prSet/>
      <dgm:spPr/>
      <dgm:t>
        <a:bodyPr/>
        <a:lstStyle/>
        <a:p>
          <a:endParaRPr lang="fr-FR"/>
        </a:p>
      </dgm:t>
    </dgm:pt>
    <dgm:pt modelId="{A30EADE8-7965-C742-A292-2B5C35DB99B9}" type="pres">
      <dgm:prSet presAssocID="{C67A3E6A-52B8-D447-9D31-37FC3567D937}" presName="Name0" presStyleCnt="0">
        <dgm:presLayoutVars>
          <dgm:dir/>
          <dgm:animLvl val="lvl"/>
          <dgm:resizeHandles val="exact"/>
        </dgm:presLayoutVars>
      </dgm:prSet>
      <dgm:spPr/>
    </dgm:pt>
    <dgm:pt modelId="{C9BC1039-F998-2B49-8761-ABC50F6909E4}" type="pres">
      <dgm:prSet presAssocID="{7EDAD130-2C54-C840-A1AB-27E1C1B1E9B0}" presName="Name8" presStyleCnt="0"/>
      <dgm:spPr/>
    </dgm:pt>
    <dgm:pt modelId="{2C87A242-4127-A840-AF92-B3BF0DD8E7BC}" type="pres">
      <dgm:prSet presAssocID="{7EDAD130-2C54-C840-A1AB-27E1C1B1E9B0}" presName="level" presStyleLbl="node1" presStyleIdx="0" presStyleCnt="3">
        <dgm:presLayoutVars>
          <dgm:chMax val="1"/>
          <dgm:bulletEnabled val="1"/>
        </dgm:presLayoutVars>
      </dgm:prSet>
      <dgm:spPr/>
    </dgm:pt>
    <dgm:pt modelId="{7396E38D-47B0-474E-BBE0-0AE2AF0AEDAC}" type="pres">
      <dgm:prSet presAssocID="{7EDAD130-2C54-C840-A1AB-27E1C1B1E9B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FB94527-75C2-2B4F-B92C-AA929C709CBD}" type="pres">
      <dgm:prSet presAssocID="{1DE16655-9FB4-ED4D-93CD-75E412C78EC2}" presName="Name8" presStyleCnt="0"/>
      <dgm:spPr/>
    </dgm:pt>
    <dgm:pt modelId="{E8AA4722-C067-5343-A6A8-91683EAE0E3E}" type="pres">
      <dgm:prSet presAssocID="{1DE16655-9FB4-ED4D-93CD-75E412C78EC2}" presName="level" presStyleLbl="node1" presStyleIdx="1" presStyleCnt="3">
        <dgm:presLayoutVars>
          <dgm:chMax val="1"/>
          <dgm:bulletEnabled val="1"/>
        </dgm:presLayoutVars>
      </dgm:prSet>
      <dgm:spPr/>
    </dgm:pt>
    <dgm:pt modelId="{841207E1-65AD-C944-9F8A-D2660D02F3C5}" type="pres">
      <dgm:prSet presAssocID="{1DE16655-9FB4-ED4D-93CD-75E412C78EC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ADF30C1-D705-7C42-80C9-C1179E9F64FD}" type="pres">
      <dgm:prSet presAssocID="{F10E5CB6-3F4C-7F4C-9B34-0387DD5C825F}" presName="Name8" presStyleCnt="0"/>
      <dgm:spPr/>
    </dgm:pt>
    <dgm:pt modelId="{7409C3ED-6C41-6C43-92FD-ABA2979B59AA}" type="pres">
      <dgm:prSet presAssocID="{F10E5CB6-3F4C-7F4C-9B34-0387DD5C825F}" presName="level" presStyleLbl="node1" presStyleIdx="2" presStyleCnt="3">
        <dgm:presLayoutVars>
          <dgm:chMax val="1"/>
          <dgm:bulletEnabled val="1"/>
        </dgm:presLayoutVars>
      </dgm:prSet>
      <dgm:spPr/>
    </dgm:pt>
    <dgm:pt modelId="{8F1EBBA0-3E9C-184B-8333-DF212B2AC495}" type="pres">
      <dgm:prSet presAssocID="{F10E5CB6-3F4C-7F4C-9B34-0387DD5C825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8ED8020-53D2-C243-8777-A9025A967B1A}" type="presOf" srcId="{1DE16655-9FB4-ED4D-93CD-75E412C78EC2}" destId="{E8AA4722-C067-5343-A6A8-91683EAE0E3E}" srcOrd="0" destOrd="0" presId="urn:microsoft.com/office/officeart/2005/8/layout/pyramid3"/>
    <dgm:cxn modelId="{C7818139-0158-5B47-8EB6-2EFAF637BE2E}" type="presOf" srcId="{F10E5CB6-3F4C-7F4C-9B34-0387DD5C825F}" destId="{7409C3ED-6C41-6C43-92FD-ABA2979B59AA}" srcOrd="0" destOrd="0" presId="urn:microsoft.com/office/officeart/2005/8/layout/pyramid3"/>
    <dgm:cxn modelId="{6840473D-F0F6-B74A-B327-E750E9BA6314}" type="presOf" srcId="{7EDAD130-2C54-C840-A1AB-27E1C1B1E9B0}" destId="{2C87A242-4127-A840-AF92-B3BF0DD8E7BC}" srcOrd="0" destOrd="0" presId="urn:microsoft.com/office/officeart/2005/8/layout/pyramid3"/>
    <dgm:cxn modelId="{03D9634B-3C30-B04E-9CD6-B27CE3484486}" type="presOf" srcId="{C67A3E6A-52B8-D447-9D31-37FC3567D937}" destId="{A30EADE8-7965-C742-A292-2B5C35DB99B9}" srcOrd="0" destOrd="0" presId="urn:microsoft.com/office/officeart/2005/8/layout/pyramid3"/>
    <dgm:cxn modelId="{9F0C576D-2E2F-A445-AA2A-8DF3F92E3284}" srcId="{C67A3E6A-52B8-D447-9D31-37FC3567D937}" destId="{F10E5CB6-3F4C-7F4C-9B34-0387DD5C825F}" srcOrd="2" destOrd="0" parTransId="{35215356-3ED9-4C40-8FA4-99302CA554E9}" sibTransId="{5B706F3F-628A-D645-991A-8DCC3087A3F2}"/>
    <dgm:cxn modelId="{D2395A75-F9DC-934E-91BC-7988342D07BE}" type="presOf" srcId="{7EDAD130-2C54-C840-A1AB-27E1C1B1E9B0}" destId="{7396E38D-47B0-474E-BBE0-0AE2AF0AEDAC}" srcOrd="1" destOrd="0" presId="urn:microsoft.com/office/officeart/2005/8/layout/pyramid3"/>
    <dgm:cxn modelId="{05D96592-7374-954F-8F4C-993EFAE27005}" srcId="{C67A3E6A-52B8-D447-9D31-37FC3567D937}" destId="{1DE16655-9FB4-ED4D-93CD-75E412C78EC2}" srcOrd="1" destOrd="0" parTransId="{00512F4A-358D-A347-8569-7F646E3CB796}" sibTransId="{63AD1221-18D9-F049-B316-0825890F0CF7}"/>
    <dgm:cxn modelId="{E4697DCF-F455-6344-BC9B-6A9684328516}" type="presOf" srcId="{1DE16655-9FB4-ED4D-93CD-75E412C78EC2}" destId="{841207E1-65AD-C944-9F8A-D2660D02F3C5}" srcOrd="1" destOrd="0" presId="urn:microsoft.com/office/officeart/2005/8/layout/pyramid3"/>
    <dgm:cxn modelId="{D4F1B3D8-E322-E34C-A98E-1E3564BDB989}" type="presOf" srcId="{F10E5CB6-3F4C-7F4C-9B34-0387DD5C825F}" destId="{8F1EBBA0-3E9C-184B-8333-DF212B2AC495}" srcOrd="1" destOrd="0" presId="urn:microsoft.com/office/officeart/2005/8/layout/pyramid3"/>
    <dgm:cxn modelId="{05CED1E0-D765-D846-88FA-1ADB06D36D6A}" srcId="{C67A3E6A-52B8-D447-9D31-37FC3567D937}" destId="{7EDAD130-2C54-C840-A1AB-27E1C1B1E9B0}" srcOrd="0" destOrd="0" parTransId="{AE52D431-49FD-E841-B1BF-DCE7674BF067}" sibTransId="{7915768C-EBD5-7243-B547-4B4823AC1274}"/>
    <dgm:cxn modelId="{1329E6A2-0658-B842-94F8-A1F1E3E5335F}" type="presParOf" srcId="{A30EADE8-7965-C742-A292-2B5C35DB99B9}" destId="{C9BC1039-F998-2B49-8761-ABC50F6909E4}" srcOrd="0" destOrd="0" presId="urn:microsoft.com/office/officeart/2005/8/layout/pyramid3"/>
    <dgm:cxn modelId="{7D4D0A17-1EAB-C44D-AADF-0F8AB44A9DC9}" type="presParOf" srcId="{C9BC1039-F998-2B49-8761-ABC50F6909E4}" destId="{2C87A242-4127-A840-AF92-B3BF0DD8E7BC}" srcOrd="0" destOrd="0" presId="urn:microsoft.com/office/officeart/2005/8/layout/pyramid3"/>
    <dgm:cxn modelId="{59D039CE-6E9F-5F47-B611-EA4795A0EF85}" type="presParOf" srcId="{C9BC1039-F998-2B49-8761-ABC50F6909E4}" destId="{7396E38D-47B0-474E-BBE0-0AE2AF0AEDAC}" srcOrd="1" destOrd="0" presId="urn:microsoft.com/office/officeart/2005/8/layout/pyramid3"/>
    <dgm:cxn modelId="{F18F4BE7-78A0-DE49-AB10-444304572C95}" type="presParOf" srcId="{A30EADE8-7965-C742-A292-2B5C35DB99B9}" destId="{DFB94527-75C2-2B4F-B92C-AA929C709CBD}" srcOrd="1" destOrd="0" presId="urn:microsoft.com/office/officeart/2005/8/layout/pyramid3"/>
    <dgm:cxn modelId="{8EF19A87-200C-E047-9471-BC19EC0E0955}" type="presParOf" srcId="{DFB94527-75C2-2B4F-B92C-AA929C709CBD}" destId="{E8AA4722-C067-5343-A6A8-91683EAE0E3E}" srcOrd="0" destOrd="0" presId="urn:microsoft.com/office/officeart/2005/8/layout/pyramid3"/>
    <dgm:cxn modelId="{88BC57BD-29C5-884C-9188-71E8C706D678}" type="presParOf" srcId="{DFB94527-75C2-2B4F-B92C-AA929C709CBD}" destId="{841207E1-65AD-C944-9F8A-D2660D02F3C5}" srcOrd="1" destOrd="0" presId="urn:microsoft.com/office/officeart/2005/8/layout/pyramid3"/>
    <dgm:cxn modelId="{56599794-0380-FB40-B082-200DC62E3DBB}" type="presParOf" srcId="{A30EADE8-7965-C742-A292-2B5C35DB99B9}" destId="{BADF30C1-D705-7C42-80C9-C1179E9F64FD}" srcOrd="2" destOrd="0" presId="urn:microsoft.com/office/officeart/2005/8/layout/pyramid3"/>
    <dgm:cxn modelId="{B2CB23EF-87DC-A14A-82FB-241DCB4DB3B9}" type="presParOf" srcId="{BADF30C1-D705-7C42-80C9-C1179E9F64FD}" destId="{7409C3ED-6C41-6C43-92FD-ABA2979B59AA}" srcOrd="0" destOrd="0" presId="urn:microsoft.com/office/officeart/2005/8/layout/pyramid3"/>
    <dgm:cxn modelId="{DA2FBA0C-2172-304D-99B5-95ABC501DC01}" type="presParOf" srcId="{BADF30C1-D705-7C42-80C9-C1179E9F64FD}" destId="{8F1EBBA0-3E9C-184B-8333-DF212B2AC495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7A3E6A-52B8-D447-9D31-37FC3567D937}" type="doc">
      <dgm:prSet loTypeId="urn:microsoft.com/office/officeart/2005/8/layout/pyramid3" loCatId="" qsTypeId="urn:microsoft.com/office/officeart/2005/8/quickstyle/simple1" qsCatId="simple" csTypeId="urn:microsoft.com/office/officeart/2005/8/colors/colorful5" csCatId="colorful" phldr="1"/>
      <dgm:spPr/>
    </dgm:pt>
    <dgm:pt modelId="{7EDAD130-2C54-C840-A1AB-27E1C1B1E9B0}">
      <dgm:prSet phldrT="[Texte]"/>
      <dgm:spPr/>
      <dgm:t>
        <a:bodyPr/>
        <a:lstStyle/>
        <a:p>
          <a:r>
            <a:rPr lang="fr-FR" dirty="0">
              <a:solidFill>
                <a:schemeClr val="bg1"/>
              </a:solidFill>
            </a:rPr>
            <a:t>Si enfants après 30 juin 2025</a:t>
          </a:r>
        </a:p>
        <a:p>
          <a:r>
            <a:rPr lang="fr-FR" dirty="0">
              <a:solidFill>
                <a:schemeClr val="bg1"/>
              </a:solidFill>
            </a:rPr>
            <a:t>Contrat d’union parental</a:t>
          </a:r>
        </a:p>
      </dgm:t>
    </dgm:pt>
    <dgm:pt modelId="{AE52D431-49FD-E841-B1BF-DCE7674BF067}" type="parTrans" cxnId="{05CED1E0-D765-D846-88FA-1ADB06D36D6A}">
      <dgm:prSet/>
      <dgm:spPr/>
      <dgm:t>
        <a:bodyPr/>
        <a:lstStyle/>
        <a:p>
          <a:endParaRPr lang="fr-FR"/>
        </a:p>
      </dgm:t>
    </dgm:pt>
    <dgm:pt modelId="{7915768C-EBD5-7243-B547-4B4823AC1274}" type="sibTrans" cxnId="{05CED1E0-D765-D846-88FA-1ADB06D36D6A}">
      <dgm:prSet/>
      <dgm:spPr/>
      <dgm:t>
        <a:bodyPr/>
        <a:lstStyle/>
        <a:p>
          <a:endParaRPr lang="fr-FR"/>
        </a:p>
      </dgm:t>
    </dgm:pt>
    <dgm:pt modelId="{1DE16655-9FB4-ED4D-93CD-75E412C78EC2}">
      <dgm:prSet phldrT="[Texte]"/>
      <dgm:spPr/>
      <dgm:t>
        <a:bodyPr/>
        <a:lstStyle/>
        <a:p>
          <a:endParaRPr lang="fr-FR" dirty="0"/>
        </a:p>
        <a:p>
          <a:r>
            <a:rPr lang="fr-FR" dirty="0"/>
            <a:t>S/O</a:t>
          </a:r>
        </a:p>
        <a:p>
          <a:endParaRPr lang="fr-FR" dirty="0"/>
        </a:p>
      </dgm:t>
    </dgm:pt>
    <dgm:pt modelId="{00512F4A-358D-A347-8569-7F646E3CB796}" type="parTrans" cxnId="{05D96592-7374-954F-8F4C-993EFAE27005}">
      <dgm:prSet/>
      <dgm:spPr/>
      <dgm:t>
        <a:bodyPr/>
        <a:lstStyle/>
        <a:p>
          <a:endParaRPr lang="fr-FR"/>
        </a:p>
      </dgm:t>
    </dgm:pt>
    <dgm:pt modelId="{63AD1221-18D9-F049-B316-0825890F0CF7}" type="sibTrans" cxnId="{05D96592-7374-954F-8F4C-993EFAE27005}">
      <dgm:prSet/>
      <dgm:spPr/>
      <dgm:t>
        <a:bodyPr/>
        <a:lstStyle/>
        <a:p>
          <a:endParaRPr lang="fr-FR"/>
        </a:p>
      </dgm:t>
    </dgm:pt>
    <dgm:pt modelId="{F10E5CB6-3F4C-7F4C-9B34-0387DD5C825F}">
      <dgm:prSet phldrT="[Texte]"/>
      <dgm:spPr/>
      <dgm:t>
        <a:bodyPr/>
        <a:lstStyle/>
        <a:p>
          <a:r>
            <a:rPr lang="fr-FR" dirty="0"/>
            <a:t>Testament*</a:t>
          </a:r>
        </a:p>
        <a:p>
          <a:endParaRPr lang="fr-FR" dirty="0"/>
        </a:p>
      </dgm:t>
    </dgm:pt>
    <dgm:pt modelId="{35215356-3ED9-4C40-8FA4-99302CA554E9}" type="parTrans" cxnId="{9F0C576D-2E2F-A445-AA2A-8DF3F92E3284}">
      <dgm:prSet/>
      <dgm:spPr/>
      <dgm:t>
        <a:bodyPr/>
        <a:lstStyle/>
        <a:p>
          <a:endParaRPr lang="fr-FR"/>
        </a:p>
      </dgm:t>
    </dgm:pt>
    <dgm:pt modelId="{5B706F3F-628A-D645-991A-8DCC3087A3F2}" type="sibTrans" cxnId="{9F0C576D-2E2F-A445-AA2A-8DF3F92E3284}">
      <dgm:prSet/>
      <dgm:spPr/>
      <dgm:t>
        <a:bodyPr/>
        <a:lstStyle/>
        <a:p>
          <a:endParaRPr lang="fr-FR"/>
        </a:p>
      </dgm:t>
    </dgm:pt>
    <dgm:pt modelId="{A30EADE8-7965-C742-A292-2B5C35DB99B9}" type="pres">
      <dgm:prSet presAssocID="{C67A3E6A-52B8-D447-9D31-37FC3567D937}" presName="Name0" presStyleCnt="0">
        <dgm:presLayoutVars>
          <dgm:dir/>
          <dgm:animLvl val="lvl"/>
          <dgm:resizeHandles val="exact"/>
        </dgm:presLayoutVars>
      </dgm:prSet>
      <dgm:spPr/>
    </dgm:pt>
    <dgm:pt modelId="{C9BC1039-F998-2B49-8761-ABC50F6909E4}" type="pres">
      <dgm:prSet presAssocID="{7EDAD130-2C54-C840-A1AB-27E1C1B1E9B0}" presName="Name8" presStyleCnt="0"/>
      <dgm:spPr/>
    </dgm:pt>
    <dgm:pt modelId="{2C87A242-4127-A840-AF92-B3BF0DD8E7BC}" type="pres">
      <dgm:prSet presAssocID="{7EDAD130-2C54-C840-A1AB-27E1C1B1E9B0}" presName="level" presStyleLbl="node1" presStyleIdx="0" presStyleCnt="3">
        <dgm:presLayoutVars>
          <dgm:chMax val="1"/>
          <dgm:bulletEnabled val="1"/>
        </dgm:presLayoutVars>
      </dgm:prSet>
      <dgm:spPr/>
    </dgm:pt>
    <dgm:pt modelId="{7396E38D-47B0-474E-BBE0-0AE2AF0AEDAC}" type="pres">
      <dgm:prSet presAssocID="{7EDAD130-2C54-C840-A1AB-27E1C1B1E9B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FB94527-75C2-2B4F-B92C-AA929C709CBD}" type="pres">
      <dgm:prSet presAssocID="{1DE16655-9FB4-ED4D-93CD-75E412C78EC2}" presName="Name8" presStyleCnt="0"/>
      <dgm:spPr/>
    </dgm:pt>
    <dgm:pt modelId="{E8AA4722-C067-5343-A6A8-91683EAE0E3E}" type="pres">
      <dgm:prSet presAssocID="{1DE16655-9FB4-ED4D-93CD-75E412C78EC2}" presName="level" presStyleLbl="node1" presStyleIdx="1" presStyleCnt="3">
        <dgm:presLayoutVars>
          <dgm:chMax val="1"/>
          <dgm:bulletEnabled val="1"/>
        </dgm:presLayoutVars>
      </dgm:prSet>
      <dgm:spPr/>
    </dgm:pt>
    <dgm:pt modelId="{841207E1-65AD-C944-9F8A-D2660D02F3C5}" type="pres">
      <dgm:prSet presAssocID="{1DE16655-9FB4-ED4D-93CD-75E412C78EC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ADF30C1-D705-7C42-80C9-C1179E9F64FD}" type="pres">
      <dgm:prSet presAssocID="{F10E5CB6-3F4C-7F4C-9B34-0387DD5C825F}" presName="Name8" presStyleCnt="0"/>
      <dgm:spPr/>
    </dgm:pt>
    <dgm:pt modelId="{7409C3ED-6C41-6C43-92FD-ABA2979B59AA}" type="pres">
      <dgm:prSet presAssocID="{F10E5CB6-3F4C-7F4C-9B34-0387DD5C825F}" presName="level" presStyleLbl="node1" presStyleIdx="2" presStyleCnt="3">
        <dgm:presLayoutVars>
          <dgm:chMax val="1"/>
          <dgm:bulletEnabled val="1"/>
        </dgm:presLayoutVars>
      </dgm:prSet>
      <dgm:spPr/>
    </dgm:pt>
    <dgm:pt modelId="{8F1EBBA0-3E9C-184B-8333-DF212B2AC495}" type="pres">
      <dgm:prSet presAssocID="{F10E5CB6-3F4C-7F4C-9B34-0387DD5C825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8ED8020-53D2-C243-8777-A9025A967B1A}" type="presOf" srcId="{1DE16655-9FB4-ED4D-93CD-75E412C78EC2}" destId="{E8AA4722-C067-5343-A6A8-91683EAE0E3E}" srcOrd="0" destOrd="0" presId="urn:microsoft.com/office/officeart/2005/8/layout/pyramid3"/>
    <dgm:cxn modelId="{C7818139-0158-5B47-8EB6-2EFAF637BE2E}" type="presOf" srcId="{F10E5CB6-3F4C-7F4C-9B34-0387DD5C825F}" destId="{7409C3ED-6C41-6C43-92FD-ABA2979B59AA}" srcOrd="0" destOrd="0" presId="urn:microsoft.com/office/officeart/2005/8/layout/pyramid3"/>
    <dgm:cxn modelId="{6840473D-F0F6-B74A-B327-E750E9BA6314}" type="presOf" srcId="{7EDAD130-2C54-C840-A1AB-27E1C1B1E9B0}" destId="{2C87A242-4127-A840-AF92-B3BF0DD8E7BC}" srcOrd="0" destOrd="0" presId="urn:microsoft.com/office/officeart/2005/8/layout/pyramid3"/>
    <dgm:cxn modelId="{03D9634B-3C30-B04E-9CD6-B27CE3484486}" type="presOf" srcId="{C67A3E6A-52B8-D447-9D31-37FC3567D937}" destId="{A30EADE8-7965-C742-A292-2B5C35DB99B9}" srcOrd="0" destOrd="0" presId="urn:microsoft.com/office/officeart/2005/8/layout/pyramid3"/>
    <dgm:cxn modelId="{9F0C576D-2E2F-A445-AA2A-8DF3F92E3284}" srcId="{C67A3E6A-52B8-D447-9D31-37FC3567D937}" destId="{F10E5CB6-3F4C-7F4C-9B34-0387DD5C825F}" srcOrd="2" destOrd="0" parTransId="{35215356-3ED9-4C40-8FA4-99302CA554E9}" sibTransId="{5B706F3F-628A-D645-991A-8DCC3087A3F2}"/>
    <dgm:cxn modelId="{D2395A75-F9DC-934E-91BC-7988342D07BE}" type="presOf" srcId="{7EDAD130-2C54-C840-A1AB-27E1C1B1E9B0}" destId="{7396E38D-47B0-474E-BBE0-0AE2AF0AEDAC}" srcOrd="1" destOrd="0" presId="urn:microsoft.com/office/officeart/2005/8/layout/pyramid3"/>
    <dgm:cxn modelId="{05D96592-7374-954F-8F4C-993EFAE27005}" srcId="{C67A3E6A-52B8-D447-9D31-37FC3567D937}" destId="{1DE16655-9FB4-ED4D-93CD-75E412C78EC2}" srcOrd="1" destOrd="0" parTransId="{00512F4A-358D-A347-8569-7F646E3CB796}" sibTransId="{63AD1221-18D9-F049-B316-0825890F0CF7}"/>
    <dgm:cxn modelId="{E4697DCF-F455-6344-BC9B-6A9684328516}" type="presOf" srcId="{1DE16655-9FB4-ED4D-93CD-75E412C78EC2}" destId="{841207E1-65AD-C944-9F8A-D2660D02F3C5}" srcOrd="1" destOrd="0" presId="urn:microsoft.com/office/officeart/2005/8/layout/pyramid3"/>
    <dgm:cxn modelId="{D4F1B3D8-E322-E34C-A98E-1E3564BDB989}" type="presOf" srcId="{F10E5CB6-3F4C-7F4C-9B34-0387DD5C825F}" destId="{8F1EBBA0-3E9C-184B-8333-DF212B2AC495}" srcOrd="1" destOrd="0" presId="urn:microsoft.com/office/officeart/2005/8/layout/pyramid3"/>
    <dgm:cxn modelId="{05CED1E0-D765-D846-88FA-1ADB06D36D6A}" srcId="{C67A3E6A-52B8-D447-9D31-37FC3567D937}" destId="{7EDAD130-2C54-C840-A1AB-27E1C1B1E9B0}" srcOrd="0" destOrd="0" parTransId="{AE52D431-49FD-E841-B1BF-DCE7674BF067}" sibTransId="{7915768C-EBD5-7243-B547-4B4823AC1274}"/>
    <dgm:cxn modelId="{1329E6A2-0658-B842-94F8-A1F1E3E5335F}" type="presParOf" srcId="{A30EADE8-7965-C742-A292-2B5C35DB99B9}" destId="{C9BC1039-F998-2B49-8761-ABC50F6909E4}" srcOrd="0" destOrd="0" presId="urn:microsoft.com/office/officeart/2005/8/layout/pyramid3"/>
    <dgm:cxn modelId="{7D4D0A17-1EAB-C44D-AADF-0F8AB44A9DC9}" type="presParOf" srcId="{C9BC1039-F998-2B49-8761-ABC50F6909E4}" destId="{2C87A242-4127-A840-AF92-B3BF0DD8E7BC}" srcOrd="0" destOrd="0" presId="urn:microsoft.com/office/officeart/2005/8/layout/pyramid3"/>
    <dgm:cxn modelId="{59D039CE-6E9F-5F47-B611-EA4795A0EF85}" type="presParOf" srcId="{C9BC1039-F998-2B49-8761-ABC50F6909E4}" destId="{7396E38D-47B0-474E-BBE0-0AE2AF0AEDAC}" srcOrd="1" destOrd="0" presId="urn:microsoft.com/office/officeart/2005/8/layout/pyramid3"/>
    <dgm:cxn modelId="{F18F4BE7-78A0-DE49-AB10-444304572C95}" type="presParOf" srcId="{A30EADE8-7965-C742-A292-2B5C35DB99B9}" destId="{DFB94527-75C2-2B4F-B92C-AA929C709CBD}" srcOrd="1" destOrd="0" presId="urn:microsoft.com/office/officeart/2005/8/layout/pyramid3"/>
    <dgm:cxn modelId="{8EF19A87-200C-E047-9471-BC19EC0E0955}" type="presParOf" srcId="{DFB94527-75C2-2B4F-B92C-AA929C709CBD}" destId="{E8AA4722-C067-5343-A6A8-91683EAE0E3E}" srcOrd="0" destOrd="0" presId="urn:microsoft.com/office/officeart/2005/8/layout/pyramid3"/>
    <dgm:cxn modelId="{88BC57BD-29C5-884C-9188-71E8C706D678}" type="presParOf" srcId="{DFB94527-75C2-2B4F-B92C-AA929C709CBD}" destId="{841207E1-65AD-C944-9F8A-D2660D02F3C5}" srcOrd="1" destOrd="0" presId="urn:microsoft.com/office/officeart/2005/8/layout/pyramid3"/>
    <dgm:cxn modelId="{56599794-0380-FB40-B082-200DC62E3DBB}" type="presParOf" srcId="{A30EADE8-7965-C742-A292-2B5C35DB99B9}" destId="{BADF30C1-D705-7C42-80C9-C1179E9F64FD}" srcOrd="2" destOrd="0" presId="urn:microsoft.com/office/officeart/2005/8/layout/pyramid3"/>
    <dgm:cxn modelId="{B2CB23EF-87DC-A14A-82FB-241DCB4DB3B9}" type="presParOf" srcId="{BADF30C1-D705-7C42-80C9-C1179E9F64FD}" destId="{7409C3ED-6C41-6C43-92FD-ABA2979B59AA}" srcOrd="0" destOrd="0" presId="urn:microsoft.com/office/officeart/2005/8/layout/pyramid3"/>
    <dgm:cxn modelId="{DA2FBA0C-2172-304D-99B5-95ABC501DC01}" type="presParOf" srcId="{BADF30C1-D705-7C42-80C9-C1179E9F64FD}" destId="{8F1EBBA0-3E9C-184B-8333-DF212B2AC495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87A242-4127-A840-AF92-B3BF0DD8E7BC}">
      <dsp:nvSpPr>
        <dsp:cNvPr id="0" name=""/>
        <dsp:cNvSpPr/>
      </dsp:nvSpPr>
      <dsp:spPr>
        <a:xfrm rot="10800000">
          <a:off x="0" y="0"/>
          <a:ext cx="7200899" cy="1193800"/>
        </a:xfrm>
        <a:prstGeom prst="trapezoid">
          <a:avLst>
            <a:gd name="adj" fmla="val 1005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solidFill>
                <a:schemeClr val="bg1"/>
              </a:solidFill>
            </a:rPr>
            <a:t>Patrimoine familial</a:t>
          </a:r>
        </a:p>
      </dsp:txBody>
      <dsp:txXfrm rot="-10800000">
        <a:off x="1260157" y="0"/>
        <a:ext cx="4680584" cy="1193800"/>
      </dsp:txXfrm>
    </dsp:sp>
    <dsp:sp modelId="{E8AA4722-C067-5343-A6A8-91683EAE0E3E}">
      <dsp:nvSpPr>
        <dsp:cNvPr id="0" name=""/>
        <dsp:cNvSpPr/>
      </dsp:nvSpPr>
      <dsp:spPr>
        <a:xfrm rot="10800000">
          <a:off x="1200150" y="1193800"/>
          <a:ext cx="4800600" cy="1193800"/>
        </a:xfrm>
        <a:prstGeom prst="trapezoid">
          <a:avLst>
            <a:gd name="adj" fmla="val 100532"/>
          </a:avLst>
        </a:prstGeom>
        <a:solidFill>
          <a:schemeClr val="accent5">
            <a:hueOff val="2988612"/>
            <a:satOff val="-6833"/>
            <a:lumOff val="1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Régime matrimonial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 dirty="0"/>
        </a:p>
      </dsp:txBody>
      <dsp:txXfrm rot="-10800000">
        <a:off x="2040255" y="1193800"/>
        <a:ext cx="3120390" cy="1193800"/>
      </dsp:txXfrm>
    </dsp:sp>
    <dsp:sp modelId="{7409C3ED-6C41-6C43-92FD-ABA2979B59AA}">
      <dsp:nvSpPr>
        <dsp:cNvPr id="0" name=""/>
        <dsp:cNvSpPr/>
      </dsp:nvSpPr>
      <dsp:spPr>
        <a:xfrm rot="10800000">
          <a:off x="2400300" y="2387600"/>
          <a:ext cx="2400300" cy="1193800"/>
        </a:xfrm>
        <a:prstGeom prst="trapezoid">
          <a:avLst>
            <a:gd name="adj" fmla="val 100532"/>
          </a:avLst>
        </a:prstGeom>
        <a:solidFill>
          <a:schemeClr val="accent5">
            <a:hueOff val="5977224"/>
            <a:satOff val="-13666"/>
            <a:lumOff val="37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Testament ou CCQ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 dirty="0"/>
        </a:p>
      </dsp:txBody>
      <dsp:txXfrm rot="-10800000">
        <a:off x="2400300" y="2387600"/>
        <a:ext cx="2400300" cy="1193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87A242-4127-A840-AF92-B3BF0DD8E7BC}">
      <dsp:nvSpPr>
        <dsp:cNvPr id="0" name=""/>
        <dsp:cNvSpPr/>
      </dsp:nvSpPr>
      <dsp:spPr>
        <a:xfrm rot="10800000">
          <a:off x="0" y="0"/>
          <a:ext cx="7200899" cy="1193800"/>
        </a:xfrm>
        <a:prstGeom prst="trapezoid">
          <a:avLst>
            <a:gd name="adj" fmla="val 1005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>
              <a:solidFill>
                <a:schemeClr val="bg1"/>
              </a:solidFill>
            </a:rPr>
            <a:t>Si enfants après 30 juin 2025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>
              <a:solidFill>
                <a:schemeClr val="bg1"/>
              </a:solidFill>
            </a:rPr>
            <a:t>Contrat d’union parental</a:t>
          </a:r>
        </a:p>
      </dsp:txBody>
      <dsp:txXfrm rot="-10800000">
        <a:off x="1260157" y="0"/>
        <a:ext cx="4680584" cy="1193800"/>
      </dsp:txXfrm>
    </dsp:sp>
    <dsp:sp modelId="{E8AA4722-C067-5343-A6A8-91683EAE0E3E}">
      <dsp:nvSpPr>
        <dsp:cNvPr id="0" name=""/>
        <dsp:cNvSpPr/>
      </dsp:nvSpPr>
      <dsp:spPr>
        <a:xfrm rot="10800000">
          <a:off x="1200150" y="1193800"/>
          <a:ext cx="4800600" cy="1193800"/>
        </a:xfrm>
        <a:prstGeom prst="trapezoid">
          <a:avLst>
            <a:gd name="adj" fmla="val 100532"/>
          </a:avLst>
        </a:prstGeom>
        <a:solidFill>
          <a:schemeClr val="accent5">
            <a:hueOff val="2988612"/>
            <a:satOff val="-6833"/>
            <a:lumOff val="1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S/O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</dsp:txBody>
      <dsp:txXfrm rot="-10800000">
        <a:off x="2040255" y="1193800"/>
        <a:ext cx="3120390" cy="1193800"/>
      </dsp:txXfrm>
    </dsp:sp>
    <dsp:sp modelId="{7409C3ED-6C41-6C43-92FD-ABA2979B59AA}">
      <dsp:nvSpPr>
        <dsp:cNvPr id="0" name=""/>
        <dsp:cNvSpPr/>
      </dsp:nvSpPr>
      <dsp:spPr>
        <a:xfrm rot="10800000">
          <a:off x="2400300" y="2387600"/>
          <a:ext cx="2400300" cy="1193800"/>
        </a:xfrm>
        <a:prstGeom prst="trapezoid">
          <a:avLst>
            <a:gd name="adj" fmla="val 100532"/>
          </a:avLst>
        </a:prstGeom>
        <a:solidFill>
          <a:schemeClr val="accent5">
            <a:hueOff val="5977224"/>
            <a:satOff val="-13666"/>
            <a:lumOff val="37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Testament*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</dsp:txBody>
      <dsp:txXfrm rot="-10800000">
        <a:off x="2400300" y="2387600"/>
        <a:ext cx="2400300" cy="1193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4E2EA-3DEF-EB4B-8A14-07B3549ABD2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58C59-6C22-344E-9D6D-681E939603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4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35A4-9BC6-E64B-8D09-ADBD67A1F575}" type="datetime1">
              <a:rPr lang="fr-CA" smtClean="0"/>
              <a:t>2025-11-27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46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D49C-B7C8-0241-869C-7026213CBB8D}" type="datetime1">
              <a:rPr lang="fr-CA" smtClean="0"/>
              <a:t>2025-11-27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78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27CE-F294-F941-9D9B-9560EC3C72A7}" type="datetime1">
              <a:rPr lang="fr-CA" smtClean="0"/>
              <a:t>2025-11-27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09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06C7-2C74-3E47-B5F2-4A8DBFE83222}" type="datetime1">
              <a:rPr lang="fr-CA" smtClean="0"/>
              <a:t>2025-11-27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66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53E5-748C-7545-8B47-1C8BE872B4DD}" type="datetime1">
              <a:rPr lang="fr-CA" smtClean="0"/>
              <a:t>2025-11-27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27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E09-FC5A-A64D-9844-5C7E932B1044}" type="datetime1">
              <a:rPr lang="fr-CA" smtClean="0"/>
              <a:t>2025-11-27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93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F2E7-A2BE-B94F-9C62-4B6E63AD7C65}" type="datetime1">
              <a:rPr lang="fr-CA" smtClean="0"/>
              <a:t>2025-11-27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60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676B-6F31-8B43-A9A5-F198C0843AEE}" type="datetime1">
              <a:rPr lang="fr-CA" smtClean="0"/>
              <a:t>2025-11-27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11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06B1-D715-F446-BBA7-D4F8C2B8E5D0}" type="datetime1">
              <a:rPr lang="fr-CA" smtClean="0"/>
              <a:t>2025-11-27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67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800-F5BE-4E4C-A90F-0BCB834898F0}" type="datetime1">
              <a:rPr lang="fr-CA" smtClean="0"/>
              <a:t>2025-11-27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457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784E9C6-66CC-5143-836E-54477F41280D}" type="datetime1">
              <a:rPr lang="fr-CA" smtClean="0"/>
              <a:t>2025-11-27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393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7A6CF21-D12E-4C4D-BB89-A86FC259D86C}" type="datetime1">
              <a:rPr lang="fr-CA" smtClean="0"/>
              <a:t>2025-11-27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B54F5B5-2E42-BA45-9884-22D5A7794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641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82E7FD-FC0A-A04E-A717-100E2FE91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wrap="square">
            <a:normAutofit/>
          </a:bodyPr>
          <a:lstStyle/>
          <a:p>
            <a:pPr algn="l"/>
            <a:r>
              <a:rPr lang="fr-FR" altLang="fr-FR" sz="4800">
                <a:solidFill>
                  <a:schemeClr val="tx1"/>
                </a:solidFill>
              </a:rPr>
              <a:t>Décès</a:t>
            </a:r>
            <a:br>
              <a:rPr lang="fr-FR" altLang="fr-FR" sz="4800">
                <a:solidFill>
                  <a:schemeClr val="tx1"/>
                </a:solidFill>
              </a:rPr>
            </a:br>
            <a:r>
              <a:rPr lang="fr-FR" altLang="fr-FR" sz="4800" cap="none">
                <a:solidFill>
                  <a:schemeClr val="tx1"/>
                </a:solidFill>
              </a:rPr>
              <a:t>Dévolution des biens</a:t>
            </a:r>
            <a:br>
              <a:rPr lang="fr-FR" altLang="fr-FR" sz="4800" cap="none">
                <a:solidFill>
                  <a:schemeClr val="tx1"/>
                </a:solidFill>
              </a:rPr>
            </a:br>
            <a:r>
              <a:rPr lang="fr-FR" altLang="fr-FR" sz="4800" cap="none">
                <a:solidFill>
                  <a:schemeClr val="tx1"/>
                </a:solidFill>
              </a:rPr>
              <a:t>Luc et Marie</a:t>
            </a:r>
            <a:endParaRPr lang="fr-FR" sz="4800">
              <a:solidFill>
                <a:schemeClr val="tx1"/>
              </a:solidFill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DE4F4E-8214-B842-90E5-0ABEEA60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B54F5B5-2E42-BA45-9884-22D5A7794A5B}" type="slidenum">
              <a:rPr lang="fr-FR" smtClean="0"/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981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123" y="0"/>
            <a:ext cx="7729728" cy="1188720"/>
          </a:xfrm>
        </p:spPr>
        <p:txBody>
          <a:bodyPr/>
          <a:lstStyle/>
          <a:p>
            <a:r>
              <a:rPr lang="fr-FR"/>
              <a:t>ÉTAPE 4</a:t>
            </a:r>
            <a:br>
              <a:rPr lang="fr-FR"/>
            </a:br>
            <a:r>
              <a:rPr lang="fr-FR"/>
              <a:t>Remise des biens aux héritiers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pPr/>
              <a:t>10</a:t>
            </a:fld>
            <a:endParaRPr lang="fr-FR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7BDAB7E-3080-654D-8FFC-6CEAA23F5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580194"/>
              </p:ext>
            </p:extLst>
          </p:nvPr>
        </p:nvGraphicFramePr>
        <p:xfrm>
          <a:off x="-13096" y="1757600"/>
          <a:ext cx="7290118" cy="400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118">
                  <a:extLst>
                    <a:ext uri="{9D8B030D-6E8A-4147-A177-3AD203B41FA5}">
                      <a16:colId xmlns:a16="http://schemas.microsoft.com/office/drawing/2014/main" val="298900975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905238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CÉLI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656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REÉR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8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Maison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230 000 $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186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Chalet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400 000 $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692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Actifs non liquides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u="sng" dirty="0"/>
                        <a:t>860 000 $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969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159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Disposition de l’immeuble locatif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900 000 $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179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Impôt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05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Hypothèque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041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Liquidités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u="sng" dirty="0"/>
                        <a:t>650 000 $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643056"/>
                  </a:ext>
                </a:extLst>
              </a:tr>
            </a:tbl>
          </a:graphicData>
        </a:graphic>
      </p:graphicFrame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4E89B1AF-72A8-C245-87C7-088B4C294A4D}"/>
              </a:ext>
            </a:extLst>
          </p:cNvPr>
          <p:cNvSpPr/>
          <p:nvPr/>
        </p:nvSpPr>
        <p:spPr>
          <a:xfrm>
            <a:off x="1988498" y="1236106"/>
            <a:ext cx="2978944" cy="5214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Bilan successoral de Luc</a:t>
            </a:r>
          </a:p>
        </p:txBody>
      </p:sp>
      <p:sp>
        <p:nvSpPr>
          <p:cNvPr id="31" name="Rectangle à coins arrondis 30">
            <a:extLst>
              <a:ext uri="{FF2B5EF4-FFF2-40B4-BE49-F238E27FC236}">
                <a16:creationId xmlns:a16="http://schemas.microsoft.com/office/drawing/2014/main" id="{DDF83FFD-13D6-1D46-BA8C-8F2F08A151C1}"/>
              </a:ext>
            </a:extLst>
          </p:cNvPr>
          <p:cNvSpPr/>
          <p:nvPr/>
        </p:nvSpPr>
        <p:spPr>
          <a:xfrm>
            <a:off x="7305631" y="2922298"/>
            <a:ext cx="3338555" cy="1794240"/>
          </a:xfrm>
          <a:prstGeom prst="roundRect">
            <a:avLst/>
          </a:prstGeom>
          <a:solidFill>
            <a:srgbClr val="23B8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Luce</a:t>
            </a:r>
          </a:p>
          <a:p>
            <a:r>
              <a:rPr lang="fr-FR" dirty="0"/>
              <a:t>Chalet = 	    200 000 $</a:t>
            </a:r>
          </a:p>
          <a:p>
            <a:r>
              <a:rPr lang="fr-FR" dirty="0"/>
              <a:t>Liquidités = </a:t>
            </a:r>
            <a:r>
              <a:rPr lang="fr-FR" u="sng" dirty="0"/>
              <a:t>262 910 $</a:t>
            </a:r>
          </a:p>
          <a:p>
            <a:r>
              <a:rPr lang="fr-FR" dirty="0"/>
              <a:t>	</a:t>
            </a:r>
            <a:r>
              <a:rPr lang="fr-FR" sz="2800" u="sng" dirty="0"/>
              <a:t>462 910 $</a:t>
            </a:r>
            <a:endParaRPr lang="fr-FR" dirty="0"/>
          </a:p>
        </p:txBody>
      </p:sp>
      <p:sp>
        <p:nvSpPr>
          <p:cNvPr id="32" name="Rectangle à coins arrondis 31">
            <a:extLst>
              <a:ext uri="{FF2B5EF4-FFF2-40B4-BE49-F238E27FC236}">
                <a16:creationId xmlns:a16="http://schemas.microsoft.com/office/drawing/2014/main" id="{70CCC505-592B-1F4D-A179-99CDE7FC9E8F}"/>
              </a:ext>
            </a:extLst>
          </p:cNvPr>
          <p:cNvSpPr/>
          <p:nvPr/>
        </p:nvSpPr>
        <p:spPr>
          <a:xfrm>
            <a:off x="7286557" y="4622006"/>
            <a:ext cx="3267117" cy="2235994"/>
          </a:xfrm>
          <a:prstGeom prst="roundRect">
            <a:avLst/>
          </a:prstGeom>
          <a:solidFill>
            <a:srgbClr val="175F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dirty="0"/>
              <a:t>Pour Marie</a:t>
            </a:r>
          </a:p>
          <a:p>
            <a:r>
              <a:rPr lang="fr-FR" dirty="0"/>
              <a:t>CÉLI = 	      60 000 $</a:t>
            </a:r>
          </a:p>
          <a:p>
            <a:r>
              <a:rPr lang="fr-FR" dirty="0"/>
              <a:t>REÉR = 	    170 000 $</a:t>
            </a:r>
          </a:p>
          <a:p>
            <a:r>
              <a:rPr lang="fr-FR" dirty="0"/>
              <a:t>Maison =     230 000 $</a:t>
            </a:r>
          </a:p>
          <a:p>
            <a:r>
              <a:rPr lang="fr-FR" dirty="0"/>
              <a:t>Liquidités = </a:t>
            </a:r>
            <a:r>
              <a:rPr lang="fr-FR" u="sng" dirty="0"/>
              <a:t>124 179 $</a:t>
            </a:r>
          </a:p>
          <a:p>
            <a:r>
              <a:rPr lang="fr-FR" dirty="0"/>
              <a:t>	</a:t>
            </a:r>
            <a:r>
              <a:rPr lang="fr-FR" sz="2800" u="sng" dirty="0"/>
              <a:t>584 179 $</a:t>
            </a:r>
            <a:r>
              <a:rPr lang="fr-FR" dirty="0"/>
              <a:t>	</a:t>
            </a:r>
          </a:p>
        </p:txBody>
      </p:sp>
      <p:sp>
        <p:nvSpPr>
          <p:cNvPr id="33" name="Rectangle à coins arrondis 32">
            <a:extLst>
              <a:ext uri="{FF2B5EF4-FFF2-40B4-BE49-F238E27FC236}">
                <a16:creationId xmlns:a16="http://schemas.microsoft.com/office/drawing/2014/main" id="{0F7F7771-4B78-AF4F-B1BA-6898A9561CA5}"/>
              </a:ext>
            </a:extLst>
          </p:cNvPr>
          <p:cNvSpPr/>
          <p:nvPr/>
        </p:nvSpPr>
        <p:spPr>
          <a:xfrm>
            <a:off x="7250839" y="1158389"/>
            <a:ext cx="3338555" cy="1794240"/>
          </a:xfrm>
          <a:prstGeom prst="roundRect">
            <a:avLst/>
          </a:prstGeom>
          <a:solidFill>
            <a:srgbClr val="D5BA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Pour Léo</a:t>
            </a:r>
          </a:p>
          <a:p>
            <a:r>
              <a:rPr lang="fr-FR" dirty="0">
                <a:solidFill>
                  <a:schemeClr val="bg1"/>
                </a:solidFill>
              </a:rPr>
              <a:t>Chalet = 	    200 000 $</a:t>
            </a:r>
          </a:p>
          <a:p>
            <a:r>
              <a:rPr lang="fr-FR" dirty="0">
                <a:solidFill>
                  <a:schemeClr val="bg1"/>
                </a:solidFill>
              </a:rPr>
              <a:t>Liquidités = </a:t>
            </a:r>
            <a:r>
              <a:rPr lang="fr-FR" u="sng" dirty="0">
                <a:solidFill>
                  <a:schemeClr val="bg1"/>
                </a:solidFill>
              </a:rPr>
              <a:t>262 911 $</a:t>
            </a:r>
          </a:p>
          <a:p>
            <a:r>
              <a:rPr lang="fr-FR" dirty="0">
                <a:solidFill>
                  <a:schemeClr val="bg1"/>
                </a:solidFill>
              </a:rPr>
              <a:t>	</a:t>
            </a:r>
            <a:r>
              <a:rPr lang="fr-FR" sz="2800" u="sng" dirty="0">
                <a:solidFill>
                  <a:schemeClr val="bg1"/>
                </a:solidFill>
              </a:rPr>
              <a:t>462 911 $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66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re 1">
            <a:extLst>
              <a:ext uri="{FF2B5EF4-FFF2-40B4-BE49-F238E27FC236}">
                <a16:creationId xmlns:a16="http://schemas.microsoft.com/office/drawing/2014/main" id="{7F604CCD-0F1B-FC48-8DD1-494FA0BA4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altLang="fr-FR" sz="4800">
                <a:solidFill>
                  <a:schemeClr val="tx1"/>
                </a:solidFill>
              </a:rPr>
              <a:t>La demande c)</a:t>
            </a:r>
          </a:p>
        </p:txBody>
      </p:sp>
      <p:sp>
        <p:nvSpPr>
          <p:cNvPr id="78854" name="Rectangle 78853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78856" name="Rectangle 78855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DBCA218-13D1-DC43-A7BD-BA49D8B4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B54F5B5-2E42-BA45-9884-22D5A7794A5B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1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3FFDCC73-569D-7142-676D-350F6E408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106"/>
            <a:ext cx="5264830" cy="342923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503" y="160651"/>
            <a:ext cx="9214945" cy="698570"/>
          </a:xfrm>
        </p:spPr>
        <p:txBody>
          <a:bodyPr>
            <a:normAutofit fontScale="90000"/>
          </a:bodyPr>
          <a:lstStyle/>
          <a:p>
            <a:r>
              <a:rPr lang="fr-FR" cap="none" dirty="0">
                <a:solidFill>
                  <a:schemeClr val="bg1"/>
                </a:solidFill>
              </a:rPr>
              <a:t>ÉTAPE 1</a:t>
            </a:r>
            <a:br>
              <a:rPr lang="fr-FR" cap="none" dirty="0">
                <a:solidFill>
                  <a:schemeClr val="bg1"/>
                </a:solidFill>
              </a:rPr>
            </a:br>
            <a:r>
              <a:rPr lang="fr-FR" cap="none" dirty="0">
                <a:solidFill>
                  <a:schemeClr val="bg1"/>
                </a:solidFill>
              </a:rPr>
              <a:t>Détermination de la dette en vertu du patrimoine familial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12</a:t>
            </a:fld>
            <a:endParaRPr lang="fr-FR"/>
          </a:p>
        </p:txBody>
      </p:sp>
      <p:sp>
        <p:nvSpPr>
          <p:cNvPr id="6" name="Rectangle à coins arrondis 5">
            <a:extLst>
              <a:ext uri="{FF2B5EF4-FFF2-40B4-BE49-F238E27FC236}">
                <a16:creationId xmlns:a16="http://schemas.microsoft.com/office/drawing/2014/main" id="{A649F5B9-4A86-864A-8D62-42DC4FD67E58}"/>
              </a:ext>
            </a:extLst>
          </p:cNvPr>
          <p:cNvSpPr/>
          <p:nvPr/>
        </p:nvSpPr>
        <p:spPr>
          <a:xfrm>
            <a:off x="4859202" y="1086181"/>
            <a:ext cx="6098045" cy="181467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du patrimoine familial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CA" sz="1200" kern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210 000 $ +130 000 $ + 460 000 $ + 400 000 $ - 120 000 $  </a:t>
            </a:r>
            <a:r>
              <a:rPr lang="fr-CA" sz="28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8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157 462</a:t>
            </a: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CA" sz="28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922 538 $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CA" sz="1200" kern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( VA = 55 000 $, I = 5,4 %, N = 20, Calculez  VF)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7B8FC163-63A3-0340-9EE4-32070A519514}"/>
              </a:ext>
            </a:extLst>
          </p:cNvPr>
          <p:cNvSpPr/>
          <p:nvPr/>
        </p:nvSpPr>
        <p:spPr>
          <a:xfrm>
            <a:off x="4859204" y="3002577"/>
            <a:ext cx="6098043" cy="58483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attribuable à chaque conjoint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922 538 $ / 2 = 461 269 $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à coins arrondis 7">
            <a:extLst>
              <a:ext uri="{FF2B5EF4-FFF2-40B4-BE49-F238E27FC236}">
                <a16:creationId xmlns:a16="http://schemas.microsoft.com/office/drawing/2014/main" id="{F9B1EFE8-7D09-B448-A43D-D4B2862A0BA3}"/>
              </a:ext>
            </a:extLst>
          </p:cNvPr>
          <p:cNvSpPr/>
          <p:nvPr/>
        </p:nvSpPr>
        <p:spPr>
          <a:xfrm>
            <a:off x="4859203" y="3715709"/>
            <a:ext cx="6098044" cy="70104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Luc avant redistribution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170 000 $ + 230 000 $ + 400 000 $ - 60 000 $ – 157 462 $ =  582 538 $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3AB9DD4C-AA28-B042-8DB3-6402268F7FCF}"/>
              </a:ext>
            </a:extLst>
          </p:cNvPr>
          <p:cNvSpPr/>
          <p:nvPr/>
        </p:nvSpPr>
        <p:spPr>
          <a:xfrm>
            <a:off x="4859203" y="4545046"/>
            <a:ext cx="6098044" cy="57277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Marie avant redistribution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40 000 $ + 130 000 $ + 230 000 $ - 60 000 $ = 340 000 $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à coins arrondis 9">
            <a:extLst>
              <a:ext uri="{FF2B5EF4-FFF2-40B4-BE49-F238E27FC236}">
                <a16:creationId xmlns:a16="http://schemas.microsoft.com/office/drawing/2014/main" id="{4F6B0E5D-114B-F641-8BAC-A507DB490CE9}"/>
              </a:ext>
            </a:extLst>
          </p:cNvPr>
          <p:cNvSpPr/>
          <p:nvPr/>
        </p:nvSpPr>
        <p:spPr>
          <a:xfrm>
            <a:off x="4918084" y="5333223"/>
            <a:ext cx="6078363" cy="621665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Dette de Luc envers Marie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(582 538 - 340 000) / 2 = 121 269 $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4F6B0E5D-114B-F641-8BAC-A507DB490CE9}"/>
              </a:ext>
            </a:extLst>
          </p:cNvPr>
          <p:cNvSpPr/>
          <p:nvPr/>
        </p:nvSpPr>
        <p:spPr>
          <a:xfrm>
            <a:off x="2739241" y="6170295"/>
            <a:ext cx="6078362" cy="681321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Preuve – après redistribution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Luc = 582 538  $ - 121 269 $ = 461 269 $</a:t>
            </a:r>
          </a:p>
          <a:p>
            <a:pPr eaLnBrk="0" fontAlgn="base" hangingPunct="0"/>
            <a:r>
              <a:rPr lang="fr-CA" sz="1200" dirty="0">
                <a:solidFill>
                  <a:srgbClr val="FFFFFF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Marie = 340 000 $ + 121 269 $ = 461 269 $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0BBE6FA-C7C1-1E46-BD95-C6D867AE3B24}"/>
              </a:ext>
            </a:extLst>
          </p:cNvPr>
          <p:cNvSpPr/>
          <p:nvPr/>
        </p:nvSpPr>
        <p:spPr>
          <a:xfrm>
            <a:off x="10624937" y="957884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52315D48-F751-C54F-8382-5E9FC8B0497E}"/>
              </a:ext>
            </a:extLst>
          </p:cNvPr>
          <p:cNvSpPr/>
          <p:nvPr/>
        </p:nvSpPr>
        <p:spPr>
          <a:xfrm>
            <a:off x="10691929" y="2783360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D030A7B-A1E6-BC4D-ABC5-0F7A095E38CF}"/>
              </a:ext>
            </a:extLst>
          </p:cNvPr>
          <p:cNvSpPr/>
          <p:nvPr/>
        </p:nvSpPr>
        <p:spPr>
          <a:xfrm>
            <a:off x="10719892" y="353205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01632FD-E0B5-C74D-B85F-E511AF7C4D95}"/>
              </a:ext>
            </a:extLst>
          </p:cNvPr>
          <p:cNvSpPr/>
          <p:nvPr/>
        </p:nvSpPr>
        <p:spPr>
          <a:xfrm>
            <a:off x="10758922" y="4369124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080F31F-9F47-6541-BD8C-4350D3E4AF21}"/>
              </a:ext>
            </a:extLst>
          </p:cNvPr>
          <p:cNvSpPr/>
          <p:nvPr/>
        </p:nvSpPr>
        <p:spPr>
          <a:xfrm>
            <a:off x="10707374" y="5128118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1E39E3FB-1347-DB45-9CD8-D53F45DC682B}"/>
              </a:ext>
            </a:extLst>
          </p:cNvPr>
          <p:cNvSpPr/>
          <p:nvPr/>
        </p:nvSpPr>
        <p:spPr>
          <a:xfrm>
            <a:off x="8567730" y="6019780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45E9F467-1F93-B449-BD87-34A2BBE1EC26}"/>
              </a:ext>
            </a:extLst>
          </p:cNvPr>
          <p:cNvSpPr>
            <a:spLocks/>
          </p:cNvSpPr>
          <p:nvPr/>
        </p:nvSpPr>
        <p:spPr bwMode="auto">
          <a:xfrm>
            <a:off x="276414" y="4547870"/>
            <a:ext cx="1852930" cy="1852930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wrap="square" lIns="203920" tIns="203920" rIns="203920" bIns="203920" anchor="ctr">
            <a:noAutofit/>
          </a:bodyPr>
          <a:lstStyle/>
          <a:p>
            <a:pPr algn="ctr" eaLnBrk="0" fontAlgn="base" hangingPunct="0">
              <a:lnSpc>
                <a:spcPct val="90000"/>
              </a:lnSpc>
              <a:spcAft>
                <a:spcPts val="505"/>
              </a:spcAft>
            </a:pPr>
            <a:r>
              <a:rPr lang="fr-FR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Valeur nette selon les titres de propriété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lnSpc>
                <a:spcPct val="90000"/>
              </a:lnSpc>
              <a:spcAft>
                <a:spcPts val="505"/>
              </a:spcAft>
            </a:pPr>
            <a:r>
              <a:rPr lang="fr-FR" sz="1200" dirty="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Luc</a:t>
            </a:r>
            <a:r>
              <a:rPr lang="fr-FR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 1 700 000 $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503" y="160651"/>
            <a:ext cx="9443545" cy="698570"/>
          </a:xfrm>
        </p:spPr>
        <p:txBody>
          <a:bodyPr>
            <a:normAutofit fontScale="90000"/>
          </a:bodyPr>
          <a:lstStyle/>
          <a:p>
            <a:r>
              <a:rPr lang="fr-FR" cap="none" dirty="0">
                <a:solidFill>
                  <a:schemeClr val="bg1"/>
                </a:solidFill>
              </a:rPr>
              <a:t>ÉTAPE 2</a:t>
            </a:r>
            <a:br>
              <a:rPr lang="fr-FR" cap="none" dirty="0">
                <a:solidFill>
                  <a:schemeClr val="bg1"/>
                </a:solidFill>
              </a:rPr>
            </a:br>
            <a:r>
              <a:rPr lang="fr-FR" cap="none" dirty="0">
                <a:solidFill>
                  <a:schemeClr val="bg1"/>
                </a:solidFill>
              </a:rPr>
              <a:t>Détermination de la dette en vertu du régime matrimonial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13</a:t>
            </a:fld>
            <a:endParaRPr lang="fr-FR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3AB9DD4C-AA28-B042-8DB3-6402268F7FCF}"/>
              </a:ext>
            </a:extLst>
          </p:cNvPr>
          <p:cNvSpPr/>
          <p:nvPr/>
        </p:nvSpPr>
        <p:spPr>
          <a:xfrm>
            <a:off x="0" y="4727953"/>
            <a:ext cx="4896693" cy="115647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FR" sz="20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Régime de la société d’acquêts</a:t>
            </a:r>
          </a:p>
          <a:p>
            <a:pPr algn="ctr" eaLnBrk="0" fontAlgn="base" hangingPunct="0">
              <a:spcAft>
                <a:spcPts val="0"/>
              </a:spcAft>
            </a:pPr>
            <a:r>
              <a:rPr lang="fr-FR" sz="2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50/50 pour les biens, acquis pendant le mariage, à l’extérieur du patrimoine familial</a:t>
            </a:r>
            <a:endParaRPr lang="fr-CA" sz="20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08F69582-49F3-684D-B69B-75C55EB5CD4A}"/>
              </a:ext>
            </a:extLst>
          </p:cNvPr>
          <p:cNvSpPr/>
          <p:nvPr/>
        </p:nvSpPr>
        <p:spPr>
          <a:xfrm>
            <a:off x="5810225" y="1132249"/>
            <a:ext cx="4797176" cy="79431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des biens assujettis au régime matrimonial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CA" sz="1200" kern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85 000 $ + 900 000 $ - 12 000 = 973 000 $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CA" sz="1200" kern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à coins arrondis 7">
            <a:extLst>
              <a:ext uri="{FF2B5EF4-FFF2-40B4-BE49-F238E27FC236}">
                <a16:creationId xmlns:a16="http://schemas.microsoft.com/office/drawing/2014/main" id="{7E7F87B6-0F55-6A4B-AF82-E226D62639E2}"/>
              </a:ext>
            </a:extLst>
          </p:cNvPr>
          <p:cNvSpPr/>
          <p:nvPr/>
        </p:nvSpPr>
        <p:spPr>
          <a:xfrm>
            <a:off x="5810225" y="2220256"/>
            <a:ext cx="4797175" cy="58483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attribuable à chaque conjoint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973 000 $ / 2 = 486 500 $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à coins arrondis 9">
            <a:extLst>
              <a:ext uri="{FF2B5EF4-FFF2-40B4-BE49-F238E27FC236}">
                <a16:creationId xmlns:a16="http://schemas.microsoft.com/office/drawing/2014/main" id="{EB7B03D1-23B9-0B4B-9B40-2C7C32D2660E}"/>
              </a:ext>
            </a:extLst>
          </p:cNvPr>
          <p:cNvSpPr/>
          <p:nvPr/>
        </p:nvSpPr>
        <p:spPr>
          <a:xfrm>
            <a:off x="5810225" y="3085352"/>
            <a:ext cx="4797176" cy="70104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Luc avant redistribution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60 000 $ + 900 000 $ =  960 000 $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29ECC2F7-0F76-F04D-8C1D-3D1A76CE7E03}"/>
              </a:ext>
            </a:extLst>
          </p:cNvPr>
          <p:cNvSpPr/>
          <p:nvPr/>
        </p:nvSpPr>
        <p:spPr>
          <a:xfrm>
            <a:off x="5854247" y="4072181"/>
            <a:ext cx="4797176" cy="57277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Marie avant redistribution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25 000 $ - 12 000 $ = 13 000 $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à coins arrondis 11">
            <a:extLst>
              <a:ext uri="{FF2B5EF4-FFF2-40B4-BE49-F238E27FC236}">
                <a16:creationId xmlns:a16="http://schemas.microsoft.com/office/drawing/2014/main" id="{E0617132-838F-7E45-A77F-4FCCFE312D04}"/>
              </a:ext>
            </a:extLst>
          </p:cNvPr>
          <p:cNvSpPr/>
          <p:nvPr/>
        </p:nvSpPr>
        <p:spPr>
          <a:xfrm>
            <a:off x="5839665" y="4888442"/>
            <a:ext cx="4738294" cy="621665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Dette de Luc envers Marie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(960 000 $ - 13 000 $) / 2 = 473 500 $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à coins arrondis 12">
            <a:extLst>
              <a:ext uri="{FF2B5EF4-FFF2-40B4-BE49-F238E27FC236}">
                <a16:creationId xmlns:a16="http://schemas.microsoft.com/office/drawing/2014/main" id="{A9817A48-75CE-6A40-B904-0C8D3C55C2DB}"/>
              </a:ext>
            </a:extLst>
          </p:cNvPr>
          <p:cNvSpPr/>
          <p:nvPr/>
        </p:nvSpPr>
        <p:spPr>
          <a:xfrm>
            <a:off x="5961073" y="5994373"/>
            <a:ext cx="4738294" cy="681321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Preuve – après redistribution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Luc = 960 000 $ - 473 500 $ = 486 500 $</a:t>
            </a:r>
          </a:p>
          <a:p>
            <a:pPr eaLnBrk="0" fontAlgn="base" hangingPunct="0"/>
            <a:r>
              <a:rPr lang="fr-CA" sz="1200" dirty="0">
                <a:solidFill>
                  <a:srgbClr val="FFFFFF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Marie = 13 000 $ + 473 500 $ = 486 500 $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73A18E4-662F-9B4E-81C0-3DC12AC85EF7}"/>
              </a:ext>
            </a:extLst>
          </p:cNvPr>
          <p:cNvSpPr/>
          <p:nvPr/>
        </p:nvSpPr>
        <p:spPr>
          <a:xfrm>
            <a:off x="10357529" y="880981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7AD7F47F-7A24-CC44-9437-615FBCCDDD15}"/>
              </a:ext>
            </a:extLst>
          </p:cNvPr>
          <p:cNvSpPr/>
          <p:nvPr/>
        </p:nvSpPr>
        <p:spPr>
          <a:xfrm>
            <a:off x="10357529" y="1960347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6A7EEFD-7FB5-A845-87C6-5F2C17ADF84E}"/>
              </a:ext>
            </a:extLst>
          </p:cNvPr>
          <p:cNvSpPr/>
          <p:nvPr/>
        </p:nvSpPr>
        <p:spPr>
          <a:xfrm>
            <a:off x="10401551" y="2879949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0E567D9-719C-C943-921C-77CEC4CF9F29}"/>
              </a:ext>
            </a:extLst>
          </p:cNvPr>
          <p:cNvSpPr/>
          <p:nvPr/>
        </p:nvSpPr>
        <p:spPr>
          <a:xfrm>
            <a:off x="10407807" y="3850636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9688B3CA-9E60-4D49-A86F-E8FE62F7B277}"/>
              </a:ext>
            </a:extLst>
          </p:cNvPr>
          <p:cNvSpPr/>
          <p:nvPr/>
        </p:nvSpPr>
        <p:spPr>
          <a:xfrm>
            <a:off x="10363447" y="4740625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F1EB569-8B9C-5345-B83F-7ED4CC35817F}"/>
              </a:ext>
            </a:extLst>
          </p:cNvPr>
          <p:cNvSpPr/>
          <p:nvPr/>
        </p:nvSpPr>
        <p:spPr>
          <a:xfrm>
            <a:off x="10457880" y="575088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3CE242C9-ADEF-9F58-5B6B-71EDAE8F3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106"/>
            <a:ext cx="5264830" cy="342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14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8096D7F4-33AC-713F-2013-02B7130E5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106"/>
            <a:ext cx="5264830" cy="342923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503" y="160651"/>
            <a:ext cx="9214945" cy="698570"/>
          </a:xfrm>
        </p:spPr>
        <p:txBody>
          <a:bodyPr>
            <a:normAutofit fontScale="90000"/>
          </a:bodyPr>
          <a:lstStyle/>
          <a:p>
            <a:r>
              <a:rPr lang="fr-FR" cap="none" dirty="0">
                <a:solidFill>
                  <a:schemeClr val="bg1"/>
                </a:solidFill>
              </a:rPr>
              <a:t>ÉTAPE 3</a:t>
            </a:r>
            <a:br>
              <a:rPr lang="fr-FR" cap="none" dirty="0">
                <a:solidFill>
                  <a:schemeClr val="bg1"/>
                </a:solidFill>
              </a:rPr>
            </a:br>
            <a:r>
              <a:rPr lang="fr-FR" cap="none" dirty="0">
                <a:solidFill>
                  <a:schemeClr val="bg1"/>
                </a:solidFill>
              </a:rPr>
              <a:t>Dévolution des biens en vertu du testament ou du CCQ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14</a:t>
            </a:fld>
            <a:endParaRPr lang="fr-FR"/>
          </a:p>
        </p:txBody>
      </p:sp>
      <p:sp>
        <p:nvSpPr>
          <p:cNvPr id="20" name="Rectangle à coins arrondis 19">
            <a:extLst>
              <a:ext uri="{FF2B5EF4-FFF2-40B4-BE49-F238E27FC236}">
                <a16:creationId xmlns:a16="http://schemas.microsoft.com/office/drawing/2014/main" id="{0E8ACC0F-8FFD-F545-B66D-CEA0A85467AF}"/>
              </a:ext>
            </a:extLst>
          </p:cNvPr>
          <p:cNvSpPr/>
          <p:nvPr/>
        </p:nvSpPr>
        <p:spPr>
          <a:xfrm>
            <a:off x="5122068" y="1112705"/>
            <a:ext cx="6307929" cy="79819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Total du patrimoine successoral de Luc, avant impôt</a:t>
            </a: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60 000 $ +170 000 $ + 900 000 $ + 230 000 + 400 000 $ - 60 000 = 1 700 000 $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19EF3C5B-E0FF-F049-9EAF-44E411AF72F9}"/>
              </a:ext>
            </a:extLst>
          </p:cNvPr>
          <p:cNvSpPr/>
          <p:nvPr/>
        </p:nvSpPr>
        <p:spPr>
          <a:xfrm>
            <a:off x="10758921" y="94107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2" name="Rectangle à coins arrondis 21">
            <a:extLst>
              <a:ext uri="{FF2B5EF4-FFF2-40B4-BE49-F238E27FC236}">
                <a16:creationId xmlns:a16="http://schemas.microsoft.com/office/drawing/2014/main" id="{FC88D93E-8ED7-D54F-8D0C-CB5F2D842194}"/>
              </a:ext>
            </a:extLst>
          </p:cNvPr>
          <p:cNvSpPr/>
          <p:nvPr/>
        </p:nvSpPr>
        <p:spPr>
          <a:xfrm>
            <a:off x="5122069" y="1998831"/>
            <a:ext cx="6307929" cy="1647627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 de l’impôt</a:t>
            </a:r>
            <a:endParaRPr lang="fr-CA" sz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CA" sz="1200" dirty="0">
              <a:solidFill>
                <a:schemeClr val="bg1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Avec l’œil de LYNX…….0</a:t>
            </a:r>
          </a:p>
        </p:txBody>
      </p:sp>
      <p:sp>
        <p:nvSpPr>
          <p:cNvPr id="23" name="Rectangle à coins arrondis 22">
            <a:extLst>
              <a:ext uri="{FF2B5EF4-FFF2-40B4-BE49-F238E27FC236}">
                <a16:creationId xmlns:a16="http://schemas.microsoft.com/office/drawing/2014/main" id="{28307623-94D1-DE4D-AA85-522F5B09E18D}"/>
              </a:ext>
            </a:extLst>
          </p:cNvPr>
          <p:cNvSpPr/>
          <p:nvPr/>
        </p:nvSpPr>
        <p:spPr>
          <a:xfrm>
            <a:off x="5122070" y="3779986"/>
            <a:ext cx="6307930" cy="118872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du patrimoine successoral de Luc, après paiements des dettes par la succession: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1 700 000 $ - 121 269 $ (dette patrimoine familial) – 473 500 $ (dette régime matrimonial) = 1 105 231 $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à coins arrondis 23">
            <a:extLst>
              <a:ext uri="{FF2B5EF4-FFF2-40B4-BE49-F238E27FC236}">
                <a16:creationId xmlns:a16="http://schemas.microsoft.com/office/drawing/2014/main" id="{4541DF54-FC99-BB4E-878F-6AB697F77DAB}"/>
              </a:ext>
            </a:extLst>
          </p:cNvPr>
          <p:cNvSpPr/>
          <p:nvPr/>
        </p:nvSpPr>
        <p:spPr>
          <a:xfrm>
            <a:off x="5122068" y="5093361"/>
            <a:ext cx="6307931" cy="145669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Valeurs de legs (selon CCQ):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Aux enfants 1 105 231 $  * (2/3) = 736 820 $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À Marie (1 105 231 $ * (1/3)) + 121 269 $ (dette patrimoine familial) +</a:t>
            </a:r>
            <a:r>
              <a:rPr lang="fr-CA" sz="120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473 500 $ (dette régime matrimonial)</a:t>
            </a:r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= 963 179 $ 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0C4CCEF9-C66D-D24D-B1FA-EAAFBE364F97}"/>
              </a:ext>
            </a:extLst>
          </p:cNvPr>
          <p:cNvSpPr/>
          <p:nvPr/>
        </p:nvSpPr>
        <p:spPr>
          <a:xfrm>
            <a:off x="10758921" y="1836589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6EBA6B4D-8990-AB48-88D4-C20FD238058C}"/>
              </a:ext>
            </a:extLst>
          </p:cNvPr>
          <p:cNvSpPr/>
          <p:nvPr/>
        </p:nvSpPr>
        <p:spPr>
          <a:xfrm>
            <a:off x="10758921" y="353622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CA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64943FF9-7CB3-C641-8F58-B5E5D7A326D4}"/>
              </a:ext>
            </a:extLst>
          </p:cNvPr>
          <p:cNvSpPr/>
          <p:nvPr/>
        </p:nvSpPr>
        <p:spPr>
          <a:xfrm>
            <a:off x="10691929" y="4884584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4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F2506C99-A7EC-164A-A4F0-BC2E5F543CA1}"/>
              </a:ext>
            </a:extLst>
          </p:cNvPr>
          <p:cNvSpPr/>
          <p:nvPr/>
        </p:nvSpPr>
        <p:spPr>
          <a:xfrm>
            <a:off x="8938693" y="4699369"/>
            <a:ext cx="720725" cy="720725"/>
          </a:xfrm>
          <a:prstGeom prst="ellipse">
            <a:avLst/>
          </a:prstGeom>
          <a:solidFill>
            <a:srgbClr val="D5BAEF"/>
          </a:solidFill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43 %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8DCB3BB5-8D91-0946-9DB1-88D808FB214E}"/>
              </a:ext>
            </a:extLst>
          </p:cNvPr>
          <p:cNvSpPr/>
          <p:nvPr/>
        </p:nvSpPr>
        <p:spPr>
          <a:xfrm>
            <a:off x="5596531" y="6118972"/>
            <a:ext cx="720725" cy="718820"/>
          </a:xfrm>
          <a:prstGeom prst="ellipse">
            <a:avLst/>
          </a:prstGeom>
          <a:solidFill>
            <a:srgbClr val="D5BAEF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57 %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58469993-98E9-B94E-8C00-B8F9F5BFCF73}"/>
              </a:ext>
            </a:extLst>
          </p:cNvPr>
          <p:cNvSpPr/>
          <p:nvPr/>
        </p:nvSpPr>
        <p:spPr>
          <a:xfrm>
            <a:off x="7512444" y="6075955"/>
            <a:ext cx="3793327" cy="4637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736 820/1 700 000 = 43 %</a:t>
            </a:r>
          </a:p>
        </p:txBody>
      </p:sp>
      <p:sp>
        <p:nvSpPr>
          <p:cNvPr id="17" name="Bulle rectangulaire à coins arrondis 16">
            <a:extLst>
              <a:ext uri="{FF2B5EF4-FFF2-40B4-BE49-F238E27FC236}">
                <a16:creationId xmlns:a16="http://schemas.microsoft.com/office/drawing/2014/main" id="{ADAB8ACA-CA60-6946-8FC0-B1C58A7D05AA}"/>
              </a:ext>
            </a:extLst>
          </p:cNvPr>
          <p:cNvSpPr/>
          <p:nvPr/>
        </p:nvSpPr>
        <p:spPr>
          <a:xfrm>
            <a:off x="7554369" y="2359147"/>
            <a:ext cx="3489372" cy="761989"/>
          </a:xfrm>
          <a:prstGeom prst="wedgeRoundRectCallout">
            <a:avLst>
              <a:gd name="adj1" fmla="val -57054"/>
              <a:gd name="adj2" fmla="val -353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  <a:p>
            <a:pPr algn="ctr"/>
            <a:r>
              <a:rPr lang="fr-FR" sz="1000"/>
              <a:t>TEST</a:t>
            </a:r>
          </a:p>
          <a:p>
            <a:pPr algn="ctr"/>
            <a:r>
              <a:rPr lang="fr-FR" sz="1000"/>
              <a:t>1 700 000 - 121 269 – 473 500 = 1 105 231</a:t>
            </a:r>
          </a:p>
          <a:p>
            <a:pPr algn="ctr"/>
            <a:r>
              <a:rPr lang="fr-FR" sz="1000"/>
              <a:t>(1 105 231 / 3) + 121 269 + 473 500 = 963 179</a:t>
            </a:r>
          </a:p>
          <a:p>
            <a:pPr algn="ctr"/>
            <a:endParaRPr lang="fr-FR" sz="1000"/>
          </a:p>
          <a:p>
            <a:pPr algn="ctr"/>
            <a:r>
              <a:rPr lang="fr-FR" sz="1000"/>
              <a:t>963 179 VS 900 000 $ </a:t>
            </a:r>
          </a:p>
          <a:p>
            <a:pPr algn="ctr"/>
            <a:endParaRPr lang="fr-FR" sz="1200"/>
          </a:p>
        </p:txBody>
      </p:sp>
    </p:spTree>
    <p:extLst>
      <p:ext uri="{BB962C8B-B14F-4D97-AF65-F5344CB8AC3E}">
        <p14:creationId xmlns:p14="http://schemas.microsoft.com/office/powerpoint/2010/main" val="73240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7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123" y="0"/>
            <a:ext cx="7729728" cy="1188720"/>
          </a:xfrm>
        </p:spPr>
        <p:txBody>
          <a:bodyPr/>
          <a:lstStyle/>
          <a:p>
            <a:r>
              <a:rPr lang="fr-FR"/>
              <a:t>ÉTAPE 4</a:t>
            </a:r>
            <a:br>
              <a:rPr lang="fr-FR"/>
            </a:br>
            <a:r>
              <a:rPr lang="fr-FR"/>
              <a:t>Remise des biens aux héritiers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pPr/>
              <a:t>15</a:t>
            </a:fld>
            <a:endParaRPr lang="fr-FR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7BDAB7E-3080-654D-8FFC-6CEAA23F5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378840"/>
              </p:ext>
            </p:extLst>
          </p:nvPr>
        </p:nvGraphicFramePr>
        <p:xfrm>
          <a:off x="83657" y="1747878"/>
          <a:ext cx="7290118" cy="437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118">
                  <a:extLst>
                    <a:ext uri="{9D8B030D-6E8A-4147-A177-3AD203B41FA5}">
                      <a16:colId xmlns:a16="http://schemas.microsoft.com/office/drawing/2014/main" val="298900975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905238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CÉLI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656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REÉR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8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Maison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230 000 $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186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Chalet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none" dirty="0"/>
                        <a:t>400 000 $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692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Immeuble locatif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900 000 $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407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Actifs non liquides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u="sng" dirty="0"/>
                        <a:t>1 760 000 $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969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159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179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05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Hypothèque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041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Liquidités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u="sng" dirty="0"/>
                        <a:t>- 60 000 $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643056"/>
                  </a:ext>
                </a:extLst>
              </a:tr>
            </a:tbl>
          </a:graphicData>
        </a:graphic>
      </p:graphicFrame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4E89B1AF-72A8-C245-87C7-088B4C294A4D}"/>
              </a:ext>
            </a:extLst>
          </p:cNvPr>
          <p:cNvSpPr/>
          <p:nvPr/>
        </p:nvSpPr>
        <p:spPr>
          <a:xfrm>
            <a:off x="2001468" y="1226384"/>
            <a:ext cx="2978944" cy="5214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Bilan successoral de Luc</a:t>
            </a:r>
          </a:p>
        </p:txBody>
      </p:sp>
      <p:sp>
        <p:nvSpPr>
          <p:cNvPr id="31" name="Rectangle à coins arrondis 30">
            <a:extLst>
              <a:ext uri="{FF2B5EF4-FFF2-40B4-BE49-F238E27FC236}">
                <a16:creationId xmlns:a16="http://schemas.microsoft.com/office/drawing/2014/main" id="{DDF83FFD-13D6-1D46-BA8C-8F2F08A151C1}"/>
              </a:ext>
            </a:extLst>
          </p:cNvPr>
          <p:cNvSpPr/>
          <p:nvPr/>
        </p:nvSpPr>
        <p:spPr>
          <a:xfrm>
            <a:off x="7420367" y="3014310"/>
            <a:ext cx="3338555" cy="2273375"/>
          </a:xfrm>
          <a:prstGeom prst="roundRect">
            <a:avLst/>
          </a:prstGeom>
          <a:solidFill>
            <a:srgbClr val="23B8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Luce</a:t>
            </a:r>
          </a:p>
          <a:p>
            <a:r>
              <a:rPr lang="fr-FR" dirty="0"/>
              <a:t>REÉR = 	53 410 $</a:t>
            </a:r>
          </a:p>
          <a:p>
            <a:r>
              <a:rPr lang="fr-FR" dirty="0"/>
              <a:t>Chalet = 	200 000 $</a:t>
            </a:r>
          </a:p>
          <a:p>
            <a:r>
              <a:rPr lang="fr-FR" dirty="0"/>
              <a:t>Maison = </a:t>
            </a:r>
            <a:r>
              <a:rPr lang="fr-FR" u="sng" dirty="0"/>
              <a:t>115 000 $</a:t>
            </a:r>
          </a:p>
          <a:p>
            <a:r>
              <a:rPr lang="fr-FR" dirty="0"/>
              <a:t>	</a:t>
            </a:r>
            <a:r>
              <a:rPr lang="fr-FR" sz="2800" u="sng" dirty="0"/>
              <a:t>368 410 $</a:t>
            </a:r>
            <a:endParaRPr lang="fr-FR" dirty="0"/>
          </a:p>
        </p:txBody>
      </p:sp>
      <p:sp>
        <p:nvSpPr>
          <p:cNvPr id="32" name="Rectangle à coins arrondis 31">
            <a:extLst>
              <a:ext uri="{FF2B5EF4-FFF2-40B4-BE49-F238E27FC236}">
                <a16:creationId xmlns:a16="http://schemas.microsoft.com/office/drawing/2014/main" id="{70CCC505-592B-1F4D-A179-99CDE7FC9E8F}"/>
              </a:ext>
            </a:extLst>
          </p:cNvPr>
          <p:cNvSpPr/>
          <p:nvPr/>
        </p:nvSpPr>
        <p:spPr>
          <a:xfrm>
            <a:off x="7420367" y="5238390"/>
            <a:ext cx="3427108" cy="1584250"/>
          </a:xfrm>
          <a:prstGeom prst="roundRect">
            <a:avLst/>
          </a:prstGeom>
          <a:solidFill>
            <a:srgbClr val="175F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dirty="0"/>
              <a:t>Pour Marie</a:t>
            </a:r>
          </a:p>
          <a:p>
            <a:r>
              <a:rPr lang="fr-FR" dirty="0"/>
              <a:t>Immeuble locatif = 900 000 $	</a:t>
            </a:r>
          </a:p>
          <a:p>
            <a:r>
              <a:rPr lang="fr-FR" dirty="0"/>
              <a:t>REÉR = 	    	</a:t>
            </a:r>
            <a:r>
              <a:rPr lang="fr-FR" u="sng" dirty="0"/>
              <a:t> 63 179 $</a:t>
            </a:r>
          </a:p>
          <a:p>
            <a:r>
              <a:rPr lang="fr-FR" dirty="0"/>
              <a:t>	          </a:t>
            </a:r>
            <a:r>
              <a:rPr lang="fr-FR" sz="2800" u="sng" dirty="0"/>
              <a:t>963 179 $</a:t>
            </a:r>
            <a:r>
              <a:rPr lang="fr-FR" dirty="0"/>
              <a:t>	</a:t>
            </a:r>
          </a:p>
        </p:txBody>
      </p:sp>
      <p:sp>
        <p:nvSpPr>
          <p:cNvPr id="33" name="Rectangle à coins arrondis 32">
            <a:extLst>
              <a:ext uri="{FF2B5EF4-FFF2-40B4-BE49-F238E27FC236}">
                <a16:creationId xmlns:a16="http://schemas.microsoft.com/office/drawing/2014/main" id="{0F7F7771-4B78-AF4F-B1BA-6898A9561CA5}"/>
              </a:ext>
            </a:extLst>
          </p:cNvPr>
          <p:cNvSpPr/>
          <p:nvPr/>
        </p:nvSpPr>
        <p:spPr>
          <a:xfrm>
            <a:off x="7471951" y="1226384"/>
            <a:ext cx="3338555" cy="1794240"/>
          </a:xfrm>
          <a:prstGeom prst="roundRect">
            <a:avLst/>
          </a:prstGeom>
          <a:solidFill>
            <a:srgbClr val="D5BA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Pour Léo</a:t>
            </a:r>
          </a:p>
          <a:p>
            <a:r>
              <a:rPr lang="fr-FR" dirty="0">
                <a:solidFill>
                  <a:schemeClr val="bg1"/>
                </a:solidFill>
              </a:rPr>
              <a:t>REÉR = 	53 410 $</a:t>
            </a:r>
          </a:p>
          <a:p>
            <a:r>
              <a:rPr lang="fr-FR" dirty="0">
                <a:solidFill>
                  <a:schemeClr val="bg1"/>
                </a:solidFill>
              </a:rPr>
              <a:t>Chalet = 	200 000 $</a:t>
            </a:r>
          </a:p>
          <a:p>
            <a:r>
              <a:rPr lang="fr-FR" dirty="0">
                <a:solidFill>
                  <a:schemeClr val="bg1"/>
                </a:solidFill>
              </a:rPr>
              <a:t>Maison = </a:t>
            </a:r>
            <a:r>
              <a:rPr lang="fr-FR" u="sng" dirty="0">
                <a:solidFill>
                  <a:schemeClr val="bg1"/>
                </a:solidFill>
              </a:rPr>
              <a:t>115 000 $</a:t>
            </a:r>
          </a:p>
          <a:p>
            <a:r>
              <a:rPr lang="fr-FR" dirty="0">
                <a:solidFill>
                  <a:schemeClr val="bg1"/>
                </a:solidFill>
              </a:rPr>
              <a:t>	</a:t>
            </a:r>
            <a:r>
              <a:rPr lang="fr-FR" sz="2800" u="sng" dirty="0">
                <a:solidFill>
                  <a:schemeClr val="bg1"/>
                </a:solidFill>
              </a:rPr>
              <a:t>368 410 $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0697AE0-B182-A934-2965-CCB402D8D167}"/>
              </a:ext>
            </a:extLst>
          </p:cNvPr>
          <p:cNvSpPr/>
          <p:nvPr/>
        </p:nvSpPr>
        <p:spPr>
          <a:xfrm>
            <a:off x="10170515" y="274320"/>
            <a:ext cx="2038659" cy="203865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REER</a:t>
            </a:r>
          </a:p>
          <a:p>
            <a:pPr algn="ctr"/>
            <a:r>
              <a:rPr lang="fr-FR" dirty="0"/>
              <a:t>Qualitatif</a:t>
            </a:r>
          </a:p>
        </p:txBody>
      </p:sp>
    </p:spTree>
    <p:extLst>
      <p:ext uri="{BB962C8B-B14F-4D97-AF65-F5344CB8AC3E}">
        <p14:creationId xmlns:p14="http://schemas.microsoft.com/office/powerpoint/2010/main" val="427308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re 1">
            <a:extLst>
              <a:ext uri="{FF2B5EF4-FFF2-40B4-BE49-F238E27FC236}">
                <a16:creationId xmlns:a16="http://schemas.microsoft.com/office/drawing/2014/main" id="{7F604CCD-0F1B-FC48-8DD1-494FA0BA4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4138" y="187325"/>
            <a:ext cx="7200900" cy="884730"/>
          </a:xfrm>
          <a:solidFill>
            <a:schemeClr val="tx1">
              <a:lumMod val="85000"/>
              <a:alpha val="15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FR" altLang="fr-FR" dirty="0">
                <a:solidFill>
                  <a:schemeClr val="bg1"/>
                </a:solidFill>
              </a:rPr>
              <a:t>Décès</a:t>
            </a:r>
            <a:br>
              <a:rPr lang="fr-FR" altLang="fr-FR" dirty="0">
                <a:solidFill>
                  <a:schemeClr val="bg1"/>
                </a:solidFill>
              </a:rPr>
            </a:br>
            <a:r>
              <a:rPr lang="fr-FR" altLang="fr-FR" cap="none" dirty="0">
                <a:solidFill>
                  <a:schemeClr val="bg1"/>
                </a:solidFill>
              </a:rPr>
              <a:t>Dévolution des biens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44F3C4E4-4C33-2F47-85E6-B8CC59D2B7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52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DBCA218-13D1-DC43-A7BD-BA49D8B4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2</a:t>
            </a:fld>
            <a:endParaRPr lang="fr-FR"/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95EBC2EC-C248-5D4C-9498-C7520D790293}"/>
              </a:ext>
            </a:extLst>
          </p:cNvPr>
          <p:cNvSpPr>
            <a:spLocks/>
          </p:cNvSpPr>
          <p:nvPr/>
        </p:nvSpPr>
        <p:spPr bwMode="auto">
          <a:xfrm>
            <a:off x="3287714" y="2852739"/>
            <a:ext cx="657225" cy="631825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lIns="203920" tIns="203920" rIns="203920" bIns="20392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8" name="Forme libre 7">
            <a:extLst>
              <a:ext uri="{FF2B5EF4-FFF2-40B4-BE49-F238E27FC236}">
                <a16:creationId xmlns:a16="http://schemas.microsoft.com/office/drawing/2014/main" id="{449DD050-48F1-1A4F-A5F7-3FE935BC5121}"/>
              </a:ext>
            </a:extLst>
          </p:cNvPr>
          <p:cNvSpPr>
            <a:spLocks/>
          </p:cNvSpPr>
          <p:nvPr/>
        </p:nvSpPr>
        <p:spPr bwMode="auto">
          <a:xfrm>
            <a:off x="4151313" y="3933826"/>
            <a:ext cx="658812" cy="631825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lIns="203920" tIns="203920" rIns="203920" bIns="20392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8114CD3B-5902-D447-BA66-F55926101B36}"/>
              </a:ext>
            </a:extLst>
          </p:cNvPr>
          <p:cNvSpPr>
            <a:spLocks/>
          </p:cNvSpPr>
          <p:nvPr/>
        </p:nvSpPr>
        <p:spPr bwMode="auto">
          <a:xfrm>
            <a:off x="5087939" y="5040314"/>
            <a:ext cx="657225" cy="631825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lIns="203920" tIns="203920" rIns="203920" bIns="20392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2" name="Flèche vers la droite 1">
            <a:extLst>
              <a:ext uri="{FF2B5EF4-FFF2-40B4-BE49-F238E27FC236}">
                <a16:creationId xmlns:a16="http://schemas.microsoft.com/office/drawing/2014/main" id="{890E1753-EF8A-DF48-B4B7-CA87280A797C}"/>
              </a:ext>
            </a:extLst>
          </p:cNvPr>
          <p:cNvSpPr/>
          <p:nvPr/>
        </p:nvSpPr>
        <p:spPr>
          <a:xfrm rot="2698164">
            <a:off x="2468787" y="1037238"/>
            <a:ext cx="2295078" cy="844672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marié</a:t>
            </a:r>
          </a:p>
        </p:txBody>
      </p:sp>
    </p:spTree>
    <p:extLst>
      <p:ext uri="{BB962C8B-B14F-4D97-AF65-F5344CB8AC3E}">
        <p14:creationId xmlns:p14="http://schemas.microsoft.com/office/powerpoint/2010/main" val="417568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E54DB5-49DB-3385-3223-38108C04B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re 1">
            <a:extLst>
              <a:ext uri="{FF2B5EF4-FFF2-40B4-BE49-F238E27FC236}">
                <a16:creationId xmlns:a16="http://schemas.microsoft.com/office/drawing/2014/main" id="{12FF8793-5BD4-33AA-5905-1861FB17E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4138" y="187325"/>
            <a:ext cx="7200900" cy="884730"/>
          </a:xfrm>
          <a:solidFill>
            <a:schemeClr val="tx1">
              <a:lumMod val="85000"/>
              <a:alpha val="15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FR" altLang="fr-FR" dirty="0">
                <a:solidFill>
                  <a:schemeClr val="bg1"/>
                </a:solidFill>
              </a:rPr>
              <a:t>Décès</a:t>
            </a:r>
            <a:br>
              <a:rPr lang="fr-FR" altLang="fr-FR" dirty="0">
                <a:solidFill>
                  <a:schemeClr val="bg1"/>
                </a:solidFill>
              </a:rPr>
            </a:br>
            <a:r>
              <a:rPr lang="fr-FR" altLang="fr-FR" cap="none" dirty="0">
                <a:solidFill>
                  <a:schemeClr val="bg1"/>
                </a:solidFill>
              </a:rPr>
              <a:t>Dévolution des biens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BF060179-BA34-531E-721D-687FFC03FB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52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231672C-3A28-DE45-A8E1-A09DE130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3</a:t>
            </a:fld>
            <a:endParaRPr lang="fr-FR"/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B49294D8-99AE-0C2C-04BF-E63A1B425CB4}"/>
              </a:ext>
            </a:extLst>
          </p:cNvPr>
          <p:cNvSpPr>
            <a:spLocks/>
          </p:cNvSpPr>
          <p:nvPr/>
        </p:nvSpPr>
        <p:spPr bwMode="auto">
          <a:xfrm>
            <a:off x="3287714" y="2852739"/>
            <a:ext cx="657225" cy="631825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lIns="203920" tIns="203920" rIns="203920" bIns="20392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8" name="Forme libre 7">
            <a:extLst>
              <a:ext uri="{FF2B5EF4-FFF2-40B4-BE49-F238E27FC236}">
                <a16:creationId xmlns:a16="http://schemas.microsoft.com/office/drawing/2014/main" id="{12836A48-7CB4-9F5F-C4B9-DF5D82A54C92}"/>
              </a:ext>
            </a:extLst>
          </p:cNvPr>
          <p:cNvSpPr>
            <a:spLocks/>
          </p:cNvSpPr>
          <p:nvPr/>
        </p:nvSpPr>
        <p:spPr bwMode="auto">
          <a:xfrm>
            <a:off x="4151313" y="3933826"/>
            <a:ext cx="658812" cy="631825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lIns="203920" tIns="203920" rIns="203920" bIns="20392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51923915-0BE1-54A7-E9F1-40B0ECE4BDEB}"/>
              </a:ext>
            </a:extLst>
          </p:cNvPr>
          <p:cNvSpPr>
            <a:spLocks/>
          </p:cNvSpPr>
          <p:nvPr/>
        </p:nvSpPr>
        <p:spPr bwMode="auto">
          <a:xfrm>
            <a:off x="5325265" y="5179917"/>
            <a:ext cx="657225" cy="631825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lIns="203920" tIns="203920" rIns="203920" bIns="20392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1" name="Flèche vers la droite 10">
            <a:extLst>
              <a:ext uri="{FF2B5EF4-FFF2-40B4-BE49-F238E27FC236}">
                <a16:creationId xmlns:a16="http://schemas.microsoft.com/office/drawing/2014/main" id="{F0D2BD6E-0706-81CA-D6FC-9B29B05681DE}"/>
              </a:ext>
            </a:extLst>
          </p:cNvPr>
          <p:cNvSpPr/>
          <p:nvPr/>
        </p:nvSpPr>
        <p:spPr>
          <a:xfrm rot="2666927">
            <a:off x="1968212" y="1020756"/>
            <a:ext cx="2355604" cy="844672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conjoint de faits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C7B13E-B554-8286-B224-BF426AEBFB38}"/>
              </a:ext>
            </a:extLst>
          </p:cNvPr>
          <p:cNvSpPr/>
          <p:nvPr/>
        </p:nvSpPr>
        <p:spPr>
          <a:xfrm>
            <a:off x="7461782" y="4704623"/>
            <a:ext cx="1623359" cy="1696177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* Ou CCQ (mais aucun legs au conjoint)</a:t>
            </a:r>
          </a:p>
        </p:txBody>
      </p:sp>
    </p:spTree>
    <p:extLst>
      <p:ext uri="{BB962C8B-B14F-4D97-AF65-F5344CB8AC3E}">
        <p14:creationId xmlns:p14="http://schemas.microsoft.com/office/powerpoint/2010/main" val="272541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76651-D5D9-146A-B68A-EB1D7635C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E9B1239-AE36-5D79-BF30-CC4D825D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4</a:t>
            </a:fld>
            <a:endParaRPr lang="fr-FR"/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2D19BE2C-4E85-9BC7-02B5-B26357742D90}"/>
              </a:ext>
            </a:extLst>
          </p:cNvPr>
          <p:cNvSpPr>
            <a:spLocks/>
          </p:cNvSpPr>
          <p:nvPr/>
        </p:nvSpPr>
        <p:spPr bwMode="auto">
          <a:xfrm>
            <a:off x="2454779" y="1977782"/>
            <a:ext cx="492919" cy="473869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ln w="38100">
            <a:solidFill>
              <a:schemeClr val="tx1"/>
            </a:solidFill>
            <a:headEnd/>
            <a:tailEnd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52940" tIns="152940" rIns="152940" bIns="15294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5561E38-A480-D82B-92D4-EAE958B8F336}"/>
              </a:ext>
            </a:extLst>
          </p:cNvPr>
          <p:cNvSpPr/>
          <p:nvPr/>
        </p:nvSpPr>
        <p:spPr>
          <a:xfrm>
            <a:off x="2852758" y="2241796"/>
            <a:ext cx="2595170" cy="11635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Calcul des dettes</a:t>
            </a:r>
          </a:p>
        </p:txBody>
      </p:sp>
      <p:sp>
        <p:nvSpPr>
          <p:cNvPr id="14" name="Flèche vers la droite 13">
            <a:extLst>
              <a:ext uri="{FF2B5EF4-FFF2-40B4-BE49-F238E27FC236}">
                <a16:creationId xmlns:a16="http://schemas.microsoft.com/office/drawing/2014/main" id="{30829360-E5B7-E7D5-E7F5-82FA12C5C07B}"/>
              </a:ext>
            </a:extLst>
          </p:cNvPr>
          <p:cNvSpPr/>
          <p:nvPr/>
        </p:nvSpPr>
        <p:spPr>
          <a:xfrm>
            <a:off x="5563601" y="2602889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ulle ronde 14">
            <a:extLst>
              <a:ext uri="{FF2B5EF4-FFF2-40B4-BE49-F238E27FC236}">
                <a16:creationId xmlns:a16="http://schemas.microsoft.com/office/drawing/2014/main" id="{BD399D7D-602A-8CB9-CAD2-FB678E39C3A2}"/>
              </a:ext>
            </a:extLst>
          </p:cNvPr>
          <p:cNvSpPr/>
          <p:nvPr/>
        </p:nvSpPr>
        <p:spPr>
          <a:xfrm>
            <a:off x="7208206" y="1209679"/>
            <a:ext cx="3523431" cy="1880506"/>
          </a:xfrm>
          <a:prstGeom prst="wedgeEllipseCallout">
            <a:avLst>
              <a:gd name="adj1" fmla="val -77035"/>
              <a:gd name="adj2" fmla="val 27684"/>
            </a:avLst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Patrimoine familial</a:t>
            </a:r>
          </a:p>
          <a:p>
            <a:pPr algn="ctr"/>
            <a:r>
              <a:rPr lang="fr-FR" dirty="0"/>
              <a:t>Régime matrimonial</a:t>
            </a:r>
          </a:p>
          <a:p>
            <a:pPr algn="ctr"/>
            <a:r>
              <a:rPr lang="fr-FR" dirty="0"/>
              <a:t>Contrat d’union parental</a:t>
            </a:r>
          </a:p>
          <a:p>
            <a:pPr algn="ctr"/>
            <a:r>
              <a:rPr lang="fr-FR" dirty="0"/>
              <a:t>Legs particuliers</a:t>
            </a:r>
          </a:p>
          <a:p>
            <a:pPr algn="ctr"/>
            <a:r>
              <a:rPr lang="fr-FR" dirty="0"/>
              <a:t>Impôt au décès</a:t>
            </a:r>
          </a:p>
        </p:txBody>
      </p:sp>
      <p:sp>
        <p:nvSpPr>
          <p:cNvPr id="16" name="Forme libre 15">
            <a:extLst>
              <a:ext uri="{FF2B5EF4-FFF2-40B4-BE49-F238E27FC236}">
                <a16:creationId xmlns:a16="http://schemas.microsoft.com/office/drawing/2014/main" id="{06431600-55C8-C266-6329-CDC69302A80E}"/>
              </a:ext>
            </a:extLst>
          </p:cNvPr>
          <p:cNvSpPr>
            <a:spLocks/>
          </p:cNvSpPr>
          <p:nvPr/>
        </p:nvSpPr>
        <p:spPr bwMode="auto">
          <a:xfrm>
            <a:off x="2439362" y="3591557"/>
            <a:ext cx="492919" cy="473869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ln w="38100">
            <a:solidFill>
              <a:schemeClr val="tx1"/>
            </a:solidFill>
            <a:headEnd/>
            <a:tailEnd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52940" tIns="152940" rIns="152940" bIns="15294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0805CDB4-010B-73BC-5424-A1F7E8C75D57}"/>
              </a:ext>
            </a:extLst>
          </p:cNvPr>
          <p:cNvSpPr/>
          <p:nvPr/>
        </p:nvSpPr>
        <p:spPr>
          <a:xfrm>
            <a:off x="2852758" y="3875886"/>
            <a:ext cx="2595170" cy="11635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Calcul de la valeur des biens à remettre au conjoint/héritiers</a:t>
            </a:r>
          </a:p>
        </p:txBody>
      </p:sp>
      <p:sp>
        <p:nvSpPr>
          <p:cNvPr id="18" name="Flèche vers la droite 17">
            <a:extLst>
              <a:ext uri="{FF2B5EF4-FFF2-40B4-BE49-F238E27FC236}">
                <a16:creationId xmlns:a16="http://schemas.microsoft.com/office/drawing/2014/main" id="{81AE56A9-6023-9F0E-9B0D-CE9082D5421D}"/>
              </a:ext>
            </a:extLst>
          </p:cNvPr>
          <p:cNvSpPr/>
          <p:nvPr/>
        </p:nvSpPr>
        <p:spPr>
          <a:xfrm>
            <a:off x="5563601" y="4233022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Bulle ronde 18">
            <a:extLst>
              <a:ext uri="{FF2B5EF4-FFF2-40B4-BE49-F238E27FC236}">
                <a16:creationId xmlns:a16="http://schemas.microsoft.com/office/drawing/2014/main" id="{B0FF6454-2993-0EA7-E099-89542B07E9F4}"/>
              </a:ext>
            </a:extLst>
          </p:cNvPr>
          <p:cNvSpPr/>
          <p:nvPr/>
        </p:nvSpPr>
        <p:spPr>
          <a:xfrm>
            <a:off x="7243492" y="3196234"/>
            <a:ext cx="3488145" cy="1414115"/>
          </a:xfrm>
          <a:prstGeom prst="wedgeEllipseCallout">
            <a:avLst>
              <a:gd name="adj1" fmla="val -77035"/>
              <a:gd name="adj2" fmla="val 27684"/>
            </a:avLst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Actifs - dettes</a:t>
            </a:r>
          </a:p>
          <a:p>
            <a:pPr algn="ctr"/>
            <a:r>
              <a:rPr lang="fr-FR" i="1" dirty="0">
                <a:solidFill>
                  <a:schemeClr val="accent2"/>
                </a:solidFill>
              </a:rPr>
              <a:t>En fonction du testament ou du CCQ</a:t>
            </a:r>
          </a:p>
        </p:txBody>
      </p:sp>
      <p:sp>
        <p:nvSpPr>
          <p:cNvPr id="20" name="Forme libre 19">
            <a:extLst>
              <a:ext uri="{FF2B5EF4-FFF2-40B4-BE49-F238E27FC236}">
                <a16:creationId xmlns:a16="http://schemas.microsoft.com/office/drawing/2014/main" id="{0BAFF78F-6586-2699-B116-B37881DC4BA3}"/>
              </a:ext>
            </a:extLst>
          </p:cNvPr>
          <p:cNvSpPr>
            <a:spLocks/>
          </p:cNvSpPr>
          <p:nvPr/>
        </p:nvSpPr>
        <p:spPr bwMode="auto">
          <a:xfrm>
            <a:off x="2331959" y="5039393"/>
            <a:ext cx="492919" cy="473869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ln w="38100">
            <a:solidFill>
              <a:schemeClr val="tx1"/>
            </a:solidFill>
            <a:headEnd/>
            <a:tailEnd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52940" tIns="152940" rIns="152940" bIns="152940" anchor="ctr"/>
          <a:lstStyle>
            <a:lvl1pPr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779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altLang="fr-FR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46575DE-64C5-A46D-E96C-9B4E4DF26BED}"/>
              </a:ext>
            </a:extLst>
          </p:cNvPr>
          <p:cNvSpPr/>
          <p:nvPr/>
        </p:nvSpPr>
        <p:spPr>
          <a:xfrm>
            <a:off x="2824304" y="5299809"/>
            <a:ext cx="2623624" cy="142160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Détermination des biens à remettre au conjoint/héritiers</a:t>
            </a:r>
          </a:p>
        </p:txBody>
      </p:sp>
      <p:sp>
        <p:nvSpPr>
          <p:cNvPr id="22" name="Flèche vers la droite 21">
            <a:extLst>
              <a:ext uri="{FF2B5EF4-FFF2-40B4-BE49-F238E27FC236}">
                <a16:creationId xmlns:a16="http://schemas.microsoft.com/office/drawing/2014/main" id="{26572BF1-D235-8015-D10A-5E556E6DC33C}"/>
              </a:ext>
            </a:extLst>
          </p:cNvPr>
          <p:cNvSpPr/>
          <p:nvPr/>
        </p:nvSpPr>
        <p:spPr>
          <a:xfrm>
            <a:off x="5605062" y="5772029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Bulle ronde 22">
            <a:extLst>
              <a:ext uri="{FF2B5EF4-FFF2-40B4-BE49-F238E27FC236}">
                <a16:creationId xmlns:a16="http://schemas.microsoft.com/office/drawing/2014/main" id="{9A394BBB-01C0-7CB8-7C53-607024ED2318}"/>
              </a:ext>
            </a:extLst>
          </p:cNvPr>
          <p:cNvSpPr/>
          <p:nvPr/>
        </p:nvSpPr>
        <p:spPr>
          <a:xfrm>
            <a:off x="7191976" y="4735810"/>
            <a:ext cx="3488145" cy="1414115"/>
          </a:xfrm>
          <a:prstGeom prst="wedgeEllipseCallout">
            <a:avLst>
              <a:gd name="adj1" fmla="val -77035"/>
              <a:gd name="adj2" fmla="val 27684"/>
            </a:avLst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 visant si possible l’optimisation fiscale</a:t>
            </a:r>
          </a:p>
          <a:p>
            <a:pPr algn="ctr"/>
            <a:r>
              <a:rPr lang="fr-FR" i="1" dirty="0">
                <a:solidFill>
                  <a:schemeClr val="accent2"/>
                </a:solidFill>
              </a:rPr>
              <a:t>En fonction du testament ou du CCQ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BBA5FC5-786C-3306-5DB2-F0B2FDABB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5560" y="61727"/>
            <a:ext cx="8424936" cy="1147952"/>
          </a:xfrm>
          <a:solidFill>
            <a:schemeClr val="tx1">
              <a:lumMod val="85000"/>
              <a:alpha val="15000"/>
            </a:schemeClr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fr-FR" altLang="fr-FR" dirty="0">
                <a:solidFill>
                  <a:schemeClr val="tx1"/>
                </a:solidFill>
              </a:rPr>
              <a:t>Décès</a:t>
            </a:r>
            <a:br>
              <a:rPr lang="fr-FR" altLang="fr-FR" dirty="0">
                <a:solidFill>
                  <a:schemeClr val="tx1"/>
                </a:solidFill>
              </a:rPr>
            </a:br>
            <a:r>
              <a:rPr lang="fr-FR" altLang="fr-FR" cap="none" dirty="0">
                <a:solidFill>
                  <a:schemeClr val="tx1"/>
                </a:solidFill>
              </a:rPr>
              <a:t>Dévolution des biens</a:t>
            </a:r>
          </a:p>
        </p:txBody>
      </p:sp>
    </p:spTree>
    <p:extLst>
      <p:ext uri="{BB962C8B-B14F-4D97-AF65-F5344CB8AC3E}">
        <p14:creationId xmlns:p14="http://schemas.microsoft.com/office/powerpoint/2010/main" val="680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re 1">
            <a:extLst>
              <a:ext uri="{FF2B5EF4-FFF2-40B4-BE49-F238E27FC236}">
                <a16:creationId xmlns:a16="http://schemas.microsoft.com/office/drawing/2014/main" id="{7F604CCD-0F1B-FC48-8DD1-494FA0BA4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altLang="fr-FR" sz="4800">
                <a:solidFill>
                  <a:schemeClr val="tx1"/>
                </a:solidFill>
              </a:rPr>
              <a:t>La demande a)</a:t>
            </a:r>
          </a:p>
        </p:txBody>
      </p:sp>
      <p:sp>
        <p:nvSpPr>
          <p:cNvPr id="78854" name="Rectangle 78853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78856" name="Rectangle 78855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DBCA218-13D1-DC43-A7BD-BA49D8B4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B54F5B5-2E42-BA45-9884-22D5A7794A5B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4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>
            <a:extLst>
              <a:ext uri="{FF2B5EF4-FFF2-40B4-BE49-F238E27FC236}">
                <a16:creationId xmlns:a16="http://schemas.microsoft.com/office/drawing/2014/main" id="{6CB06AD7-7D13-89F4-54BA-8CA04EEF3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106"/>
            <a:ext cx="5264830" cy="342923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503" y="160651"/>
            <a:ext cx="9214945" cy="698570"/>
          </a:xfrm>
        </p:spPr>
        <p:txBody>
          <a:bodyPr>
            <a:normAutofit fontScale="90000"/>
          </a:bodyPr>
          <a:lstStyle/>
          <a:p>
            <a:r>
              <a:rPr lang="fr-FR" cap="none" dirty="0">
                <a:solidFill>
                  <a:schemeClr val="bg1"/>
                </a:solidFill>
              </a:rPr>
              <a:t>ÉTAPE 1</a:t>
            </a:r>
            <a:br>
              <a:rPr lang="fr-FR" cap="none" dirty="0">
                <a:solidFill>
                  <a:schemeClr val="bg1"/>
                </a:solidFill>
              </a:rPr>
            </a:br>
            <a:r>
              <a:rPr lang="fr-FR" cap="none" dirty="0">
                <a:solidFill>
                  <a:schemeClr val="bg1"/>
                </a:solidFill>
              </a:rPr>
              <a:t>Détermination de la dette en vertu du patrimoine familial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6</a:t>
            </a:fld>
            <a:endParaRPr lang="fr-FR"/>
          </a:p>
        </p:txBody>
      </p:sp>
      <p:sp>
        <p:nvSpPr>
          <p:cNvPr id="6" name="Rectangle à coins arrondis 5">
            <a:extLst>
              <a:ext uri="{FF2B5EF4-FFF2-40B4-BE49-F238E27FC236}">
                <a16:creationId xmlns:a16="http://schemas.microsoft.com/office/drawing/2014/main" id="{A649F5B9-4A86-864A-8D62-42DC4FD67E58}"/>
              </a:ext>
            </a:extLst>
          </p:cNvPr>
          <p:cNvSpPr/>
          <p:nvPr/>
        </p:nvSpPr>
        <p:spPr>
          <a:xfrm>
            <a:off x="4859202" y="1086181"/>
            <a:ext cx="6098045" cy="181467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du patrimoine familial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CA" sz="1200" kern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210 000 $ +130 000 $ + 460 000 $ + 400 000 $ - 120 000 $  </a:t>
            </a:r>
            <a:r>
              <a:rPr lang="fr-CA" sz="28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8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157 462</a:t>
            </a: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CA" sz="28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922 538 $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CA" sz="1200" kern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( VA = 55 000 $, I = 5,4 %, N = 20, Calculez  VF)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7B8FC163-63A3-0340-9EE4-32070A519514}"/>
              </a:ext>
            </a:extLst>
          </p:cNvPr>
          <p:cNvSpPr/>
          <p:nvPr/>
        </p:nvSpPr>
        <p:spPr>
          <a:xfrm>
            <a:off x="4859204" y="3002577"/>
            <a:ext cx="6098043" cy="58483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attribuable à chaque conjoint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922 538 $ / 2 = 461 269 $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à coins arrondis 7">
            <a:extLst>
              <a:ext uri="{FF2B5EF4-FFF2-40B4-BE49-F238E27FC236}">
                <a16:creationId xmlns:a16="http://schemas.microsoft.com/office/drawing/2014/main" id="{F9B1EFE8-7D09-B448-A43D-D4B2862A0BA3}"/>
              </a:ext>
            </a:extLst>
          </p:cNvPr>
          <p:cNvSpPr/>
          <p:nvPr/>
        </p:nvSpPr>
        <p:spPr>
          <a:xfrm>
            <a:off x="4859203" y="3715709"/>
            <a:ext cx="6098044" cy="70104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Luc avant redistribution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170 000 $ + 230 000 $ + 400 000 $ - 60 000 $ – 157 462 $ =  582 538 $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3AB9DD4C-AA28-B042-8DB3-6402268F7FCF}"/>
              </a:ext>
            </a:extLst>
          </p:cNvPr>
          <p:cNvSpPr/>
          <p:nvPr/>
        </p:nvSpPr>
        <p:spPr>
          <a:xfrm>
            <a:off x="4859203" y="4545046"/>
            <a:ext cx="6098044" cy="57277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 Marie avant redistribution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40 000 $ + 130 000 $ + 230 000 $ - 60 000 $ = 340 000 $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à coins arrondis 9">
            <a:extLst>
              <a:ext uri="{FF2B5EF4-FFF2-40B4-BE49-F238E27FC236}">
                <a16:creationId xmlns:a16="http://schemas.microsoft.com/office/drawing/2014/main" id="{4F6B0E5D-114B-F641-8BAC-A507DB490CE9}"/>
              </a:ext>
            </a:extLst>
          </p:cNvPr>
          <p:cNvSpPr/>
          <p:nvPr/>
        </p:nvSpPr>
        <p:spPr>
          <a:xfrm>
            <a:off x="4918084" y="5333223"/>
            <a:ext cx="6078363" cy="621665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Dette de Luc envers Marie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(582 538 - 340 000) / 2 = 121 269 $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4F6B0E5D-114B-F641-8BAC-A507DB490CE9}"/>
              </a:ext>
            </a:extLst>
          </p:cNvPr>
          <p:cNvSpPr/>
          <p:nvPr/>
        </p:nvSpPr>
        <p:spPr>
          <a:xfrm>
            <a:off x="2739241" y="6170295"/>
            <a:ext cx="6078362" cy="681321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Preuve – après redistribution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Luc = 582 538  $ - 121 269 $ = 461 269 $</a:t>
            </a:r>
          </a:p>
          <a:p>
            <a:pPr eaLnBrk="0" fontAlgn="base" hangingPunct="0"/>
            <a:r>
              <a:rPr lang="fr-CA" sz="1200" dirty="0">
                <a:solidFill>
                  <a:srgbClr val="FFFFFF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Marie = 340 000 $ + 121 269 $ = 461 269 $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0BBE6FA-C7C1-1E46-BD95-C6D867AE3B24}"/>
              </a:ext>
            </a:extLst>
          </p:cNvPr>
          <p:cNvSpPr/>
          <p:nvPr/>
        </p:nvSpPr>
        <p:spPr>
          <a:xfrm>
            <a:off x="10624937" y="957884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52315D48-F751-C54F-8382-5E9FC8B0497E}"/>
              </a:ext>
            </a:extLst>
          </p:cNvPr>
          <p:cNvSpPr/>
          <p:nvPr/>
        </p:nvSpPr>
        <p:spPr>
          <a:xfrm>
            <a:off x="10691929" y="2783360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D030A7B-A1E6-BC4D-ABC5-0F7A095E38CF}"/>
              </a:ext>
            </a:extLst>
          </p:cNvPr>
          <p:cNvSpPr/>
          <p:nvPr/>
        </p:nvSpPr>
        <p:spPr>
          <a:xfrm>
            <a:off x="10719892" y="353205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01632FD-E0B5-C74D-B85F-E511AF7C4D95}"/>
              </a:ext>
            </a:extLst>
          </p:cNvPr>
          <p:cNvSpPr/>
          <p:nvPr/>
        </p:nvSpPr>
        <p:spPr>
          <a:xfrm>
            <a:off x="10758922" y="4369124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080F31F-9F47-6541-BD8C-4350D3E4AF21}"/>
              </a:ext>
            </a:extLst>
          </p:cNvPr>
          <p:cNvSpPr/>
          <p:nvPr/>
        </p:nvSpPr>
        <p:spPr>
          <a:xfrm>
            <a:off x="10707374" y="5128118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1E39E3FB-1347-DB45-9CD8-D53F45DC682B}"/>
              </a:ext>
            </a:extLst>
          </p:cNvPr>
          <p:cNvSpPr/>
          <p:nvPr/>
        </p:nvSpPr>
        <p:spPr>
          <a:xfrm>
            <a:off x="8567730" y="6019780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8" name="Forme libre 17">
            <a:extLst>
              <a:ext uri="{FF2B5EF4-FFF2-40B4-BE49-F238E27FC236}">
                <a16:creationId xmlns:a16="http://schemas.microsoft.com/office/drawing/2014/main" id="{28A9A7ED-071B-0B47-89D3-7337C3855EB5}"/>
              </a:ext>
            </a:extLst>
          </p:cNvPr>
          <p:cNvSpPr>
            <a:spLocks/>
          </p:cNvSpPr>
          <p:nvPr/>
        </p:nvSpPr>
        <p:spPr bwMode="auto">
          <a:xfrm>
            <a:off x="276414" y="4547870"/>
            <a:ext cx="1852930" cy="1852930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wrap="square" lIns="203920" tIns="203920" rIns="203920" bIns="203920" anchor="ctr">
            <a:noAutofit/>
          </a:bodyPr>
          <a:lstStyle/>
          <a:p>
            <a:pPr algn="ctr" eaLnBrk="0" fontAlgn="base" hangingPunct="0">
              <a:lnSpc>
                <a:spcPct val="90000"/>
              </a:lnSpc>
              <a:spcAft>
                <a:spcPts val="505"/>
              </a:spcAft>
            </a:pPr>
            <a:r>
              <a:rPr lang="fr-FR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Valeur nette selon les titres de propriété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lnSpc>
                <a:spcPct val="90000"/>
              </a:lnSpc>
              <a:spcAft>
                <a:spcPts val="505"/>
              </a:spcAft>
            </a:pPr>
            <a:r>
              <a:rPr lang="fr-FR" sz="1200" dirty="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Luc</a:t>
            </a:r>
            <a:r>
              <a:rPr lang="fr-FR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 1 700 000 $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7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503" y="160651"/>
            <a:ext cx="9443545" cy="698570"/>
          </a:xfrm>
        </p:spPr>
        <p:txBody>
          <a:bodyPr>
            <a:normAutofit fontScale="90000"/>
          </a:bodyPr>
          <a:lstStyle/>
          <a:p>
            <a:r>
              <a:rPr lang="fr-FR" cap="none" dirty="0">
                <a:solidFill>
                  <a:schemeClr val="bg1"/>
                </a:solidFill>
              </a:rPr>
              <a:t>ÉTAPE 2</a:t>
            </a:r>
            <a:br>
              <a:rPr lang="fr-FR" cap="none" dirty="0">
                <a:solidFill>
                  <a:schemeClr val="bg1"/>
                </a:solidFill>
              </a:rPr>
            </a:br>
            <a:r>
              <a:rPr lang="fr-FR" cap="none" dirty="0">
                <a:solidFill>
                  <a:schemeClr val="bg1"/>
                </a:solidFill>
              </a:rPr>
              <a:t>Détermination de la dette en vertu du régime matrimonial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7</a:t>
            </a:fld>
            <a:endParaRPr lang="fr-FR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3AB9DD4C-AA28-B042-8DB3-6402268F7FCF}"/>
              </a:ext>
            </a:extLst>
          </p:cNvPr>
          <p:cNvSpPr/>
          <p:nvPr/>
        </p:nvSpPr>
        <p:spPr>
          <a:xfrm>
            <a:off x="4906499" y="1372494"/>
            <a:ext cx="5309556" cy="231295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FR" sz="3600" cap="none" dirty="0">
                <a:solidFill>
                  <a:schemeClr val="bg1"/>
                </a:solidFill>
                <a:latin typeface="+mj-lt"/>
              </a:rPr>
              <a:t>S/O</a:t>
            </a:r>
          </a:p>
          <a:p>
            <a:pPr algn="ctr" eaLnBrk="0" fontAlgn="base" hangingPunct="0">
              <a:spcAft>
                <a:spcPts val="0"/>
              </a:spcAft>
            </a:pPr>
            <a:endParaRPr lang="fr-FR" sz="12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ctr" eaLnBrk="0" fontAlgn="base" hangingPunct="0">
              <a:spcAft>
                <a:spcPts val="0"/>
              </a:spcAft>
            </a:pPr>
            <a:r>
              <a:rPr lang="fr-FR" sz="20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Régime de séparation des biens</a:t>
            </a:r>
            <a:endParaRPr lang="fr-CA" sz="20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97B52C20-ED36-5F44-BA80-0C9F9C38EDFF}"/>
              </a:ext>
            </a:extLst>
          </p:cNvPr>
          <p:cNvSpPr>
            <a:spLocks/>
          </p:cNvSpPr>
          <p:nvPr/>
        </p:nvSpPr>
        <p:spPr bwMode="auto">
          <a:xfrm>
            <a:off x="276414" y="4547870"/>
            <a:ext cx="1852930" cy="1852930"/>
          </a:xfrm>
          <a:custGeom>
            <a:avLst/>
            <a:gdLst>
              <a:gd name="T0" fmla="*/ 0 w 1297059"/>
              <a:gd name="T1" fmla="*/ 647927 h 1297059"/>
              <a:gd name="T2" fmla="*/ 650424 w 1297059"/>
              <a:gd name="T3" fmla="*/ 0 h 1297059"/>
              <a:gd name="T4" fmla="*/ 1300846 w 1297059"/>
              <a:gd name="T5" fmla="*/ 647927 h 1297059"/>
              <a:gd name="T6" fmla="*/ 650424 w 1297059"/>
              <a:gd name="T7" fmla="*/ 1295854 h 1297059"/>
              <a:gd name="T8" fmla="*/ 0 w 1297059"/>
              <a:gd name="T9" fmla="*/ 647927 h 1297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7059"/>
              <a:gd name="T16" fmla="*/ 0 h 1297059"/>
              <a:gd name="T17" fmla="*/ 1297059 w 1297059"/>
              <a:gd name="T18" fmla="*/ 1297059 h 12970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7059" h="1297059">
                <a:moveTo>
                  <a:pt x="0" y="648530"/>
                </a:moveTo>
                <a:cubicBezTo>
                  <a:pt x="0" y="290357"/>
                  <a:pt x="290357" y="0"/>
                  <a:pt x="648530" y="0"/>
                </a:cubicBezTo>
                <a:cubicBezTo>
                  <a:pt x="1006703" y="0"/>
                  <a:pt x="1297060" y="290357"/>
                  <a:pt x="1297060" y="648530"/>
                </a:cubicBezTo>
                <a:cubicBezTo>
                  <a:pt x="1297060" y="1006703"/>
                  <a:pt x="1006703" y="1297060"/>
                  <a:pt x="648530" y="1297060"/>
                </a:cubicBezTo>
                <a:cubicBezTo>
                  <a:pt x="290357" y="1297060"/>
                  <a:pt x="0" y="1006703"/>
                  <a:pt x="0" y="64853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38100" dist="30000" dir="5400000" rotWithShape="0">
              <a:srgbClr val="808080">
                <a:alpha val="45000"/>
              </a:srgbClr>
            </a:outerShdw>
          </a:effectLst>
        </p:spPr>
        <p:txBody>
          <a:bodyPr wrap="square" lIns="203920" tIns="203920" rIns="203920" bIns="203920" anchor="ctr">
            <a:noAutofit/>
          </a:bodyPr>
          <a:lstStyle/>
          <a:p>
            <a:pPr algn="ctr" eaLnBrk="0" fontAlgn="base" hangingPunct="0">
              <a:lnSpc>
                <a:spcPct val="90000"/>
              </a:lnSpc>
              <a:spcAft>
                <a:spcPts val="505"/>
              </a:spcAft>
            </a:pPr>
            <a:r>
              <a:rPr lang="fr-FR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Valeur nette selon les titres de propriété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lnSpc>
                <a:spcPct val="90000"/>
              </a:lnSpc>
              <a:spcAft>
                <a:spcPts val="505"/>
              </a:spcAft>
            </a:pPr>
            <a:r>
              <a:rPr lang="fr-FR" sz="1200" dirty="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Luc</a:t>
            </a:r>
            <a:r>
              <a:rPr lang="fr-FR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 1 700 000 $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D2B1E5A-846B-F35F-05A7-22EB31DBF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8930"/>
            <a:ext cx="5264830" cy="342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6CF10A76-E716-2BC2-0A88-CCFCA6F07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106"/>
            <a:ext cx="5264830" cy="342923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D6ABD22-3C46-154A-8BA9-912DD7E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503" y="160651"/>
            <a:ext cx="9214945" cy="698570"/>
          </a:xfrm>
        </p:spPr>
        <p:txBody>
          <a:bodyPr>
            <a:normAutofit fontScale="90000"/>
          </a:bodyPr>
          <a:lstStyle/>
          <a:p>
            <a:r>
              <a:rPr lang="fr-FR" cap="none" dirty="0">
                <a:solidFill>
                  <a:schemeClr val="bg1"/>
                </a:solidFill>
              </a:rPr>
              <a:t>ÉTAPE 3</a:t>
            </a:r>
            <a:br>
              <a:rPr lang="fr-FR" cap="none" dirty="0">
                <a:solidFill>
                  <a:schemeClr val="bg1"/>
                </a:solidFill>
              </a:rPr>
            </a:br>
            <a:r>
              <a:rPr lang="fr-FR" cap="none" dirty="0">
                <a:solidFill>
                  <a:schemeClr val="bg1"/>
                </a:solidFill>
              </a:rPr>
              <a:t>Dévolution des biens en vertu du testament ou du CCQ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3EE67A-6252-314B-A81E-557641D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F5B5-2E42-BA45-9884-22D5A7794A5B}" type="slidenum">
              <a:rPr lang="fr-FR" smtClean="0"/>
              <a:t>8</a:t>
            </a:fld>
            <a:endParaRPr lang="fr-FR"/>
          </a:p>
        </p:txBody>
      </p:sp>
      <p:sp>
        <p:nvSpPr>
          <p:cNvPr id="20" name="Rectangle à coins arrondis 19">
            <a:extLst>
              <a:ext uri="{FF2B5EF4-FFF2-40B4-BE49-F238E27FC236}">
                <a16:creationId xmlns:a16="http://schemas.microsoft.com/office/drawing/2014/main" id="{0E8ACC0F-8FFD-F545-B66D-CEA0A85467AF}"/>
              </a:ext>
            </a:extLst>
          </p:cNvPr>
          <p:cNvSpPr/>
          <p:nvPr/>
        </p:nvSpPr>
        <p:spPr>
          <a:xfrm>
            <a:off x="5122068" y="1112705"/>
            <a:ext cx="6307929" cy="79819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Total du patrimoine successoral de Luc, avant impôt</a:t>
            </a:r>
          </a:p>
          <a:p>
            <a:pPr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60 000 $ +170 000 $ + 900 000 $ + 230 000 + 400 000 $ - 60 000 = 1 700 000 $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19EF3C5B-E0FF-F049-9EAF-44E411AF72F9}"/>
              </a:ext>
            </a:extLst>
          </p:cNvPr>
          <p:cNvSpPr/>
          <p:nvPr/>
        </p:nvSpPr>
        <p:spPr>
          <a:xfrm>
            <a:off x="10758921" y="94107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2" name="Rectangle à coins arrondis 21">
            <a:extLst>
              <a:ext uri="{FF2B5EF4-FFF2-40B4-BE49-F238E27FC236}">
                <a16:creationId xmlns:a16="http://schemas.microsoft.com/office/drawing/2014/main" id="{FC88D93E-8ED7-D54F-8D0C-CB5F2D842194}"/>
              </a:ext>
            </a:extLst>
          </p:cNvPr>
          <p:cNvSpPr/>
          <p:nvPr/>
        </p:nvSpPr>
        <p:spPr>
          <a:xfrm>
            <a:off x="5122067" y="1963819"/>
            <a:ext cx="6307929" cy="1647627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 de l’impôt</a:t>
            </a:r>
            <a:endParaRPr lang="fr-CA" sz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CA" sz="120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Terrain = 200 000 $ - 80 000 $ = 120 000 $ * 50 % = 60 000 $</a:t>
            </a:r>
          </a:p>
          <a:p>
            <a:r>
              <a:rPr lang="fr-CA" sz="1200" dirty="0">
                <a:solidFill>
                  <a:schemeClr val="bg1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Bâtiment = 700 000 $ - 400 000 $ = 300 000 $ * 50 % = 150 000 $</a:t>
            </a:r>
          </a:p>
          <a:p>
            <a:r>
              <a:rPr lang="fr-CA" sz="1200" dirty="0">
                <a:solidFill>
                  <a:schemeClr val="bg1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Bâtiment = 400 000 $ - 230 000 $ = 170 000 $ </a:t>
            </a: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Revenu imposable supplémentaire = 380 000 $</a:t>
            </a:r>
          </a:p>
          <a:p>
            <a:endParaRPr lang="fr-CA" sz="1200" dirty="0">
              <a:solidFill>
                <a:schemeClr val="bg1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Impôt = 380 000 $ * 50 (approximatif) % = 190 000 $</a:t>
            </a:r>
          </a:p>
          <a:p>
            <a:endParaRPr lang="fr-CA" sz="12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3" name="Rectangle à coins arrondis 22">
            <a:extLst>
              <a:ext uri="{FF2B5EF4-FFF2-40B4-BE49-F238E27FC236}">
                <a16:creationId xmlns:a16="http://schemas.microsoft.com/office/drawing/2014/main" id="{28307623-94D1-DE4D-AA85-522F5B09E18D}"/>
              </a:ext>
            </a:extLst>
          </p:cNvPr>
          <p:cNvSpPr/>
          <p:nvPr/>
        </p:nvSpPr>
        <p:spPr>
          <a:xfrm>
            <a:off x="5122070" y="3779986"/>
            <a:ext cx="6365080" cy="118872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du patrimoine successoral de Luc, après paiements des dettes par la succession: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CA" sz="12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1 700 000 $ - 121 269 $ (dette patrimoine familial) – 190 000 $ (impôts) = 1 388 731 $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à coins arrondis 23">
            <a:extLst>
              <a:ext uri="{FF2B5EF4-FFF2-40B4-BE49-F238E27FC236}">
                <a16:creationId xmlns:a16="http://schemas.microsoft.com/office/drawing/2014/main" id="{4541DF54-FC99-BB4E-878F-6AB697F77DAB}"/>
              </a:ext>
            </a:extLst>
          </p:cNvPr>
          <p:cNvSpPr/>
          <p:nvPr/>
        </p:nvSpPr>
        <p:spPr>
          <a:xfrm>
            <a:off x="5122068" y="5093361"/>
            <a:ext cx="6307931" cy="145669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Valeurs de legs (selon CCQ):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Aux enfants 1 388 731 $  * (2/3) = 925 821 $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À Marie (1 388 731 $ * (1/3)) + 121 269 $ (dette patrimoine familial) = 584 179 $ 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Aft>
                <a:spcPts val="0"/>
              </a:spcAft>
            </a:pPr>
            <a:r>
              <a:rPr lang="fr-CA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0C4CCEF9-C66D-D24D-B1FA-EAAFBE364F97}"/>
              </a:ext>
            </a:extLst>
          </p:cNvPr>
          <p:cNvSpPr/>
          <p:nvPr/>
        </p:nvSpPr>
        <p:spPr>
          <a:xfrm>
            <a:off x="10758921" y="1836589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6EBA6B4D-8990-AB48-88D4-C20FD238058C}"/>
              </a:ext>
            </a:extLst>
          </p:cNvPr>
          <p:cNvSpPr/>
          <p:nvPr/>
        </p:nvSpPr>
        <p:spPr>
          <a:xfrm>
            <a:off x="10758921" y="3536222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kern="120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CA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64943FF9-7CB3-C641-8F58-B5E5D7A326D4}"/>
              </a:ext>
            </a:extLst>
          </p:cNvPr>
          <p:cNvSpPr/>
          <p:nvPr/>
        </p:nvSpPr>
        <p:spPr>
          <a:xfrm>
            <a:off x="10691929" y="4884584"/>
            <a:ext cx="499745" cy="505460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4</a:t>
            </a:r>
            <a:endParaRPr lang="fr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F2506C99-A7EC-164A-A4F0-BC2E5F543CA1}"/>
              </a:ext>
            </a:extLst>
          </p:cNvPr>
          <p:cNvSpPr/>
          <p:nvPr/>
        </p:nvSpPr>
        <p:spPr>
          <a:xfrm>
            <a:off x="8738668" y="4830208"/>
            <a:ext cx="720725" cy="720725"/>
          </a:xfrm>
          <a:prstGeom prst="ellipse">
            <a:avLst/>
          </a:prstGeom>
          <a:solidFill>
            <a:srgbClr val="D5BAEF"/>
          </a:solidFill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61 %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8DCB3BB5-8D91-0946-9DB1-88D808FB214E}"/>
              </a:ext>
            </a:extLst>
          </p:cNvPr>
          <p:cNvSpPr/>
          <p:nvPr/>
        </p:nvSpPr>
        <p:spPr>
          <a:xfrm>
            <a:off x="6493327" y="5745665"/>
            <a:ext cx="720725" cy="718820"/>
          </a:xfrm>
          <a:prstGeom prst="ellipse">
            <a:avLst/>
          </a:prstGeom>
          <a:solidFill>
            <a:srgbClr val="D5BAEF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Aft>
                <a:spcPts val="0"/>
              </a:spcAft>
            </a:pPr>
            <a:r>
              <a:rPr lang="fr-CA" sz="1200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39 %</a:t>
            </a:r>
            <a:endParaRPr lang="fr-CA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58469993-98E9-B94E-8C00-B8F9F5BFCF73}"/>
              </a:ext>
            </a:extLst>
          </p:cNvPr>
          <p:cNvSpPr/>
          <p:nvPr/>
        </p:nvSpPr>
        <p:spPr>
          <a:xfrm>
            <a:off x="7408070" y="6075955"/>
            <a:ext cx="3897702" cy="4637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925 821/(1 388 731 + 121 269) = 61 %</a:t>
            </a:r>
          </a:p>
        </p:txBody>
      </p:sp>
      <p:sp>
        <p:nvSpPr>
          <p:cNvPr id="4" name="Bulle rectangulaire à coins arrondis 3">
            <a:extLst>
              <a:ext uri="{FF2B5EF4-FFF2-40B4-BE49-F238E27FC236}">
                <a16:creationId xmlns:a16="http://schemas.microsoft.com/office/drawing/2014/main" id="{9C1179E6-0C3D-E048-8D6A-3705563868E1}"/>
              </a:ext>
            </a:extLst>
          </p:cNvPr>
          <p:cNvSpPr/>
          <p:nvPr/>
        </p:nvSpPr>
        <p:spPr>
          <a:xfrm>
            <a:off x="9420135" y="2640705"/>
            <a:ext cx="2694044" cy="761989"/>
          </a:xfrm>
          <a:prstGeom prst="wedgeRoundRectCallout">
            <a:avLst>
              <a:gd name="adj1" fmla="val -57054"/>
              <a:gd name="adj2" fmla="val -353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  <a:p>
            <a:pPr algn="ctr"/>
            <a:r>
              <a:rPr lang="fr-FR" sz="1000"/>
              <a:t>TEST</a:t>
            </a:r>
          </a:p>
          <a:p>
            <a:pPr algn="ctr"/>
            <a:r>
              <a:rPr lang="fr-FR" sz="1000"/>
              <a:t>1 700 000 - 121 269 = 1 578 731</a:t>
            </a:r>
          </a:p>
          <a:p>
            <a:pPr algn="ctr"/>
            <a:r>
              <a:rPr lang="fr-FR" sz="1000"/>
              <a:t>(1 578 731 / 3) + 121 269 = 647 512</a:t>
            </a:r>
          </a:p>
          <a:p>
            <a:pPr algn="ctr"/>
            <a:endParaRPr lang="fr-FR" sz="1000"/>
          </a:p>
          <a:p>
            <a:pPr algn="ctr"/>
            <a:r>
              <a:rPr lang="fr-FR" sz="1000"/>
              <a:t>647 512 $ VS 900 000 $ </a:t>
            </a:r>
          </a:p>
          <a:p>
            <a:pPr algn="ctr"/>
            <a:endParaRPr lang="fr-FR" sz="1200"/>
          </a:p>
        </p:txBody>
      </p:sp>
    </p:spTree>
    <p:extLst>
      <p:ext uri="{BB962C8B-B14F-4D97-AF65-F5344CB8AC3E}">
        <p14:creationId xmlns:p14="http://schemas.microsoft.com/office/powerpoint/2010/main" val="417777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7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re 1">
            <a:extLst>
              <a:ext uri="{FF2B5EF4-FFF2-40B4-BE49-F238E27FC236}">
                <a16:creationId xmlns:a16="http://schemas.microsoft.com/office/drawing/2014/main" id="{7F604CCD-0F1B-FC48-8DD1-494FA0BA4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altLang="fr-FR" sz="4800">
                <a:solidFill>
                  <a:schemeClr val="tx1"/>
                </a:solidFill>
              </a:rPr>
              <a:t>La demande b)</a:t>
            </a:r>
          </a:p>
        </p:txBody>
      </p:sp>
      <p:sp>
        <p:nvSpPr>
          <p:cNvPr id="78854" name="Rectangle 78853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78856" name="Rectangle 78855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DBCA218-13D1-DC43-A7BD-BA49D8B4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B54F5B5-2E42-BA45-9884-22D5A7794A5B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8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{DDF84710-21E4-904B-A1AA-1A8A827DB39F}tf10001120_mac</Template>
  <TotalTime>6014</TotalTime>
  <Words>1462</Words>
  <Application>Microsoft Macintosh PowerPoint</Application>
  <PresentationFormat>Grand écran</PresentationFormat>
  <Paragraphs>281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Gill Sans MT</vt:lpstr>
      <vt:lpstr>Times New Roman</vt:lpstr>
      <vt:lpstr>Colis</vt:lpstr>
      <vt:lpstr>Décès Dévolution des biens Luc et Marie</vt:lpstr>
      <vt:lpstr>Décès Dévolution des biens</vt:lpstr>
      <vt:lpstr>Décès Dévolution des biens</vt:lpstr>
      <vt:lpstr>Décès Dévolution des biens</vt:lpstr>
      <vt:lpstr>La demande a)</vt:lpstr>
      <vt:lpstr>ÉTAPE 1 Détermination de la dette en vertu du patrimoine familial</vt:lpstr>
      <vt:lpstr>ÉTAPE 2 Détermination de la dette en vertu du régime matrimonial</vt:lpstr>
      <vt:lpstr>ÉTAPE 3 Dévolution des biens en vertu du testament ou du CCQ</vt:lpstr>
      <vt:lpstr>La demande b)</vt:lpstr>
      <vt:lpstr>ÉTAPE 4 Remise des biens aux héritiers</vt:lpstr>
      <vt:lpstr>La demande c)</vt:lpstr>
      <vt:lpstr>ÉTAPE 1 Détermination de la dette en vertu du patrimoine familial</vt:lpstr>
      <vt:lpstr>ÉTAPE 2 Détermination de la dette en vertu du régime matrimonial</vt:lpstr>
      <vt:lpstr>ÉTAPE 3 Dévolution des biens en vertu du testament ou du CCQ</vt:lpstr>
      <vt:lpstr>ÉTAPE 4 Remise des biens aux héritiers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 Bachand</dc:creator>
  <cp:lastModifiedBy>Bachand, Marc</cp:lastModifiedBy>
  <cp:revision>35</cp:revision>
  <dcterms:created xsi:type="dcterms:W3CDTF">2020-07-09T13:14:14Z</dcterms:created>
  <dcterms:modified xsi:type="dcterms:W3CDTF">2025-11-27T14:41:31Z</dcterms:modified>
</cp:coreProperties>
</file>