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20"/>
  </p:notesMasterIdLst>
  <p:sldIdLst>
    <p:sldId id="256" r:id="rId2"/>
    <p:sldId id="363" r:id="rId3"/>
    <p:sldId id="265" r:id="rId4"/>
    <p:sldId id="364" r:id="rId5"/>
    <p:sldId id="277" r:id="rId6"/>
    <p:sldId id="348" r:id="rId7"/>
    <p:sldId id="349" r:id="rId8"/>
    <p:sldId id="365" r:id="rId9"/>
    <p:sldId id="350" r:id="rId10"/>
    <p:sldId id="359" r:id="rId11"/>
    <p:sldId id="351" r:id="rId12"/>
    <p:sldId id="352" r:id="rId13"/>
    <p:sldId id="353" r:id="rId14"/>
    <p:sldId id="366" r:id="rId15"/>
    <p:sldId id="354" r:id="rId16"/>
    <p:sldId id="356" r:id="rId17"/>
    <p:sldId id="369" r:id="rId18"/>
    <p:sldId id="367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8B1F"/>
    <a:srgbClr val="24D2E0"/>
    <a:srgbClr val="1FD2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A30E76-8999-184E-B037-8582DF631242}" v="1" dt="2026-03-12T13:38:26.1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925"/>
    <p:restoredTop sz="94658"/>
  </p:normalViewPr>
  <p:slideViewPr>
    <p:cSldViewPr snapToGrid="0" snapToObjects="1">
      <p:cViewPr varScale="1">
        <p:scale>
          <a:sx n="120" d="100"/>
          <a:sy n="120" d="100"/>
        </p:scale>
        <p:origin x="1416" y="184"/>
      </p:cViewPr>
      <p:guideLst/>
    </p:cSldViewPr>
  </p:slideViewPr>
  <p:outlineViewPr>
    <p:cViewPr>
      <p:scale>
        <a:sx n="33" d="100"/>
        <a:sy n="33" d="100"/>
      </p:scale>
      <p:origin x="0" y="-41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chand, Marc" userId="e8a9a297-709b-4eb2-b373-ef1e4719aa7a" providerId="ADAL" clId="{75E27462-E964-5728-8DFE-403136793F75}"/>
    <pc:docChg chg="undo custSel delSld modSld sldOrd">
      <pc:chgData name="Bachand, Marc" userId="e8a9a297-709b-4eb2-b373-ef1e4719aa7a" providerId="ADAL" clId="{75E27462-E964-5728-8DFE-403136793F75}" dt="2026-03-12T13:40:52.970" v="953" actId="2696"/>
      <pc:docMkLst>
        <pc:docMk/>
      </pc:docMkLst>
      <pc:sldChg chg="del">
        <pc:chgData name="Bachand, Marc" userId="e8a9a297-709b-4eb2-b373-ef1e4719aa7a" providerId="ADAL" clId="{75E27462-E964-5728-8DFE-403136793F75}" dt="2026-03-12T13:40:51.838" v="952" actId="2696"/>
        <pc:sldMkLst>
          <pc:docMk/>
          <pc:sldMk cId="1328671010" sldId="360"/>
        </pc:sldMkLst>
      </pc:sldChg>
      <pc:sldChg chg="del">
        <pc:chgData name="Bachand, Marc" userId="e8a9a297-709b-4eb2-b373-ef1e4719aa7a" providerId="ADAL" clId="{75E27462-E964-5728-8DFE-403136793F75}" dt="2026-03-12T13:40:52.970" v="953" actId="2696"/>
        <pc:sldMkLst>
          <pc:docMk/>
          <pc:sldMk cId="1399908577" sldId="362"/>
        </pc:sldMkLst>
      </pc:sldChg>
      <pc:sldChg chg="addSp modSp mod">
        <pc:chgData name="Bachand, Marc" userId="e8a9a297-709b-4eb2-b373-ef1e4719aa7a" providerId="ADAL" clId="{75E27462-E964-5728-8DFE-403136793F75}" dt="2026-03-12T13:38:26.106" v="951"/>
        <pc:sldMkLst>
          <pc:docMk/>
          <pc:sldMk cId="876363603" sldId="369"/>
        </pc:sldMkLst>
        <pc:spChg chg="add mod">
          <ac:chgData name="Bachand, Marc" userId="e8a9a297-709b-4eb2-b373-ef1e4719aa7a" providerId="ADAL" clId="{75E27462-E964-5728-8DFE-403136793F75}" dt="2026-03-12T13:38:26.106" v="951"/>
          <ac:spMkLst>
            <pc:docMk/>
            <pc:sldMk cId="876363603" sldId="369"/>
            <ac:spMk id="3" creationId="{0C94D3E9-F61C-9382-75B7-EB3A5343984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A1BC5A-1EDA-124C-A436-52B96C3D641D}" type="datetimeFigureOut">
              <a:rPr lang="en-US" smtClean="0"/>
              <a:t>3/12/26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77E766-E465-9446-B792-E88E009B890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968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77E766-E465-9446-B792-E88E009B890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612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VF = 13 486 $, N =48, I = 6,99 % ……VA = 10 205 $</a:t>
            </a:r>
            <a:br>
              <a:rPr lang="fr-FR" dirty="0"/>
            </a:br>
            <a:r>
              <a:rPr lang="fr-FR" dirty="0"/>
              <a:t>Financement sur 29 968 $ - 10 205 $ = 19 763 $</a:t>
            </a:r>
          </a:p>
          <a:p>
            <a:r>
              <a:rPr lang="fr-FR" dirty="0"/>
              <a:t>VA = 19 763, N= 48, I = 6,99 %......PMT = 470 $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77E766-E465-9446-B792-E88E009B890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745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77E766-E465-9446-B792-E88E009B890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88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77E766-E465-9446-B792-E88E009B890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025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77E766-E465-9446-B792-E88E009B890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162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77E766-E465-9446-B792-E88E009B890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188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(1) Banque mondiale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77E766-E465-9446-B792-E88E009B890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489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65F8535-0025-B744-A38E-0E06E8380ACB}" type="datetime1">
              <a:rPr lang="fr-CA" smtClean="0"/>
              <a:t>2026-03-12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AB8B748-6260-5C44-97C9-DA73F9DAD480}" type="slidenum">
              <a:rPr lang="en-US" smtClean="0"/>
              <a:t>‹n°›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835968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4839B-BC01-A747-AB76-289245744A37}" type="datetime1">
              <a:rPr lang="fr-CA" smtClean="0"/>
              <a:t>2026-03-12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8B748-6260-5C44-97C9-DA73F9DAD48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515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F0A14-72AF-9749-A56A-CCEC881C48F0}" type="datetime1">
              <a:rPr lang="fr-CA" smtClean="0"/>
              <a:t>2026-03-12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8B748-6260-5C44-97C9-DA73F9DAD48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66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74DEB-7CFA-8F49-8E72-6286A07B6E1B}" type="datetime1">
              <a:rPr lang="fr-CA" smtClean="0"/>
              <a:t>2026-03-12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8B748-6260-5C44-97C9-DA73F9DAD48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95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01607F-FB46-7849-BF1E-946BE000D335}" type="datetime1">
              <a:rPr lang="fr-CA" smtClean="0"/>
              <a:t>2026-03-12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AB8B748-6260-5C44-97C9-DA73F9DAD480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1501424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102AE-6F55-7443-8AF5-A1CFED177C1A}" type="datetime1">
              <a:rPr lang="fr-CA" smtClean="0"/>
              <a:t>2026-03-12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8B748-6260-5C44-97C9-DA73F9DAD48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84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7BB0-D8CB-E740-A026-EDB84EA93666}" type="datetime1">
              <a:rPr lang="fr-CA" smtClean="0"/>
              <a:t>2026-03-12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8B748-6260-5C44-97C9-DA73F9DAD48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91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5B62E-2AE9-1243-8E98-8CD90D254817}" type="datetime1">
              <a:rPr lang="fr-CA" smtClean="0"/>
              <a:t>2026-03-12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8B748-6260-5C44-97C9-DA73F9DAD48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6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F2B16-F7DD-B34F-8BCA-E9499CC0F57C}" type="datetime1">
              <a:rPr lang="fr-CA" smtClean="0"/>
              <a:t>2026-03-12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8B748-6260-5C44-97C9-DA73F9DAD48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326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9ACD9F6-C8A2-4542-BDD0-FCCF5E8CA0AC}" type="datetime1">
              <a:rPr lang="fr-CA" smtClean="0"/>
              <a:t>2026-03-12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AB8B748-6260-5C44-97C9-DA73F9DAD480}" type="slidenum">
              <a:rPr lang="en-US" smtClean="0"/>
              <a:t>‹n°›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98745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B338791-6DE9-E546-A0E1-A43F3A8D44DB}" type="datetime1">
              <a:rPr lang="fr-CA" smtClean="0"/>
              <a:t>2026-03-12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AB8B748-6260-5C44-97C9-DA73F9DAD480}" type="slidenum">
              <a:rPr lang="en-US" smtClean="0"/>
              <a:t>‹n°›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84140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6143843-EB8D-F841-B1BB-55EEEE00FBED}" type="datetime1">
              <a:rPr lang="fr-CA" smtClean="0"/>
              <a:t>2026-03-12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AB8B748-6260-5C44-97C9-DA73F9DAD480}" type="slidenum">
              <a:rPr lang="en-US" smtClean="0"/>
              <a:t>‹n°›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6319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36" descr="Close-up of intersecting railway tracks">
            <a:extLst>
              <a:ext uri="{FF2B5EF4-FFF2-40B4-BE49-F238E27FC236}">
                <a16:creationId xmlns:a16="http://schemas.microsoft.com/office/drawing/2014/main" id="{19D436CC-6618-81B1-7A8B-60882531FEB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5714"/>
          <a:stretch>
            <a:fillRect/>
          </a:stretch>
        </p:blipFill>
        <p:spPr>
          <a:xfrm>
            <a:off x="20" y="10"/>
            <a:ext cx="12191980" cy="6859300"/>
          </a:xfrm>
          <a:prstGeom prst="rect">
            <a:avLst/>
          </a:prstGeom>
        </p:spPr>
      </p:pic>
      <p:sp>
        <p:nvSpPr>
          <p:cNvPr id="69" name="Rectangle 68">
            <a:extLst>
              <a:ext uri="{FF2B5EF4-FFF2-40B4-BE49-F238E27FC236}">
                <a16:creationId xmlns:a16="http://schemas.microsoft.com/office/drawing/2014/main" id="{DE4760E7-CF76-4F83-BDEE-E1D0AD084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155560" y="1125415"/>
            <a:ext cx="9867482" cy="459321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6">
            <a:extLst>
              <a:ext uri="{FF2B5EF4-FFF2-40B4-BE49-F238E27FC236}">
                <a16:creationId xmlns:a16="http://schemas.microsoft.com/office/drawing/2014/main" id="{C83D2193-4EB4-4B66-809A-11739B551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3" name="Freeform 6">
            <a:extLst>
              <a:ext uri="{FF2B5EF4-FFF2-40B4-BE49-F238E27FC236}">
                <a16:creationId xmlns:a16="http://schemas.microsoft.com/office/drawing/2014/main" id="{CF617DA9-C721-47E1-9474-09F0F8800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4F7115C-AB93-804A-91EB-E1CC4E8EFF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>
            <a:normAutofit/>
          </a:bodyPr>
          <a:lstStyle/>
          <a:p>
            <a:r>
              <a:rPr lang="fr-CA" noProof="0" dirty="0">
                <a:solidFill>
                  <a:schemeClr val="bg2"/>
                </a:solidFill>
              </a:rPr>
              <a:t>Se déplacer !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2A02B89-D17F-AC46-BD88-CC80DDA7EA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r-CA" noProof="0">
                <a:solidFill>
                  <a:srgbClr val="FFFFFF"/>
                </a:solidFill>
              </a:rPr>
              <a:t>Semaine 10 – Une affaire de finances personnelles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730F0CD-D61C-4F43-B89D-187EDB3E7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AB8B748-6260-5C44-97C9-DA73F9DAD480}" type="slidenum">
              <a:rPr lang="en-US">
                <a:solidFill>
                  <a:srgbClr val="FFFFFF"/>
                </a:solidFill>
                <a:latin typeface="Century Gothic" panose="020B0502020202020204" pitchFamily="34" charset="0"/>
              </a:rPr>
              <a:pPr>
                <a:spcAft>
                  <a:spcPts val="600"/>
                </a:spcAft>
              </a:pPr>
              <a:t>1</a:t>
            </a:fld>
            <a:endParaRPr lang="en-US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95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B0245FC1-669A-4558-8341-5A7148C77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F2D3FC59-9FB9-48FC-8D66-9ACDB840EF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27D0D12F-DDEA-45FE-91AE-E35A03B651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7E600175-39F0-43C7-8405-DD4579CF7A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BB279F0-8A89-9A84-F0EC-8AF575F33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8" y="744469"/>
            <a:ext cx="5402512" cy="4408488"/>
          </a:xfrm>
          <a:prstGeom prst="rect">
            <a:avLst/>
          </a:prstGeom>
        </p:spPr>
      </p:pic>
      <p:sp>
        <p:nvSpPr>
          <p:cNvPr id="19" name="Freeform 6">
            <a:extLst>
              <a:ext uri="{FF2B5EF4-FFF2-40B4-BE49-F238E27FC236}">
                <a16:creationId xmlns:a16="http://schemas.microsoft.com/office/drawing/2014/main" id="{DEB46E1F-0372-4440-887E-8B147731B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5412340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AF154A3-1287-1E41-B30B-15DCCB3E4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8004" y="1480930"/>
            <a:ext cx="5607908" cy="325432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cap="all"/>
              <a:t>L’achat d’un véhicule</a:t>
            </a:r>
            <a:br>
              <a:rPr lang="en-US" sz="5400" cap="all"/>
            </a:br>
            <a:r>
              <a:rPr lang="en-US" sz="5400" cap="all"/>
              <a:t>La dépréciation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C5F6BFF-43D3-7F4B-A2AA-040FD9F2F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6AB8B748-6260-5C44-97C9-DA73F9DAD480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8744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3717D3-8164-C14D-A39A-438CF72BA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0960"/>
            <a:ext cx="10462260" cy="1150620"/>
          </a:xfrm>
        </p:spPr>
        <p:txBody>
          <a:bodyPr>
            <a:normAutofit fontScale="90000"/>
          </a:bodyPr>
          <a:lstStyle/>
          <a:p>
            <a:pPr algn="ctr"/>
            <a:r>
              <a:rPr lang="fr-CA" dirty="0"/>
              <a:t>L’achat d’un véhicule</a:t>
            </a:r>
            <a:br>
              <a:rPr lang="fr-CA" dirty="0"/>
            </a:br>
            <a:r>
              <a:rPr lang="fr-CA" dirty="0"/>
              <a:t>Kona 2025 (à essence)</a:t>
            </a:r>
            <a:br>
              <a:rPr lang="fr-CA" dirty="0"/>
            </a:br>
            <a:r>
              <a:rPr lang="fr-CA" dirty="0"/>
              <a:t> </a:t>
            </a:r>
            <a:br>
              <a:rPr lang="fr-CA" dirty="0"/>
            </a:b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E72090E-978A-9248-8C07-B7F584C22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8B748-6260-5C44-97C9-DA73F9DAD480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445573A0-30FE-6E48-B589-326042FF22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4988901"/>
              </p:ext>
            </p:extLst>
          </p:nvPr>
        </p:nvGraphicFramePr>
        <p:xfrm>
          <a:off x="918845" y="2201189"/>
          <a:ext cx="5683885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3133">
                  <a:extLst>
                    <a:ext uri="{9D8B030D-6E8A-4147-A177-3AD203B41FA5}">
                      <a16:colId xmlns:a16="http://schemas.microsoft.com/office/drawing/2014/main" val="4045643617"/>
                    </a:ext>
                  </a:extLst>
                </a:gridCol>
                <a:gridCol w="1230752">
                  <a:extLst>
                    <a:ext uri="{9D8B030D-6E8A-4147-A177-3AD203B41FA5}">
                      <a16:colId xmlns:a16="http://schemas.microsoft.com/office/drawing/2014/main" val="34648912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Mensualités déboursés (802,37 $ * 48)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38 514 $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6072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Recettes – Ventes 34 172 * 45 %</a:t>
                      </a:r>
                    </a:p>
                    <a:p>
                      <a:r>
                        <a:rPr lang="fr-FR" dirty="0"/>
                        <a:t>(55 % de perte de valeur)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(15 377) 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946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Assurances 700 $ / année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2 800 $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9334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TOTAL du coût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25 937 $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080191"/>
                  </a:ext>
                </a:extLst>
              </a:tr>
            </a:tbl>
          </a:graphicData>
        </a:graphic>
      </p:graphicFrame>
      <p:sp>
        <p:nvSpPr>
          <p:cNvPr id="6" name="Ellipse 5">
            <a:extLst>
              <a:ext uri="{FF2B5EF4-FFF2-40B4-BE49-F238E27FC236}">
                <a16:creationId xmlns:a16="http://schemas.microsoft.com/office/drawing/2014/main" id="{6E3E4BB2-E05B-2E4C-9262-42303748AB9D}"/>
              </a:ext>
            </a:extLst>
          </p:cNvPr>
          <p:cNvSpPr/>
          <p:nvPr/>
        </p:nvSpPr>
        <p:spPr>
          <a:xfrm>
            <a:off x="665057" y="343541"/>
            <a:ext cx="1777518" cy="18576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Garde 4 ans</a:t>
            </a: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9E869354-D458-6E43-8B8A-54695CEA1C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663493"/>
              </p:ext>
            </p:extLst>
          </p:nvPr>
        </p:nvGraphicFramePr>
        <p:xfrm>
          <a:off x="7072841" y="2115516"/>
          <a:ext cx="5082540" cy="266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3256">
                  <a:extLst>
                    <a:ext uri="{9D8B030D-6E8A-4147-A177-3AD203B41FA5}">
                      <a16:colId xmlns:a16="http://schemas.microsoft.com/office/drawing/2014/main" val="4045643617"/>
                    </a:ext>
                  </a:extLst>
                </a:gridCol>
                <a:gridCol w="1359284">
                  <a:extLst>
                    <a:ext uri="{9D8B030D-6E8A-4147-A177-3AD203B41FA5}">
                      <a16:colId xmlns:a16="http://schemas.microsoft.com/office/drawing/2014/main" val="34648912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Mensualités déboursés </a:t>
                      </a:r>
                    </a:p>
                    <a:p>
                      <a:r>
                        <a:rPr lang="fr-FR" dirty="0"/>
                        <a:t>(802,37 $ * 48)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38 514 $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6072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Recettes – Ventes 34 172 $ * 30 %</a:t>
                      </a:r>
                    </a:p>
                    <a:p>
                      <a:r>
                        <a:rPr lang="fr-FR" dirty="0"/>
                        <a:t>(70 % de perte de valeur)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(10 252) 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946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Entretien et réparation</a:t>
                      </a:r>
                    </a:p>
                    <a:p>
                      <a:r>
                        <a:rPr lang="fr-FR" dirty="0"/>
                        <a:t>(1300 $ * 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2 600 $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9334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Assurances 500 $ / année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3 500 $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5440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TOTAL du coût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34 362 $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9851477"/>
                  </a:ext>
                </a:extLst>
              </a:tr>
            </a:tbl>
          </a:graphicData>
        </a:graphic>
      </p:graphicFrame>
      <p:sp>
        <p:nvSpPr>
          <p:cNvPr id="8" name="Ellipse 7">
            <a:extLst>
              <a:ext uri="{FF2B5EF4-FFF2-40B4-BE49-F238E27FC236}">
                <a16:creationId xmlns:a16="http://schemas.microsoft.com/office/drawing/2014/main" id="{BBF11716-533F-B348-9C8E-4378A4E3D00C}"/>
              </a:ext>
            </a:extLst>
          </p:cNvPr>
          <p:cNvSpPr/>
          <p:nvPr/>
        </p:nvSpPr>
        <p:spPr>
          <a:xfrm>
            <a:off x="9739444" y="343541"/>
            <a:ext cx="1771975" cy="177197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Garde 7 ans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CBB2FE2C-5E46-9647-93FD-5DA2E5156386}"/>
              </a:ext>
            </a:extLst>
          </p:cNvPr>
          <p:cNvSpPr/>
          <p:nvPr/>
        </p:nvSpPr>
        <p:spPr>
          <a:xfrm>
            <a:off x="3591349" y="4263948"/>
            <a:ext cx="1897380" cy="18973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6 484 $/an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17F0B73E-C822-8E4A-9223-8EF80CD2BE86}"/>
              </a:ext>
            </a:extLst>
          </p:cNvPr>
          <p:cNvSpPr/>
          <p:nvPr/>
        </p:nvSpPr>
        <p:spPr>
          <a:xfrm>
            <a:off x="8665421" y="4869028"/>
            <a:ext cx="1897380" cy="18973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4 909 $/an</a:t>
            </a:r>
          </a:p>
        </p:txBody>
      </p:sp>
      <p:sp>
        <p:nvSpPr>
          <p:cNvPr id="3" name="Triangle 2">
            <a:extLst>
              <a:ext uri="{FF2B5EF4-FFF2-40B4-BE49-F238E27FC236}">
                <a16:creationId xmlns:a16="http://schemas.microsoft.com/office/drawing/2014/main" id="{1B57CE82-E7B0-0D45-A1BB-77B09BFCFE16}"/>
              </a:ext>
            </a:extLst>
          </p:cNvPr>
          <p:cNvSpPr/>
          <p:nvPr/>
        </p:nvSpPr>
        <p:spPr>
          <a:xfrm>
            <a:off x="4878916" y="3885908"/>
            <a:ext cx="3447628" cy="2972092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1 575 $</a:t>
            </a:r>
          </a:p>
          <a:p>
            <a:pPr algn="ctr"/>
            <a:r>
              <a:rPr lang="fr-FR" dirty="0"/>
              <a:t>Sur 40 ans-7 %</a:t>
            </a:r>
          </a:p>
          <a:p>
            <a:pPr algn="ctr"/>
            <a:r>
              <a:rPr lang="fr-FR" dirty="0"/>
              <a:t>314 425 $ (CÉLI)</a:t>
            </a:r>
          </a:p>
        </p:txBody>
      </p:sp>
    </p:spTree>
    <p:extLst>
      <p:ext uri="{BB962C8B-B14F-4D97-AF65-F5344CB8AC3E}">
        <p14:creationId xmlns:p14="http://schemas.microsoft.com/office/powerpoint/2010/main" val="371310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0D080EE9-DFB2-F22A-1A8C-49C58F938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048" y="1183605"/>
            <a:ext cx="7772400" cy="567439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F154A3-1287-1E41-B30B-15DCCB3E4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497" y="91440"/>
            <a:ext cx="11687503" cy="769441"/>
          </a:xfrm>
        </p:spPr>
        <p:txBody>
          <a:bodyPr>
            <a:normAutofit fontScale="90000"/>
          </a:bodyPr>
          <a:lstStyle/>
          <a:p>
            <a:pPr algn="ctr"/>
            <a:r>
              <a:rPr lang="fr-CA" dirty="0"/>
              <a:t>L’achat d’un véhicule - La dépréciation</a:t>
            </a:r>
            <a:br>
              <a:rPr lang="fr-CA" dirty="0"/>
            </a:b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C5F6BFF-43D3-7F4B-A2AA-040FD9F2F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8B748-6260-5C44-97C9-DA73F9DAD480}" type="slidenum">
              <a:rPr lang="en-US" smtClean="0"/>
              <a:t>12</a:t>
            </a:fld>
            <a:endParaRPr lang="en-US"/>
          </a:p>
        </p:txBody>
      </p:sp>
      <p:sp>
        <p:nvSpPr>
          <p:cNvPr id="6" name="Bouée 5">
            <a:extLst>
              <a:ext uri="{FF2B5EF4-FFF2-40B4-BE49-F238E27FC236}">
                <a16:creationId xmlns:a16="http://schemas.microsoft.com/office/drawing/2014/main" id="{58EDA471-C625-2B4B-8782-DFC86653C603}"/>
              </a:ext>
            </a:extLst>
          </p:cNvPr>
          <p:cNvSpPr/>
          <p:nvPr/>
        </p:nvSpPr>
        <p:spPr>
          <a:xfrm>
            <a:off x="6887954" y="3348613"/>
            <a:ext cx="914400" cy="914400"/>
          </a:xfrm>
          <a:prstGeom prst="donut">
            <a:avLst>
              <a:gd name="adj" fmla="val 91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AEFCE5D-99E5-0545-B0B7-D882BC09247A}"/>
              </a:ext>
            </a:extLst>
          </p:cNvPr>
          <p:cNvSpPr txBox="1"/>
          <p:nvPr/>
        </p:nvSpPr>
        <p:spPr>
          <a:xfrm>
            <a:off x="6776570" y="2502972"/>
            <a:ext cx="4883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/>
              <a:t>Si on achetait ici!!!</a:t>
            </a:r>
          </a:p>
        </p:txBody>
      </p:sp>
    </p:spTree>
    <p:extLst>
      <p:ext uri="{BB962C8B-B14F-4D97-AF65-F5344CB8AC3E}">
        <p14:creationId xmlns:p14="http://schemas.microsoft.com/office/powerpoint/2010/main" val="145596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3717D3-8164-C14D-A39A-438CF72BA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0960"/>
            <a:ext cx="10462260" cy="1150620"/>
          </a:xfrm>
        </p:spPr>
        <p:txBody>
          <a:bodyPr>
            <a:normAutofit fontScale="90000"/>
          </a:bodyPr>
          <a:lstStyle/>
          <a:p>
            <a:pPr algn="ctr"/>
            <a:r>
              <a:rPr lang="fr-CA" dirty="0"/>
              <a:t>L’achat d’un véhicule</a:t>
            </a:r>
            <a:br>
              <a:rPr lang="fr-CA" dirty="0"/>
            </a:br>
            <a:r>
              <a:rPr lang="fr-CA" dirty="0"/>
              <a:t>Kona 2025 (à essence) usagé 3 ans</a:t>
            </a:r>
            <a:br>
              <a:rPr lang="fr-CA" dirty="0"/>
            </a:br>
            <a:br>
              <a:rPr lang="fr-CA" dirty="0"/>
            </a:b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E72090E-978A-9248-8C07-B7F584C22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8B748-6260-5C44-97C9-DA73F9DAD480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9E869354-D458-6E43-8B8A-54695CEA1C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424259"/>
              </p:ext>
            </p:extLst>
          </p:nvPr>
        </p:nvGraphicFramePr>
        <p:xfrm>
          <a:off x="1873207" y="4083128"/>
          <a:ext cx="5323752" cy="266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4041">
                  <a:extLst>
                    <a:ext uri="{9D8B030D-6E8A-4147-A177-3AD203B41FA5}">
                      <a16:colId xmlns:a16="http://schemas.microsoft.com/office/drawing/2014/main" val="4045643617"/>
                    </a:ext>
                  </a:extLst>
                </a:gridCol>
                <a:gridCol w="1229711">
                  <a:extLst>
                    <a:ext uri="{9D8B030D-6E8A-4147-A177-3AD203B41FA5}">
                      <a16:colId xmlns:a16="http://schemas.microsoft.com/office/drawing/2014/main" val="34648912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Mensualités déboursés </a:t>
                      </a:r>
                    </a:p>
                    <a:p>
                      <a:r>
                        <a:rPr lang="fr-FR" dirty="0"/>
                        <a:t>(925,45 $ * 24)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22 211 $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6072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Recettes – Ventes 34 172 $ * 30 %</a:t>
                      </a:r>
                    </a:p>
                    <a:p>
                      <a:r>
                        <a:rPr lang="fr-FR" dirty="0"/>
                        <a:t>(70 % de perte de valeur)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(10 252) 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946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Entretien et réparation</a:t>
                      </a:r>
                    </a:p>
                    <a:p>
                      <a:r>
                        <a:rPr lang="fr-FR" dirty="0"/>
                        <a:t>(1 300 $ * 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2 600 $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9334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Assurances 500 $ / année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2 000 $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5440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TOTAL du coût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16 559 $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9851477"/>
                  </a:ext>
                </a:extLst>
              </a:tr>
            </a:tbl>
          </a:graphicData>
        </a:graphic>
      </p:graphicFrame>
      <p:sp>
        <p:nvSpPr>
          <p:cNvPr id="8" name="Ellipse 7">
            <a:extLst>
              <a:ext uri="{FF2B5EF4-FFF2-40B4-BE49-F238E27FC236}">
                <a16:creationId xmlns:a16="http://schemas.microsoft.com/office/drawing/2014/main" id="{BBF11716-533F-B348-9C8E-4378A4E3D00C}"/>
              </a:ext>
            </a:extLst>
          </p:cNvPr>
          <p:cNvSpPr/>
          <p:nvPr/>
        </p:nvSpPr>
        <p:spPr>
          <a:xfrm>
            <a:off x="248275" y="313284"/>
            <a:ext cx="1796591" cy="179659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Garde 4 ans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17F0B73E-C822-8E4A-9223-8EF80CD2BE86}"/>
              </a:ext>
            </a:extLst>
          </p:cNvPr>
          <p:cNvSpPr/>
          <p:nvPr/>
        </p:nvSpPr>
        <p:spPr>
          <a:xfrm>
            <a:off x="7196959" y="4847668"/>
            <a:ext cx="1897380" cy="18973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4 140 $/an</a:t>
            </a:r>
          </a:p>
        </p:txBody>
      </p:sp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AF4E7FEB-955A-2B47-8EE5-33C35E60D2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428414"/>
              </p:ext>
            </p:extLst>
          </p:nvPr>
        </p:nvGraphicFramePr>
        <p:xfrm>
          <a:off x="1933466" y="1566426"/>
          <a:ext cx="525272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1140">
                  <a:extLst>
                    <a:ext uri="{9D8B030D-6E8A-4147-A177-3AD203B41FA5}">
                      <a16:colId xmlns:a16="http://schemas.microsoft.com/office/drawing/2014/main" val="4045643617"/>
                    </a:ext>
                  </a:extLst>
                </a:gridCol>
                <a:gridCol w="1211580">
                  <a:extLst>
                    <a:ext uri="{9D8B030D-6E8A-4147-A177-3AD203B41FA5}">
                      <a16:colId xmlns:a16="http://schemas.microsoft.com/office/drawing/2014/main" val="34648912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Prix achat usagé (34 172 $ * 55 %)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18 795 $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6072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TVQ (9,975 %)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1 875 $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946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9334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20 670 $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080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5440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Versements mensuels (7 %, 24 mois)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925,45 $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9851477"/>
                  </a:ext>
                </a:extLst>
              </a:tr>
            </a:tbl>
          </a:graphicData>
        </a:graphic>
      </p:graphicFrame>
      <p:sp>
        <p:nvSpPr>
          <p:cNvPr id="12" name="Ellipse 11">
            <a:extLst>
              <a:ext uri="{FF2B5EF4-FFF2-40B4-BE49-F238E27FC236}">
                <a16:creationId xmlns:a16="http://schemas.microsoft.com/office/drawing/2014/main" id="{B7E82579-315A-574D-AF58-9E88C0FD9515}"/>
              </a:ext>
            </a:extLst>
          </p:cNvPr>
          <p:cNvSpPr/>
          <p:nvPr/>
        </p:nvSpPr>
        <p:spPr>
          <a:xfrm>
            <a:off x="10194246" y="4847668"/>
            <a:ext cx="1897380" cy="18973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6 484 $/an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67C980C-79B1-F246-8FC1-2B6C6924494A}"/>
              </a:ext>
            </a:extLst>
          </p:cNvPr>
          <p:cNvSpPr txBox="1"/>
          <p:nvPr/>
        </p:nvSpPr>
        <p:spPr>
          <a:xfrm>
            <a:off x="9348953" y="5414088"/>
            <a:ext cx="748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vs</a:t>
            </a:r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27D3FE28-A253-364D-AED0-D744A450F0BE}"/>
              </a:ext>
            </a:extLst>
          </p:cNvPr>
          <p:cNvSpPr/>
          <p:nvPr/>
        </p:nvSpPr>
        <p:spPr>
          <a:xfrm>
            <a:off x="8255848" y="1111036"/>
            <a:ext cx="3447628" cy="2972092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 3 44 $</a:t>
            </a:r>
          </a:p>
          <a:p>
            <a:pPr algn="ctr"/>
            <a:r>
              <a:rPr lang="fr-FR" dirty="0"/>
              <a:t>Sur 40 ans- 7 %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467 945 $ (CÉLI)</a:t>
            </a:r>
          </a:p>
        </p:txBody>
      </p:sp>
    </p:spTree>
    <p:extLst>
      <p:ext uri="{BB962C8B-B14F-4D97-AF65-F5344CB8AC3E}">
        <p14:creationId xmlns:p14="http://schemas.microsoft.com/office/powerpoint/2010/main" val="40951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5FEBB1F-508E-4ACE-A53B-525FFA077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B687ADC4-1812-437A-97AA-230888706C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170E629-727E-4A2F-8228-0A71B67BD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C2B4A13-0632-456F-A66A-2D0CDB9D3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568A552-34C4-41D2-A36B-9E86EC569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H="1">
            <a:off x="1730653" y="-921117"/>
            <a:ext cx="1756584" cy="4408488"/>
          </a:xfrm>
          <a:custGeom>
            <a:avLst/>
            <a:gdLst>
              <a:gd name="connsiteX0" fmla="*/ 1756584 w 1756584"/>
              <a:gd name="connsiteY0" fmla="*/ 4408488 h 4408488"/>
              <a:gd name="connsiteX1" fmla="*/ 1756584 w 1756584"/>
              <a:gd name="connsiteY1" fmla="*/ 0 h 4408488"/>
              <a:gd name="connsiteX2" fmla="*/ 1350810 w 1756584"/>
              <a:gd name="connsiteY2" fmla="*/ 0 h 4408488"/>
              <a:gd name="connsiteX3" fmla="*/ 1350810 w 1756584"/>
              <a:gd name="connsiteY3" fmla="*/ 4024068 h 4408488"/>
              <a:gd name="connsiteX4" fmla="*/ 0 w 1756584"/>
              <a:gd name="connsiteY4" fmla="*/ 4023445 h 4408488"/>
              <a:gd name="connsiteX5" fmla="*/ 0 w 1756584"/>
              <a:gd name="connsiteY5" fmla="*/ 4408488 h 440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6584" h="4408488">
                <a:moveTo>
                  <a:pt x="1756584" y="4408488"/>
                </a:moveTo>
                <a:lnTo>
                  <a:pt x="1756584" y="0"/>
                </a:lnTo>
                <a:lnTo>
                  <a:pt x="1350810" y="0"/>
                </a:lnTo>
                <a:lnTo>
                  <a:pt x="1350810" y="4024068"/>
                </a:lnTo>
                <a:lnTo>
                  <a:pt x="0" y="4023445"/>
                </a:lnTo>
                <a:lnTo>
                  <a:pt x="0" y="4408488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8BE655E-142C-41C9-895E-54D55EDDAF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V="1">
            <a:off x="8673443" y="2182330"/>
            <a:ext cx="1755930" cy="4408488"/>
          </a:xfrm>
          <a:custGeom>
            <a:avLst/>
            <a:gdLst>
              <a:gd name="connsiteX0" fmla="*/ 0 w 1755930"/>
              <a:gd name="connsiteY0" fmla="*/ 4023420 h 4408488"/>
              <a:gd name="connsiteX1" fmla="*/ 1 w 1755930"/>
              <a:gd name="connsiteY1" fmla="*/ 4408488 h 4408488"/>
              <a:gd name="connsiteX2" fmla="*/ 1755930 w 1755930"/>
              <a:gd name="connsiteY2" fmla="*/ 4408488 h 4408488"/>
              <a:gd name="connsiteX3" fmla="*/ 1755930 w 1755930"/>
              <a:gd name="connsiteY3" fmla="*/ 0 h 4408488"/>
              <a:gd name="connsiteX4" fmla="*/ 1350156 w 1755930"/>
              <a:gd name="connsiteY4" fmla="*/ 0 h 4408488"/>
              <a:gd name="connsiteX5" fmla="*/ 1350156 w 1755930"/>
              <a:gd name="connsiteY5" fmla="*/ 4023628 h 440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5930" h="4408488">
                <a:moveTo>
                  <a:pt x="0" y="4023420"/>
                </a:moveTo>
                <a:lnTo>
                  <a:pt x="1" y="4408488"/>
                </a:lnTo>
                <a:lnTo>
                  <a:pt x="1755930" y="4408488"/>
                </a:lnTo>
                <a:lnTo>
                  <a:pt x="1755930" y="0"/>
                </a:lnTo>
                <a:lnTo>
                  <a:pt x="1350156" y="0"/>
                </a:lnTo>
                <a:lnTo>
                  <a:pt x="1350156" y="4023628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71839D78-680C-FA40-B677-D0E8E83C7488}"/>
              </a:ext>
            </a:extLst>
          </p:cNvPr>
          <p:cNvSpPr/>
          <p:nvPr/>
        </p:nvSpPr>
        <p:spPr>
          <a:xfrm>
            <a:off x="1084006" y="1086142"/>
            <a:ext cx="9969910" cy="34653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9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b="1" cap="all">
                <a:solidFill>
                  <a:schemeClr val="tx2"/>
                </a:solidFill>
                <a:latin typeface="+mj-lt"/>
                <a:ea typeface="+mj-ea"/>
                <a:cs typeface="+mj-cs"/>
              </a:rPr>
              <a:t>La location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8CC593-9FF4-46EF-81AE-2D26922F1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6453386"/>
            <a:ext cx="12191998" cy="4046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BCB2A51-6F19-4C48-B90A-F5B8BDF6A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6AB8B748-6260-5C44-97C9-DA73F9DAD480}" type="slidenum">
              <a:rPr lang="en-US">
                <a:solidFill>
                  <a:srgbClr val="FFFFFF"/>
                </a:solidFill>
              </a:rPr>
              <a:pPr defTabSz="457200">
                <a:spcAft>
                  <a:spcPts val="600"/>
                </a:spcAft>
              </a:pPr>
              <a:t>14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1856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3717D3-8164-C14D-A39A-438CF72BA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0960"/>
            <a:ext cx="10462260" cy="1150620"/>
          </a:xfrm>
        </p:spPr>
        <p:txBody>
          <a:bodyPr>
            <a:normAutofit fontScale="90000"/>
          </a:bodyPr>
          <a:lstStyle/>
          <a:p>
            <a:pPr algn="ctr"/>
            <a:r>
              <a:rPr lang="fr-CA" dirty="0"/>
              <a:t>La location d’un véhicule</a:t>
            </a:r>
            <a:br>
              <a:rPr lang="fr-CA" dirty="0"/>
            </a:br>
            <a:r>
              <a:rPr lang="fr-CA" dirty="0"/>
              <a:t>Kona 2025 (à essence) </a:t>
            </a:r>
            <a:br>
              <a:rPr lang="fr-CA" dirty="0"/>
            </a:b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E72090E-978A-9248-8C07-B7F584C22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8B748-6260-5C44-97C9-DA73F9DAD480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445573A0-30FE-6E48-B589-326042FF22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3809582"/>
              </p:ext>
            </p:extLst>
          </p:nvPr>
        </p:nvGraphicFramePr>
        <p:xfrm>
          <a:off x="2146300" y="1595966"/>
          <a:ext cx="5569374" cy="125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4755">
                  <a:extLst>
                    <a:ext uri="{9D8B030D-6E8A-4147-A177-3AD203B41FA5}">
                      <a16:colId xmlns:a16="http://schemas.microsoft.com/office/drawing/2014/main" val="4045643617"/>
                    </a:ext>
                  </a:extLst>
                </a:gridCol>
                <a:gridCol w="1284619">
                  <a:extLst>
                    <a:ext uri="{9D8B030D-6E8A-4147-A177-3AD203B41FA5}">
                      <a16:colId xmlns:a16="http://schemas.microsoft.com/office/drawing/2014/main" val="34648912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PDSF + transport et préparation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29 721 $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6072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5440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Versements mensuels (5,99 %, 48 mois)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9851477"/>
                  </a:ext>
                </a:extLst>
              </a:tr>
            </a:tbl>
          </a:graphicData>
        </a:graphic>
      </p:graphicFrame>
      <p:sp>
        <p:nvSpPr>
          <p:cNvPr id="6" name="Ellipse 5">
            <a:extLst>
              <a:ext uri="{FF2B5EF4-FFF2-40B4-BE49-F238E27FC236}">
                <a16:creationId xmlns:a16="http://schemas.microsoft.com/office/drawing/2014/main" id="{6E3E4BB2-E05B-2E4C-9262-42303748AB9D}"/>
              </a:ext>
            </a:extLst>
          </p:cNvPr>
          <p:cNvSpPr/>
          <p:nvPr/>
        </p:nvSpPr>
        <p:spPr>
          <a:xfrm>
            <a:off x="8271056" y="1264644"/>
            <a:ext cx="1999826" cy="199982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Quel est le</a:t>
            </a:r>
          </a:p>
          <a:p>
            <a:pPr algn="ctr"/>
            <a:r>
              <a:rPr lang="fr-FR" dirty="0"/>
              <a:t>versement ?</a:t>
            </a: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90EF8B69-DC91-C54B-9DAC-18D6D6EA81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822171"/>
              </p:ext>
            </p:extLst>
          </p:nvPr>
        </p:nvGraphicFramePr>
        <p:xfrm>
          <a:off x="2146300" y="4217246"/>
          <a:ext cx="719811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3587">
                  <a:extLst>
                    <a:ext uri="{9D8B030D-6E8A-4147-A177-3AD203B41FA5}">
                      <a16:colId xmlns:a16="http://schemas.microsoft.com/office/drawing/2014/main" val="4045643617"/>
                    </a:ext>
                  </a:extLst>
                </a:gridCol>
                <a:gridCol w="1624529">
                  <a:extLst>
                    <a:ext uri="{9D8B030D-6E8A-4147-A177-3AD203B41FA5}">
                      <a16:colId xmlns:a16="http://schemas.microsoft.com/office/drawing/2014/main" val="34648912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Valeur résiduelle (45 % * 29 721 $)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13 374 $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6072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Valeur actuelle de la valeur résiduelle (5,99 %, 48 mois)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10 531 $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946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Montant financé (29 721 $ - 10 531 $)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19 190 $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9334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Versements mensuels, avant taxes, (5,99 %, 48 mois)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450,59 $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080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Versements mensuels, après taxes, (5,99 %, 48 mois)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518,07 $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5440456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C62396C5-166F-6244-92C2-96130C4B10EF}"/>
              </a:ext>
            </a:extLst>
          </p:cNvPr>
          <p:cNvSpPr/>
          <p:nvPr/>
        </p:nvSpPr>
        <p:spPr>
          <a:xfrm>
            <a:off x="8953208" y="5683488"/>
            <a:ext cx="3147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dirty="0"/>
              <a:t>Lors de l’achat = 802,37 $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8E6704F2-26EF-5A42-9446-C707FF32A080}"/>
              </a:ext>
            </a:extLst>
          </p:cNvPr>
          <p:cNvSpPr/>
          <p:nvPr/>
        </p:nvSpPr>
        <p:spPr>
          <a:xfrm>
            <a:off x="9812021" y="3665036"/>
            <a:ext cx="1999826" cy="199982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C’est mieux louer ou acheter ?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E0633A4E-389F-214E-B032-FDF73FE1D1D3}"/>
              </a:ext>
            </a:extLst>
          </p:cNvPr>
          <p:cNvSpPr/>
          <p:nvPr/>
        </p:nvSpPr>
        <p:spPr>
          <a:xfrm>
            <a:off x="165305" y="2447621"/>
            <a:ext cx="1999826" cy="199982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Un mot sur le KM alloué!</a:t>
            </a:r>
          </a:p>
        </p:txBody>
      </p:sp>
    </p:spTree>
    <p:extLst>
      <p:ext uri="{BB962C8B-B14F-4D97-AF65-F5344CB8AC3E}">
        <p14:creationId xmlns:p14="http://schemas.microsoft.com/office/powerpoint/2010/main" val="7264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3717D3-8164-C14D-A39A-438CF72BA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0960"/>
            <a:ext cx="10462260" cy="1150620"/>
          </a:xfrm>
        </p:spPr>
        <p:txBody>
          <a:bodyPr>
            <a:normAutofit fontScale="90000"/>
          </a:bodyPr>
          <a:lstStyle/>
          <a:p>
            <a:pPr algn="ctr"/>
            <a:r>
              <a:rPr lang="fr-CA" dirty="0"/>
              <a:t>La location d’un véhicule</a:t>
            </a:r>
            <a:br>
              <a:rPr lang="fr-CA" dirty="0"/>
            </a:br>
            <a:r>
              <a:rPr lang="fr-CA" dirty="0"/>
              <a:t>L’Avantage financier…….????? </a:t>
            </a:r>
            <a:br>
              <a:rPr lang="fr-CA" dirty="0"/>
            </a:b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E72090E-978A-9248-8C07-B7F584C22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8B748-6260-5C44-97C9-DA73F9DAD480}" type="slidenum">
              <a:rPr lang="en-US" smtClean="0"/>
              <a:t>16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762B6F1-E22D-BA44-AD8D-D01DB9D2519A}"/>
              </a:ext>
            </a:extLst>
          </p:cNvPr>
          <p:cNvSpPr/>
          <p:nvPr/>
        </p:nvSpPr>
        <p:spPr>
          <a:xfrm>
            <a:off x="1189973" y="2957796"/>
            <a:ext cx="482252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Versement achat = 802,37 $</a:t>
            </a:r>
          </a:p>
          <a:p>
            <a:endParaRPr lang="fr-FR" dirty="0"/>
          </a:p>
          <a:p>
            <a:r>
              <a:rPr lang="fr-FR" sz="2400" dirty="0"/>
              <a:t>Versement location = 518,07 $ </a:t>
            </a:r>
          </a:p>
        </p:txBody>
      </p:sp>
      <p:sp>
        <p:nvSpPr>
          <p:cNvPr id="17" name="Triangle 16">
            <a:extLst>
              <a:ext uri="{FF2B5EF4-FFF2-40B4-BE49-F238E27FC236}">
                <a16:creationId xmlns:a16="http://schemas.microsoft.com/office/drawing/2014/main" id="{AFA673B8-1432-FC4D-97ED-7525326E4C7B}"/>
              </a:ext>
            </a:extLst>
          </p:cNvPr>
          <p:cNvSpPr/>
          <p:nvPr/>
        </p:nvSpPr>
        <p:spPr>
          <a:xfrm>
            <a:off x="5837007" y="1354194"/>
            <a:ext cx="5120604" cy="3941056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err="1"/>
              <a:t>Pmt</a:t>
            </a:r>
            <a:r>
              <a:rPr lang="fr-FR" sz="2400" dirty="0"/>
              <a:t>= 284,30 $</a:t>
            </a:r>
          </a:p>
          <a:p>
            <a:pPr algn="ctr"/>
            <a:r>
              <a:rPr lang="fr-FR" sz="2400" dirty="0"/>
              <a:t>N=48, </a:t>
            </a:r>
          </a:p>
          <a:p>
            <a:pPr algn="ctr"/>
            <a:r>
              <a:rPr lang="fr-FR" sz="2400" dirty="0"/>
              <a:t>i = 5,99 %</a:t>
            </a:r>
          </a:p>
          <a:p>
            <a:pPr algn="ctr"/>
            <a:r>
              <a:rPr lang="fr-FR" sz="2400" dirty="0"/>
              <a:t>VF = 15 377</a:t>
            </a:r>
            <a:r>
              <a:rPr lang="fr-FR" sz="2800" b="1" dirty="0"/>
              <a:t> $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C2A6F17-933A-2C49-ABAD-05526FF8D64E}"/>
              </a:ext>
            </a:extLst>
          </p:cNvPr>
          <p:cNvSpPr txBox="1"/>
          <p:nvPr/>
        </p:nvSpPr>
        <p:spPr>
          <a:xfrm>
            <a:off x="2229633" y="5437864"/>
            <a:ext cx="7553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Valeur résiduelle à payer après taxes = </a:t>
            </a:r>
            <a:r>
              <a:rPr lang="fr-FR" sz="2800" b="1" dirty="0"/>
              <a:t>15 377 $ </a:t>
            </a:r>
            <a:r>
              <a:rPr lang="fr-FR" sz="2400" dirty="0"/>
              <a:t>(1)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C04BDD6-5A1C-1949-9123-CCB37DBE681C}"/>
              </a:ext>
            </a:extLst>
          </p:cNvPr>
          <p:cNvSpPr txBox="1"/>
          <p:nvPr/>
        </p:nvSpPr>
        <p:spPr>
          <a:xfrm>
            <a:off x="2392471" y="6150279"/>
            <a:ext cx="2731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(1) 13 374 $ * 1,14975 = </a:t>
            </a:r>
          </a:p>
        </p:txBody>
      </p:sp>
    </p:spTree>
    <p:extLst>
      <p:ext uri="{BB962C8B-B14F-4D97-AF65-F5344CB8AC3E}">
        <p14:creationId xmlns:p14="http://schemas.microsoft.com/office/powerpoint/2010/main" val="418185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9">
            <a:extLst>
              <a:ext uri="{FF2B5EF4-FFF2-40B4-BE49-F238E27FC236}">
                <a16:creationId xmlns:a16="http://schemas.microsoft.com/office/drawing/2014/main" id="{B0245FC1-669A-4558-8341-5A7148C77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F2D3FC59-9FB9-48FC-8D66-9ACDB840EF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27D0D12F-DDEA-45FE-91AE-E35A03B651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85326CE-E8C0-4DD9-B97D-BFB0DFF3FC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23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DB07490-58ED-2F25-7EE8-87B2E7CEE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4186" y="634028"/>
            <a:ext cx="3355942" cy="37328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500" cap="all"/>
              <a:t>Des nouvelles du budget Québec 2024 </a:t>
            </a:r>
          </a:p>
        </p:txBody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id="{5ECBBE91-3592-462A-8700-B36554E6AA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49163" y="634028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8" name="Freeform 6">
            <a:extLst>
              <a:ext uri="{FF2B5EF4-FFF2-40B4-BE49-F238E27FC236}">
                <a16:creationId xmlns:a16="http://schemas.microsoft.com/office/drawing/2014/main" id="{646AE209-CD2C-4804-A22E-978C386140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94670" y="2016617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227A3868-90EA-8960-DB93-DFCE49D9D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6349" y="1340841"/>
            <a:ext cx="4364570" cy="4375510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645CCAC-C39C-A88F-8968-4E286ED1F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6AB8B748-6260-5C44-97C9-DA73F9DAD480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C94D3E9-F61C-9382-75B7-EB3A5343984C}"/>
              </a:ext>
            </a:extLst>
          </p:cNvPr>
          <p:cNvSpPr txBox="1"/>
          <p:nvPr/>
        </p:nvSpPr>
        <p:spPr>
          <a:xfrm>
            <a:off x="8002755" y="4647553"/>
            <a:ext cx="3956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Depuis 31 mars 2025 Abolition de la subvention fédérale de 5 </a:t>
            </a:r>
            <a:r>
              <a:rPr lang="fr-FR"/>
              <a:t>000 $ et retour depuis 16 février 2026 !!!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63636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812432-E417-B145-B685-835289E6B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899" y="191671"/>
            <a:ext cx="8513718" cy="713984"/>
          </a:xfrm>
        </p:spPr>
        <p:txBody>
          <a:bodyPr/>
          <a:lstStyle/>
          <a:p>
            <a:pPr algn="ctr"/>
            <a:r>
              <a:rPr lang="fr-CA" dirty="0"/>
              <a:t>Bilan écologique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9B80682-2BCD-4B44-917E-2C343B803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8B748-6260-5C44-97C9-DA73F9DAD480}" type="slidenum">
              <a:rPr lang="en-US" smtClean="0"/>
              <a:t>18</a:t>
            </a:fld>
            <a:endParaRPr lang="en-US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1381A3E7-DA2A-D447-8703-FE8498A08A97}"/>
              </a:ext>
            </a:extLst>
          </p:cNvPr>
          <p:cNvSpPr/>
          <p:nvPr/>
        </p:nvSpPr>
        <p:spPr>
          <a:xfrm>
            <a:off x="0" y="3166251"/>
            <a:ext cx="3281819" cy="328181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 dirty="0"/>
              <a:t>Au Québec environ 20 % des GES</a:t>
            </a:r>
          </a:p>
          <a:p>
            <a:pPr algn="ctr"/>
            <a:endParaRPr lang="fr-CA" sz="2400" b="1" dirty="0"/>
          </a:p>
          <a:p>
            <a:pPr algn="ctr"/>
            <a:r>
              <a:rPr lang="fr-CA" sz="2400" b="1" dirty="0"/>
              <a:t>Automobile</a:t>
            </a:r>
            <a:endParaRPr lang="fr-CA" sz="24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E88F852-7D07-A84C-9B26-9814330BD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978" y="826718"/>
            <a:ext cx="6673103" cy="5204564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74CCAC7D-DF75-8945-9104-8A0F66ADB22B}"/>
              </a:ext>
            </a:extLst>
          </p:cNvPr>
          <p:cNvSpPr/>
          <p:nvPr/>
        </p:nvSpPr>
        <p:spPr>
          <a:xfrm>
            <a:off x="0" y="58108"/>
            <a:ext cx="2759506" cy="275950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 dirty="0"/>
              <a:t>Cible 2030</a:t>
            </a:r>
          </a:p>
          <a:p>
            <a:pPr algn="ctr"/>
            <a:r>
              <a:rPr lang="fr-CA" sz="2400" b="1" dirty="0"/>
              <a:t>Réduction GES</a:t>
            </a:r>
          </a:p>
          <a:p>
            <a:pPr algn="ctr"/>
            <a:endParaRPr lang="fr-CA" sz="2400" b="1" dirty="0"/>
          </a:p>
          <a:p>
            <a:pPr algn="ctr"/>
            <a:r>
              <a:rPr lang="fr-CA" sz="2400" b="1" dirty="0"/>
              <a:t>37,5 %</a:t>
            </a:r>
            <a:endParaRPr lang="fr-CA" sz="24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6232AB3-9BE0-C97D-4CDA-BE49C31FAD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0960" y="2298660"/>
            <a:ext cx="2256135" cy="1488273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C44DA28D-5F0C-6FE5-89D3-817CB6707D82}"/>
              </a:ext>
            </a:extLst>
          </p:cNvPr>
          <p:cNvSpPr txBox="1"/>
          <p:nvPr/>
        </p:nvSpPr>
        <p:spPr>
          <a:xfrm>
            <a:off x="9265663" y="1876556"/>
            <a:ext cx="34316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/>
              <a:t>Virginie Occidentale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D4CA4237-4918-5991-BF14-64ED0EE612DC}"/>
              </a:ext>
            </a:extLst>
          </p:cNvPr>
          <p:cNvSpPr/>
          <p:nvPr/>
        </p:nvSpPr>
        <p:spPr>
          <a:xfrm>
            <a:off x="9052035" y="4098494"/>
            <a:ext cx="2759506" cy="2759506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 dirty="0">
                <a:solidFill>
                  <a:sysClr val="windowText" lastClr="000000"/>
                </a:solidFill>
              </a:rPr>
              <a:t>+ </a:t>
            </a:r>
            <a:r>
              <a:rPr lang="fr-CA" sz="2400" b="1" dirty="0" err="1">
                <a:solidFill>
                  <a:sysClr val="windowText" lastClr="000000"/>
                </a:solidFill>
              </a:rPr>
              <a:t>Kahoot</a:t>
            </a:r>
            <a:endParaRPr lang="fr-CA" sz="24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45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9">
            <a:extLst>
              <a:ext uri="{FF2B5EF4-FFF2-40B4-BE49-F238E27FC236}">
                <a16:creationId xmlns:a16="http://schemas.microsoft.com/office/drawing/2014/main" id="{B5FEBB1F-508E-4ACE-A53B-525FFA077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B687ADC4-1812-437A-97AA-230888706C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" name="Freeform 6">
              <a:extLst>
                <a:ext uri="{FF2B5EF4-FFF2-40B4-BE49-F238E27FC236}">
                  <a16:creationId xmlns:a16="http://schemas.microsoft.com/office/drawing/2014/main" id="{6170E629-727E-4A2F-8228-0A71B67BD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EC2B4A13-0632-456F-A66A-2D0CDB9D3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15">
            <a:extLst>
              <a:ext uri="{FF2B5EF4-FFF2-40B4-BE49-F238E27FC236}">
                <a16:creationId xmlns:a16="http://schemas.microsoft.com/office/drawing/2014/main" id="{1568A552-34C4-41D2-A36B-9E86EC569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H="1">
            <a:off x="1730653" y="-921117"/>
            <a:ext cx="1756584" cy="4408488"/>
          </a:xfrm>
          <a:custGeom>
            <a:avLst/>
            <a:gdLst>
              <a:gd name="connsiteX0" fmla="*/ 1756584 w 1756584"/>
              <a:gd name="connsiteY0" fmla="*/ 4408488 h 4408488"/>
              <a:gd name="connsiteX1" fmla="*/ 1756584 w 1756584"/>
              <a:gd name="connsiteY1" fmla="*/ 0 h 4408488"/>
              <a:gd name="connsiteX2" fmla="*/ 1350810 w 1756584"/>
              <a:gd name="connsiteY2" fmla="*/ 0 h 4408488"/>
              <a:gd name="connsiteX3" fmla="*/ 1350810 w 1756584"/>
              <a:gd name="connsiteY3" fmla="*/ 4024068 h 4408488"/>
              <a:gd name="connsiteX4" fmla="*/ 0 w 1756584"/>
              <a:gd name="connsiteY4" fmla="*/ 4023445 h 4408488"/>
              <a:gd name="connsiteX5" fmla="*/ 0 w 1756584"/>
              <a:gd name="connsiteY5" fmla="*/ 4408488 h 440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6584" h="4408488">
                <a:moveTo>
                  <a:pt x="1756584" y="4408488"/>
                </a:moveTo>
                <a:lnTo>
                  <a:pt x="1756584" y="0"/>
                </a:lnTo>
                <a:lnTo>
                  <a:pt x="1350810" y="0"/>
                </a:lnTo>
                <a:lnTo>
                  <a:pt x="1350810" y="4024068"/>
                </a:lnTo>
                <a:lnTo>
                  <a:pt x="0" y="4023445"/>
                </a:lnTo>
                <a:lnTo>
                  <a:pt x="0" y="4408488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8" name="Freeform: Shape 17">
            <a:extLst>
              <a:ext uri="{FF2B5EF4-FFF2-40B4-BE49-F238E27FC236}">
                <a16:creationId xmlns:a16="http://schemas.microsoft.com/office/drawing/2014/main" id="{B8BE655E-142C-41C9-895E-54D55EDDAF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V="1">
            <a:off x="8673443" y="2182330"/>
            <a:ext cx="1755930" cy="4408488"/>
          </a:xfrm>
          <a:custGeom>
            <a:avLst/>
            <a:gdLst>
              <a:gd name="connsiteX0" fmla="*/ 0 w 1755930"/>
              <a:gd name="connsiteY0" fmla="*/ 4023420 h 4408488"/>
              <a:gd name="connsiteX1" fmla="*/ 1 w 1755930"/>
              <a:gd name="connsiteY1" fmla="*/ 4408488 h 4408488"/>
              <a:gd name="connsiteX2" fmla="*/ 1755930 w 1755930"/>
              <a:gd name="connsiteY2" fmla="*/ 4408488 h 4408488"/>
              <a:gd name="connsiteX3" fmla="*/ 1755930 w 1755930"/>
              <a:gd name="connsiteY3" fmla="*/ 0 h 4408488"/>
              <a:gd name="connsiteX4" fmla="*/ 1350156 w 1755930"/>
              <a:gd name="connsiteY4" fmla="*/ 0 h 4408488"/>
              <a:gd name="connsiteX5" fmla="*/ 1350156 w 1755930"/>
              <a:gd name="connsiteY5" fmla="*/ 4023628 h 440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5930" h="4408488">
                <a:moveTo>
                  <a:pt x="0" y="4023420"/>
                </a:moveTo>
                <a:lnTo>
                  <a:pt x="1" y="4408488"/>
                </a:lnTo>
                <a:lnTo>
                  <a:pt x="1755930" y="4408488"/>
                </a:lnTo>
                <a:lnTo>
                  <a:pt x="1755930" y="0"/>
                </a:lnTo>
                <a:lnTo>
                  <a:pt x="1350156" y="0"/>
                </a:lnTo>
                <a:lnTo>
                  <a:pt x="1350156" y="4023628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71839D78-680C-FA40-B677-D0E8E83C7488}"/>
              </a:ext>
            </a:extLst>
          </p:cNvPr>
          <p:cNvSpPr/>
          <p:nvPr/>
        </p:nvSpPr>
        <p:spPr>
          <a:xfrm>
            <a:off x="1084006" y="1086143"/>
            <a:ext cx="9969910" cy="35404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9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b="1" cap="all">
                <a:solidFill>
                  <a:schemeClr val="tx2"/>
                </a:solidFill>
                <a:latin typeface="+mj-lt"/>
                <a:ea typeface="+mj-ea"/>
                <a:cs typeface="+mj-cs"/>
              </a:rPr>
              <a:t>L’enjeu financier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98CC593-9FF4-46EF-81AE-2D26922F1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6453386"/>
            <a:ext cx="12191998" cy="4046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BCB2A51-6F19-4C48-B90A-F5B8BDF6A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6AB8B748-6260-5C44-97C9-DA73F9DAD480}" type="slidenum">
              <a:rPr lang="en-US">
                <a:solidFill>
                  <a:schemeClr val="bg1"/>
                </a:solidFill>
              </a:rPr>
              <a:pPr defTabSz="457200">
                <a:spcAft>
                  <a:spcPts val="600"/>
                </a:spcAft>
              </a:pPr>
              <a:t>2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041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03146" y="294420"/>
            <a:ext cx="9601200" cy="148590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>
                <a:solidFill>
                  <a:srgbClr val="000000"/>
                </a:solidFill>
              </a:rPr>
              <a:t>L’enjeu financier</a:t>
            </a:r>
            <a:br>
              <a:rPr lang="fr-FR" dirty="0">
                <a:solidFill>
                  <a:srgbClr val="000000"/>
                </a:solidFill>
              </a:rPr>
            </a:br>
            <a:r>
              <a:rPr lang="fr-FR" dirty="0">
                <a:solidFill>
                  <a:srgbClr val="000000"/>
                </a:solidFill>
              </a:rPr>
              <a:t>Une histoire de compréhension et de comportement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latin typeface="Century Gothic" panose="020B0502020202020204" pitchFamily="34" charset="0"/>
              </a:rPr>
              <a:pPr/>
              <a:t>3</a:t>
            </a:fld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5" name="Oval 82"/>
          <p:cNvSpPr>
            <a:spLocks noChangeAspect="1"/>
          </p:cNvSpPr>
          <p:nvPr/>
        </p:nvSpPr>
        <p:spPr>
          <a:xfrm>
            <a:off x="4608668" y="2270947"/>
            <a:ext cx="3424636" cy="37311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1"/>
          <p:cNvSpPr/>
          <p:nvPr/>
        </p:nvSpPr>
        <p:spPr>
          <a:xfrm>
            <a:off x="4572466" y="2231506"/>
            <a:ext cx="3497038" cy="3810000"/>
          </a:xfrm>
          <a:custGeom>
            <a:avLst/>
            <a:gdLst/>
            <a:ahLst/>
            <a:cxnLst/>
            <a:rect l="l" t="t" r="r" b="b"/>
            <a:pathLst>
              <a:path w="3810000" h="3810000">
                <a:moveTo>
                  <a:pt x="1905000" y="76200"/>
                </a:moveTo>
                <a:cubicBezTo>
                  <a:pt x="894982" y="76200"/>
                  <a:pt x="76200" y="894982"/>
                  <a:pt x="76200" y="1905000"/>
                </a:cubicBezTo>
                <a:cubicBezTo>
                  <a:pt x="76200" y="2915018"/>
                  <a:pt x="894982" y="3733800"/>
                  <a:pt x="1905000" y="3733800"/>
                </a:cubicBezTo>
                <a:cubicBezTo>
                  <a:pt x="2915018" y="3733800"/>
                  <a:pt x="3733800" y="2915018"/>
                  <a:pt x="3733800" y="1905000"/>
                </a:cubicBezTo>
                <a:cubicBezTo>
                  <a:pt x="3733800" y="894982"/>
                  <a:pt x="2915018" y="76200"/>
                  <a:pt x="1905000" y="76200"/>
                </a:cubicBezTo>
                <a:close/>
                <a:moveTo>
                  <a:pt x="1905000" y="0"/>
                </a:moveTo>
                <a:cubicBezTo>
                  <a:pt x="2957102" y="0"/>
                  <a:pt x="3810000" y="852898"/>
                  <a:pt x="3810000" y="1905000"/>
                </a:cubicBezTo>
                <a:cubicBezTo>
                  <a:pt x="3810000" y="2957102"/>
                  <a:pt x="2957102" y="3810000"/>
                  <a:pt x="1905000" y="3810000"/>
                </a:cubicBezTo>
                <a:cubicBezTo>
                  <a:pt x="852898" y="3810000"/>
                  <a:pt x="0" y="2957102"/>
                  <a:pt x="0" y="1905000"/>
                </a:cubicBezTo>
                <a:cubicBezTo>
                  <a:pt x="0" y="852898"/>
                  <a:pt x="852898" y="0"/>
                  <a:pt x="190500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9"/>
          <p:cNvSpPr>
            <a:spLocks noChangeAspect="1"/>
          </p:cNvSpPr>
          <p:nvPr/>
        </p:nvSpPr>
        <p:spPr>
          <a:xfrm>
            <a:off x="4698754" y="2369304"/>
            <a:ext cx="1569076" cy="1712338"/>
          </a:xfrm>
          <a:custGeom>
            <a:avLst/>
            <a:gdLst/>
            <a:ahLst/>
            <a:cxnLst/>
            <a:rect l="l" t="t" r="r" b="b"/>
            <a:pathLst>
              <a:path w="1709498" h="1712338">
                <a:moveTo>
                  <a:pt x="1709498" y="0"/>
                </a:moveTo>
                <a:lnTo>
                  <a:pt x="1709498" y="1712338"/>
                </a:lnTo>
                <a:lnTo>
                  <a:pt x="0" y="1712338"/>
                </a:lnTo>
                <a:cubicBezTo>
                  <a:pt x="26553" y="779337"/>
                  <a:pt x="776888" y="28054"/>
                  <a:pt x="1709498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9"/>
          <p:cNvSpPr>
            <a:spLocks noChangeAspect="1"/>
          </p:cNvSpPr>
          <p:nvPr/>
        </p:nvSpPr>
        <p:spPr>
          <a:xfrm flipH="1">
            <a:off x="6376633" y="2366380"/>
            <a:ext cx="1569076" cy="1712338"/>
          </a:xfrm>
          <a:custGeom>
            <a:avLst/>
            <a:gdLst/>
            <a:ahLst/>
            <a:cxnLst/>
            <a:rect l="l" t="t" r="r" b="b"/>
            <a:pathLst>
              <a:path w="1709498" h="1712338">
                <a:moveTo>
                  <a:pt x="1709498" y="0"/>
                </a:moveTo>
                <a:lnTo>
                  <a:pt x="1709498" y="1712338"/>
                </a:lnTo>
                <a:lnTo>
                  <a:pt x="0" y="1712338"/>
                </a:lnTo>
                <a:cubicBezTo>
                  <a:pt x="26553" y="779337"/>
                  <a:pt x="776888" y="28054"/>
                  <a:pt x="1709498" y="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9"/>
          <p:cNvSpPr>
            <a:spLocks noChangeAspect="1"/>
          </p:cNvSpPr>
          <p:nvPr/>
        </p:nvSpPr>
        <p:spPr>
          <a:xfrm flipV="1">
            <a:off x="4698754" y="4194294"/>
            <a:ext cx="1569076" cy="1712338"/>
          </a:xfrm>
          <a:custGeom>
            <a:avLst/>
            <a:gdLst/>
            <a:ahLst/>
            <a:cxnLst/>
            <a:rect l="l" t="t" r="r" b="b"/>
            <a:pathLst>
              <a:path w="1709498" h="1712338">
                <a:moveTo>
                  <a:pt x="1709498" y="0"/>
                </a:moveTo>
                <a:lnTo>
                  <a:pt x="1709498" y="1712338"/>
                </a:lnTo>
                <a:lnTo>
                  <a:pt x="0" y="1712338"/>
                </a:lnTo>
                <a:cubicBezTo>
                  <a:pt x="26553" y="779337"/>
                  <a:pt x="776888" y="28054"/>
                  <a:pt x="1709498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 flipH="1" flipV="1">
            <a:off x="6376633" y="4194294"/>
            <a:ext cx="1569076" cy="1712338"/>
          </a:xfrm>
          <a:custGeom>
            <a:avLst/>
            <a:gdLst/>
            <a:ahLst/>
            <a:cxnLst/>
            <a:rect l="l" t="t" r="r" b="b"/>
            <a:pathLst>
              <a:path w="1709498" h="1712338">
                <a:moveTo>
                  <a:pt x="1709498" y="0"/>
                </a:moveTo>
                <a:lnTo>
                  <a:pt x="1709498" y="1712338"/>
                </a:lnTo>
                <a:lnTo>
                  <a:pt x="0" y="1712338"/>
                </a:lnTo>
                <a:cubicBezTo>
                  <a:pt x="26553" y="779337"/>
                  <a:pt x="776888" y="28054"/>
                  <a:pt x="1709498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88"/>
          <p:cNvSpPr>
            <a:spLocks noChangeAspect="1"/>
          </p:cNvSpPr>
          <p:nvPr/>
        </p:nvSpPr>
        <p:spPr>
          <a:xfrm>
            <a:off x="5459176" y="3197571"/>
            <a:ext cx="1723620" cy="1877873"/>
          </a:xfrm>
          <a:prstGeom prst="ellipse">
            <a:avLst/>
          </a:prstGeom>
          <a:solidFill>
            <a:schemeClr val="bg1"/>
          </a:solidFill>
          <a:ln>
            <a:solidFill>
              <a:srgbClr val="AD01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Le Cycle infernal de la location perpétuelle</a:t>
            </a:r>
          </a:p>
        </p:txBody>
      </p:sp>
      <p:sp>
        <p:nvSpPr>
          <p:cNvPr id="12" name="Oval 1"/>
          <p:cNvSpPr>
            <a:spLocks noChangeAspect="1"/>
          </p:cNvSpPr>
          <p:nvPr/>
        </p:nvSpPr>
        <p:spPr>
          <a:xfrm>
            <a:off x="5497604" y="3239438"/>
            <a:ext cx="1646764" cy="1794139"/>
          </a:xfrm>
          <a:custGeom>
            <a:avLst/>
            <a:gdLst/>
            <a:ahLst/>
            <a:cxnLst/>
            <a:rect l="l" t="t" r="r" b="b"/>
            <a:pathLst>
              <a:path w="3810000" h="3810000">
                <a:moveTo>
                  <a:pt x="1905000" y="76200"/>
                </a:moveTo>
                <a:cubicBezTo>
                  <a:pt x="894982" y="76200"/>
                  <a:pt x="76200" y="894982"/>
                  <a:pt x="76200" y="1905000"/>
                </a:cubicBezTo>
                <a:cubicBezTo>
                  <a:pt x="76200" y="2915018"/>
                  <a:pt x="894982" y="3733800"/>
                  <a:pt x="1905000" y="3733800"/>
                </a:cubicBezTo>
                <a:cubicBezTo>
                  <a:pt x="2915018" y="3733800"/>
                  <a:pt x="3733800" y="2915018"/>
                  <a:pt x="3733800" y="1905000"/>
                </a:cubicBezTo>
                <a:cubicBezTo>
                  <a:pt x="3733800" y="894982"/>
                  <a:pt x="2915018" y="76200"/>
                  <a:pt x="1905000" y="76200"/>
                </a:cubicBezTo>
                <a:close/>
                <a:moveTo>
                  <a:pt x="1905000" y="0"/>
                </a:moveTo>
                <a:cubicBezTo>
                  <a:pt x="2957102" y="0"/>
                  <a:pt x="3810000" y="852898"/>
                  <a:pt x="3810000" y="1905000"/>
                </a:cubicBezTo>
                <a:cubicBezTo>
                  <a:pt x="3810000" y="2957102"/>
                  <a:pt x="2957102" y="3810000"/>
                  <a:pt x="1905000" y="3810000"/>
                </a:cubicBezTo>
                <a:cubicBezTo>
                  <a:pt x="852898" y="3810000"/>
                  <a:pt x="0" y="2957102"/>
                  <a:pt x="0" y="1905000"/>
                </a:cubicBezTo>
                <a:cubicBezTo>
                  <a:pt x="0" y="852898"/>
                  <a:pt x="852898" y="0"/>
                  <a:pt x="190500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90"/>
          <p:cNvSpPr/>
          <p:nvPr/>
        </p:nvSpPr>
        <p:spPr>
          <a:xfrm>
            <a:off x="7522801" y="3721581"/>
            <a:ext cx="1271034" cy="827389"/>
          </a:xfrm>
          <a:prstGeom prst="roundRect">
            <a:avLst>
              <a:gd name="adj" fmla="val 17643"/>
            </a:avLst>
          </a:prstGeom>
          <a:solidFill>
            <a:srgbClr val="E6E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>
            <a:spLocks/>
          </p:cNvSpPr>
          <p:nvPr/>
        </p:nvSpPr>
        <p:spPr>
          <a:xfrm>
            <a:off x="7126835" y="4114915"/>
            <a:ext cx="438424" cy="3756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92"/>
          <p:cNvSpPr>
            <a:spLocks/>
          </p:cNvSpPr>
          <p:nvPr/>
        </p:nvSpPr>
        <p:spPr>
          <a:xfrm>
            <a:off x="7565259" y="3751641"/>
            <a:ext cx="2542006" cy="726549"/>
          </a:xfrm>
          <a:prstGeom prst="roundRect">
            <a:avLst>
              <a:gd name="adj" fmla="val 17643"/>
            </a:avLst>
          </a:prstGeom>
          <a:solidFill>
            <a:srgbClr val="14701F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200" dirty="0">
              <a:solidFill>
                <a:srgbClr val="292934"/>
              </a:solidFill>
            </a:endParaRPr>
          </a:p>
          <a:p>
            <a:endParaRPr lang="fr-FR" sz="1200" dirty="0">
              <a:solidFill>
                <a:srgbClr val="292934"/>
              </a:solidFill>
            </a:endParaRPr>
          </a:p>
          <a:p>
            <a:pPr algn="ctr"/>
            <a:r>
              <a:rPr lang="fr-FR" sz="1200" dirty="0">
                <a:solidFill>
                  <a:srgbClr val="FFFFFF"/>
                </a:solidFill>
              </a:rPr>
              <a:t>Achat financé = 713 $/mois</a:t>
            </a:r>
          </a:p>
          <a:p>
            <a:pPr algn="ctr"/>
            <a:r>
              <a:rPr lang="fr-FR" sz="1200" dirty="0">
                <a:solidFill>
                  <a:srgbClr val="FFFFFF"/>
                </a:solidFill>
              </a:rPr>
              <a:t>      6,99 %, 48 mois</a:t>
            </a:r>
          </a:p>
          <a:p>
            <a:pPr algn="ctr"/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93"/>
          <p:cNvSpPr/>
          <p:nvPr/>
        </p:nvSpPr>
        <p:spPr>
          <a:xfrm>
            <a:off x="3855030" y="3721581"/>
            <a:ext cx="1271034" cy="827389"/>
          </a:xfrm>
          <a:prstGeom prst="roundRect">
            <a:avLst>
              <a:gd name="adj" fmla="val 17643"/>
            </a:avLst>
          </a:prstGeom>
          <a:solidFill>
            <a:srgbClr val="E6E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>
            <a:spLocks/>
          </p:cNvSpPr>
          <p:nvPr/>
        </p:nvSpPr>
        <p:spPr>
          <a:xfrm>
            <a:off x="5077859" y="4114915"/>
            <a:ext cx="438424" cy="3756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95"/>
          <p:cNvSpPr>
            <a:spLocks/>
          </p:cNvSpPr>
          <p:nvPr/>
        </p:nvSpPr>
        <p:spPr>
          <a:xfrm>
            <a:off x="1859281" y="3789203"/>
            <a:ext cx="3221298" cy="726549"/>
          </a:xfrm>
          <a:prstGeom prst="roundRect">
            <a:avLst>
              <a:gd name="adj" fmla="val 17643"/>
            </a:avLst>
          </a:prstGeom>
          <a:solidFill>
            <a:srgbClr val="EBE453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1200" dirty="0">
              <a:solidFill>
                <a:srgbClr val="292934"/>
              </a:solidFill>
            </a:endParaRPr>
          </a:p>
          <a:p>
            <a:pPr algn="ctr"/>
            <a:endParaRPr lang="fr-FR" sz="1200" dirty="0">
              <a:solidFill>
                <a:srgbClr val="292934"/>
              </a:solidFill>
            </a:endParaRPr>
          </a:p>
          <a:p>
            <a:pPr algn="ctr"/>
            <a:r>
              <a:rPr lang="fr-FR" sz="1200" dirty="0">
                <a:solidFill>
                  <a:srgbClr val="292934"/>
                </a:solidFill>
              </a:rPr>
              <a:t>Rachat = 617 $/mois</a:t>
            </a:r>
          </a:p>
          <a:p>
            <a:pPr algn="ctr"/>
            <a:r>
              <a:rPr lang="fr-FR" sz="1200" dirty="0">
                <a:solidFill>
                  <a:srgbClr val="292934"/>
                </a:solidFill>
              </a:rPr>
              <a:t>      13 486 $ après taxes, 10 %, 24 mois</a:t>
            </a:r>
          </a:p>
          <a:p>
            <a:pPr algn="ctr"/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96"/>
          <p:cNvSpPr/>
          <p:nvPr/>
        </p:nvSpPr>
        <p:spPr>
          <a:xfrm>
            <a:off x="5685469" y="5453091"/>
            <a:ext cx="1271034" cy="827389"/>
          </a:xfrm>
          <a:prstGeom prst="roundRect">
            <a:avLst>
              <a:gd name="adj" fmla="val 17643"/>
            </a:avLst>
          </a:prstGeom>
          <a:solidFill>
            <a:srgbClr val="E6E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 rot="5400000">
            <a:off x="6082155" y="5238933"/>
            <a:ext cx="477660" cy="3447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98"/>
          <p:cNvSpPr>
            <a:spLocks/>
          </p:cNvSpPr>
          <p:nvPr/>
        </p:nvSpPr>
        <p:spPr>
          <a:xfrm>
            <a:off x="4444736" y="5445022"/>
            <a:ext cx="4119702" cy="1148392"/>
          </a:xfrm>
          <a:prstGeom prst="roundRect">
            <a:avLst>
              <a:gd name="adj" fmla="val 17643"/>
            </a:avLst>
          </a:prstGeom>
          <a:solidFill>
            <a:srgbClr val="CB0002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1200" dirty="0">
              <a:solidFill>
                <a:srgbClr val="292934"/>
              </a:solidFill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Location = 470 $/mois (1)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      6,99 %, 48 mois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Selon une valeur résiduelle de 13 486 $</a:t>
            </a:r>
          </a:p>
          <a:p>
            <a:pPr algn="ctr"/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le 99"/>
          <p:cNvSpPr/>
          <p:nvPr/>
        </p:nvSpPr>
        <p:spPr>
          <a:xfrm>
            <a:off x="5685469" y="1983897"/>
            <a:ext cx="1271034" cy="827389"/>
          </a:xfrm>
          <a:prstGeom prst="roundRect">
            <a:avLst>
              <a:gd name="adj" fmla="val 17643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>
            <a:spLocks/>
          </p:cNvSpPr>
          <p:nvPr/>
        </p:nvSpPr>
        <p:spPr>
          <a:xfrm rot="5400000">
            <a:off x="6082155" y="2992303"/>
            <a:ext cx="477660" cy="3447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101"/>
          <p:cNvSpPr>
            <a:spLocks/>
          </p:cNvSpPr>
          <p:nvPr/>
        </p:nvSpPr>
        <p:spPr>
          <a:xfrm>
            <a:off x="4346860" y="2051258"/>
            <a:ext cx="4217578" cy="726549"/>
          </a:xfrm>
          <a:prstGeom prst="roundRect">
            <a:avLst>
              <a:gd name="adj" fmla="val 17643"/>
            </a:avLst>
          </a:prstGeom>
          <a:solidFill>
            <a:srgbClr val="14701F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1200" dirty="0">
              <a:solidFill>
                <a:schemeClr val="tx1"/>
              </a:solidFill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Achat comptant (après taxes) = 29 968 $</a:t>
            </a:r>
          </a:p>
          <a:p>
            <a:pPr algn="ctr"/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2FD36CBF-E5E0-DA49-8514-73202E27647F}"/>
              </a:ext>
            </a:extLst>
          </p:cNvPr>
          <p:cNvSpPr/>
          <p:nvPr/>
        </p:nvSpPr>
        <p:spPr>
          <a:xfrm>
            <a:off x="10270882" y="40214"/>
            <a:ext cx="1792178" cy="179217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Choix 1</a:t>
            </a:r>
          </a:p>
          <a:p>
            <a:pPr algn="ctr"/>
            <a:r>
              <a:rPr lang="fr-FR" dirty="0"/>
              <a:t>Déboursés</a:t>
            </a:r>
          </a:p>
          <a:p>
            <a:pPr algn="ctr"/>
            <a:r>
              <a:rPr lang="fr-FR" dirty="0"/>
              <a:t>34 224 $</a:t>
            </a: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E6B030AA-C093-144C-92CD-79B80DC2A7A4}"/>
              </a:ext>
            </a:extLst>
          </p:cNvPr>
          <p:cNvSpPr/>
          <p:nvPr/>
        </p:nvSpPr>
        <p:spPr>
          <a:xfrm>
            <a:off x="10270882" y="1862271"/>
            <a:ext cx="1792178" cy="179217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Choix 2</a:t>
            </a:r>
          </a:p>
          <a:p>
            <a:pPr algn="ctr"/>
            <a:r>
              <a:rPr lang="fr-FR" dirty="0"/>
              <a:t>Déboursés</a:t>
            </a:r>
          </a:p>
          <a:p>
            <a:pPr algn="ctr"/>
            <a:r>
              <a:rPr lang="fr-FR" dirty="0"/>
              <a:t>33 840 $</a:t>
            </a: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CACB9B2A-636A-8C42-8A17-810A2EA9A4F8}"/>
              </a:ext>
            </a:extLst>
          </p:cNvPr>
          <p:cNvSpPr/>
          <p:nvPr/>
        </p:nvSpPr>
        <p:spPr>
          <a:xfrm>
            <a:off x="10270882" y="3702824"/>
            <a:ext cx="1792178" cy="179217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Choix 3</a:t>
            </a:r>
          </a:p>
          <a:p>
            <a:pPr algn="ctr"/>
            <a:r>
              <a:rPr lang="fr-FR" dirty="0"/>
              <a:t>Déboursés</a:t>
            </a:r>
          </a:p>
          <a:p>
            <a:pPr algn="ctr"/>
            <a:r>
              <a:rPr lang="fr-FR" dirty="0"/>
              <a:t>37 368 $</a:t>
            </a:r>
          </a:p>
        </p:txBody>
      </p:sp>
      <p:pic>
        <p:nvPicPr>
          <p:cNvPr id="39" name="Image 38">
            <a:extLst>
              <a:ext uri="{FF2B5EF4-FFF2-40B4-BE49-F238E27FC236}">
                <a16:creationId xmlns:a16="http://schemas.microsoft.com/office/drawing/2014/main" id="{2F9682F0-5802-AF49-9DBA-FEF3ED0C469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999999"/>
              </a:clrFrom>
              <a:clrTo>
                <a:srgbClr val="999999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artisticPaintStrokes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35736" y="5167156"/>
            <a:ext cx="1602737" cy="1442067"/>
          </a:xfrm>
          <a:prstGeom prst="rect">
            <a:avLst/>
          </a:prstGeom>
        </p:spPr>
      </p:pic>
      <p:sp>
        <p:nvSpPr>
          <p:cNvPr id="42" name="ZoneTexte 41">
            <a:extLst>
              <a:ext uri="{FF2B5EF4-FFF2-40B4-BE49-F238E27FC236}">
                <a16:creationId xmlns:a16="http://schemas.microsoft.com/office/drawing/2014/main" id="{DA0013A6-8F0E-EC4F-870E-D99F345E8C95}"/>
              </a:ext>
            </a:extLst>
          </p:cNvPr>
          <p:cNvSpPr txBox="1"/>
          <p:nvPr/>
        </p:nvSpPr>
        <p:spPr>
          <a:xfrm rot="18213456">
            <a:off x="9104954" y="5705838"/>
            <a:ext cx="1047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PPPP</a:t>
            </a:r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2E97AF7C-9005-1141-964A-1D66C5E0FB8B}"/>
              </a:ext>
            </a:extLst>
          </p:cNvPr>
          <p:cNvSpPr/>
          <p:nvPr/>
        </p:nvSpPr>
        <p:spPr>
          <a:xfrm>
            <a:off x="9813682" y="122573"/>
            <a:ext cx="914400" cy="9144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72 mois</a:t>
            </a:r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055026F1-9B4D-5C4A-9BBB-99CF5D8429FB}"/>
              </a:ext>
            </a:extLst>
          </p:cNvPr>
          <p:cNvSpPr/>
          <p:nvPr/>
        </p:nvSpPr>
        <p:spPr>
          <a:xfrm>
            <a:off x="9763079" y="1773546"/>
            <a:ext cx="914400" cy="9144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72 mois</a:t>
            </a:r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5B3E1677-9ABC-CC4A-BD86-0C8736146B00}"/>
              </a:ext>
            </a:extLst>
          </p:cNvPr>
          <p:cNvSpPr/>
          <p:nvPr/>
        </p:nvSpPr>
        <p:spPr>
          <a:xfrm>
            <a:off x="9777649" y="4560141"/>
            <a:ext cx="914400" cy="9144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72 mois</a:t>
            </a:r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4B662EC5-1A61-DD40-8A77-31EF123DCD71}"/>
              </a:ext>
            </a:extLst>
          </p:cNvPr>
          <p:cNvSpPr/>
          <p:nvPr/>
        </p:nvSpPr>
        <p:spPr>
          <a:xfrm>
            <a:off x="9762816" y="3466698"/>
            <a:ext cx="522900" cy="5229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19A506D4-6380-B441-8ECB-402D5857C318}"/>
              </a:ext>
            </a:extLst>
          </p:cNvPr>
          <p:cNvSpPr/>
          <p:nvPr/>
        </p:nvSpPr>
        <p:spPr>
          <a:xfrm>
            <a:off x="7901040" y="5183572"/>
            <a:ext cx="522900" cy="5229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538CDABB-2420-BA49-804E-0CC3C129B0B8}"/>
              </a:ext>
            </a:extLst>
          </p:cNvPr>
          <p:cNvSpPr/>
          <p:nvPr/>
        </p:nvSpPr>
        <p:spPr>
          <a:xfrm>
            <a:off x="1695664" y="3555818"/>
            <a:ext cx="522900" cy="5229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58C7A0BF-B04E-7C01-BC4A-55260914D07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7647" y="1539694"/>
            <a:ext cx="3598528" cy="197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38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21" grpId="0" animBg="1"/>
      <p:bldP spid="24" grpId="0" animBg="1"/>
      <p:bldP spid="26" grpId="0" animBg="1"/>
      <p:bldP spid="33" grpId="0" animBg="1"/>
      <p:bldP spid="34" grpId="0" animBg="1"/>
      <p:bldP spid="42" grpId="0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39">
            <a:extLst>
              <a:ext uri="{FF2B5EF4-FFF2-40B4-BE49-F238E27FC236}">
                <a16:creationId xmlns:a16="http://schemas.microsoft.com/office/drawing/2014/main" id="{B5FEBB1F-508E-4ACE-A53B-525FFA077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id="{B687ADC4-1812-437A-97AA-230888706C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6170E629-727E-4A2F-8228-0A71B67BD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5ABA7F3F-D56F-4C06-84AC-03FC83B064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45">
            <a:extLst>
              <a:ext uri="{FF2B5EF4-FFF2-40B4-BE49-F238E27FC236}">
                <a16:creationId xmlns:a16="http://schemas.microsoft.com/office/drawing/2014/main" id="{715374B5-D7C8-4AA9-BE65-DB7A0CA9B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C73A7452-ED0F-4903-A620-8D103E556C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id="{F6A3F6CE-D581-4C37-8822-4F4A68325E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" name="Ellipse 4">
            <a:extLst>
              <a:ext uri="{FF2B5EF4-FFF2-40B4-BE49-F238E27FC236}">
                <a16:creationId xmlns:a16="http://schemas.microsoft.com/office/drawing/2014/main" id="{71839D78-680C-FA40-B677-D0E8E83C7488}"/>
              </a:ext>
            </a:extLst>
          </p:cNvPr>
          <p:cNvSpPr/>
          <p:nvPr/>
        </p:nvSpPr>
        <p:spPr>
          <a:xfrm>
            <a:off x="1915128" y="1788454"/>
            <a:ext cx="8361229" cy="20982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9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b="1" cap="all">
                <a:solidFill>
                  <a:schemeClr val="tx2"/>
                </a:solidFill>
                <a:latin typeface="+mj-lt"/>
                <a:ea typeface="+mj-ea"/>
                <a:cs typeface="+mj-cs"/>
              </a:rPr>
              <a:t>Les coûts</a:t>
            </a:r>
            <a:endParaRPr lang="en-US" sz="7200" b="1" cap="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BCB2A51-6F19-4C48-B90A-F5B8BDF6A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6AB8B748-6260-5C44-97C9-DA73F9DAD480}" type="slidenum">
              <a:rPr lang="en-US"/>
              <a:pPr defTabSz="457200"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607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Grp="1" noChangeArrowheads="1"/>
          </p:cNvSpPr>
          <p:nvPr>
            <p:ph type="title"/>
          </p:nvPr>
        </p:nvSpPr>
        <p:spPr>
          <a:xfrm>
            <a:off x="2508521" y="-15273"/>
            <a:ext cx="6807906" cy="118872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fr-CA" dirty="0">
                <a:latin typeface="+mn-lt"/>
              </a:rPr>
              <a:t>Les coûts à l’achat et le PPPP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FISCALITÉuqtr.ca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8CCEFC8-EC2B-EA4A-8734-BD25632D591D}" type="slidenum">
              <a:rPr lang="fr-CA">
                <a:latin typeface="Century Gothic" panose="020B0502020202020204" pitchFamily="34" charset="0"/>
              </a:rPr>
              <a:pPr eaLnBrk="1" hangingPunct="1"/>
              <a:t>5</a:t>
            </a:fld>
            <a:endParaRPr lang="fr-CA" dirty="0">
              <a:latin typeface="Century Gothic" panose="020B0502020202020204" pitchFamily="34" charset="0"/>
            </a:endParaRP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831ADED8-6295-0E41-9256-42C6BA6C59FC}"/>
              </a:ext>
            </a:extLst>
          </p:cNvPr>
          <p:cNvSpPr/>
          <p:nvPr/>
        </p:nvSpPr>
        <p:spPr>
          <a:xfrm>
            <a:off x="1196339" y="255855"/>
            <a:ext cx="1063555" cy="106355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PDSF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EE42AB30-A8B3-BD4C-B5C7-5C5D6745F184}"/>
              </a:ext>
            </a:extLst>
          </p:cNvPr>
          <p:cNvSpPr/>
          <p:nvPr/>
        </p:nvSpPr>
        <p:spPr>
          <a:xfrm>
            <a:off x="4503701" y="2080844"/>
            <a:ext cx="1752601" cy="175260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Les paiements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B1DD560-1394-474C-AF9D-F41F59FFDC39}"/>
              </a:ext>
            </a:extLst>
          </p:cNvPr>
          <p:cNvSpPr/>
          <p:nvPr/>
        </p:nvSpPr>
        <p:spPr>
          <a:xfrm>
            <a:off x="5300368" y="557135"/>
            <a:ext cx="1379221" cy="13792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Les intérêts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4564A652-03CB-C14F-9AEF-C88769C33ED1}"/>
              </a:ext>
            </a:extLst>
          </p:cNvPr>
          <p:cNvSpPr/>
          <p:nvPr/>
        </p:nvSpPr>
        <p:spPr>
          <a:xfrm>
            <a:off x="10477319" y="4438847"/>
            <a:ext cx="1379221" cy="13792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Les Taxes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DA9230F5-18B2-B147-9B69-3AE94D97ECD4}"/>
              </a:ext>
            </a:extLst>
          </p:cNvPr>
          <p:cNvSpPr/>
          <p:nvPr/>
        </p:nvSpPr>
        <p:spPr>
          <a:xfrm>
            <a:off x="1916709" y="3196503"/>
            <a:ext cx="2727961" cy="272796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L’amortissement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3A925AB5-9404-1C49-89FA-1175052761C8}"/>
              </a:ext>
            </a:extLst>
          </p:cNvPr>
          <p:cNvSpPr/>
          <p:nvPr/>
        </p:nvSpPr>
        <p:spPr>
          <a:xfrm>
            <a:off x="9860278" y="2050929"/>
            <a:ext cx="1752601" cy="175260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La valeur résiduelle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7FF8CC4E-5F0D-7E47-B6D9-0AE3D0E462B2}"/>
              </a:ext>
            </a:extLst>
          </p:cNvPr>
          <p:cNvSpPr/>
          <p:nvPr/>
        </p:nvSpPr>
        <p:spPr>
          <a:xfrm>
            <a:off x="8518281" y="3390814"/>
            <a:ext cx="1752601" cy="175260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La remise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086FCF05-89A7-6840-85C0-E9AA48DAC65D}"/>
              </a:ext>
            </a:extLst>
          </p:cNvPr>
          <p:cNvSpPr/>
          <p:nvPr/>
        </p:nvSpPr>
        <p:spPr>
          <a:xfrm>
            <a:off x="4851107" y="4206824"/>
            <a:ext cx="1752601" cy="175260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La valeur d’échange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FE9FAE64-59B7-BF46-921E-3B29F5E45792}"/>
              </a:ext>
            </a:extLst>
          </p:cNvPr>
          <p:cNvSpPr/>
          <p:nvPr/>
        </p:nvSpPr>
        <p:spPr>
          <a:xfrm>
            <a:off x="7076146" y="4785189"/>
            <a:ext cx="1752601" cy="175260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La garantie prolongée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532A1EB4-9FC2-6A4B-975A-87229276D49F}"/>
              </a:ext>
            </a:extLst>
          </p:cNvPr>
          <p:cNvSpPr/>
          <p:nvPr/>
        </p:nvSpPr>
        <p:spPr>
          <a:xfrm>
            <a:off x="9143999" y="179654"/>
            <a:ext cx="1752601" cy="175260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Frais d’option d’achat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ED889FA6-8F20-4A48-98DE-2348F4429C44}"/>
              </a:ext>
            </a:extLst>
          </p:cNvPr>
          <p:cNvSpPr/>
          <p:nvPr/>
        </p:nvSpPr>
        <p:spPr>
          <a:xfrm>
            <a:off x="2674900" y="1348653"/>
            <a:ext cx="1211581" cy="121158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Les rabais</a:t>
            </a:r>
          </a:p>
        </p:txBody>
      </p:sp>
      <p:sp>
        <p:nvSpPr>
          <p:cNvPr id="5" name="Explosion 2 4">
            <a:extLst>
              <a:ext uri="{FF2B5EF4-FFF2-40B4-BE49-F238E27FC236}">
                <a16:creationId xmlns:a16="http://schemas.microsoft.com/office/drawing/2014/main" id="{B7B045FE-EA03-6445-8B0E-D83477BCECB1}"/>
              </a:ext>
            </a:extLst>
          </p:cNvPr>
          <p:cNvSpPr/>
          <p:nvPr/>
        </p:nvSpPr>
        <p:spPr>
          <a:xfrm>
            <a:off x="42051" y="1519436"/>
            <a:ext cx="3007068" cy="3660739"/>
          </a:xfrm>
          <a:prstGeom prst="irregularSeal2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Conclusion</a:t>
            </a:r>
          </a:p>
          <a:p>
            <a:pPr algn="ctr"/>
            <a:r>
              <a:rPr lang="fr-FR" dirty="0"/>
              <a:t>Coût d’usage</a:t>
            </a:r>
          </a:p>
          <a:p>
            <a:pPr algn="ctr"/>
            <a:r>
              <a:rPr lang="fr-FR" dirty="0"/>
              <a:t>(À L’ACHAT)</a:t>
            </a:r>
          </a:p>
          <a:p>
            <a:pPr algn="ctr"/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2CBD5EA-0566-60D8-5EF3-D6AAD5741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3708" y="1643009"/>
            <a:ext cx="2071517" cy="20163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4948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Grp="1" noChangeArrowheads="1"/>
          </p:cNvSpPr>
          <p:nvPr>
            <p:ph type="title"/>
          </p:nvPr>
        </p:nvSpPr>
        <p:spPr>
          <a:xfrm>
            <a:off x="2347128" y="49099"/>
            <a:ext cx="8418038" cy="118872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fr-CA" dirty="0">
                <a:latin typeface="+mn-lt"/>
              </a:rPr>
              <a:t>Les coûts de fonctionnement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FISCALITÉuqtr.ca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8CCEFC8-EC2B-EA4A-8734-BD25632D591D}" type="slidenum">
              <a:rPr lang="fr-CA">
                <a:latin typeface="Century Gothic" panose="020B0502020202020204" pitchFamily="34" charset="0"/>
              </a:rPr>
              <a:pPr eaLnBrk="1" hangingPunct="1"/>
              <a:t>6</a:t>
            </a:fld>
            <a:endParaRPr lang="fr-CA" dirty="0">
              <a:latin typeface="Century Gothic" panose="020B0502020202020204" pitchFamily="34" charset="0"/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DA9230F5-18B2-B147-9B69-3AE94D97ECD4}"/>
              </a:ext>
            </a:extLst>
          </p:cNvPr>
          <p:cNvSpPr/>
          <p:nvPr/>
        </p:nvSpPr>
        <p:spPr>
          <a:xfrm>
            <a:off x="2347128" y="4206824"/>
            <a:ext cx="1749630" cy="174963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L’entretien et réparation</a:t>
            </a:r>
          </a:p>
        </p:txBody>
      </p:sp>
      <p:sp>
        <p:nvSpPr>
          <p:cNvPr id="5" name="Explosion 2 4">
            <a:extLst>
              <a:ext uri="{FF2B5EF4-FFF2-40B4-BE49-F238E27FC236}">
                <a16:creationId xmlns:a16="http://schemas.microsoft.com/office/drawing/2014/main" id="{B7B045FE-EA03-6445-8B0E-D83477BCECB1}"/>
              </a:ext>
            </a:extLst>
          </p:cNvPr>
          <p:cNvSpPr/>
          <p:nvPr/>
        </p:nvSpPr>
        <p:spPr>
          <a:xfrm>
            <a:off x="636268" y="721345"/>
            <a:ext cx="4072749" cy="4056395"/>
          </a:xfrm>
          <a:prstGeom prst="irregularSeal2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Conclusion</a:t>
            </a:r>
          </a:p>
          <a:p>
            <a:pPr algn="ctr"/>
            <a:r>
              <a:rPr lang="fr-FR" dirty="0"/>
              <a:t>Coût de fonctionnement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4DE538AC-AA46-2849-A02E-C9E5A79D5A45}"/>
              </a:ext>
            </a:extLst>
          </p:cNvPr>
          <p:cNvSpPr/>
          <p:nvPr/>
        </p:nvSpPr>
        <p:spPr>
          <a:xfrm>
            <a:off x="4232449" y="2588171"/>
            <a:ext cx="1618653" cy="161865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L’essence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3716FAE0-3B64-4E45-9140-38EE5C8ACC79}"/>
              </a:ext>
            </a:extLst>
          </p:cNvPr>
          <p:cNvSpPr/>
          <p:nvPr/>
        </p:nvSpPr>
        <p:spPr>
          <a:xfrm>
            <a:off x="7132488" y="2199350"/>
            <a:ext cx="1214410" cy="121441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Le permis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50136539-F70A-8E4D-8528-D547F025561E}"/>
              </a:ext>
            </a:extLst>
          </p:cNvPr>
          <p:cNvSpPr/>
          <p:nvPr/>
        </p:nvSpPr>
        <p:spPr>
          <a:xfrm>
            <a:off x="5986793" y="3833787"/>
            <a:ext cx="2619599" cy="261959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L’immatriculation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D32EF734-E41F-644B-A9DE-26118E1599D4}"/>
              </a:ext>
            </a:extLst>
          </p:cNvPr>
          <p:cNvSpPr/>
          <p:nvPr/>
        </p:nvSpPr>
        <p:spPr>
          <a:xfrm>
            <a:off x="9010988" y="1210854"/>
            <a:ext cx="2480283" cy="248028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L’assurance</a:t>
            </a:r>
          </a:p>
        </p:txBody>
      </p:sp>
      <p:sp>
        <p:nvSpPr>
          <p:cNvPr id="2" name="Triangle 1">
            <a:extLst>
              <a:ext uri="{FF2B5EF4-FFF2-40B4-BE49-F238E27FC236}">
                <a16:creationId xmlns:a16="http://schemas.microsoft.com/office/drawing/2014/main" id="{F65614A4-C04C-5D48-99E4-7FA71A14D361}"/>
              </a:ext>
            </a:extLst>
          </p:cNvPr>
          <p:cNvSpPr/>
          <p:nvPr/>
        </p:nvSpPr>
        <p:spPr>
          <a:xfrm>
            <a:off x="9268745" y="4403761"/>
            <a:ext cx="2361124" cy="2049625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Véhicule électrique</a:t>
            </a:r>
          </a:p>
        </p:txBody>
      </p:sp>
      <p:sp>
        <p:nvSpPr>
          <p:cNvPr id="3" name="Flèche vers le haut 2">
            <a:extLst>
              <a:ext uri="{FF2B5EF4-FFF2-40B4-BE49-F238E27FC236}">
                <a16:creationId xmlns:a16="http://schemas.microsoft.com/office/drawing/2014/main" id="{65A81D2C-766C-8140-8328-52AC95B59588}"/>
              </a:ext>
            </a:extLst>
          </p:cNvPr>
          <p:cNvSpPr/>
          <p:nvPr/>
        </p:nvSpPr>
        <p:spPr>
          <a:xfrm rot="1837120">
            <a:off x="9297130" y="3796796"/>
            <a:ext cx="609700" cy="2757880"/>
          </a:xfrm>
          <a:prstGeom prst="up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dirty="0"/>
              <a:t>Coût usage</a:t>
            </a:r>
          </a:p>
        </p:txBody>
      </p:sp>
      <p:sp>
        <p:nvSpPr>
          <p:cNvPr id="14" name="Flèche vers le haut 13">
            <a:extLst>
              <a:ext uri="{FF2B5EF4-FFF2-40B4-BE49-F238E27FC236}">
                <a16:creationId xmlns:a16="http://schemas.microsoft.com/office/drawing/2014/main" id="{34F8253E-9851-B54D-8A12-2B03E1C15585}"/>
              </a:ext>
            </a:extLst>
          </p:cNvPr>
          <p:cNvSpPr/>
          <p:nvPr/>
        </p:nvSpPr>
        <p:spPr>
          <a:xfrm rot="9003881">
            <a:off x="11004154" y="3801949"/>
            <a:ext cx="609700" cy="2757880"/>
          </a:xfrm>
          <a:prstGeom prst="up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Coût fonctionnement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133F84BE-B4D0-864E-9DF9-B445BD0F8215}"/>
              </a:ext>
            </a:extLst>
          </p:cNvPr>
          <p:cNvSpPr/>
          <p:nvPr/>
        </p:nvSpPr>
        <p:spPr>
          <a:xfrm>
            <a:off x="5373107" y="1016365"/>
            <a:ext cx="1871837" cy="187183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L’électricité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073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386E657-DE6D-B84F-8ABC-AFB4E1AFA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8B748-6260-5C44-97C9-DA73F9DAD480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AF354729-3B33-2E4B-BCCB-DD499DAABF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236220"/>
            <a:ext cx="9601200" cy="708660"/>
          </a:xfrm>
        </p:spPr>
        <p:txBody>
          <a:bodyPr/>
          <a:lstStyle/>
          <a:p>
            <a:pPr algn="ctr" eaLnBrk="1" hangingPunct="1"/>
            <a:r>
              <a:rPr lang="fr-CA" dirty="0">
                <a:latin typeface="+mn-lt"/>
              </a:rPr>
              <a:t>Les coûts et le PPPP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7B1AD94-B2E1-F847-AD31-2BF78ABEDA2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7736" y="1327162"/>
            <a:ext cx="3373303" cy="2224424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B5F9126A-1278-3142-B22B-8EC083E02D1B}"/>
              </a:ext>
            </a:extLst>
          </p:cNvPr>
          <p:cNvSpPr/>
          <p:nvPr/>
        </p:nvSpPr>
        <p:spPr>
          <a:xfrm>
            <a:off x="5227320" y="944880"/>
            <a:ext cx="3025140" cy="302514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200 000 $/50*12 = 333,33 $/mois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91E7F17-3967-A342-A07D-0EB22B29CBB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9422" y="4221480"/>
            <a:ext cx="3030416" cy="1697033"/>
          </a:xfrm>
          <a:prstGeom prst="rect">
            <a:avLst/>
          </a:prstGeom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BAD96EC3-668A-4148-8DF9-BEE049D7A4C6}"/>
              </a:ext>
            </a:extLst>
          </p:cNvPr>
          <p:cNvSpPr/>
          <p:nvPr/>
        </p:nvSpPr>
        <p:spPr>
          <a:xfrm>
            <a:off x="3691890" y="3933868"/>
            <a:ext cx="2705100" cy="27051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30 000 $/5*12 = 500$/mois</a:t>
            </a:r>
          </a:p>
        </p:txBody>
      </p:sp>
      <p:sp>
        <p:nvSpPr>
          <p:cNvPr id="12" name="Explosion 2 11">
            <a:extLst>
              <a:ext uri="{FF2B5EF4-FFF2-40B4-BE49-F238E27FC236}">
                <a16:creationId xmlns:a16="http://schemas.microsoft.com/office/drawing/2014/main" id="{36566DDB-F28D-7B4C-9401-CE13FF00EDC5}"/>
              </a:ext>
            </a:extLst>
          </p:cNvPr>
          <p:cNvSpPr/>
          <p:nvPr/>
        </p:nvSpPr>
        <p:spPr>
          <a:xfrm>
            <a:off x="8161238" y="236220"/>
            <a:ext cx="3954780" cy="3124200"/>
          </a:xfrm>
          <a:prstGeom prst="irregularSeal2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Le plus petit paiement possible</a:t>
            </a:r>
          </a:p>
        </p:txBody>
      </p:sp>
      <p:sp>
        <p:nvSpPr>
          <p:cNvPr id="13" name="Explosion 2 12">
            <a:extLst>
              <a:ext uri="{FF2B5EF4-FFF2-40B4-BE49-F238E27FC236}">
                <a16:creationId xmlns:a16="http://schemas.microsoft.com/office/drawing/2014/main" id="{EEE5C965-A0FE-8E40-8977-F099D3E040C9}"/>
              </a:ext>
            </a:extLst>
          </p:cNvPr>
          <p:cNvSpPr/>
          <p:nvPr/>
        </p:nvSpPr>
        <p:spPr>
          <a:xfrm>
            <a:off x="8054558" y="3360420"/>
            <a:ext cx="3954780" cy="3124200"/>
          </a:xfrm>
          <a:prstGeom prst="irregularSeal2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Introduit 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« La </a:t>
            </a:r>
            <a:r>
              <a:rPr lang="fr-FR" dirty="0" err="1">
                <a:solidFill>
                  <a:schemeClr val="bg1"/>
                </a:solidFill>
              </a:rPr>
              <a:t>Baloune</a:t>
            </a:r>
            <a:r>
              <a:rPr lang="fr-FR" dirty="0">
                <a:solidFill>
                  <a:schemeClr val="bg1"/>
                </a:solidFill>
              </a:rPr>
              <a:t> »</a:t>
            </a:r>
          </a:p>
        </p:txBody>
      </p:sp>
    </p:spTree>
    <p:extLst>
      <p:ext uri="{BB962C8B-B14F-4D97-AF65-F5344CB8AC3E}">
        <p14:creationId xmlns:p14="http://schemas.microsoft.com/office/powerpoint/2010/main" val="227481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5FEBB1F-508E-4ACE-A53B-525FFA077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B687ADC4-1812-437A-97AA-230888706C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170E629-727E-4A2F-8228-0A71B67BD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ABA7F3F-D56F-4C06-84AC-03FC83B064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15374B5-D7C8-4AA9-BE65-DB7A0CA9B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C73A7452-ED0F-4903-A620-8D103E556C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F6A3F6CE-D581-4C37-8822-4F4A68325E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" name="Ellipse 4">
            <a:extLst>
              <a:ext uri="{FF2B5EF4-FFF2-40B4-BE49-F238E27FC236}">
                <a16:creationId xmlns:a16="http://schemas.microsoft.com/office/drawing/2014/main" id="{71839D78-680C-FA40-B677-D0E8E83C7488}"/>
              </a:ext>
            </a:extLst>
          </p:cNvPr>
          <p:cNvSpPr/>
          <p:nvPr/>
        </p:nvSpPr>
        <p:spPr>
          <a:xfrm>
            <a:off x="1915128" y="1788454"/>
            <a:ext cx="8361229" cy="20982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9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b="1" cap="all">
                <a:solidFill>
                  <a:schemeClr val="tx2"/>
                </a:solidFill>
                <a:latin typeface="+mj-lt"/>
                <a:ea typeface="+mj-ea"/>
                <a:cs typeface="+mj-cs"/>
              </a:rPr>
              <a:t>L’achat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BCB2A51-6F19-4C48-B90A-F5B8BDF6A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6AB8B748-6260-5C44-97C9-DA73F9DAD480}" type="slidenum">
              <a:rPr lang="en-US" smtClean="0"/>
              <a:pPr defTabSz="457200"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9106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3717D3-8164-C14D-A39A-438CF72BA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0960"/>
            <a:ext cx="10462260" cy="1150620"/>
          </a:xfrm>
        </p:spPr>
        <p:txBody>
          <a:bodyPr>
            <a:normAutofit fontScale="90000"/>
          </a:bodyPr>
          <a:lstStyle/>
          <a:p>
            <a:pPr algn="ctr"/>
            <a:r>
              <a:rPr lang="fr-CA" dirty="0"/>
              <a:t>L’achat d’un véhicule</a:t>
            </a:r>
            <a:br>
              <a:rPr lang="fr-CA" dirty="0"/>
            </a:br>
            <a:r>
              <a:rPr lang="fr-CA" dirty="0"/>
              <a:t>Kona 2025 (à essence)</a:t>
            </a:r>
            <a:br>
              <a:rPr lang="fr-CA" dirty="0"/>
            </a:b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E72090E-978A-9248-8C07-B7F584C22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8B748-6260-5C44-97C9-DA73F9DAD480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445573A0-30FE-6E48-B589-326042FF22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236301"/>
              </p:ext>
            </p:extLst>
          </p:nvPr>
        </p:nvGraphicFramePr>
        <p:xfrm>
          <a:off x="2146299" y="1595966"/>
          <a:ext cx="572004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0673">
                  <a:extLst>
                    <a:ext uri="{9D8B030D-6E8A-4147-A177-3AD203B41FA5}">
                      <a16:colId xmlns:a16="http://schemas.microsoft.com/office/drawing/2014/main" val="4045643617"/>
                    </a:ext>
                  </a:extLst>
                </a:gridCol>
                <a:gridCol w="1319372">
                  <a:extLst>
                    <a:ext uri="{9D8B030D-6E8A-4147-A177-3AD203B41FA5}">
                      <a16:colId xmlns:a16="http://schemas.microsoft.com/office/drawing/2014/main" val="34648912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PDSF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26 749 $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6072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Transport et préparation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2 972 $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2369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TPS/TVQ (26 749 + 2 972) *14,975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4 451 $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9334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34 172 $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080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5440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Versements mensuels (5,99 %, 48 mois)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802,37 $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9851477"/>
                  </a:ext>
                </a:extLst>
              </a:tr>
            </a:tbl>
          </a:graphicData>
        </a:graphic>
      </p:graphicFrame>
      <p:sp>
        <p:nvSpPr>
          <p:cNvPr id="6" name="Ellipse 5">
            <a:extLst>
              <a:ext uri="{FF2B5EF4-FFF2-40B4-BE49-F238E27FC236}">
                <a16:creationId xmlns:a16="http://schemas.microsoft.com/office/drawing/2014/main" id="{6E3E4BB2-E05B-2E4C-9262-42303748AB9D}"/>
              </a:ext>
            </a:extLst>
          </p:cNvPr>
          <p:cNvSpPr/>
          <p:nvPr/>
        </p:nvSpPr>
        <p:spPr>
          <a:xfrm>
            <a:off x="697734" y="0"/>
            <a:ext cx="1891557" cy="189155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Quel est le coût ?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2CB25C8-B17A-804A-B52C-F65737D4E90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46778" y="1595966"/>
            <a:ext cx="3926367" cy="234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1359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Rognage">
  <a:themeElements>
    <a:clrScheme name="Rognage">
      <a:dk1>
        <a:sysClr val="windowText" lastClr="000000"/>
      </a:dk1>
      <a:lt1>
        <a:sysClr val="window" lastClr="FFFFFF"/>
      </a:lt1>
      <a:dk2>
        <a:srgbClr val="1A2E40"/>
      </a:dk2>
      <a:lt2>
        <a:srgbClr val="EBE7DD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66C8E3"/>
      </a:hlink>
      <a:folHlink>
        <a:srgbClr val="B162A1"/>
      </a:folHlink>
    </a:clrScheme>
    <a:fontScheme name="Rognage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ogna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17F9D331-421E-442F-B033-AF5B21A4485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{EA28A800-4134-C84A-9EC6-51DEF2BEA16F}tf10001072</Template>
  <TotalTime>2760</TotalTime>
  <Words>878</Words>
  <Application>Microsoft Macintosh PowerPoint</Application>
  <PresentationFormat>Grand écran</PresentationFormat>
  <Paragraphs>218</Paragraphs>
  <Slides>18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Century Gothic</vt:lpstr>
      <vt:lpstr>Franklin Gothic Book</vt:lpstr>
      <vt:lpstr>Rognage</vt:lpstr>
      <vt:lpstr>Se déplacer !</vt:lpstr>
      <vt:lpstr>Présentation PowerPoint</vt:lpstr>
      <vt:lpstr>L’enjeu financier Une histoire de compréhension et de comportement</vt:lpstr>
      <vt:lpstr>Présentation PowerPoint</vt:lpstr>
      <vt:lpstr>Les coûts à l’achat et le PPPP</vt:lpstr>
      <vt:lpstr>Les coûts de fonctionnement</vt:lpstr>
      <vt:lpstr>Les coûts et le PPPP</vt:lpstr>
      <vt:lpstr>Présentation PowerPoint</vt:lpstr>
      <vt:lpstr>L’achat d’un véhicule Kona 2025 (à essence) </vt:lpstr>
      <vt:lpstr>L’achat d’un véhicule La dépréciation</vt:lpstr>
      <vt:lpstr>L’achat d’un véhicule Kona 2025 (à essence)   </vt:lpstr>
      <vt:lpstr>L’achat d’un véhicule - La dépréciation </vt:lpstr>
      <vt:lpstr>L’achat d’un véhicule Kona 2025 (à essence) usagé 3 ans  </vt:lpstr>
      <vt:lpstr>Présentation PowerPoint</vt:lpstr>
      <vt:lpstr>La location d’un véhicule Kona 2025 (à essence)  </vt:lpstr>
      <vt:lpstr>La location d’un véhicule L’Avantage financier…….?????  </vt:lpstr>
      <vt:lpstr>Des nouvelles du budget Québec 2024 </vt:lpstr>
      <vt:lpstr>Bilan écologique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Habitation</dc:title>
  <dc:creator>Utilisateur Microsoft Office</dc:creator>
  <cp:lastModifiedBy>Bachand, Marc</cp:lastModifiedBy>
  <cp:revision>177</cp:revision>
  <dcterms:created xsi:type="dcterms:W3CDTF">2018-10-11T19:35:45Z</dcterms:created>
  <dcterms:modified xsi:type="dcterms:W3CDTF">2026-03-12T13:40:55Z</dcterms:modified>
</cp:coreProperties>
</file>