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336" r:id="rId4"/>
    <p:sldId id="334" r:id="rId5"/>
    <p:sldId id="337" r:id="rId6"/>
    <p:sldId id="324" r:id="rId7"/>
    <p:sldId id="289" r:id="rId8"/>
    <p:sldId id="326" r:id="rId9"/>
    <p:sldId id="291" r:id="rId10"/>
    <p:sldId id="327" r:id="rId11"/>
    <p:sldId id="307" r:id="rId12"/>
    <p:sldId id="328" r:id="rId13"/>
    <p:sldId id="329" r:id="rId14"/>
    <p:sldId id="330" r:id="rId15"/>
    <p:sldId id="331" r:id="rId16"/>
    <p:sldId id="333" r:id="rId17"/>
    <p:sldId id="309" r:id="rId18"/>
    <p:sldId id="296" r:id="rId19"/>
    <p:sldId id="297" r:id="rId20"/>
    <p:sldId id="335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3FF"/>
    <a:srgbClr val="7EAD3B"/>
    <a:srgbClr val="FF77D7"/>
    <a:srgbClr val="D48838"/>
    <a:srgbClr val="0C797F"/>
    <a:srgbClr val="49FFAB"/>
    <a:srgbClr val="BEE32C"/>
    <a:srgbClr val="0DE1FF"/>
    <a:srgbClr val="4F87FB"/>
    <a:srgbClr val="29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1"/>
    <p:restoredTop sz="94795"/>
  </p:normalViewPr>
  <p:slideViewPr>
    <p:cSldViewPr snapToGrid="0" snapToObjects="1">
      <p:cViewPr varScale="1">
        <p:scale>
          <a:sx n="120" d="100"/>
          <a:sy n="120" d="100"/>
        </p:scale>
        <p:origin x="2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and, Marc" userId="e8a9a297-709b-4eb2-b373-ef1e4719aa7a" providerId="ADAL" clId="{75E27462-E964-5728-8DFE-403136793F75}"/>
    <pc:docChg chg="custSel delSld modSld">
      <pc:chgData name="Bachand, Marc" userId="e8a9a297-709b-4eb2-b373-ef1e4719aa7a" providerId="ADAL" clId="{75E27462-E964-5728-8DFE-403136793F75}" dt="2026-02-12T19:35:50.574" v="4" actId="2696"/>
      <pc:docMkLst>
        <pc:docMk/>
      </pc:docMkLst>
      <pc:sldChg chg="del">
        <pc:chgData name="Bachand, Marc" userId="e8a9a297-709b-4eb2-b373-ef1e4719aa7a" providerId="ADAL" clId="{75E27462-E964-5728-8DFE-403136793F75}" dt="2026-02-12T19:35:50.574" v="4" actId="2696"/>
        <pc:sldMkLst>
          <pc:docMk/>
          <pc:sldMk cId="2417002538" sldId="332"/>
        </pc:sldMkLst>
      </pc:sldChg>
      <pc:sldChg chg="del">
        <pc:chgData name="Bachand, Marc" userId="e8a9a297-709b-4eb2-b373-ef1e4719aa7a" providerId="ADAL" clId="{75E27462-E964-5728-8DFE-403136793F75}" dt="2026-02-12T19:35:42.765" v="3" actId="2696"/>
        <pc:sldMkLst>
          <pc:docMk/>
          <pc:sldMk cId="4042666014" sldId="3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931A98-6080-A445-BDC6-1E4AD808F375}" type="datetime1">
              <a:rPr lang="fr-CA" smtClean="0"/>
              <a:t>2026-02-12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C7FBB2-1D2A-4341-822C-CC2663C10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51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A1CBD-40FB-6D42-BCE5-748B69473A41}" type="datetime1">
              <a:rPr lang="fr-CA" smtClean="0"/>
              <a:t>2026-02-12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EB12B2-994E-0843-9CD8-FE4B894B8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11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12B2-994E-0843-9CD8-FE4B894B82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8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D67183EC-7E1E-F646-9793-04F7BDAB8A32}" type="datetime1">
              <a:rPr lang="fr-CA" smtClean="0"/>
              <a:t>2026-02-12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>
                <a:solidFill>
                  <a:schemeClr val="tx2"/>
                </a:solidFill>
              </a:rPr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702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AF38347-93FA-714F-821F-7EE9D7BEE1E3}" type="datetime1">
              <a:rPr lang="fr-CA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7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D6209A-A159-2644-A9B7-037AF5EB3C77}" type="datetime1">
              <a:rPr lang="fr-CA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35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9DBB05D-A92E-4B4C-97D7-0BD5BF6FB764}" type="datetime1">
              <a:rPr lang="fr-CA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F2CD0E3-C195-EA47-B2AB-2746EAB16364}" type="datetime1">
              <a:rPr lang="fr-CA" smtClean="0"/>
              <a:t>2026-02-12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60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F96D1F7-4714-5945-8214-9435705E2C93}" type="datetime1">
              <a:rPr lang="fr-CA" smtClean="0"/>
              <a:t>2026-02-12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6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2CD0E3-C195-EA47-B2AB-2746EAB16364}" type="datetime1">
              <a:rPr lang="fr-CA" smtClean="0"/>
              <a:t>2026-02-12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FISCALITÉuqtr.ca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67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54DF340-8F0E-0845-AF6E-715269E52864}" type="datetime1">
              <a:rPr lang="fr-CA" smtClean="0"/>
              <a:t>2026-02-12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8FD143E-C771-8E4F-BD47-944C4E0EBE8E}" type="datetime1">
              <a:rPr lang="fr-CA" smtClean="0"/>
              <a:t>2026-02-12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DD0AC8E-9A95-3843-B180-AF811EA70BA0}" type="datetime1">
              <a:rPr lang="fr-CA" smtClean="0"/>
              <a:t>2026-02-12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FISCALITÉuqtr.ca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915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94053C5-707B-114B-902E-88B227EC63A6}" type="datetime1">
              <a:rPr lang="fr-CA" smtClean="0"/>
              <a:t>2026-02-12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FISCALITÉuqtr.ca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80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152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FFFFFF">
                  <a:alpha val="7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FFFFFF">
                  <a:alpha val="7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1CBE31-F8BC-4B43-9ADD-14958EA7E7AA}" type="slidenum">
              <a:rPr lang="fr-C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ful carved figures of humans">
            <a:extLst>
              <a:ext uri="{FF2B5EF4-FFF2-40B4-BE49-F238E27FC236}">
                <a16:creationId xmlns:a16="http://schemas.microsoft.com/office/drawing/2014/main" id="{E579437C-FC4B-A646-F2C3-165597D0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25" r="2394" b="1"/>
          <a:stretch>
            <a:fillRect/>
          </a:stretch>
        </p:blipFill>
        <p:spPr>
          <a:xfrm>
            <a:off x="20" y="10"/>
            <a:ext cx="9143980" cy="6859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0F7D6C-5E9D-40E8-B908-33883A8F5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DD0008-D301-40E2-B3D0-96236024D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32905BB-CA0F-4F0C-A2C6-2CBB54A3E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1" cy="2098226"/>
          </a:xfrm>
        </p:spPr>
        <p:txBody>
          <a:bodyPr>
            <a:normAutofit/>
          </a:bodyPr>
          <a:lstStyle/>
          <a:p>
            <a:br>
              <a:rPr lang="fr-FR" sz="2400">
                <a:solidFill>
                  <a:schemeClr val="bg2"/>
                </a:solidFill>
              </a:rPr>
            </a:br>
            <a:br>
              <a:rPr lang="fr-FR" sz="2400">
                <a:solidFill>
                  <a:schemeClr val="bg2"/>
                </a:solidFill>
              </a:rPr>
            </a:br>
            <a:br>
              <a:rPr lang="fr-FR" sz="2400">
                <a:solidFill>
                  <a:schemeClr val="bg2"/>
                </a:solidFill>
              </a:rPr>
            </a:br>
            <a:r>
              <a:rPr lang="fr-FR" sz="2400">
                <a:solidFill>
                  <a:schemeClr val="bg2"/>
                </a:solidFill>
              </a:rPr>
              <a:t>Les ASSURANCES</a:t>
            </a:r>
            <a:br>
              <a:rPr lang="fr-FR" sz="2400">
                <a:solidFill>
                  <a:schemeClr val="bg2"/>
                </a:solidFill>
              </a:rPr>
            </a:br>
            <a:r>
              <a:rPr lang="fr-FR" sz="2400" cap="none">
                <a:solidFill>
                  <a:schemeClr val="bg2"/>
                </a:solidFill>
              </a:rPr>
              <a:t>de personnes</a:t>
            </a:r>
            <a:br>
              <a:rPr lang="fr-FR" sz="2400">
                <a:solidFill>
                  <a:schemeClr val="bg2"/>
                </a:solidFill>
              </a:rPr>
            </a:br>
            <a:endParaRPr lang="fr-FR" sz="240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9929" y="3956279"/>
            <a:ext cx="5123755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Semaine 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38040" y="6453386"/>
            <a:ext cx="5267533" cy="404614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r>
              <a:rPr kumimoji="0" lang="en-US">
                <a:solidFill>
                  <a:srgbClr val="FFFFFF"/>
                </a:solidFill>
              </a:rPr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F0C94032-CD4C-4C25-B0C2-CEC720522D92}" type="slidenum">
              <a:rPr kumimoji="0" lang="en-US">
                <a:solidFill>
                  <a:srgbClr val="FFFFFF"/>
                </a:solidFill>
              </a:rPr>
              <a:pPr eaLnBrk="1" latinLnBrk="0" hangingPunct="1">
                <a:spcAft>
                  <a:spcPts val="600"/>
                </a:spcAft>
              </a:pPr>
              <a:t>1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2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10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Salaire/</a:t>
            </a:r>
          </a:p>
          <a:p>
            <a:pPr algn="ctr"/>
            <a:r>
              <a:rPr lang="fr-CA" sz="2400" b="1" dirty="0"/>
              <a:t>invalidité</a:t>
            </a:r>
            <a:endParaRPr lang="fr-FR" sz="2400" b="1" dirty="0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Besoin et fonctionnement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CC8DB7B8-9AE6-B440-95DB-50C4F32D2517}"/>
              </a:ext>
            </a:extLst>
          </p:cNvPr>
          <p:cNvSpPr/>
          <p:nvPr/>
        </p:nvSpPr>
        <p:spPr>
          <a:xfrm>
            <a:off x="6047883" y="3974345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probabilités</a:t>
            </a:r>
          </a:p>
          <a:p>
            <a:pPr algn="ctr"/>
            <a:r>
              <a:rPr lang="fr-FR" sz="2400" dirty="0"/>
              <a:t>Voir acétate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3" y="2528767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47882" y="541992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26143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029" y="187250"/>
            <a:ext cx="5937755" cy="1188720"/>
          </a:xfrm>
        </p:spPr>
        <p:txBody>
          <a:bodyPr/>
          <a:lstStyle/>
          <a:p>
            <a:r>
              <a:rPr lang="fr-CA" dirty="0"/>
              <a:t>Probabilité - invalidité</a:t>
            </a:r>
          </a:p>
        </p:txBody>
      </p:sp>
      <p:pic>
        <p:nvPicPr>
          <p:cNvPr id="6" name="Espace réservé du contenu 5" descr="Capture d’écran 2016-06-15 à 10.38.5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97" b="-14597"/>
          <a:stretch>
            <a:fillRect/>
          </a:stretch>
        </p:blipFill>
        <p:spPr>
          <a:xfrm>
            <a:off x="346280" y="1120141"/>
            <a:ext cx="9625255" cy="539932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Cadre 2">
            <a:extLst>
              <a:ext uri="{FF2B5EF4-FFF2-40B4-BE49-F238E27FC236}">
                <a16:creationId xmlns:a16="http://schemas.microsoft.com/office/drawing/2014/main" id="{F9718095-F4D9-8F46-B17C-F06FBF92C3B0}"/>
              </a:ext>
            </a:extLst>
          </p:cNvPr>
          <p:cNvSpPr/>
          <p:nvPr/>
        </p:nvSpPr>
        <p:spPr>
          <a:xfrm>
            <a:off x="475989" y="3819805"/>
            <a:ext cx="2943617" cy="488515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796C221E-AA6B-F247-80FD-51BF550888EB}"/>
              </a:ext>
            </a:extLst>
          </p:cNvPr>
          <p:cNvSpPr/>
          <p:nvPr/>
        </p:nvSpPr>
        <p:spPr>
          <a:xfrm>
            <a:off x="4949868" y="3819805"/>
            <a:ext cx="2943617" cy="488515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12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Maladie grave</a:t>
            </a:r>
            <a:endParaRPr lang="fr-FR" sz="2400" b="1" dirty="0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Besoin et fonctionnement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CC8DB7B8-9AE6-B440-95DB-50C4F32D2517}"/>
              </a:ext>
            </a:extLst>
          </p:cNvPr>
          <p:cNvSpPr/>
          <p:nvPr/>
        </p:nvSpPr>
        <p:spPr>
          <a:xfrm>
            <a:off x="6047883" y="3974345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maladies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3" y="2528767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47882" y="541992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29458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13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Santé</a:t>
            </a:r>
            <a:endParaRPr lang="fr-FR" sz="2400" b="1" dirty="0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Besoin et fonctionnement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CC8DB7B8-9AE6-B440-95DB-50C4F32D2517}"/>
              </a:ext>
            </a:extLst>
          </p:cNvPr>
          <p:cNvSpPr/>
          <p:nvPr/>
        </p:nvSpPr>
        <p:spPr>
          <a:xfrm>
            <a:off x="6047883" y="3974345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coût/ bénéfice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3" y="2528767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47882" y="541992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25650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14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Vie entière (permanente)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Besoin et fonctionnement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2" y="2744298"/>
            <a:ext cx="2371601" cy="1702442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Valeur de rachat et dilemme financier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58412" y="4871444"/>
            <a:ext cx="2371601" cy="1236481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16312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8B82E-80C4-C948-83B1-78781022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122129"/>
            <a:ext cx="8592855" cy="1485900"/>
          </a:xfrm>
        </p:spPr>
        <p:txBody>
          <a:bodyPr/>
          <a:lstStyle/>
          <a:p>
            <a:r>
              <a:rPr lang="fr-CA" dirty="0"/>
              <a:t>Les assurances de personnes (suite) – mise en 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FC9B2-6879-B741-A084-899F2ECD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402915"/>
            <a:ext cx="8505173" cy="5455085"/>
          </a:xfrm>
        </p:spPr>
        <p:txBody>
          <a:bodyPr/>
          <a:lstStyle/>
          <a:p>
            <a:pPr marL="0" indent="0" algn="just">
              <a:buNone/>
            </a:pPr>
            <a:r>
              <a:rPr lang="fr-CA" sz="3200" dirty="0"/>
              <a:t>Nicolas, âgé de 30 ans est propriétaire d’une assurance-vie permanente (aussi appelée vie entière). Sa mère Solange, âgée de 70 ans, est la personne assurée. Les primes annuelles à verser sont de 5 000 $. Ces primes seront les mêmes jusqu’à la mort de Solange ou jusqu’au moment où Nicolas annulera la police d’assurance. Le capital décès est de 250 000 $. La valeur actuelle de rachat est de 60 000 $ (montant encaissable en cas d’annulation), les primes déjà payées totalisent 140 000 $. 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76707E-C242-1347-9FE7-48CC4A26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6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16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Vie temporaire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4"/>
            <a:ext cx="2371601" cy="1196624"/>
          </a:xfrm>
          <a:prstGeom prst="roundRect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Besoin et fonctionnement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2" y="4001639"/>
            <a:ext cx="2371601" cy="1226453"/>
          </a:xfrm>
          <a:prstGeom prst="roundRect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Voir tarification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58411" y="5475816"/>
            <a:ext cx="2371601" cy="1228731"/>
          </a:xfrm>
          <a:prstGeom prst="roundRect">
            <a:avLst/>
          </a:prstGeom>
          <a:solidFill>
            <a:srgbClr val="5793FF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Fiscalité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56BEFAAC-6D4D-7C48-870A-7E0951F28953}"/>
              </a:ext>
            </a:extLst>
          </p:cNvPr>
          <p:cNvSpPr/>
          <p:nvPr/>
        </p:nvSpPr>
        <p:spPr>
          <a:xfrm>
            <a:off x="6058411" y="2527462"/>
            <a:ext cx="2371601" cy="1226453"/>
          </a:xfrm>
          <a:prstGeom prst="roundRect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</p:spTree>
    <p:extLst>
      <p:ext uri="{BB962C8B-B14F-4D97-AF65-F5344CB8AC3E}">
        <p14:creationId xmlns:p14="http://schemas.microsoft.com/office/powerpoint/2010/main" val="31547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192987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CA"/>
              <a:t>Tarification assurance-vie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8" name="Image 7" descr="Capture d’écran 2016-06-15 à 10.39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116"/>
            <a:ext cx="8920680" cy="5423884"/>
          </a:xfrm>
          <a:prstGeom prst="rect">
            <a:avLst/>
          </a:prstGeom>
        </p:spPr>
      </p:pic>
      <p:sp>
        <p:nvSpPr>
          <p:cNvPr id="9" name="Bouée 8"/>
          <p:cNvSpPr/>
          <p:nvPr/>
        </p:nvSpPr>
        <p:spPr>
          <a:xfrm>
            <a:off x="2114711" y="2785576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1" name="Bouée 10"/>
          <p:cNvSpPr/>
          <p:nvPr/>
        </p:nvSpPr>
        <p:spPr>
          <a:xfrm>
            <a:off x="1659436" y="3161945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2" name="Flèche vers la droite 11"/>
          <p:cNvSpPr/>
          <p:nvPr/>
        </p:nvSpPr>
        <p:spPr>
          <a:xfrm>
            <a:off x="836476" y="3161945"/>
            <a:ext cx="822960" cy="50262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1 800 $</a:t>
            </a:r>
          </a:p>
        </p:txBody>
      </p:sp>
      <p:sp>
        <p:nvSpPr>
          <p:cNvPr id="13" name="Bouée 12"/>
          <p:cNvSpPr/>
          <p:nvPr/>
        </p:nvSpPr>
        <p:spPr>
          <a:xfrm>
            <a:off x="1738915" y="3836917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4" name="Flèche vers la droite 13"/>
          <p:cNvSpPr/>
          <p:nvPr/>
        </p:nvSpPr>
        <p:spPr>
          <a:xfrm>
            <a:off x="836476" y="3836917"/>
            <a:ext cx="822960" cy="50262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5 675 $</a:t>
            </a:r>
          </a:p>
        </p:txBody>
      </p:sp>
      <p:sp>
        <p:nvSpPr>
          <p:cNvPr id="15" name="Accolade ouvrante 14"/>
          <p:cNvSpPr/>
          <p:nvPr/>
        </p:nvSpPr>
        <p:spPr>
          <a:xfrm>
            <a:off x="662367" y="3501735"/>
            <a:ext cx="304800" cy="569467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836475" y="3582197"/>
            <a:ext cx="751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7 475 $</a:t>
            </a:r>
          </a:p>
        </p:txBody>
      </p:sp>
      <p:sp>
        <p:nvSpPr>
          <p:cNvPr id="17" name="Bouée 16"/>
          <p:cNvSpPr/>
          <p:nvPr/>
        </p:nvSpPr>
        <p:spPr>
          <a:xfrm>
            <a:off x="3233315" y="2785576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Bouée 17"/>
          <p:cNvSpPr/>
          <p:nvPr/>
        </p:nvSpPr>
        <p:spPr>
          <a:xfrm>
            <a:off x="3233315" y="2785576"/>
            <a:ext cx="502631" cy="447938"/>
          </a:xfrm>
          <a:prstGeom prst="donut">
            <a:avLst>
              <a:gd name="adj" fmla="val 611"/>
            </a:avLst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1" name="Bouée 20"/>
          <p:cNvSpPr/>
          <p:nvPr/>
        </p:nvSpPr>
        <p:spPr>
          <a:xfrm>
            <a:off x="2840546" y="3134259"/>
            <a:ext cx="502631" cy="447938"/>
          </a:xfrm>
          <a:prstGeom prst="donut">
            <a:avLst>
              <a:gd name="adj" fmla="val 611"/>
            </a:avLst>
          </a:prstGeom>
          <a:solidFill>
            <a:srgbClr val="0000FF"/>
          </a:solidFill>
          <a:ln w="3175" cmpd="sng">
            <a:solidFill>
              <a:srgbClr val="29468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3" name="Bouée 22"/>
          <p:cNvSpPr/>
          <p:nvPr/>
        </p:nvSpPr>
        <p:spPr>
          <a:xfrm>
            <a:off x="2840546" y="3791002"/>
            <a:ext cx="502631" cy="447938"/>
          </a:xfrm>
          <a:prstGeom prst="donut">
            <a:avLst>
              <a:gd name="adj" fmla="val 611"/>
            </a:avLst>
          </a:prstGeom>
          <a:solidFill>
            <a:srgbClr val="0000FF"/>
          </a:solidFill>
          <a:ln w="3175" cmpd="sng">
            <a:solidFill>
              <a:srgbClr val="29468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4" name="Flèche vers la droite 23"/>
          <p:cNvSpPr/>
          <p:nvPr/>
        </p:nvSpPr>
        <p:spPr>
          <a:xfrm>
            <a:off x="2114711" y="3107257"/>
            <a:ext cx="779083" cy="502626"/>
          </a:xfrm>
          <a:prstGeom prst="rightArrow">
            <a:avLst/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1 875 $</a:t>
            </a:r>
          </a:p>
        </p:txBody>
      </p:sp>
      <p:sp>
        <p:nvSpPr>
          <p:cNvPr id="25" name="Flèche vers la droite 24"/>
          <p:cNvSpPr/>
          <p:nvPr/>
        </p:nvSpPr>
        <p:spPr>
          <a:xfrm>
            <a:off x="2162067" y="3736314"/>
            <a:ext cx="779083" cy="502626"/>
          </a:xfrm>
          <a:prstGeom prst="rightArrow">
            <a:avLst/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1 875 $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189997" y="3526071"/>
            <a:ext cx="79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3 750 $</a:t>
            </a:r>
          </a:p>
        </p:txBody>
      </p:sp>
      <p:sp>
        <p:nvSpPr>
          <p:cNvPr id="27" name="Accolade ouvrante 26"/>
          <p:cNvSpPr/>
          <p:nvPr/>
        </p:nvSpPr>
        <p:spPr>
          <a:xfrm>
            <a:off x="2037598" y="3451581"/>
            <a:ext cx="304800" cy="455558"/>
          </a:xfrm>
          <a:prstGeom prst="leftBrace">
            <a:avLst/>
          </a:prstGeom>
          <a:ln>
            <a:solidFill>
              <a:srgbClr val="2946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CA"/>
          </a:p>
        </p:txBody>
      </p:sp>
      <p:sp>
        <p:nvSpPr>
          <p:cNvPr id="29" name="Bouée 28"/>
          <p:cNvSpPr/>
          <p:nvPr/>
        </p:nvSpPr>
        <p:spPr>
          <a:xfrm>
            <a:off x="6575531" y="2785576"/>
            <a:ext cx="502631" cy="447938"/>
          </a:xfrm>
          <a:prstGeom prst="donut">
            <a:avLst>
              <a:gd name="adj" fmla="val 611"/>
            </a:avLst>
          </a:prstGeom>
          <a:solidFill>
            <a:srgbClr val="8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0" name="Bouée 29"/>
          <p:cNvSpPr/>
          <p:nvPr/>
        </p:nvSpPr>
        <p:spPr>
          <a:xfrm>
            <a:off x="6225300" y="3107257"/>
            <a:ext cx="502631" cy="447938"/>
          </a:xfrm>
          <a:prstGeom prst="donut">
            <a:avLst>
              <a:gd name="adj" fmla="val 611"/>
            </a:avLst>
          </a:prstGeom>
          <a:solidFill>
            <a:srgbClr val="8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1" name="Flèche vers la droite 30"/>
          <p:cNvSpPr/>
          <p:nvPr/>
        </p:nvSpPr>
        <p:spPr>
          <a:xfrm>
            <a:off x="5440140" y="3023445"/>
            <a:ext cx="855380" cy="502626"/>
          </a:xfrm>
          <a:prstGeom prst="rightArrow">
            <a:avLst/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11 995 $ $</a:t>
            </a:r>
          </a:p>
        </p:txBody>
      </p:sp>
    </p:spTree>
    <p:extLst>
      <p:ext uri="{BB962C8B-B14F-4D97-AF65-F5344CB8AC3E}">
        <p14:creationId xmlns:p14="http://schemas.microsoft.com/office/powerpoint/2010/main" val="15155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502741" y="168681"/>
            <a:ext cx="7389799" cy="1188720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Les assurances de personnes (suite)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31983" y="1513029"/>
            <a:ext cx="7899784" cy="4723179"/>
          </a:xfrm>
        </p:spPr>
        <p:txBody>
          <a:bodyPr>
            <a:normAutofit/>
          </a:bodyPr>
          <a:lstStyle/>
          <a:p>
            <a:pPr lvl="1"/>
            <a:endParaRPr lang="fr-CA" sz="2000" dirty="0">
              <a:latin typeface="Constantia" charset="0"/>
            </a:endParaRPr>
          </a:p>
          <a:p>
            <a:endParaRPr lang="fr-CA" sz="2400" dirty="0">
              <a:latin typeface="Constantia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25E9A-AA06-FA4E-9456-FA8113207428}" type="slidenum">
              <a:rPr lang="fr-CA">
                <a:solidFill>
                  <a:srgbClr val="FFFFFF"/>
                </a:solidFill>
              </a:rPr>
              <a:pPr eaLnBrk="1" hangingPunct="1"/>
              <a:t>18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2" name="Image 1" descr="Capture d’écran 2016-12-05 à 16.11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23" y="974421"/>
            <a:ext cx="6501391" cy="58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531620" y="214114"/>
            <a:ext cx="7200900" cy="1485900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Les assurances de personnes (suite)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00AED-49B0-0449-BBEF-C4D89176EFA0}" type="slidenum">
              <a:rPr lang="fr-CA">
                <a:solidFill>
                  <a:srgbClr val="045C75"/>
                </a:solidFill>
              </a:rPr>
              <a:pPr eaLnBrk="1" hangingPunct="1"/>
              <a:t>19</a:t>
            </a:fld>
            <a:endParaRPr lang="fr-CA">
              <a:solidFill>
                <a:srgbClr val="045C75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1FC4FB-3EC8-C844-B55A-02972C833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720142"/>
            <a:ext cx="6560194" cy="61378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AF917D-B838-904B-B6B9-86355CB1BB84}"/>
              </a:ext>
            </a:extLst>
          </p:cNvPr>
          <p:cNvSpPr txBox="1"/>
          <p:nvPr/>
        </p:nvSpPr>
        <p:spPr>
          <a:xfrm>
            <a:off x="4525484" y="957064"/>
            <a:ext cx="64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58992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668780" y="114300"/>
            <a:ext cx="7200900" cy="1485900"/>
          </a:xfrm>
        </p:spPr>
        <p:txBody>
          <a:bodyPr/>
          <a:lstStyle/>
          <a:p>
            <a:r>
              <a:rPr lang="fr-CA" dirty="0">
                <a:latin typeface="+mn-lt"/>
              </a:rPr>
              <a:t>Couvrir les risques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9268" y="827921"/>
            <a:ext cx="8684732" cy="5823400"/>
          </a:xfrm>
        </p:spPr>
        <p:txBody>
          <a:bodyPr>
            <a:normAutofit/>
          </a:bodyPr>
          <a:lstStyle/>
          <a:p>
            <a:r>
              <a:rPr lang="fr-CA" sz="2800" dirty="0"/>
              <a:t>Le but de l’assurance…Couvrir une perte économique causée par un événement préjudiciable aléatoire</a:t>
            </a:r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marL="530352" lvl="1" indent="0">
              <a:buNone/>
            </a:pPr>
            <a:endParaRPr lang="fr-CA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 err="1"/>
              <a:t>FISCALITÉuqtr.ca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FE45AA-2B77-7B46-A588-C6C3194E9DBE}" type="slidenum">
              <a:rPr lang="fr-CA">
                <a:solidFill>
                  <a:srgbClr val="FFFFFF"/>
                </a:solidFill>
              </a:rPr>
              <a:pPr eaLnBrk="1" hangingPunct="1"/>
              <a:t>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31C7E42-0609-364B-BEB3-1655EDAEA8C8}"/>
              </a:ext>
            </a:extLst>
          </p:cNvPr>
          <p:cNvSpPr/>
          <p:nvPr/>
        </p:nvSpPr>
        <p:spPr>
          <a:xfrm>
            <a:off x="925830" y="1798320"/>
            <a:ext cx="1859280" cy="1859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Perte de revenus</a:t>
            </a:r>
            <a:endParaRPr lang="fr-FR" sz="2400" dirty="0"/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7F0C5AD7-9F70-CE47-AE94-99C095675C7F}"/>
              </a:ext>
            </a:extLst>
          </p:cNvPr>
          <p:cNvSpPr/>
          <p:nvPr/>
        </p:nvSpPr>
        <p:spPr>
          <a:xfrm>
            <a:off x="2785110" y="2329242"/>
            <a:ext cx="6358890" cy="865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2000" b="1" dirty="0"/>
              <a:t>Maladie d’un proche, salaire/invalidité, décès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583CB48-069D-AC4B-BE74-9CA25FDEC5D9}"/>
              </a:ext>
            </a:extLst>
          </p:cNvPr>
          <p:cNvSpPr/>
          <p:nvPr/>
        </p:nvSpPr>
        <p:spPr>
          <a:xfrm>
            <a:off x="2855758" y="3162300"/>
            <a:ext cx="1859280" cy="1859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Perte de biens</a:t>
            </a:r>
            <a:endParaRPr lang="fr-FR" sz="2400" dirty="0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808C21F7-8D95-6242-BF7A-3E7BB5518D4F}"/>
              </a:ext>
            </a:extLst>
          </p:cNvPr>
          <p:cNvSpPr/>
          <p:nvPr/>
        </p:nvSpPr>
        <p:spPr>
          <a:xfrm>
            <a:off x="4661698" y="3660648"/>
            <a:ext cx="4076700" cy="865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2000" b="1" dirty="0"/>
              <a:t>Immeuble, autos, meubles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C604DBE-8850-BA47-8311-B146612E9485}"/>
              </a:ext>
            </a:extLst>
          </p:cNvPr>
          <p:cNvSpPr/>
          <p:nvPr/>
        </p:nvSpPr>
        <p:spPr>
          <a:xfrm>
            <a:off x="686834" y="4453136"/>
            <a:ext cx="2000250" cy="200025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Poursuite</a:t>
            </a:r>
            <a:endParaRPr lang="fr-FR" sz="2400" dirty="0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34670166-A064-E34A-B756-B761A3FAF974}"/>
              </a:ext>
            </a:extLst>
          </p:cNvPr>
          <p:cNvSpPr/>
          <p:nvPr/>
        </p:nvSpPr>
        <p:spPr>
          <a:xfrm>
            <a:off x="2652794" y="5034157"/>
            <a:ext cx="3664186" cy="865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2000" b="1" dirty="0"/>
              <a:t> Professionnelle, civile </a:t>
            </a:r>
          </a:p>
        </p:txBody>
      </p:sp>
    </p:spTree>
    <p:extLst>
      <p:ext uri="{BB962C8B-B14F-4D97-AF65-F5344CB8AC3E}">
        <p14:creationId xmlns:p14="http://schemas.microsoft.com/office/powerpoint/2010/main" val="1927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531620" y="214114"/>
            <a:ext cx="7200900" cy="1485900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Les assurances de personnes (suite)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00AED-49B0-0449-BBEF-C4D89176EFA0}" type="slidenum">
              <a:rPr lang="fr-CA">
                <a:solidFill>
                  <a:srgbClr val="045C75"/>
                </a:solidFill>
              </a:rPr>
              <a:pPr eaLnBrk="1" hangingPunct="1"/>
              <a:t>20</a:t>
            </a:fld>
            <a:endParaRPr lang="fr-CA">
              <a:solidFill>
                <a:srgbClr val="045C75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4B2C55-509E-C141-9260-194DEA494C5B}"/>
              </a:ext>
            </a:extLst>
          </p:cNvPr>
          <p:cNvSpPr/>
          <p:nvPr/>
        </p:nvSpPr>
        <p:spPr>
          <a:xfrm>
            <a:off x="3625403" y="1410646"/>
            <a:ext cx="1800161" cy="1803748"/>
          </a:xfrm>
          <a:prstGeom prst="ellipse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INVALIDITÉ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C5DF1FC-5DDA-6C46-8B6D-39F66FC6CA74}"/>
              </a:ext>
            </a:extLst>
          </p:cNvPr>
          <p:cNvSpPr/>
          <p:nvPr/>
        </p:nvSpPr>
        <p:spPr>
          <a:xfrm>
            <a:off x="995230" y="2828569"/>
            <a:ext cx="1800161" cy="18037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VIE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E57ED5-7B99-BA4D-BBAE-7A7C4AAE8E93}"/>
              </a:ext>
            </a:extLst>
          </p:cNvPr>
          <p:cNvSpPr/>
          <p:nvPr/>
        </p:nvSpPr>
        <p:spPr>
          <a:xfrm>
            <a:off x="3625403" y="4649638"/>
            <a:ext cx="1800161" cy="1803748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MALADIE GRAVE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AF917D-B838-904B-B6B9-86355CB1BB84}"/>
              </a:ext>
            </a:extLst>
          </p:cNvPr>
          <p:cNvSpPr txBox="1"/>
          <p:nvPr/>
        </p:nvSpPr>
        <p:spPr>
          <a:xfrm>
            <a:off x="2795391" y="2287383"/>
            <a:ext cx="64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vs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C88821-D282-2F4D-B027-863AF1C6E3FF}"/>
              </a:ext>
            </a:extLst>
          </p:cNvPr>
          <p:cNvSpPr txBox="1"/>
          <p:nvPr/>
        </p:nvSpPr>
        <p:spPr>
          <a:xfrm>
            <a:off x="2889684" y="4292675"/>
            <a:ext cx="64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11297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>
            <a:normAutofit/>
          </a:bodyPr>
          <a:lstStyle/>
          <a:p>
            <a:r>
              <a:rPr lang="fr-FR" sz="3400"/>
              <a:t>Exemple de couverture en assurance-vie</a:t>
            </a:r>
          </a:p>
        </p:txBody>
      </p:sp>
      <p:pic>
        <p:nvPicPr>
          <p:cNvPr id="20" name="Picture 6" descr="Colored beads on a skewer">
            <a:extLst>
              <a:ext uri="{FF2B5EF4-FFF2-40B4-BE49-F238E27FC236}">
                <a16:creationId xmlns:a16="http://schemas.microsoft.com/office/drawing/2014/main" id="{7EC58BE4-AC76-0C4C-7757-ECCF1DF1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35" r="30970" b="-1"/>
          <a:stretch/>
        </p:blipFill>
        <p:spPr>
          <a:xfrm>
            <a:off x="20" y="10"/>
            <a:ext cx="3451588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3690F59-9420-41CA-BFF1-50D0952A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825617" y="2286000"/>
            <a:ext cx="5041935" cy="3581400"/>
          </a:xfrm>
        </p:spPr>
        <p:txBody>
          <a:bodyPr>
            <a:normAutofit/>
          </a:bodyPr>
          <a:lstStyle/>
          <a:p>
            <a:r>
              <a:rPr lang="fr-FR" dirty="0"/>
              <a:t>Quelques données</a:t>
            </a:r>
          </a:p>
          <a:p>
            <a:pPr lvl="1"/>
            <a:r>
              <a:rPr lang="fr-FR" dirty="0"/>
              <a:t>Stéphane 40 ans et Léa 41 ans, trois enfants 3 , 5 et 7 ans;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Salaires semblables de 65 000 $ brut (50 000 $ net) chacun;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Train de vie 100 000;</a:t>
            </a:r>
          </a:p>
          <a:p>
            <a:pPr marL="530352" lvl="1" indent="0"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825618" y="6453386"/>
            <a:ext cx="3055177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FISCALITÉuqtr.ca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F0C94032-CD4C-4C25-B0C2-CEC720522D92}" type="slidenum">
              <a:rPr kumimoji="0" lang="en-US"/>
              <a:pPr eaLnBrk="1" latinLnBrk="0" hangingPunct="1">
                <a:spcAft>
                  <a:spcPts val="600"/>
                </a:spcAft>
              </a:pPr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671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260" y="0"/>
            <a:ext cx="8526780" cy="14859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Exemple de couverture en assurance-vie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B2DA362E-E955-B441-9995-C920FEAB5C83}"/>
              </a:ext>
            </a:extLst>
          </p:cNvPr>
          <p:cNvSpPr/>
          <p:nvPr/>
        </p:nvSpPr>
        <p:spPr>
          <a:xfrm>
            <a:off x="1318401" y="1166864"/>
            <a:ext cx="7825599" cy="157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Le problème…. Si décès d’un parent…Revenu net devient 50 000 $ et train de vie ne devient pas 50 000 $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2E3885AE-FD4D-864F-ADAF-A0AE4C93263C}"/>
              </a:ext>
            </a:extLst>
          </p:cNvPr>
          <p:cNvSpPr/>
          <p:nvPr/>
        </p:nvSpPr>
        <p:spPr>
          <a:xfrm>
            <a:off x="2938017" y="2834413"/>
            <a:ext cx="6145023" cy="1299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Il y a un déficit budgétaire annuel….de </a:t>
            </a:r>
          </a:p>
          <a:p>
            <a:pPr algn="ctr"/>
            <a:r>
              <a:rPr lang="fr-CA" sz="2400" dirty="0"/>
              <a:t>10 000 $ à 20 000 $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BEEE4B8-87A5-324B-9130-0F42A2E5C80D}"/>
              </a:ext>
            </a:extLst>
          </p:cNvPr>
          <p:cNvSpPr/>
          <p:nvPr/>
        </p:nvSpPr>
        <p:spPr>
          <a:xfrm>
            <a:off x="3971399" y="4231413"/>
            <a:ext cx="5111641" cy="7863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Qui va durer….environ 20 ans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A4FF2C1-2ECC-2848-8D55-ADEBB9173B51}"/>
              </a:ext>
            </a:extLst>
          </p:cNvPr>
          <p:cNvSpPr/>
          <p:nvPr/>
        </p:nvSpPr>
        <p:spPr>
          <a:xfrm>
            <a:off x="3918310" y="5114842"/>
            <a:ext cx="5111641" cy="7863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Ça prend une assurance vie de combien ? Proposer un calcul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B3C180E-13A7-3248-B6F7-B0F5A3B04A87}"/>
              </a:ext>
            </a:extLst>
          </p:cNvPr>
          <p:cNvSpPr/>
          <p:nvPr/>
        </p:nvSpPr>
        <p:spPr>
          <a:xfrm>
            <a:off x="100858" y="3179571"/>
            <a:ext cx="3870541" cy="3870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N = 20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I = 2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PMT = 20 000 $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VA = 333 569 $</a:t>
            </a:r>
          </a:p>
          <a:p>
            <a:pPr algn="ctr"/>
            <a:endParaRPr lang="fr-CA" dirty="0">
              <a:solidFill>
                <a:sysClr val="windowText" lastClr="000000"/>
              </a:solidFill>
            </a:endParaRPr>
          </a:p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T-20 de 300 000 $</a:t>
            </a:r>
          </a:p>
        </p:txBody>
      </p:sp>
    </p:spTree>
    <p:extLst>
      <p:ext uri="{BB962C8B-B14F-4D97-AF65-F5344CB8AC3E}">
        <p14:creationId xmlns:p14="http://schemas.microsoft.com/office/powerpoint/2010/main" val="42079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192987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CA" dirty="0"/>
              <a:t>Tarification assurance-vie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7547CE4-682E-A842-935D-9D74CEF16FCA}"/>
              </a:ext>
            </a:extLst>
          </p:cNvPr>
          <p:cNvGraphicFramePr>
            <a:graphicFrameLocks noGrp="1"/>
          </p:cNvGraphicFramePr>
          <p:nvPr/>
        </p:nvGraphicFramePr>
        <p:xfrm>
          <a:off x="521348" y="1813908"/>
          <a:ext cx="8008271" cy="175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067">
                  <a:extLst>
                    <a:ext uri="{9D8B030D-6E8A-4147-A177-3AD203B41FA5}">
                      <a16:colId xmlns:a16="http://schemas.microsoft.com/office/drawing/2014/main" val="1992878815"/>
                    </a:ext>
                  </a:extLst>
                </a:gridCol>
                <a:gridCol w="2396997">
                  <a:extLst>
                    <a:ext uri="{9D8B030D-6E8A-4147-A177-3AD203B41FA5}">
                      <a16:colId xmlns:a16="http://schemas.microsoft.com/office/drawing/2014/main" val="878088004"/>
                    </a:ext>
                  </a:extLst>
                </a:gridCol>
                <a:gridCol w="1607140">
                  <a:extLst>
                    <a:ext uri="{9D8B030D-6E8A-4147-A177-3AD203B41FA5}">
                      <a16:colId xmlns:a16="http://schemas.microsoft.com/office/drawing/2014/main" val="3549082220"/>
                    </a:ext>
                  </a:extLst>
                </a:gridCol>
                <a:gridCol w="2002067">
                  <a:extLst>
                    <a:ext uri="{9D8B030D-6E8A-4147-A177-3AD203B41FA5}">
                      <a16:colId xmlns:a16="http://schemas.microsoft.com/office/drawing/2014/main" val="1308546340"/>
                    </a:ext>
                  </a:extLst>
                </a:gridCol>
              </a:tblGrid>
              <a:tr h="525228"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Temporaire 20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Permanente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Permanente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85069"/>
                  </a:ext>
                </a:extLst>
              </a:tr>
              <a:tr h="52522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Prime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420 $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3 600 $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6 120 $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66911"/>
                  </a:ext>
                </a:extLst>
              </a:tr>
              <a:tr h="52522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Caractéristiques des paiements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Jusqu’à la 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Jusqu’au décès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Pendant 20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298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7CDFA74-A9B6-6547-869F-7E7D9D1AB83F}"/>
              </a:ext>
            </a:extLst>
          </p:cNvPr>
          <p:cNvSpPr txBox="1"/>
          <p:nvPr/>
        </p:nvSpPr>
        <p:spPr>
          <a:xfrm>
            <a:off x="1348570" y="1152904"/>
            <a:ext cx="72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Homme 40 ans, non fumeur, capital décès 300 000 $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F1C4ACE-19DA-B344-B8F1-827A4930733A}"/>
              </a:ext>
            </a:extLst>
          </p:cNvPr>
          <p:cNvSpPr/>
          <p:nvPr/>
        </p:nvSpPr>
        <p:spPr>
          <a:xfrm>
            <a:off x="3762925" y="3752176"/>
            <a:ext cx="2403048" cy="2403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Quelle option préférez-vous ?</a:t>
            </a:r>
          </a:p>
        </p:txBody>
      </p:sp>
    </p:spTree>
    <p:extLst>
      <p:ext uri="{BB962C8B-B14F-4D97-AF65-F5344CB8AC3E}">
        <p14:creationId xmlns:p14="http://schemas.microsoft.com/office/powerpoint/2010/main" val="12880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28700" y="68580"/>
            <a:ext cx="7879080" cy="1485900"/>
          </a:xfrm>
        </p:spPr>
        <p:txBody>
          <a:bodyPr>
            <a:normAutofit/>
          </a:bodyPr>
          <a:lstStyle/>
          <a:p>
            <a:r>
              <a:rPr lang="fr-CA" dirty="0"/>
              <a:t>Couvrir les risques </a:t>
            </a:r>
            <a:r>
              <a:rPr lang="fr-CA" dirty="0">
                <a:latin typeface="+mn-lt"/>
              </a:rPr>
              <a:t>(suite)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41020" y="1028700"/>
            <a:ext cx="8481060" cy="5128260"/>
          </a:xfrm>
          <a:noFill/>
        </p:spPr>
        <p:txBody>
          <a:bodyPr>
            <a:normAutofit/>
          </a:bodyPr>
          <a:lstStyle/>
          <a:p>
            <a:r>
              <a:rPr lang="fr-CA" sz="2800" dirty="0"/>
              <a:t>Les principes de base</a:t>
            </a:r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>
              <a:lnSpc>
                <a:spcPct val="90000"/>
              </a:lnSpc>
            </a:pPr>
            <a:endParaRPr lang="fr-CA" sz="2800" dirty="0"/>
          </a:p>
          <a:p>
            <a:pPr marL="530352" lvl="1" indent="0">
              <a:buNone/>
            </a:pPr>
            <a:endParaRPr lang="fr-CA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50BB4-9B02-9C4A-B908-E84F2F27161E}" type="slidenum">
              <a:rPr lang="fr-CA">
                <a:solidFill>
                  <a:srgbClr val="FFFFFF"/>
                </a:solidFill>
              </a:rPr>
              <a:pPr eaLnBrk="1" hangingPunct="1"/>
              <a:t>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3EC6C5-60E1-EB4F-8749-6213352F1362}"/>
              </a:ext>
            </a:extLst>
          </p:cNvPr>
          <p:cNvSpPr/>
          <p:nvPr/>
        </p:nvSpPr>
        <p:spPr>
          <a:xfrm>
            <a:off x="889949" y="1987292"/>
            <a:ext cx="2180847" cy="218084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Évaluation des besoins</a:t>
            </a:r>
            <a:endParaRPr lang="fr-FR" sz="24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ABE3058-AA50-ED4D-A175-FB140554EA68}"/>
              </a:ext>
            </a:extLst>
          </p:cNvPr>
          <p:cNvSpPr/>
          <p:nvPr/>
        </p:nvSpPr>
        <p:spPr>
          <a:xfrm>
            <a:off x="889949" y="1836420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2089D2B-A5DB-6349-A0E4-D308863D04B7}"/>
              </a:ext>
            </a:extLst>
          </p:cNvPr>
          <p:cNvSpPr/>
          <p:nvPr/>
        </p:nvSpPr>
        <p:spPr>
          <a:xfrm>
            <a:off x="3419725" y="1926332"/>
            <a:ext cx="2180847" cy="21808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Les besoins changent dans le temps</a:t>
            </a:r>
            <a:endParaRPr lang="fr-FR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C2FDE7-A57C-9C42-9969-C32CDE056BB9}"/>
              </a:ext>
            </a:extLst>
          </p:cNvPr>
          <p:cNvSpPr/>
          <p:nvPr/>
        </p:nvSpPr>
        <p:spPr>
          <a:xfrm>
            <a:off x="3419725" y="1775460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E7FD74A9-9D1F-F947-B280-39E7599EA301}"/>
              </a:ext>
            </a:extLst>
          </p:cNvPr>
          <p:cNvSpPr/>
          <p:nvPr/>
        </p:nvSpPr>
        <p:spPr>
          <a:xfrm>
            <a:off x="5880921" y="1805940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Union avec conjoint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27BC292C-EEB5-7242-8D81-D3C4DA3D6878}"/>
              </a:ext>
            </a:extLst>
          </p:cNvPr>
          <p:cNvSpPr/>
          <p:nvPr/>
        </p:nvSpPr>
        <p:spPr>
          <a:xfrm>
            <a:off x="5910742" y="2674620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Divorce/séparation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7CF6B1B-9D9F-3E47-8329-1CFA5029AF15}"/>
              </a:ext>
            </a:extLst>
          </p:cNvPr>
          <p:cNvSpPr/>
          <p:nvPr/>
        </p:nvSpPr>
        <p:spPr>
          <a:xfrm>
            <a:off x="5880921" y="3550919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Naissance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9BD9CA37-DF5D-0B48-860C-B7BCBC0900BB}"/>
              </a:ext>
            </a:extLst>
          </p:cNvPr>
          <p:cNvSpPr/>
          <p:nvPr/>
        </p:nvSpPr>
        <p:spPr>
          <a:xfrm>
            <a:off x="5880921" y="4511039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Décès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E59F8E-C9B4-394E-B11A-AC8075B8558D}"/>
              </a:ext>
            </a:extLst>
          </p:cNvPr>
          <p:cNvSpPr/>
          <p:nvPr/>
        </p:nvSpPr>
        <p:spPr>
          <a:xfrm>
            <a:off x="5872868" y="5331284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Grave maladie ???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85677B-EF36-3147-A7A5-094A2CBA4DF1}"/>
              </a:ext>
            </a:extLst>
          </p:cNvPr>
          <p:cNvSpPr/>
          <p:nvPr/>
        </p:nvSpPr>
        <p:spPr>
          <a:xfrm>
            <a:off x="2916201" y="4214915"/>
            <a:ext cx="2971287" cy="256145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Fondamental en PFP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7FA399-A912-F542-B07F-6C267D051BA4}"/>
              </a:ext>
            </a:extLst>
          </p:cNvPr>
          <p:cNvSpPr/>
          <p:nvPr/>
        </p:nvSpPr>
        <p:spPr>
          <a:xfrm>
            <a:off x="865177" y="4290400"/>
            <a:ext cx="2485968" cy="24859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Comparer avec les couvertures déjà existantes </a:t>
            </a:r>
          </a:p>
          <a:p>
            <a:pPr algn="ctr"/>
            <a:endParaRPr lang="fr-FR" sz="24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3647CE-C786-CC43-B4B7-B09F74E88245}"/>
              </a:ext>
            </a:extLst>
          </p:cNvPr>
          <p:cNvSpPr/>
          <p:nvPr/>
        </p:nvSpPr>
        <p:spPr>
          <a:xfrm>
            <a:off x="723900" y="4319011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CB184E02-ADFB-894A-A593-FA7EC179C15C}"/>
              </a:ext>
            </a:extLst>
          </p:cNvPr>
          <p:cNvSpPr/>
          <p:nvPr/>
        </p:nvSpPr>
        <p:spPr>
          <a:xfrm>
            <a:off x="5930729" y="6140762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Célibataire ???</a:t>
            </a:r>
          </a:p>
        </p:txBody>
      </p:sp>
    </p:spTree>
    <p:extLst>
      <p:ext uri="{BB962C8B-B14F-4D97-AF65-F5344CB8AC3E}">
        <p14:creationId xmlns:p14="http://schemas.microsoft.com/office/powerpoint/2010/main" val="31365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9" grpId="0" animBg="1"/>
      <p:bldP spid="2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28700" y="68580"/>
            <a:ext cx="7879080" cy="1485900"/>
          </a:xfrm>
        </p:spPr>
        <p:txBody>
          <a:bodyPr>
            <a:normAutofit/>
          </a:bodyPr>
          <a:lstStyle/>
          <a:p>
            <a:r>
              <a:rPr lang="fr-CA" dirty="0"/>
              <a:t>Couvrir les risques </a:t>
            </a:r>
            <a:r>
              <a:rPr lang="fr-CA" dirty="0">
                <a:latin typeface="+mn-lt"/>
              </a:rPr>
              <a:t>(suite)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41020" y="1028700"/>
            <a:ext cx="8481060" cy="5128260"/>
          </a:xfrm>
        </p:spPr>
        <p:txBody>
          <a:bodyPr>
            <a:normAutofit/>
          </a:bodyPr>
          <a:lstStyle/>
          <a:p>
            <a:r>
              <a:rPr lang="fr-CA" sz="2800" dirty="0"/>
              <a:t>Les principes de base</a:t>
            </a:r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marL="530352" lvl="1" indent="0">
              <a:lnSpc>
                <a:spcPct val="90000"/>
              </a:lnSpc>
              <a:buNone/>
            </a:pPr>
            <a:endParaRPr lang="fr-CA" sz="2800" dirty="0"/>
          </a:p>
          <a:p>
            <a:pPr lvl="1"/>
            <a:endParaRPr lang="fr-CA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50BB4-9B02-9C4A-B908-E84F2F27161E}" type="slidenum">
              <a:rPr lang="fr-CA">
                <a:solidFill>
                  <a:srgbClr val="FFFFFF"/>
                </a:solidFill>
              </a:rPr>
              <a:pPr eaLnBrk="1" hangingPunct="1"/>
              <a:t>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E62E0D-34CA-F14D-B32F-1997DBEAA768}"/>
              </a:ext>
            </a:extLst>
          </p:cNvPr>
          <p:cNvSpPr/>
          <p:nvPr/>
        </p:nvSpPr>
        <p:spPr>
          <a:xfrm>
            <a:off x="541020" y="1424176"/>
            <a:ext cx="2180847" cy="218084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Assurance</a:t>
            </a:r>
            <a:endParaRPr lang="fr-FR" sz="2400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348AA40-2F85-0044-8D2A-3A7817C97601}"/>
              </a:ext>
            </a:extLst>
          </p:cNvPr>
          <p:cNvSpPr/>
          <p:nvPr/>
        </p:nvSpPr>
        <p:spPr>
          <a:xfrm>
            <a:off x="458995" y="3605023"/>
            <a:ext cx="2526250" cy="56561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EST un coût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30AB342-6862-F546-B57D-4800CB37E3BB}"/>
              </a:ext>
            </a:extLst>
          </p:cNvPr>
          <p:cNvSpPr/>
          <p:nvPr/>
        </p:nvSpPr>
        <p:spPr>
          <a:xfrm>
            <a:off x="460522" y="4249819"/>
            <a:ext cx="2526250" cy="56561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N’EST PAS un investissement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0D17B9-ECFF-AC4F-8006-65C0FF512E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13" y="1775460"/>
            <a:ext cx="5479367" cy="5005136"/>
          </a:xfrm>
          <a:prstGeom prst="rect">
            <a:avLst/>
          </a:prstGeom>
        </p:spPr>
      </p:pic>
      <p:sp>
        <p:nvSpPr>
          <p:cNvPr id="4" name="Bouée 3">
            <a:extLst>
              <a:ext uri="{FF2B5EF4-FFF2-40B4-BE49-F238E27FC236}">
                <a16:creationId xmlns:a16="http://schemas.microsoft.com/office/drawing/2014/main" id="{728060B9-393D-9E47-B545-DDD77F4F7B24}"/>
              </a:ext>
            </a:extLst>
          </p:cNvPr>
          <p:cNvSpPr/>
          <p:nvPr/>
        </p:nvSpPr>
        <p:spPr>
          <a:xfrm>
            <a:off x="6404316" y="5753100"/>
            <a:ext cx="415584" cy="403860"/>
          </a:xfrm>
          <a:prstGeom prst="donut">
            <a:avLst>
              <a:gd name="adj" fmla="val 7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10E2056-5B2B-8A4B-994D-CA19B9939230}"/>
              </a:ext>
            </a:extLst>
          </p:cNvPr>
          <p:cNvSpPr/>
          <p:nvPr/>
        </p:nvSpPr>
        <p:spPr>
          <a:xfrm>
            <a:off x="7153863" y="22860"/>
            <a:ext cx="1790700" cy="1790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CÉLI</a:t>
            </a:r>
          </a:p>
          <a:p>
            <a:pPr algn="ctr"/>
            <a:r>
              <a:rPr lang="fr-FR" dirty="0"/>
              <a:t>34 ANS</a:t>
            </a:r>
          </a:p>
          <a:p>
            <a:pPr algn="ctr"/>
            <a:r>
              <a:rPr lang="fr-FR" dirty="0"/>
              <a:t>4 %</a:t>
            </a:r>
          </a:p>
          <a:p>
            <a:pPr algn="ctr"/>
            <a:r>
              <a:rPr lang="fr-FR" dirty="0"/>
              <a:t>Environ</a:t>
            </a:r>
          </a:p>
          <a:p>
            <a:pPr algn="ctr"/>
            <a:r>
              <a:rPr lang="fr-FR" dirty="0"/>
              <a:t>135 000 $</a:t>
            </a:r>
          </a:p>
        </p:txBody>
      </p:sp>
      <p:sp>
        <p:nvSpPr>
          <p:cNvPr id="14" name="Bouée 13">
            <a:extLst>
              <a:ext uri="{FF2B5EF4-FFF2-40B4-BE49-F238E27FC236}">
                <a16:creationId xmlns:a16="http://schemas.microsoft.com/office/drawing/2014/main" id="{A3C8F8E6-A772-D041-99D9-30229CDD0E02}"/>
              </a:ext>
            </a:extLst>
          </p:cNvPr>
          <p:cNvSpPr/>
          <p:nvPr/>
        </p:nvSpPr>
        <p:spPr>
          <a:xfrm>
            <a:off x="4968240" y="1813560"/>
            <a:ext cx="652241" cy="403860"/>
          </a:xfrm>
          <a:prstGeom prst="donut">
            <a:avLst>
              <a:gd name="adj" fmla="val 870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F9369F1C-4C94-D244-8625-EE38554B0FE4}"/>
              </a:ext>
            </a:extLst>
          </p:cNvPr>
          <p:cNvSpPr/>
          <p:nvPr/>
        </p:nvSpPr>
        <p:spPr>
          <a:xfrm>
            <a:off x="711077" y="4955935"/>
            <a:ext cx="1874520" cy="165987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 ans</a:t>
            </a:r>
          </a:p>
          <a:p>
            <a:pPr algn="ctr"/>
            <a:r>
              <a:rPr lang="fr-FR" dirty="0"/>
              <a:t>100 000 $</a:t>
            </a:r>
          </a:p>
          <a:p>
            <a:pPr algn="ctr"/>
            <a:r>
              <a:rPr lang="fr-FR" dirty="0"/>
              <a:t>20 $/mois</a:t>
            </a:r>
          </a:p>
        </p:txBody>
      </p:sp>
    </p:spTree>
    <p:extLst>
      <p:ext uri="{BB962C8B-B14F-4D97-AF65-F5344CB8AC3E}">
        <p14:creationId xmlns:p14="http://schemas.microsoft.com/office/powerpoint/2010/main" val="737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28700" y="68580"/>
            <a:ext cx="7879080" cy="1485900"/>
          </a:xfrm>
        </p:spPr>
        <p:txBody>
          <a:bodyPr>
            <a:normAutofit/>
          </a:bodyPr>
          <a:lstStyle/>
          <a:p>
            <a:r>
              <a:rPr lang="fr-CA" dirty="0"/>
              <a:t>Couvrir les risques </a:t>
            </a:r>
            <a:r>
              <a:rPr lang="fr-CA" dirty="0">
                <a:latin typeface="+mn-lt"/>
              </a:rPr>
              <a:t>(suite)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50BB4-9B02-9C4A-B908-E84F2F27161E}" type="slidenum">
              <a:rPr lang="fr-CA">
                <a:solidFill>
                  <a:srgbClr val="FFFFFF"/>
                </a:solidFill>
              </a:rPr>
              <a:pPr eaLnBrk="1" hangingPunct="1"/>
              <a:t>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3EC6C5-60E1-EB4F-8749-6213352F1362}"/>
              </a:ext>
            </a:extLst>
          </p:cNvPr>
          <p:cNvSpPr/>
          <p:nvPr/>
        </p:nvSpPr>
        <p:spPr>
          <a:xfrm>
            <a:off x="683377" y="2713108"/>
            <a:ext cx="2196984" cy="219698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Magasiner</a:t>
            </a:r>
            <a:endParaRPr lang="fr-FR" sz="2400" dirty="0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E59F8E-C9B4-394E-B11A-AC8075B8558D}"/>
              </a:ext>
            </a:extLst>
          </p:cNvPr>
          <p:cNvSpPr/>
          <p:nvPr/>
        </p:nvSpPr>
        <p:spPr>
          <a:xfrm>
            <a:off x="5061369" y="888249"/>
            <a:ext cx="3846411" cy="8577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Protection 250 000 $</a:t>
            </a:r>
          </a:p>
          <a:p>
            <a:pPr algn="ctr"/>
            <a:r>
              <a:rPr lang="fr-FR" dirty="0"/>
              <a:t>Assurance-vie entière</a:t>
            </a:r>
          </a:p>
          <a:p>
            <a:pPr algn="ctr"/>
            <a:r>
              <a:rPr lang="fr-FR" dirty="0"/>
              <a:t>Femme 40 ans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29B769-56C1-4040-B848-AB29ECEF859C}"/>
              </a:ext>
            </a:extLst>
          </p:cNvPr>
          <p:cNvSpPr txBox="1"/>
          <p:nvPr/>
        </p:nvSpPr>
        <p:spPr>
          <a:xfrm>
            <a:off x="2880361" y="3810008"/>
            <a:ext cx="171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Bonne chance !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13B05BA-FFEF-7B44-A8E9-87095F69CFAF}"/>
              </a:ext>
            </a:extLst>
          </p:cNvPr>
          <p:cNvSpPr/>
          <p:nvPr/>
        </p:nvSpPr>
        <p:spPr>
          <a:xfrm>
            <a:off x="6051697" y="1824351"/>
            <a:ext cx="1865754" cy="186575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1 376 $/an</a:t>
            </a:r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9C6C884-B594-624D-A5A1-762F814C9C3A}"/>
              </a:ext>
            </a:extLst>
          </p:cNvPr>
          <p:cNvSpPr/>
          <p:nvPr/>
        </p:nvSpPr>
        <p:spPr>
          <a:xfrm>
            <a:off x="4761391" y="3450609"/>
            <a:ext cx="1865754" cy="1865754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3 000 $/an</a:t>
            </a:r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6E1F247-A083-0146-A6B0-D32F7D2D43FF}"/>
              </a:ext>
            </a:extLst>
          </p:cNvPr>
          <p:cNvSpPr/>
          <p:nvPr/>
        </p:nvSpPr>
        <p:spPr>
          <a:xfrm>
            <a:off x="6793677" y="4092976"/>
            <a:ext cx="2168884" cy="216888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15 000 $/an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>
                <a:latin typeface="+mn-lt"/>
              </a:rPr>
              <a:t>Les assurances de personnes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9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940274" y="2857888"/>
            <a:ext cx="2196984" cy="219698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Primes payés</a:t>
            </a:r>
            <a:endParaRPr lang="fr-FR" sz="24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7DFBF64-8CD3-8142-AA38-C8D667230017}"/>
              </a:ext>
            </a:extLst>
          </p:cNvPr>
          <p:cNvSpPr/>
          <p:nvPr/>
        </p:nvSpPr>
        <p:spPr>
          <a:xfrm>
            <a:off x="552897" y="2347348"/>
            <a:ext cx="1218164" cy="12181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du vivant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3B31E5B-A99B-FC48-97B3-4CAEE241C4D5}"/>
              </a:ext>
            </a:extLst>
          </p:cNvPr>
          <p:cNvSpPr/>
          <p:nvPr/>
        </p:nvSpPr>
        <p:spPr>
          <a:xfrm>
            <a:off x="5314154" y="1248856"/>
            <a:ext cx="2443006" cy="24430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Prestations versées</a:t>
            </a:r>
            <a:endParaRPr lang="fr-FR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B1EC73-5FC7-F04A-9641-85A8D28857A6}"/>
              </a:ext>
            </a:extLst>
          </p:cNvPr>
          <p:cNvSpPr/>
          <p:nvPr/>
        </p:nvSpPr>
        <p:spPr>
          <a:xfrm>
            <a:off x="4926777" y="738316"/>
            <a:ext cx="1218164" cy="12181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du vivant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DA6E27C-A907-464A-B339-A7B980EC0BF7}"/>
              </a:ext>
            </a:extLst>
          </p:cNvPr>
          <p:cNvSpPr/>
          <p:nvPr/>
        </p:nvSpPr>
        <p:spPr>
          <a:xfrm>
            <a:off x="5231014" y="4205741"/>
            <a:ext cx="2443006" cy="24430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Prestations versées</a:t>
            </a:r>
            <a:endParaRPr lang="fr-FR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15BBC2-FF0A-F94D-B449-FCDFBF469ED5}"/>
              </a:ext>
            </a:extLst>
          </p:cNvPr>
          <p:cNvSpPr/>
          <p:nvPr/>
        </p:nvSpPr>
        <p:spPr>
          <a:xfrm>
            <a:off x="4820097" y="3691862"/>
            <a:ext cx="1218164" cy="12181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décès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7390157" y="1845437"/>
            <a:ext cx="1722120" cy="12364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Assurances</a:t>
            </a:r>
          </a:p>
          <a:p>
            <a:pPr algn="ctr"/>
            <a:r>
              <a:rPr lang="fr-FR" dirty="0"/>
              <a:t>Invalidité</a:t>
            </a:r>
          </a:p>
          <a:p>
            <a:pPr algn="ctr"/>
            <a:r>
              <a:rPr lang="fr-FR" dirty="0"/>
              <a:t>Maladie grave</a:t>
            </a:r>
          </a:p>
          <a:p>
            <a:pPr algn="ctr"/>
            <a:r>
              <a:rPr lang="fr-FR" dirty="0"/>
              <a:t>Santé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20AF7065-64DD-5D4D-873B-5F9F05E361EC}"/>
              </a:ext>
            </a:extLst>
          </p:cNvPr>
          <p:cNvSpPr/>
          <p:nvPr/>
        </p:nvSpPr>
        <p:spPr>
          <a:xfrm>
            <a:off x="7376982" y="4803558"/>
            <a:ext cx="1722120" cy="12364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Assurances</a:t>
            </a:r>
          </a:p>
          <a:p>
            <a:pPr algn="ctr"/>
            <a:r>
              <a:rPr lang="fr-FR" dirty="0"/>
              <a:t>Vie temporaire</a:t>
            </a:r>
          </a:p>
          <a:p>
            <a:pPr algn="ctr"/>
            <a:r>
              <a:rPr lang="fr-FR" dirty="0"/>
              <a:t>Vie entière </a:t>
            </a:r>
          </a:p>
          <a:p>
            <a:pPr algn="ctr"/>
            <a:r>
              <a:rPr lang="fr-FR" dirty="0"/>
              <a:t>Vie universelle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3C4EA8F-48C8-C442-96A0-F2F04A7EDA5F}"/>
              </a:ext>
            </a:extLst>
          </p:cNvPr>
          <p:cNvSpPr/>
          <p:nvPr/>
        </p:nvSpPr>
        <p:spPr>
          <a:xfrm>
            <a:off x="3157002" y="1653337"/>
            <a:ext cx="2294334" cy="188970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Collectif vs</a:t>
            </a:r>
          </a:p>
          <a:p>
            <a:pPr algn="ctr"/>
            <a:r>
              <a:rPr lang="fr-FR" dirty="0"/>
              <a:t>Individuel</a:t>
            </a:r>
          </a:p>
        </p:txBody>
      </p:sp>
    </p:spTree>
    <p:extLst>
      <p:ext uri="{BB962C8B-B14F-4D97-AF65-F5344CB8AC3E}">
        <p14:creationId xmlns:p14="http://schemas.microsoft.com/office/powerpoint/2010/main" val="18535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True"/>
  <p:tag name="ROTATIONINTERVAL" val="2"/>
  <p:tag name="USESCHEMECOLORS" val="True"/>
  <p:tag name="REALTIMEBACKUPPATH" val="(Aucun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EXPANDSHOWBAR" val="True"/>
  <p:tag name="TASKPANEKEY" val="2ad11f16-fa50-4ecc-a24d-c2a76349abe6"/>
  <p:tag name="TPVERSION" val="7"/>
  <p:tag name="TPFULLVERSION" val="7.4.1.2"/>
  <p:tag name="PPTVERSION" val="14"/>
  <p:tag name="TPOS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4233</TotalTime>
  <Words>713</Words>
  <Application>Microsoft Macintosh PowerPoint</Application>
  <PresentationFormat>Affichage à l'écran (4:3)</PresentationFormat>
  <Paragraphs>206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Franklin Gothic Book</vt:lpstr>
      <vt:lpstr>Rognage</vt:lpstr>
      <vt:lpstr>   Les ASSURANCES de personnes </vt:lpstr>
      <vt:lpstr>Couvrir les risques</vt:lpstr>
      <vt:lpstr>Exemple de couverture en assurance-vie</vt:lpstr>
      <vt:lpstr>Exemple de couverture en assurance-vie</vt:lpstr>
      <vt:lpstr>Tarification assurance-vie</vt:lpstr>
      <vt:lpstr>Couvrir les risques (suite)</vt:lpstr>
      <vt:lpstr>Couvrir les risques (suite)</vt:lpstr>
      <vt:lpstr>Couvrir les risques (suite)</vt:lpstr>
      <vt:lpstr>Les assurances de personnes</vt:lpstr>
      <vt:lpstr>Les assurances de personnes (suite)</vt:lpstr>
      <vt:lpstr>Probabilité - invalidité</vt:lpstr>
      <vt:lpstr>Les assurances de personnes (suite)</vt:lpstr>
      <vt:lpstr>Les assurances de personnes (suite)</vt:lpstr>
      <vt:lpstr>Les assurances de personnes (suite)</vt:lpstr>
      <vt:lpstr>Les assurances de personnes (suite) – mise en situation</vt:lpstr>
      <vt:lpstr>Les assurances de personnes (suite)</vt:lpstr>
      <vt:lpstr>Tarification assurance-vie</vt:lpstr>
      <vt:lpstr>Les assurances de personnes (suite)</vt:lpstr>
      <vt:lpstr>Les assurances de personnes (suite)</vt:lpstr>
      <vt:lpstr>Les assurances de personnes (suite)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planification</dc:title>
  <dc:creator>Marc Bachand</dc:creator>
  <cp:lastModifiedBy>Marc Bachand</cp:lastModifiedBy>
  <cp:revision>460</cp:revision>
  <cp:lastPrinted>2025-06-14T11:43:34Z</cp:lastPrinted>
  <dcterms:created xsi:type="dcterms:W3CDTF">2013-05-15T22:32:34Z</dcterms:created>
  <dcterms:modified xsi:type="dcterms:W3CDTF">2026-02-12T19:35:53Z</dcterms:modified>
</cp:coreProperties>
</file>