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1" r:id="rId1"/>
  </p:sldMasterIdLst>
  <p:notesMasterIdLst>
    <p:notesMasterId r:id="rId15"/>
  </p:notesMasterIdLst>
  <p:sldIdLst>
    <p:sldId id="258" r:id="rId2"/>
    <p:sldId id="259" r:id="rId3"/>
    <p:sldId id="276" r:id="rId4"/>
    <p:sldId id="280" r:id="rId5"/>
    <p:sldId id="281" r:id="rId6"/>
    <p:sldId id="278" r:id="rId7"/>
    <p:sldId id="282" r:id="rId8"/>
    <p:sldId id="289" r:id="rId9"/>
    <p:sldId id="264" r:id="rId10"/>
    <p:sldId id="308" r:id="rId11"/>
    <p:sldId id="291" r:id="rId12"/>
    <p:sldId id="290" r:id="rId13"/>
    <p:sldId id="292" r:id="rId14"/>
  </p:sldIdLst>
  <p:sldSz cx="9144000" cy="6858000" type="screen4x3"/>
  <p:notesSz cx="6858000" cy="9144000"/>
  <p:custDataLst>
    <p:tags r:id="rId16"/>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FFC4"/>
    <a:srgbClr val="D8FE71"/>
    <a:srgbClr val="AD5A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226A0-B8ED-1F4C-89F5-585F1F392767}" v="3" dt="2026-01-15T20:52:38.529"/>
  </p1510:revLst>
</p1510:revInfo>
</file>

<file path=ppt/tableStyles.xml><?xml version="1.0" encoding="utf-8"?>
<a:tblStyleLst xmlns:a="http://schemas.openxmlformats.org/drawingml/2006/main" def="{5C22544A-7EE6-4342-B048-85BDC9FD1C3A}">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3"/>
    <p:restoredTop sz="94658"/>
  </p:normalViewPr>
  <p:slideViewPr>
    <p:cSldViewPr snapToGrid="0" snapToObjects="1">
      <p:cViewPr varScale="1">
        <p:scale>
          <a:sx n="120" d="100"/>
          <a:sy n="120" d="100"/>
        </p:scale>
        <p:origin x="98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and, Marc" userId="e8a9a297-709b-4eb2-b373-ef1e4719aa7a" providerId="ADAL" clId="{75E27462-E964-5728-8DFE-403136793F75}"/>
    <pc:docChg chg="undo custSel addSld delSld modSld sldOrd">
      <pc:chgData name="Bachand, Marc" userId="e8a9a297-709b-4eb2-b373-ef1e4719aa7a" providerId="ADAL" clId="{75E27462-E964-5728-8DFE-403136793F75}" dt="2026-01-15T20:56:36.479" v="164" actId="207"/>
      <pc:docMkLst>
        <pc:docMk/>
      </pc:docMkLst>
      <pc:sldChg chg="modSp add mod ord setBg">
        <pc:chgData name="Bachand, Marc" userId="e8a9a297-709b-4eb2-b373-ef1e4719aa7a" providerId="ADAL" clId="{75E27462-E964-5728-8DFE-403136793F75}" dt="2026-01-15T20:56:36.479" v="164" actId="207"/>
        <pc:sldMkLst>
          <pc:docMk/>
          <pc:sldMk cId="1201997210" sldId="264"/>
        </pc:sldMkLst>
        <pc:spChg chg="mod">
          <ac:chgData name="Bachand, Marc" userId="e8a9a297-709b-4eb2-b373-ef1e4719aa7a" providerId="ADAL" clId="{75E27462-E964-5728-8DFE-403136793F75}" dt="2026-01-15T20:56:31.064" v="163" actId="207"/>
          <ac:spMkLst>
            <pc:docMk/>
            <pc:sldMk cId="1201997210" sldId="264"/>
            <ac:spMk id="2" creationId="{00000000-0000-0000-0000-000000000000}"/>
          </ac:spMkLst>
        </pc:spChg>
        <pc:picChg chg="mod">
          <ac:chgData name="Bachand, Marc" userId="e8a9a297-709b-4eb2-b373-ef1e4719aa7a" providerId="ADAL" clId="{75E27462-E964-5728-8DFE-403136793F75}" dt="2026-01-15T20:56:36.479" v="164" actId="207"/>
          <ac:picMkLst>
            <pc:docMk/>
            <pc:sldMk cId="1201997210" sldId="264"/>
            <ac:picMk id="9" creationId="{21B9EE33-6D48-C24C-B407-236D6FD5CC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B38C3D-23E2-D747-8880-351C21ACB46E}" type="datetimeFigureOut">
              <a:rPr lang="fr-FR" smtClean="0"/>
              <a:t>15/01/2026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8A4DF-F2A8-F64A-A62F-253251B64B1E}" type="slidenum">
              <a:rPr lang="fr-FR" smtClean="0"/>
              <a:t>‹n°›</a:t>
            </a:fld>
            <a:endParaRPr lang="fr-FR"/>
          </a:p>
        </p:txBody>
      </p:sp>
    </p:spTree>
    <p:extLst>
      <p:ext uri="{BB962C8B-B14F-4D97-AF65-F5344CB8AC3E}">
        <p14:creationId xmlns:p14="http://schemas.microsoft.com/office/powerpoint/2010/main" val="25982719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EB12B2-994E-0843-9CD8-FE4B894B826A}" type="slidenum">
              <a:rPr lang="fr-FR" smtClean="0">
                <a:solidFill>
                  <a:prstClr val="black"/>
                </a:solidFill>
                <a:latin typeface="Calibri"/>
              </a:rPr>
              <a:pPr/>
              <a:t>1</a:t>
            </a:fld>
            <a:endParaRPr lang="fr-FR">
              <a:solidFill>
                <a:prstClr val="black"/>
              </a:solidFill>
              <a:latin typeface="Calibri"/>
            </a:endParaRPr>
          </a:p>
        </p:txBody>
      </p:sp>
    </p:spTree>
    <p:extLst>
      <p:ext uri="{BB962C8B-B14F-4D97-AF65-F5344CB8AC3E}">
        <p14:creationId xmlns:p14="http://schemas.microsoft.com/office/powerpoint/2010/main" val="3123085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1C1D97A-8DCB-2943-87C2-B0F092845512}" type="datetime1">
              <a:rPr lang="fr-CA" smtClean="0">
                <a:latin typeface="Century Gothic"/>
              </a:rPr>
              <a:pPr/>
              <a:t>2026-01-15</a:t>
            </a:fld>
            <a:endParaRPr lang="en-US" dirty="0">
              <a:latin typeface="Century Gothic"/>
            </a:endParaRP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r>
              <a:rPr lang="en-US">
                <a:solidFill>
                  <a:srgbClr val="303030"/>
                </a:solidFill>
                <a:latin typeface="Century Gothic"/>
              </a:rPr>
              <a:t>FISCALITÉuqtr.ca</a:t>
            </a:r>
            <a:endParaRPr lang="en-US" dirty="0">
              <a:solidFill>
                <a:srgbClr val="303030"/>
              </a:solidFill>
              <a:latin typeface="Century Gothic"/>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F0C94032-CD4C-4C25-B0C2-CEC720522D92}" type="slidenum">
              <a:rPr lang="en-US" smtClean="0">
                <a:solidFill>
                  <a:srgbClr val="303030"/>
                </a:solidFill>
                <a:latin typeface="Century Gothic"/>
              </a:rPr>
              <a:pPr/>
              <a:t>‹n°›</a:t>
            </a:fld>
            <a:endParaRPr lang="en-US" dirty="0">
              <a:solidFill>
                <a:srgbClr val="303030"/>
              </a:solidFill>
              <a:latin typeface="Century Gothic"/>
            </a:endParaRP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txBody>
            <a:bodyPr/>
            <a:lstStyle/>
            <a:p>
              <a:endParaRPr lang="fr-FR"/>
            </a:p>
          </p:txBody>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txBody>
            <a:bodyPr/>
            <a:lstStyle/>
            <a:p>
              <a:endParaRPr lang="fr-FR"/>
            </a:p>
          </p:txBody>
        </p:sp>
      </p:grpSp>
    </p:spTree>
    <p:extLst>
      <p:ext uri="{BB962C8B-B14F-4D97-AF65-F5344CB8AC3E}">
        <p14:creationId xmlns:p14="http://schemas.microsoft.com/office/powerpoint/2010/main" val="342418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C07BD62C-F04C-CD44-B82D-B0829BA2EC29}" type="datetime1">
              <a:rPr lang="fr-CA" smtClean="0">
                <a:solidFill>
                  <a:srgbClr val="303030"/>
                </a:solidFill>
                <a:latin typeface="Century Gothic"/>
              </a:rPr>
              <a:pPr/>
              <a:t>2026-01-15</a:t>
            </a:fld>
            <a:endParaRPr lang="en-US">
              <a:solidFill>
                <a:srgbClr val="303030"/>
              </a:solidFill>
              <a:latin typeface="Century Gothic"/>
            </a:endParaRPr>
          </a:p>
        </p:txBody>
      </p:sp>
      <p:sp>
        <p:nvSpPr>
          <p:cNvPr id="5" name="Footer Placeholder 4"/>
          <p:cNvSpPr>
            <a:spLocks noGrp="1"/>
          </p:cNvSpPr>
          <p:nvPr>
            <p:ph type="ftr" sz="quarter" idx="11"/>
          </p:nvPr>
        </p:nvSpPr>
        <p:spPr/>
        <p:txBody>
          <a:bodyPr/>
          <a:lstStyle/>
          <a:p>
            <a:r>
              <a:rPr lang="en-US">
                <a:solidFill>
                  <a:srgbClr val="303030"/>
                </a:solidFill>
                <a:latin typeface="Century Gothic"/>
              </a:rPr>
              <a:t>FISCALITÉuqtr.ca</a:t>
            </a:r>
          </a:p>
        </p:txBody>
      </p:sp>
      <p:sp>
        <p:nvSpPr>
          <p:cNvPr id="6" name="Slide Number Placeholder 5"/>
          <p:cNvSpPr>
            <a:spLocks noGrp="1"/>
          </p:cNvSpPr>
          <p:nvPr>
            <p:ph type="sldNum" sz="quarter" idx="12"/>
          </p:nvPr>
        </p:nvSpPr>
        <p:spPr/>
        <p:txBody>
          <a:bodyPr/>
          <a:lstStyle/>
          <a:p>
            <a:fld id="{F0C94032-CD4C-4C25-B0C2-CEC720522D92}" type="slidenum">
              <a:rPr lang="en-US" smtClean="0">
                <a:latin typeface="Century Gothic"/>
              </a:rPr>
              <a:pPr/>
              <a:t>‹n°›</a:t>
            </a:fld>
            <a:endParaRPr lang="en-US">
              <a:latin typeface="Century Gothic"/>
            </a:endParaRPr>
          </a:p>
        </p:txBody>
      </p:sp>
    </p:spTree>
    <p:extLst>
      <p:ext uri="{BB962C8B-B14F-4D97-AF65-F5344CB8AC3E}">
        <p14:creationId xmlns:p14="http://schemas.microsoft.com/office/powerpoint/2010/main" val="14901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EF0343C-824B-D846-AA08-C9A7438E6DBD}" type="datetime1">
              <a:rPr lang="fr-CA" smtClean="0">
                <a:solidFill>
                  <a:srgbClr val="303030"/>
                </a:solidFill>
                <a:latin typeface="Century Gothic"/>
              </a:rPr>
              <a:pPr/>
              <a:t>2026-01-15</a:t>
            </a:fld>
            <a:endParaRPr lang="en-US" dirty="0">
              <a:solidFill>
                <a:srgbClr val="303030"/>
              </a:solidFill>
              <a:latin typeface="Century Gothic"/>
            </a:endParaRPr>
          </a:p>
        </p:txBody>
      </p:sp>
      <p:sp>
        <p:nvSpPr>
          <p:cNvPr id="5" name="Footer Placeholder 4"/>
          <p:cNvSpPr>
            <a:spLocks noGrp="1"/>
          </p:cNvSpPr>
          <p:nvPr>
            <p:ph type="ftr" sz="quarter" idx="11"/>
          </p:nvPr>
        </p:nvSpPr>
        <p:spPr/>
        <p:txBody>
          <a:bodyPr/>
          <a:lstStyle/>
          <a:p>
            <a:r>
              <a:rPr lang="en-US">
                <a:solidFill>
                  <a:srgbClr val="303030"/>
                </a:solidFill>
                <a:latin typeface="Century Gothic"/>
              </a:rPr>
              <a:t>FISCALITÉuqtr.ca</a:t>
            </a:r>
            <a:endParaRPr lang="en-US" dirty="0">
              <a:solidFill>
                <a:srgbClr val="303030"/>
              </a:solidFill>
              <a:latin typeface="Century Gothic"/>
            </a:endParaRPr>
          </a:p>
        </p:txBody>
      </p:sp>
      <p:sp>
        <p:nvSpPr>
          <p:cNvPr id="6" name="Slide Number Placeholder 5"/>
          <p:cNvSpPr>
            <a:spLocks noGrp="1"/>
          </p:cNvSpPr>
          <p:nvPr>
            <p:ph type="sldNum" sz="quarter" idx="12"/>
          </p:nvPr>
        </p:nvSpPr>
        <p:spPr/>
        <p:txBody>
          <a:bodyPr/>
          <a:lstStyle/>
          <a:p>
            <a:fld id="{F0C94032-CD4C-4C25-B0C2-CEC720522D92}" type="slidenum">
              <a:rPr lang="en-US" smtClean="0">
                <a:latin typeface="Century Gothic"/>
              </a:rPr>
              <a:pPr/>
              <a:t>‹n°›</a:t>
            </a:fld>
            <a:endParaRPr lang="en-US" dirty="0">
              <a:latin typeface="Century Gothic"/>
            </a:endParaRPr>
          </a:p>
        </p:txBody>
      </p:sp>
    </p:spTree>
    <p:extLst>
      <p:ext uri="{BB962C8B-B14F-4D97-AF65-F5344CB8AC3E}">
        <p14:creationId xmlns:p14="http://schemas.microsoft.com/office/powerpoint/2010/main" val="130522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67630FC-8384-BA46-A9BC-12330B83914D}" type="datetime1">
              <a:rPr lang="fr-CA" smtClean="0">
                <a:solidFill>
                  <a:srgbClr val="303030"/>
                </a:solidFill>
                <a:latin typeface="Century Gothic"/>
              </a:rPr>
              <a:pPr/>
              <a:t>2026-01-15</a:t>
            </a:fld>
            <a:endParaRPr lang="en-US" dirty="0">
              <a:solidFill>
                <a:srgbClr val="303030"/>
              </a:solidFill>
              <a:latin typeface="Century Gothic"/>
            </a:endParaRPr>
          </a:p>
        </p:txBody>
      </p:sp>
      <p:sp>
        <p:nvSpPr>
          <p:cNvPr id="5" name="Footer Placeholder 4"/>
          <p:cNvSpPr>
            <a:spLocks noGrp="1"/>
          </p:cNvSpPr>
          <p:nvPr>
            <p:ph type="ftr" sz="quarter" idx="11"/>
          </p:nvPr>
        </p:nvSpPr>
        <p:spPr/>
        <p:txBody>
          <a:bodyPr/>
          <a:lstStyle/>
          <a:p>
            <a:r>
              <a:rPr lang="en-US">
                <a:solidFill>
                  <a:srgbClr val="303030"/>
                </a:solidFill>
                <a:latin typeface="Century Gothic"/>
              </a:rPr>
              <a:t>FISCALITÉuqtr.ca</a:t>
            </a:r>
          </a:p>
        </p:txBody>
      </p:sp>
      <p:sp>
        <p:nvSpPr>
          <p:cNvPr id="6" name="Slide Number Placeholder 5"/>
          <p:cNvSpPr>
            <a:spLocks noGrp="1"/>
          </p:cNvSpPr>
          <p:nvPr>
            <p:ph type="sldNum" sz="quarter" idx="12"/>
          </p:nvPr>
        </p:nvSpPr>
        <p:spPr/>
        <p:txBody>
          <a:bodyPr/>
          <a:lstStyle/>
          <a:p>
            <a:fld id="{F0C94032-CD4C-4C25-B0C2-CEC720522D92}" type="slidenum">
              <a:rPr lang="en-US" smtClean="0">
                <a:latin typeface="Century Gothic"/>
              </a:rPr>
              <a:pPr/>
              <a:t>‹n°›</a:t>
            </a:fld>
            <a:endParaRPr lang="en-US" dirty="0">
              <a:latin typeface="Century Gothic"/>
            </a:endParaRPr>
          </a:p>
        </p:txBody>
      </p:sp>
    </p:spTree>
    <p:extLst>
      <p:ext uri="{BB962C8B-B14F-4D97-AF65-F5344CB8AC3E}">
        <p14:creationId xmlns:p14="http://schemas.microsoft.com/office/powerpoint/2010/main" val="285256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defTabSz="914400"/>
            <a:fld id="{417BFA11-71A3-A44B-B13B-979A6F10490E}" type="datetime1">
              <a:rPr lang="fr-CA" smtClean="0">
                <a:solidFill>
                  <a:srgbClr val="303030"/>
                </a:solidFill>
                <a:latin typeface="Century Gothic"/>
              </a:rPr>
              <a:pPr defTabSz="914400"/>
              <a:t>2026-01-15</a:t>
            </a:fld>
            <a:endParaRPr lang="en-US" dirty="0">
              <a:solidFill>
                <a:srgbClr val="303030"/>
              </a:solidFill>
              <a:latin typeface="Century Gothic"/>
            </a:endParaRP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defTabSz="914400"/>
            <a:r>
              <a:rPr lang="en-US">
                <a:solidFill>
                  <a:srgbClr val="303030"/>
                </a:solidFill>
                <a:latin typeface="Century Gothic"/>
              </a:rPr>
              <a:t>FISCALITÉuqtr.ca</a:t>
            </a:r>
            <a:endParaRPr lang="en-US" dirty="0">
              <a:solidFill>
                <a:srgbClr val="303030"/>
              </a:solidFill>
              <a:latin typeface="Century Gothic"/>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defTabSz="914400"/>
            <a:fld id="{F0C94032-CD4C-4C25-B0C2-CEC720522D92}" type="slidenum">
              <a:rPr lang="en-US" smtClean="0">
                <a:latin typeface="Century Gothic"/>
              </a:rPr>
              <a:pPr defTabSz="914400"/>
              <a:t>‹n°›</a:t>
            </a:fld>
            <a:endParaRPr lang="en-US" dirty="0">
              <a:latin typeface="Century Gothic"/>
            </a:endParaRP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254575434"/>
      </p:ext>
    </p:extLst>
  </p:cSld>
  <p:clrMapOvr>
    <a:overrideClrMapping bg1="dk1" tx1="lt1" bg2="dk2" tx2="lt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3A2F842C-8E92-CD4D-8563-B548B026E14A}" type="datetime1">
              <a:rPr lang="fr-CA" smtClean="0">
                <a:solidFill>
                  <a:srgbClr val="303030"/>
                </a:solidFill>
                <a:latin typeface="Century Gothic"/>
              </a:rPr>
              <a:pPr/>
              <a:t>2026-01-15</a:t>
            </a:fld>
            <a:endParaRPr lang="en-US">
              <a:solidFill>
                <a:srgbClr val="303030"/>
              </a:solidFill>
              <a:latin typeface="Century Gothic"/>
            </a:endParaRPr>
          </a:p>
        </p:txBody>
      </p:sp>
      <p:sp>
        <p:nvSpPr>
          <p:cNvPr id="6" name="Footer Placeholder 5"/>
          <p:cNvSpPr>
            <a:spLocks noGrp="1"/>
          </p:cNvSpPr>
          <p:nvPr>
            <p:ph type="ftr" sz="quarter" idx="11"/>
          </p:nvPr>
        </p:nvSpPr>
        <p:spPr/>
        <p:txBody>
          <a:bodyPr/>
          <a:lstStyle/>
          <a:p>
            <a:r>
              <a:rPr lang="en-US">
                <a:solidFill>
                  <a:srgbClr val="303030"/>
                </a:solidFill>
                <a:latin typeface="Century Gothic"/>
              </a:rPr>
              <a:t>FISCALITÉuqtr.ca</a:t>
            </a:r>
          </a:p>
        </p:txBody>
      </p:sp>
      <p:sp>
        <p:nvSpPr>
          <p:cNvPr id="7" name="Slide Number Placeholder 6"/>
          <p:cNvSpPr>
            <a:spLocks noGrp="1"/>
          </p:cNvSpPr>
          <p:nvPr>
            <p:ph type="sldNum" sz="quarter" idx="12"/>
          </p:nvPr>
        </p:nvSpPr>
        <p:spPr/>
        <p:txBody>
          <a:bodyPr/>
          <a:lstStyle/>
          <a:p>
            <a:fld id="{F0C94032-CD4C-4C25-B0C2-CEC720522D92}" type="slidenum">
              <a:rPr lang="en-US" smtClean="0">
                <a:latin typeface="Century Gothic"/>
              </a:rPr>
              <a:pPr/>
              <a:t>‹n°›</a:t>
            </a:fld>
            <a:endParaRPr lang="en-US">
              <a:latin typeface="Century Gothic"/>
            </a:endParaRPr>
          </a:p>
        </p:txBody>
      </p:sp>
    </p:spTree>
    <p:extLst>
      <p:ext uri="{BB962C8B-B14F-4D97-AF65-F5344CB8AC3E}">
        <p14:creationId xmlns:p14="http://schemas.microsoft.com/office/powerpoint/2010/main" val="226504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pPr defTabSz="914400"/>
            <a:fld id="{417BFA11-71A3-A44B-B13B-979A6F10490E}" type="datetime1">
              <a:rPr lang="fr-CA" smtClean="0">
                <a:solidFill>
                  <a:srgbClr val="303030"/>
                </a:solidFill>
                <a:latin typeface="Century Gothic"/>
              </a:rPr>
              <a:pPr defTabSz="914400"/>
              <a:t>2026-01-15</a:t>
            </a:fld>
            <a:endParaRPr lang="en-US" dirty="0">
              <a:solidFill>
                <a:srgbClr val="303030"/>
              </a:solidFill>
              <a:latin typeface="Century Gothic"/>
            </a:endParaRPr>
          </a:p>
        </p:txBody>
      </p:sp>
      <p:sp>
        <p:nvSpPr>
          <p:cNvPr id="8" name="Footer Placeholder 7"/>
          <p:cNvSpPr>
            <a:spLocks noGrp="1"/>
          </p:cNvSpPr>
          <p:nvPr>
            <p:ph type="ftr" sz="quarter" idx="11"/>
          </p:nvPr>
        </p:nvSpPr>
        <p:spPr/>
        <p:txBody>
          <a:bodyPr/>
          <a:lstStyle/>
          <a:p>
            <a:pPr defTabSz="914400"/>
            <a:r>
              <a:rPr lang="en-US">
                <a:solidFill>
                  <a:srgbClr val="303030"/>
                </a:solidFill>
                <a:latin typeface="Century Gothic"/>
              </a:rPr>
              <a:t>FISCALITÉuqtr.ca</a:t>
            </a:r>
            <a:endParaRPr lang="en-US" dirty="0">
              <a:solidFill>
                <a:srgbClr val="303030"/>
              </a:solidFill>
              <a:latin typeface="Century Gothic"/>
            </a:endParaRPr>
          </a:p>
        </p:txBody>
      </p:sp>
      <p:sp>
        <p:nvSpPr>
          <p:cNvPr id="9" name="Slide Number Placeholder 8"/>
          <p:cNvSpPr>
            <a:spLocks noGrp="1"/>
          </p:cNvSpPr>
          <p:nvPr>
            <p:ph type="sldNum" sz="quarter" idx="12"/>
          </p:nvPr>
        </p:nvSpPr>
        <p:spPr/>
        <p:txBody>
          <a:bodyPr/>
          <a:lstStyle/>
          <a:p>
            <a:pPr defTabSz="914400"/>
            <a:fld id="{F0C94032-CD4C-4C25-B0C2-CEC720522D92}" type="slidenum">
              <a:rPr lang="en-US" smtClean="0">
                <a:latin typeface="Century Gothic"/>
              </a:rPr>
              <a:pPr defTabSz="914400"/>
              <a:t>‹n°›</a:t>
            </a:fld>
            <a:endParaRPr lang="en-US" dirty="0">
              <a:latin typeface="Century Gothic"/>
            </a:endParaRPr>
          </a:p>
        </p:txBody>
      </p:sp>
    </p:spTree>
    <p:extLst>
      <p:ext uri="{BB962C8B-B14F-4D97-AF65-F5344CB8AC3E}">
        <p14:creationId xmlns:p14="http://schemas.microsoft.com/office/powerpoint/2010/main" val="310299176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B4EA18E-05C1-F649-87C3-1F48CCBD9C89}" type="datetime1">
              <a:rPr lang="fr-CA" smtClean="0">
                <a:solidFill>
                  <a:srgbClr val="303030"/>
                </a:solidFill>
                <a:latin typeface="Century Gothic"/>
              </a:rPr>
              <a:pPr/>
              <a:t>2026-01-15</a:t>
            </a:fld>
            <a:endParaRPr lang="en-US">
              <a:solidFill>
                <a:srgbClr val="303030"/>
              </a:solidFill>
              <a:latin typeface="Century Gothic"/>
            </a:endParaRPr>
          </a:p>
        </p:txBody>
      </p:sp>
      <p:sp>
        <p:nvSpPr>
          <p:cNvPr id="4" name="Footer Placeholder 3"/>
          <p:cNvSpPr>
            <a:spLocks noGrp="1"/>
          </p:cNvSpPr>
          <p:nvPr>
            <p:ph type="ftr" sz="quarter" idx="11"/>
          </p:nvPr>
        </p:nvSpPr>
        <p:spPr/>
        <p:txBody>
          <a:bodyPr/>
          <a:lstStyle/>
          <a:p>
            <a:r>
              <a:rPr lang="en-US">
                <a:solidFill>
                  <a:srgbClr val="303030"/>
                </a:solidFill>
                <a:latin typeface="Century Gothic"/>
              </a:rPr>
              <a:t>FISCALITÉuqtr.ca</a:t>
            </a:r>
          </a:p>
        </p:txBody>
      </p:sp>
      <p:sp>
        <p:nvSpPr>
          <p:cNvPr id="5" name="Slide Number Placeholder 4"/>
          <p:cNvSpPr>
            <a:spLocks noGrp="1"/>
          </p:cNvSpPr>
          <p:nvPr>
            <p:ph type="sldNum" sz="quarter" idx="12"/>
          </p:nvPr>
        </p:nvSpPr>
        <p:spPr/>
        <p:txBody>
          <a:bodyPr/>
          <a:lstStyle/>
          <a:p>
            <a:fld id="{F0C94032-CD4C-4C25-B0C2-CEC720522D92}" type="slidenum">
              <a:rPr lang="en-US" smtClean="0">
                <a:latin typeface="Century Gothic"/>
              </a:rPr>
              <a:pPr/>
              <a:t>‹n°›</a:t>
            </a:fld>
            <a:endParaRPr lang="en-US" dirty="0">
              <a:latin typeface="Century Gothic"/>
            </a:endParaRPr>
          </a:p>
        </p:txBody>
      </p:sp>
    </p:spTree>
    <p:extLst>
      <p:ext uri="{BB962C8B-B14F-4D97-AF65-F5344CB8AC3E}">
        <p14:creationId xmlns:p14="http://schemas.microsoft.com/office/powerpoint/2010/main" val="421231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7809D-3BD8-1645-9BA4-725986C8DA10}" type="datetime1">
              <a:rPr lang="fr-CA" smtClean="0">
                <a:solidFill>
                  <a:srgbClr val="303030"/>
                </a:solidFill>
                <a:latin typeface="Century Gothic"/>
              </a:rPr>
              <a:pPr/>
              <a:t>2026-01-15</a:t>
            </a:fld>
            <a:endParaRPr lang="en-US">
              <a:solidFill>
                <a:srgbClr val="303030"/>
              </a:solidFill>
              <a:latin typeface="Century Gothic"/>
            </a:endParaRPr>
          </a:p>
        </p:txBody>
      </p:sp>
      <p:sp>
        <p:nvSpPr>
          <p:cNvPr id="3" name="Footer Placeholder 2"/>
          <p:cNvSpPr>
            <a:spLocks noGrp="1"/>
          </p:cNvSpPr>
          <p:nvPr>
            <p:ph type="ftr" sz="quarter" idx="11"/>
          </p:nvPr>
        </p:nvSpPr>
        <p:spPr/>
        <p:txBody>
          <a:bodyPr/>
          <a:lstStyle/>
          <a:p>
            <a:r>
              <a:rPr lang="en-US">
                <a:solidFill>
                  <a:srgbClr val="303030"/>
                </a:solidFill>
                <a:latin typeface="Century Gothic"/>
              </a:rPr>
              <a:t>FISCALITÉuqtr.ca</a:t>
            </a:r>
            <a:endParaRPr lang="en-US" dirty="0">
              <a:solidFill>
                <a:srgbClr val="303030"/>
              </a:solidFill>
              <a:latin typeface="Century Gothic"/>
            </a:endParaRPr>
          </a:p>
        </p:txBody>
      </p:sp>
      <p:sp>
        <p:nvSpPr>
          <p:cNvPr id="4" name="Slide Number Placeholder 3"/>
          <p:cNvSpPr>
            <a:spLocks noGrp="1"/>
          </p:cNvSpPr>
          <p:nvPr>
            <p:ph type="sldNum" sz="quarter" idx="12"/>
          </p:nvPr>
        </p:nvSpPr>
        <p:spPr/>
        <p:txBody>
          <a:bodyPr/>
          <a:lstStyle/>
          <a:p>
            <a:fld id="{F0C94032-CD4C-4C25-B0C2-CEC720522D92}" type="slidenum">
              <a:rPr lang="en-US" smtClean="0">
                <a:solidFill>
                  <a:srgbClr val="303030"/>
                </a:solidFill>
                <a:latin typeface="Century Gothic"/>
              </a:rPr>
              <a:pPr/>
              <a:t>‹n°›</a:t>
            </a:fld>
            <a:endParaRPr lang="en-US" dirty="0">
              <a:solidFill>
                <a:srgbClr val="303030"/>
              </a:solidFill>
              <a:latin typeface="Century Gothic"/>
            </a:endParaRPr>
          </a:p>
        </p:txBody>
      </p:sp>
    </p:spTree>
    <p:extLst>
      <p:ext uri="{BB962C8B-B14F-4D97-AF65-F5344CB8AC3E}">
        <p14:creationId xmlns:p14="http://schemas.microsoft.com/office/powerpoint/2010/main" val="159539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3C81107-7987-6347-AB9F-7A2B6D15E864}" type="datetime1">
              <a:rPr lang="fr-CA" smtClean="0">
                <a:solidFill>
                  <a:srgbClr val="303030"/>
                </a:solidFill>
                <a:latin typeface="Century Gothic"/>
              </a:rPr>
              <a:pPr/>
              <a:t>2026-01-15</a:t>
            </a:fld>
            <a:endParaRPr lang="en-US">
              <a:solidFill>
                <a:srgbClr val="303030"/>
              </a:solidFill>
              <a:latin typeface="Century Gothic"/>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a:solidFill>
                  <a:srgbClr val="303030"/>
                </a:solidFill>
                <a:latin typeface="Century Gothic"/>
              </a:rPr>
              <a:t>FISCALITÉuqtr.ca</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0C94032-CD4C-4C25-B0C2-CEC720522D92}" type="slidenum">
              <a:rPr lang="en-US" smtClean="0">
                <a:latin typeface="Century Gothic"/>
              </a:rPr>
              <a:pPr/>
              <a:t>‹n°›</a:t>
            </a:fld>
            <a:endParaRPr lang="en-US" dirty="0">
              <a:latin typeface="Century Gothic"/>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502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EB6E8F63-40AE-374D-813D-926B2DEFC435}" type="datetime1">
              <a:rPr lang="fr-CA" smtClean="0">
                <a:solidFill>
                  <a:srgbClr val="303030"/>
                </a:solidFill>
                <a:latin typeface="Century Gothic"/>
              </a:rPr>
              <a:pPr/>
              <a:t>2026-01-15</a:t>
            </a:fld>
            <a:endParaRPr lang="en-US">
              <a:solidFill>
                <a:srgbClr val="303030"/>
              </a:solidFill>
              <a:latin typeface="Century Gothic"/>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a:solidFill>
                  <a:srgbClr val="303030"/>
                </a:solidFill>
                <a:latin typeface="Century Gothic"/>
              </a:rPr>
              <a:t>FISCALITÉuqtr.ca</a:t>
            </a:r>
            <a:endParaRPr lang="en-US" dirty="0">
              <a:solidFill>
                <a:srgbClr val="303030"/>
              </a:solidFill>
              <a:latin typeface="Century Gothic"/>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0C94032-CD4C-4C25-B0C2-CEC720522D92}" type="slidenum">
              <a:rPr lang="en-US" smtClean="0">
                <a:latin typeface="Century Gothic"/>
              </a:rPr>
              <a:pPr/>
              <a:t>‹n°›</a:t>
            </a:fld>
            <a:endParaRPr lang="en-US" dirty="0">
              <a:latin typeface="Century Gothic"/>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673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defTabSz="914400"/>
            <a:fld id="{417BFA11-71A3-A44B-B13B-979A6F10490E}" type="datetime1">
              <a:rPr lang="fr-CA" smtClean="0">
                <a:solidFill>
                  <a:srgbClr val="303030"/>
                </a:solidFill>
                <a:latin typeface="Century Gothic"/>
              </a:rPr>
              <a:pPr defTabSz="914400"/>
              <a:t>2026-01-15</a:t>
            </a:fld>
            <a:endParaRPr lang="en-US" dirty="0">
              <a:solidFill>
                <a:srgbClr val="303030"/>
              </a:solidFill>
              <a:latin typeface="Century Gothic"/>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defTabSz="914400"/>
            <a:r>
              <a:rPr lang="en-US">
                <a:solidFill>
                  <a:srgbClr val="303030"/>
                </a:solidFill>
                <a:latin typeface="Century Gothic"/>
              </a:rPr>
              <a:t>FISCALITÉuqtr.ca</a:t>
            </a:r>
            <a:endParaRPr lang="en-US" dirty="0">
              <a:solidFill>
                <a:srgbClr val="303030"/>
              </a:solidFill>
              <a:latin typeface="Century Gothic"/>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defTabSz="914400"/>
            <a:fld id="{F0C94032-CD4C-4C25-B0C2-CEC720522D92}" type="slidenum">
              <a:rPr lang="en-US" smtClean="0">
                <a:latin typeface="Century Gothic"/>
              </a:rPr>
              <a:pPr defTabSz="914400"/>
              <a:t>‹n°›</a:t>
            </a:fld>
            <a:endParaRPr lang="en-US" dirty="0">
              <a:latin typeface="Century Gothic"/>
            </a:endParaRP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31843024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E600175-39F0-43C7-8405-DD4579CF7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A9B8C3E9-675B-9046-88D3-801E54F22FCC}"/>
              </a:ext>
            </a:extLst>
          </p:cNvPr>
          <p:cNvPicPr>
            <a:picLocks noChangeAspect="1"/>
          </p:cNvPicPr>
          <p:nvPr/>
        </p:nvPicPr>
        <p:blipFill>
          <a:blip r:embed="rId4"/>
          <a:stretch>
            <a:fillRect/>
          </a:stretch>
        </p:blipFill>
        <p:spPr>
          <a:xfrm>
            <a:off x="40139" y="1704872"/>
            <a:ext cx="4019116" cy="2893762"/>
          </a:xfrm>
          <a:prstGeom prst="rect">
            <a:avLst/>
          </a:prstGeom>
        </p:spPr>
      </p:pic>
      <p:sp>
        <p:nvSpPr>
          <p:cNvPr id="19" name="Freeform 6">
            <a:extLst>
              <a:ext uri="{FF2B5EF4-FFF2-40B4-BE49-F238E27FC236}">
                <a16:creationId xmlns:a16="http://schemas.microsoft.com/office/drawing/2014/main" id="{DEB46E1F-0372-4440-887E-8B147731B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059255"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solidFill>
          <a:ln w="0">
            <a:noFill/>
            <a:prstDash val="solid"/>
            <a:round/>
            <a:headEnd/>
            <a:tailEnd/>
          </a:ln>
        </p:spPr>
        <p:txBody>
          <a:bodyPr/>
          <a:lstStyle/>
          <a:p>
            <a:endParaRPr lang="fr-FR"/>
          </a:p>
        </p:txBody>
      </p:sp>
      <p:sp>
        <p:nvSpPr>
          <p:cNvPr id="2" name="Titre 1"/>
          <p:cNvSpPr>
            <a:spLocks noGrp="1"/>
          </p:cNvSpPr>
          <p:nvPr>
            <p:ph type="ctrTitle"/>
          </p:nvPr>
        </p:nvSpPr>
        <p:spPr>
          <a:xfrm>
            <a:off x="4603503" y="1480930"/>
            <a:ext cx="4205931" cy="3254321"/>
          </a:xfrm>
        </p:spPr>
        <p:txBody>
          <a:bodyPr>
            <a:normAutofit/>
          </a:bodyPr>
          <a:lstStyle/>
          <a:p>
            <a:pPr algn="l"/>
            <a:r>
              <a:rPr lang="fr-FR" sz="6100" dirty="0"/>
              <a:t>Louise et Robert</a:t>
            </a:r>
          </a:p>
        </p:txBody>
      </p:sp>
      <p:sp>
        <p:nvSpPr>
          <p:cNvPr id="3" name="Sous-titre 2"/>
          <p:cNvSpPr>
            <a:spLocks noGrp="1"/>
          </p:cNvSpPr>
          <p:nvPr>
            <p:ph type="subTitle" idx="1"/>
          </p:nvPr>
        </p:nvSpPr>
        <p:spPr>
          <a:xfrm>
            <a:off x="4603504" y="4804850"/>
            <a:ext cx="4205930" cy="1086237"/>
          </a:xfrm>
        </p:spPr>
        <p:txBody>
          <a:bodyPr>
            <a:normAutofit/>
          </a:bodyPr>
          <a:lstStyle/>
          <a:p>
            <a:pPr algn="l">
              <a:spcAft>
                <a:spcPts val="600"/>
              </a:spcAft>
            </a:pPr>
            <a:r>
              <a:rPr lang="fr-FR" dirty="0">
                <a:solidFill>
                  <a:schemeClr val="tx2"/>
                </a:solidFill>
              </a:rPr>
              <a:t>Semaine 2 – La solution en classe – Mini Cas A</a:t>
            </a:r>
          </a:p>
        </p:txBody>
      </p:sp>
      <p:sp>
        <p:nvSpPr>
          <p:cNvPr id="4" name="Espace réservé du pied de page 3"/>
          <p:cNvSpPr>
            <a:spLocks noGrp="1"/>
          </p:cNvSpPr>
          <p:nvPr>
            <p:ph type="ftr" sz="quarter" idx="11"/>
          </p:nvPr>
        </p:nvSpPr>
        <p:spPr>
          <a:xfrm>
            <a:off x="1938040" y="6453386"/>
            <a:ext cx="5267533" cy="404614"/>
          </a:xfrm>
        </p:spPr>
        <p:txBody>
          <a:bodyPr>
            <a:normAutofit/>
          </a:bodyPr>
          <a:lstStyle/>
          <a:p>
            <a:pPr>
              <a:spcAft>
                <a:spcPts val="600"/>
              </a:spcAft>
            </a:pPr>
            <a:r>
              <a:rPr lang="en-US" err="1">
                <a:latin typeface="Century Gothic"/>
              </a:rPr>
              <a:t>FISCALITÉuqtr.ca</a:t>
            </a:r>
            <a:endParaRPr lang="en-US">
              <a:latin typeface="Century Gothic"/>
            </a:endParaRPr>
          </a:p>
        </p:txBody>
      </p:sp>
      <p:sp>
        <p:nvSpPr>
          <p:cNvPr id="5" name="Espace réservé du numéro de diapositive 4"/>
          <p:cNvSpPr>
            <a:spLocks noGrp="1"/>
          </p:cNvSpPr>
          <p:nvPr>
            <p:ph type="sldNum" sz="quarter" idx="12"/>
          </p:nvPr>
        </p:nvSpPr>
        <p:spPr>
          <a:xfrm>
            <a:off x="7373012" y="6453386"/>
            <a:ext cx="1197219" cy="404614"/>
          </a:xfrm>
        </p:spPr>
        <p:txBody>
          <a:bodyPr>
            <a:normAutofit/>
          </a:bodyPr>
          <a:lstStyle/>
          <a:p>
            <a:pPr>
              <a:spcAft>
                <a:spcPts val="600"/>
              </a:spcAft>
            </a:pPr>
            <a:fld id="{F0C94032-CD4C-4C25-B0C2-CEC720522D92}" type="slidenum">
              <a:rPr lang="en-US" smtClean="0">
                <a:latin typeface="Century Gothic"/>
              </a:rPr>
              <a:pPr>
                <a:spcAft>
                  <a:spcPts val="600"/>
                </a:spcAft>
              </a:pPr>
              <a:t>1</a:t>
            </a:fld>
            <a:endParaRPr lang="en-US">
              <a:latin typeface="Century Gothic"/>
            </a:endParaRPr>
          </a:p>
        </p:txBody>
      </p:sp>
    </p:spTree>
    <p:custDataLst>
      <p:tags r:id="rId1"/>
    </p:custDataLst>
    <p:extLst>
      <p:ext uri="{BB962C8B-B14F-4D97-AF65-F5344CB8AC3E}">
        <p14:creationId xmlns:p14="http://schemas.microsoft.com/office/powerpoint/2010/main" val="37762945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CCE67EA-E707-8466-CA2B-78A268989674}"/>
            </a:ext>
          </a:extLst>
        </p:cNvPr>
        <p:cNvGrpSpPr/>
        <p:nvPr/>
      </p:nvGrpSpPr>
      <p:grpSpPr>
        <a:xfrm>
          <a:off x="0" y="0"/>
          <a:ext cx="0" cy="0"/>
          <a:chOff x="0" y="0"/>
          <a:chExt cx="0" cy="0"/>
        </a:xfrm>
      </p:grpSpPr>
      <p:sp>
        <p:nvSpPr>
          <p:cNvPr id="41" name="Rectangle 40">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2" name="Rectangle 41">
            <a:extLst>
              <a:ext uri="{FF2B5EF4-FFF2-40B4-BE49-F238E27FC236}">
                <a16:creationId xmlns:a16="http://schemas.microsoft.com/office/drawing/2014/main" id="{6B3FA198-8A64-4B72-9601-3E4D1D385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9839519A-FAC5-1C5E-ED39-873E4B092CDF}"/>
              </a:ext>
            </a:extLst>
          </p:cNvPr>
          <p:cNvPicPr>
            <a:picLocks noChangeAspect="1"/>
          </p:cNvPicPr>
          <p:nvPr/>
        </p:nvPicPr>
        <p:blipFill>
          <a:blip r:embed="rId3"/>
          <a:stretch>
            <a:fillRect/>
          </a:stretch>
        </p:blipFill>
        <p:spPr>
          <a:xfrm>
            <a:off x="482600" y="1128713"/>
            <a:ext cx="8178799" cy="4600572"/>
          </a:xfrm>
          <a:prstGeom prst="rect">
            <a:avLst/>
          </a:prstGeom>
        </p:spPr>
      </p:pic>
      <p:sp>
        <p:nvSpPr>
          <p:cNvPr id="4" name="Espace réservé du pied de page 3">
            <a:extLst>
              <a:ext uri="{FF2B5EF4-FFF2-40B4-BE49-F238E27FC236}">
                <a16:creationId xmlns:a16="http://schemas.microsoft.com/office/drawing/2014/main" id="{0FF34EDC-8B6C-A780-6D2D-593D7B8007AA}"/>
              </a:ext>
            </a:extLst>
          </p:cNvPr>
          <p:cNvSpPr>
            <a:spLocks noGrp="1"/>
          </p:cNvSpPr>
          <p:nvPr>
            <p:ph type="ftr" sz="quarter" idx="11"/>
          </p:nvPr>
        </p:nvSpPr>
        <p:spPr>
          <a:xfrm>
            <a:off x="2170173" y="6453386"/>
            <a:ext cx="4710622" cy="404614"/>
          </a:xfrm>
        </p:spPr>
        <p:txBody>
          <a:bodyPr vert="horz" lIns="91440" tIns="45720" rIns="91440" bIns="45720" rtlCol="0" anchor="ctr">
            <a:normAutofit/>
          </a:bodyPr>
          <a:lstStyle/>
          <a:p>
            <a:pPr>
              <a:spcAft>
                <a:spcPts val="600"/>
              </a:spcAft>
            </a:pPr>
            <a:r>
              <a:rPr lang="en-US" sz="1200" kern="1200" baseline="0">
                <a:solidFill>
                  <a:schemeClr val="tx2"/>
                </a:solidFill>
                <a:latin typeface="+mn-lt"/>
                <a:ea typeface="+mn-ea"/>
                <a:cs typeface="+mn-cs"/>
              </a:rPr>
              <a:t>FISCALITÉuqtr.ca</a:t>
            </a:r>
          </a:p>
        </p:txBody>
      </p:sp>
      <p:sp>
        <p:nvSpPr>
          <p:cNvPr id="5" name="Espace réservé du numéro de diapositive 4">
            <a:extLst>
              <a:ext uri="{FF2B5EF4-FFF2-40B4-BE49-F238E27FC236}">
                <a16:creationId xmlns:a16="http://schemas.microsoft.com/office/drawing/2014/main" id="{46610FAA-CBE2-8D88-5735-7497F115199F}"/>
              </a:ext>
            </a:extLst>
          </p:cNvPr>
          <p:cNvSpPr>
            <a:spLocks noGrp="1"/>
          </p:cNvSpPr>
          <p:nvPr>
            <p:ph type="sldNum" sz="quarter" idx="12"/>
          </p:nvPr>
        </p:nvSpPr>
        <p:spPr>
          <a:xfrm>
            <a:off x="7104552" y="6453386"/>
            <a:ext cx="1197219" cy="404614"/>
          </a:xfrm>
        </p:spPr>
        <p:txBody>
          <a:bodyPr vert="horz" lIns="91440" tIns="45720" rIns="91440" bIns="45720" rtlCol="0" anchor="ctr">
            <a:normAutofit/>
          </a:bodyPr>
          <a:lstStyle/>
          <a:p>
            <a:pPr>
              <a:spcAft>
                <a:spcPts val="600"/>
              </a:spcAft>
            </a:pPr>
            <a:fld id="{F0C94032-CD4C-4C25-B0C2-CEC720522D92}" type="slidenum">
              <a:rPr lang="en-US" sz="1200"/>
              <a:pPr>
                <a:spcAft>
                  <a:spcPts val="600"/>
                </a:spcAft>
              </a:pPr>
              <a:t>10</a:t>
            </a:fld>
            <a:endParaRPr lang="en-US" sz="1200"/>
          </a:p>
        </p:txBody>
      </p:sp>
    </p:spTree>
    <p:custDataLst>
      <p:tags r:id="rId1"/>
    </p:custDataLst>
    <p:extLst>
      <p:ext uri="{BB962C8B-B14F-4D97-AF65-F5344CB8AC3E}">
        <p14:creationId xmlns:p14="http://schemas.microsoft.com/office/powerpoint/2010/main" val="421497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FF48303-866D-2D3F-F165-16D077AECE61}"/>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9" name="Rectangle 28">
            <a:extLst>
              <a:ext uri="{FF2B5EF4-FFF2-40B4-BE49-F238E27FC236}">
                <a16:creationId xmlns:a16="http://schemas.microsoft.com/office/drawing/2014/main" id="{6B3FA198-8A64-4B72-9601-3E4D1D385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AEE60FF4-9422-A972-0097-6BB359DD8F68}"/>
              </a:ext>
            </a:extLst>
          </p:cNvPr>
          <p:cNvPicPr>
            <a:picLocks noChangeAspect="1"/>
          </p:cNvPicPr>
          <p:nvPr/>
        </p:nvPicPr>
        <p:blipFill>
          <a:blip r:embed="rId3"/>
          <a:stretch>
            <a:fillRect/>
          </a:stretch>
        </p:blipFill>
        <p:spPr>
          <a:xfrm>
            <a:off x="482600" y="1128713"/>
            <a:ext cx="8178799" cy="4600572"/>
          </a:xfrm>
          <a:prstGeom prst="rect">
            <a:avLst/>
          </a:prstGeom>
        </p:spPr>
      </p:pic>
      <p:sp>
        <p:nvSpPr>
          <p:cNvPr id="4" name="Espace réservé du pied de page 3">
            <a:extLst>
              <a:ext uri="{FF2B5EF4-FFF2-40B4-BE49-F238E27FC236}">
                <a16:creationId xmlns:a16="http://schemas.microsoft.com/office/drawing/2014/main" id="{FAC28DCB-6E6C-53F4-4780-986B8F4C9C68}"/>
              </a:ext>
            </a:extLst>
          </p:cNvPr>
          <p:cNvSpPr>
            <a:spLocks noGrp="1"/>
          </p:cNvSpPr>
          <p:nvPr>
            <p:ph type="ftr" sz="quarter" idx="11"/>
          </p:nvPr>
        </p:nvSpPr>
        <p:spPr>
          <a:xfrm>
            <a:off x="2170173" y="6453386"/>
            <a:ext cx="4710622" cy="404614"/>
          </a:xfrm>
        </p:spPr>
        <p:txBody>
          <a:bodyPr vert="horz" lIns="91440" tIns="45720" rIns="91440" bIns="45720" rtlCol="0" anchor="ctr">
            <a:normAutofit/>
          </a:bodyPr>
          <a:lstStyle/>
          <a:p>
            <a:pPr>
              <a:spcAft>
                <a:spcPts val="600"/>
              </a:spcAft>
            </a:pPr>
            <a:r>
              <a:rPr lang="en-US" sz="1200" kern="1200" baseline="0">
                <a:solidFill>
                  <a:schemeClr val="tx2"/>
                </a:solidFill>
                <a:latin typeface="+mn-lt"/>
                <a:ea typeface="+mn-ea"/>
                <a:cs typeface="+mn-cs"/>
              </a:rPr>
              <a:t>FISCALITÉuqtr.ca</a:t>
            </a:r>
          </a:p>
        </p:txBody>
      </p:sp>
      <p:sp>
        <p:nvSpPr>
          <p:cNvPr id="5" name="Espace réservé du numéro de diapositive 4">
            <a:extLst>
              <a:ext uri="{FF2B5EF4-FFF2-40B4-BE49-F238E27FC236}">
                <a16:creationId xmlns:a16="http://schemas.microsoft.com/office/drawing/2014/main" id="{E88D9212-2F97-394A-1950-A6A93756B337}"/>
              </a:ext>
            </a:extLst>
          </p:cNvPr>
          <p:cNvSpPr>
            <a:spLocks noGrp="1"/>
          </p:cNvSpPr>
          <p:nvPr>
            <p:ph type="sldNum" sz="quarter" idx="12"/>
          </p:nvPr>
        </p:nvSpPr>
        <p:spPr>
          <a:xfrm>
            <a:off x="7104552" y="6453386"/>
            <a:ext cx="1197219" cy="404614"/>
          </a:xfrm>
        </p:spPr>
        <p:txBody>
          <a:bodyPr vert="horz" lIns="91440" tIns="45720" rIns="91440" bIns="45720" rtlCol="0" anchor="ctr">
            <a:normAutofit/>
          </a:bodyPr>
          <a:lstStyle/>
          <a:p>
            <a:pPr>
              <a:spcAft>
                <a:spcPts val="600"/>
              </a:spcAft>
            </a:pPr>
            <a:fld id="{F0C94032-CD4C-4C25-B0C2-CEC720522D92}" type="slidenum">
              <a:rPr lang="en-US" sz="1200"/>
              <a:pPr>
                <a:spcAft>
                  <a:spcPts val="600"/>
                </a:spcAft>
              </a:pPr>
              <a:t>11</a:t>
            </a:fld>
            <a:endParaRPr lang="en-US" sz="1200"/>
          </a:p>
        </p:txBody>
      </p:sp>
    </p:spTree>
    <p:custDataLst>
      <p:tags r:id="rId1"/>
    </p:custDataLst>
    <p:extLst>
      <p:ext uri="{BB962C8B-B14F-4D97-AF65-F5344CB8AC3E}">
        <p14:creationId xmlns:p14="http://schemas.microsoft.com/office/powerpoint/2010/main" val="308251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744D75C-EF61-ECCE-AF44-4231B9472D06}"/>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9" name="Rectangle 28">
            <a:extLst>
              <a:ext uri="{FF2B5EF4-FFF2-40B4-BE49-F238E27FC236}">
                <a16:creationId xmlns:a16="http://schemas.microsoft.com/office/drawing/2014/main" id="{6B3FA198-8A64-4B72-9601-3E4D1D385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635E15B4-3211-64F5-0480-AE9BDA9A52C4}"/>
              </a:ext>
            </a:extLst>
          </p:cNvPr>
          <p:cNvPicPr>
            <a:picLocks noChangeAspect="1"/>
          </p:cNvPicPr>
          <p:nvPr/>
        </p:nvPicPr>
        <p:blipFill>
          <a:blip r:embed="rId3"/>
          <a:stretch>
            <a:fillRect/>
          </a:stretch>
        </p:blipFill>
        <p:spPr>
          <a:xfrm>
            <a:off x="482600" y="1118489"/>
            <a:ext cx="8178799" cy="4621021"/>
          </a:xfrm>
          <a:prstGeom prst="rect">
            <a:avLst/>
          </a:prstGeom>
        </p:spPr>
      </p:pic>
      <p:sp>
        <p:nvSpPr>
          <p:cNvPr id="4" name="Espace réservé du pied de page 3">
            <a:extLst>
              <a:ext uri="{FF2B5EF4-FFF2-40B4-BE49-F238E27FC236}">
                <a16:creationId xmlns:a16="http://schemas.microsoft.com/office/drawing/2014/main" id="{A0259A0A-FC0D-9323-609A-D6DABE0FA70E}"/>
              </a:ext>
            </a:extLst>
          </p:cNvPr>
          <p:cNvSpPr>
            <a:spLocks noGrp="1"/>
          </p:cNvSpPr>
          <p:nvPr>
            <p:ph type="ftr" sz="quarter" idx="11"/>
          </p:nvPr>
        </p:nvSpPr>
        <p:spPr>
          <a:xfrm>
            <a:off x="2170173" y="6453386"/>
            <a:ext cx="4710622" cy="404614"/>
          </a:xfrm>
        </p:spPr>
        <p:txBody>
          <a:bodyPr vert="horz" lIns="91440" tIns="45720" rIns="91440" bIns="45720" rtlCol="0" anchor="ctr">
            <a:normAutofit/>
          </a:bodyPr>
          <a:lstStyle/>
          <a:p>
            <a:pPr>
              <a:spcAft>
                <a:spcPts val="600"/>
              </a:spcAft>
            </a:pPr>
            <a:r>
              <a:rPr lang="en-US" sz="1200" kern="1200" baseline="0">
                <a:solidFill>
                  <a:schemeClr val="tx2"/>
                </a:solidFill>
                <a:latin typeface="+mn-lt"/>
                <a:ea typeface="+mn-ea"/>
                <a:cs typeface="+mn-cs"/>
              </a:rPr>
              <a:t>FISCALITÉuqtr.ca</a:t>
            </a:r>
          </a:p>
        </p:txBody>
      </p:sp>
      <p:sp>
        <p:nvSpPr>
          <p:cNvPr id="5" name="Espace réservé du numéro de diapositive 4">
            <a:extLst>
              <a:ext uri="{FF2B5EF4-FFF2-40B4-BE49-F238E27FC236}">
                <a16:creationId xmlns:a16="http://schemas.microsoft.com/office/drawing/2014/main" id="{9824844C-8AB8-C2AB-8A6D-B6B996F8B849}"/>
              </a:ext>
            </a:extLst>
          </p:cNvPr>
          <p:cNvSpPr>
            <a:spLocks noGrp="1"/>
          </p:cNvSpPr>
          <p:nvPr>
            <p:ph type="sldNum" sz="quarter" idx="12"/>
          </p:nvPr>
        </p:nvSpPr>
        <p:spPr>
          <a:xfrm>
            <a:off x="7104552" y="6453386"/>
            <a:ext cx="1197219" cy="404614"/>
          </a:xfrm>
        </p:spPr>
        <p:txBody>
          <a:bodyPr vert="horz" lIns="91440" tIns="45720" rIns="91440" bIns="45720" rtlCol="0" anchor="ctr">
            <a:normAutofit/>
          </a:bodyPr>
          <a:lstStyle/>
          <a:p>
            <a:pPr>
              <a:spcAft>
                <a:spcPts val="600"/>
              </a:spcAft>
            </a:pPr>
            <a:fld id="{F0C94032-CD4C-4C25-B0C2-CEC720522D92}" type="slidenum">
              <a:rPr lang="en-US" sz="1200"/>
              <a:pPr>
                <a:spcAft>
                  <a:spcPts val="600"/>
                </a:spcAft>
              </a:pPr>
              <a:t>12</a:t>
            </a:fld>
            <a:endParaRPr lang="en-US" sz="1200"/>
          </a:p>
        </p:txBody>
      </p:sp>
    </p:spTree>
    <p:custDataLst>
      <p:tags r:id="rId1"/>
    </p:custDataLst>
    <p:extLst>
      <p:ext uri="{BB962C8B-B14F-4D97-AF65-F5344CB8AC3E}">
        <p14:creationId xmlns:p14="http://schemas.microsoft.com/office/powerpoint/2010/main" val="4071396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DB29D-A87C-7527-25A1-E88DC9502EF1}"/>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FB0BD4B-FAA2-DFBB-258F-571A1DD40C7E}"/>
              </a:ext>
            </a:extLst>
          </p:cNvPr>
          <p:cNvSpPr>
            <a:spLocks noGrp="1"/>
          </p:cNvSpPr>
          <p:nvPr>
            <p:ph type="ftr" sz="quarter" idx="11"/>
          </p:nvPr>
        </p:nvSpPr>
        <p:spPr>
          <a:xfrm>
            <a:off x="2170173" y="6453386"/>
            <a:ext cx="4710622" cy="404614"/>
          </a:xfrm>
        </p:spPr>
        <p:txBody>
          <a:bodyPr>
            <a:normAutofit/>
          </a:bodyPr>
          <a:lstStyle/>
          <a:p>
            <a:pPr>
              <a:spcAft>
                <a:spcPts val="600"/>
              </a:spcAft>
            </a:pPr>
            <a:r>
              <a:rPr lang="en-US">
                <a:solidFill>
                  <a:srgbClr val="FFFFFF"/>
                </a:solidFill>
                <a:latin typeface="Century Gothic"/>
              </a:rPr>
              <a:t>FISCALITÉuqtr.ca</a:t>
            </a:r>
          </a:p>
        </p:txBody>
      </p:sp>
      <p:sp>
        <p:nvSpPr>
          <p:cNvPr id="5" name="Espace réservé du numéro de diapositive 4">
            <a:extLst>
              <a:ext uri="{FF2B5EF4-FFF2-40B4-BE49-F238E27FC236}">
                <a16:creationId xmlns:a16="http://schemas.microsoft.com/office/drawing/2014/main" id="{47305CED-AAD1-CDCC-CAF2-D91BFAB7B32A}"/>
              </a:ext>
            </a:extLst>
          </p:cNvPr>
          <p:cNvSpPr>
            <a:spLocks noGrp="1"/>
          </p:cNvSpPr>
          <p:nvPr>
            <p:ph type="sldNum" sz="quarter" idx="12"/>
          </p:nvPr>
        </p:nvSpPr>
        <p:spPr>
          <a:xfrm>
            <a:off x="7104552" y="6453386"/>
            <a:ext cx="1197219" cy="404614"/>
          </a:xfrm>
        </p:spPr>
        <p:txBody>
          <a:bodyPr>
            <a:normAutofit/>
          </a:bodyPr>
          <a:lstStyle/>
          <a:p>
            <a:pPr>
              <a:spcAft>
                <a:spcPts val="600"/>
              </a:spcAft>
            </a:pPr>
            <a:fld id="{F0C94032-CD4C-4C25-B0C2-CEC720522D92}" type="slidenum">
              <a:rPr lang="en-US" smtClean="0">
                <a:solidFill>
                  <a:srgbClr val="FFFFFF"/>
                </a:solidFill>
                <a:latin typeface="Century Gothic"/>
              </a:rPr>
              <a:pPr>
                <a:spcAft>
                  <a:spcPts val="600"/>
                </a:spcAft>
              </a:pPr>
              <a:t>13</a:t>
            </a:fld>
            <a:endParaRPr lang="en-US">
              <a:solidFill>
                <a:srgbClr val="FFFFFF"/>
              </a:solidFill>
              <a:latin typeface="Century Gothic"/>
            </a:endParaRPr>
          </a:p>
        </p:txBody>
      </p:sp>
      <p:pic>
        <p:nvPicPr>
          <p:cNvPr id="7" name="Image 6">
            <a:extLst>
              <a:ext uri="{FF2B5EF4-FFF2-40B4-BE49-F238E27FC236}">
                <a16:creationId xmlns:a16="http://schemas.microsoft.com/office/drawing/2014/main" id="{D7E4E9E0-0E74-B744-F3C9-2D34E4EF6017}"/>
              </a:ext>
            </a:extLst>
          </p:cNvPr>
          <p:cNvPicPr>
            <a:picLocks noChangeAspect="1"/>
          </p:cNvPicPr>
          <p:nvPr/>
        </p:nvPicPr>
        <p:blipFill>
          <a:blip r:embed="rId3"/>
          <a:stretch>
            <a:fillRect/>
          </a:stretch>
        </p:blipFill>
        <p:spPr>
          <a:xfrm>
            <a:off x="0" y="0"/>
            <a:ext cx="9143999" cy="6858000"/>
          </a:xfrm>
          <a:prstGeom prst="rect">
            <a:avLst/>
          </a:prstGeom>
        </p:spPr>
      </p:pic>
    </p:spTree>
    <p:custDataLst>
      <p:tags r:id="rId1"/>
    </p:custDataLst>
    <p:extLst>
      <p:ext uri="{BB962C8B-B14F-4D97-AF65-F5344CB8AC3E}">
        <p14:creationId xmlns:p14="http://schemas.microsoft.com/office/powerpoint/2010/main" val="304459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p:cNvSpPr>
            <a:spLocks noGrp="1"/>
          </p:cNvSpPr>
          <p:nvPr>
            <p:ph type="title"/>
          </p:nvPr>
        </p:nvSpPr>
        <p:spPr>
          <a:xfrm>
            <a:off x="480060" y="791570"/>
            <a:ext cx="3014130" cy="5262390"/>
          </a:xfrm>
        </p:spPr>
        <p:txBody>
          <a:bodyPr anchor="ctr">
            <a:normAutofit/>
          </a:bodyPr>
          <a:lstStyle/>
          <a:p>
            <a:pPr algn="r"/>
            <a:r>
              <a:rPr lang="fr-FR" sz="4700">
                <a:solidFill>
                  <a:schemeClr val="bg2"/>
                </a:solidFill>
              </a:rPr>
              <a:t>La Vanlife dans 20 ans ?</a:t>
            </a:r>
          </a:p>
        </p:txBody>
      </p:sp>
      <p:sp>
        <p:nvSpPr>
          <p:cNvPr id="4" name="Espace réservé du pied de page 3"/>
          <p:cNvSpPr>
            <a:spLocks noGrp="1"/>
          </p:cNvSpPr>
          <p:nvPr>
            <p:ph type="ftr" sz="quarter" idx="11"/>
          </p:nvPr>
        </p:nvSpPr>
        <p:spPr>
          <a:xfrm>
            <a:off x="231740" y="6453386"/>
            <a:ext cx="3262450" cy="404614"/>
          </a:xfrm>
        </p:spPr>
        <p:txBody>
          <a:bodyPr>
            <a:normAutofit/>
          </a:bodyPr>
          <a:lstStyle/>
          <a:p>
            <a:pPr algn="r">
              <a:spcAft>
                <a:spcPts val="600"/>
              </a:spcAft>
            </a:pPr>
            <a:r>
              <a:rPr lang="en-US">
                <a:solidFill>
                  <a:schemeClr val="bg2"/>
                </a:solidFill>
                <a:latin typeface="Century Gothic"/>
              </a:rPr>
              <a:t>FISCALITÉuqtr.ca</a:t>
            </a:r>
          </a:p>
        </p:txBody>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p:cNvSpPr>
            <a:spLocks noGrp="1"/>
          </p:cNvSpPr>
          <p:nvPr>
            <p:ph idx="1"/>
          </p:nvPr>
        </p:nvSpPr>
        <p:spPr>
          <a:xfrm>
            <a:off x="4632540" y="791570"/>
            <a:ext cx="3669231" cy="5262390"/>
          </a:xfrm>
        </p:spPr>
        <p:txBody>
          <a:bodyPr anchor="ctr">
            <a:normAutofit/>
          </a:bodyPr>
          <a:lstStyle/>
          <a:p>
            <a:pPr algn="just"/>
            <a:r>
              <a:rPr lang="fr-FR" sz="1600" dirty="0"/>
              <a:t>Louise est âgée de 45 ans. Robert est plus jeune de 10 ans. Le couple s’est marié il y a une dizaine d’années. La famille est complète! Ils ont deux enfants, </a:t>
            </a:r>
            <a:r>
              <a:rPr lang="fr-FR" sz="1600" dirty="0" err="1"/>
              <a:t>Lauraly</a:t>
            </a:r>
            <a:r>
              <a:rPr lang="fr-FR" sz="1600" dirty="0"/>
              <a:t> âgée de 10 ans et Mila qui a 8 ans. </a:t>
            </a:r>
          </a:p>
          <a:p>
            <a:endParaRPr lang="fr-FR" sz="1600" dirty="0"/>
          </a:p>
          <a:p>
            <a:pPr algn="just"/>
            <a:r>
              <a:rPr lang="fr-FR" sz="1600" dirty="0"/>
              <a:t>Le principal objectif financier du couple est de prendre leur retraite dans 20 ans.</a:t>
            </a:r>
          </a:p>
          <a:p>
            <a:endParaRPr lang="fr-FR" sz="1600" dirty="0"/>
          </a:p>
          <a:p>
            <a:pPr marL="0" indent="0">
              <a:buNone/>
            </a:pPr>
            <a:endParaRPr lang="fr-FR" sz="1600" dirty="0"/>
          </a:p>
          <a:p>
            <a:pPr marL="0" indent="0">
              <a:buNone/>
            </a:pPr>
            <a:endParaRPr lang="fr-FR" sz="1600" dirty="0"/>
          </a:p>
          <a:p>
            <a:endParaRPr lang="fr-FR" sz="1600" dirty="0"/>
          </a:p>
          <a:p>
            <a:pPr marL="0" indent="0">
              <a:buNone/>
            </a:pPr>
            <a:endParaRPr lang="fr-FR" sz="1600" dirty="0"/>
          </a:p>
        </p:txBody>
      </p:sp>
      <p:sp>
        <p:nvSpPr>
          <p:cNvPr id="5" name="Espace réservé du numéro de diapositive 4"/>
          <p:cNvSpPr>
            <a:spLocks noGrp="1"/>
          </p:cNvSpPr>
          <p:nvPr>
            <p:ph type="sldNum" sz="quarter" idx="12"/>
          </p:nvPr>
        </p:nvSpPr>
        <p:spPr>
          <a:xfrm>
            <a:off x="7104552" y="6453386"/>
            <a:ext cx="1197219" cy="404614"/>
          </a:xfrm>
        </p:spPr>
        <p:txBody>
          <a:bodyPr>
            <a:normAutofit/>
          </a:bodyPr>
          <a:lstStyle/>
          <a:p>
            <a:pPr>
              <a:spcAft>
                <a:spcPts val="600"/>
              </a:spcAft>
            </a:pPr>
            <a:fld id="{F0C94032-CD4C-4C25-B0C2-CEC720522D92}" type="slidenum">
              <a:rPr lang="en-US">
                <a:latin typeface="Century Gothic"/>
              </a:rPr>
              <a:pPr>
                <a:spcAft>
                  <a:spcPts val="600"/>
                </a:spcAft>
              </a:pPr>
              <a:t>2</a:t>
            </a:fld>
            <a:endParaRPr lang="en-US">
              <a:latin typeface="Century Gothic"/>
            </a:endParaRPr>
          </a:p>
        </p:txBody>
      </p:sp>
    </p:spTree>
    <p:custDataLst>
      <p:tags r:id="rId1"/>
    </p:custDataLst>
    <p:extLst>
      <p:ext uri="{BB962C8B-B14F-4D97-AF65-F5344CB8AC3E}">
        <p14:creationId xmlns:p14="http://schemas.microsoft.com/office/powerpoint/2010/main" val="223982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p:cNvSpPr>
            <a:spLocks noGrp="1"/>
          </p:cNvSpPr>
          <p:nvPr>
            <p:ph type="title"/>
          </p:nvPr>
        </p:nvSpPr>
        <p:spPr>
          <a:xfrm>
            <a:off x="480060" y="791570"/>
            <a:ext cx="3014130" cy="5262390"/>
          </a:xfrm>
        </p:spPr>
        <p:txBody>
          <a:bodyPr anchor="ctr">
            <a:normAutofit/>
          </a:bodyPr>
          <a:lstStyle/>
          <a:p>
            <a:pPr algn="r"/>
            <a:r>
              <a:rPr lang="fr-FR" sz="4700">
                <a:solidFill>
                  <a:schemeClr val="bg2"/>
                </a:solidFill>
              </a:rPr>
              <a:t>La Vanlife dans 20 ans ?</a:t>
            </a:r>
          </a:p>
        </p:txBody>
      </p:sp>
      <p:sp>
        <p:nvSpPr>
          <p:cNvPr id="4" name="Espace réservé du pied de page 3"/>
          <p:cNvSpPr>
            <a:spLocks noGrp="1"/>
          </p:cNvSpPr>
          <p:nvPr>
            <p:ph type="ftr" sz="quarter" idx="11"/>
          </p:nvPr>
        </p:nvSpPr>
        <p:spPr>
          <a:xfrm>
            <a:off x="231740" y="6453386"/>
            <a:ext cx="3262450" cy="404614"/>
          </a:xfrm>
        </p:spPr>
        <p:txBody>
          <a:bodyPr>
            <a:normAutofit/>
          </a:bodyPr>
          <a:lstStyle/>
          <a:p>
            <a:pPr algn="r">
              <a:spcAft>
                <a:spcPts val="600"/>
              </a:spcAft>
            </a:pPr>
            <a:r>
              <a:rPr lang="en-US">
                <a:solidFill>
                  <a:schemeClr val="bg2"/>
                </a:solidFill>
                <a:latin typeface="Century Gothic"/>
              </a:rPr>
              <a:t>FISCALITÉuqtr.ca</a:t>
            </a:r>
          </a:p>
        </p:txBody>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p:cNvSpPr>
            <a:spLocks noGrp="1"/>
          </p:cNvSpPr>
          <p:nvPr>
            <p:ph idx="1"/>
          </p:nvPr>
        </p:nvSpPr>
        <p:spPr>
          <a:xfrm>
            <a:off x="4632540" y="791570"/>
            <a:ext cx="4145700" cy="5262390"/>
          </a:xfrm>
        </p:spPr>
        <p:txBody>
          <a:bodyPr anchor="ctr">
            <a:normAutofit/>
          </a:bodyPr>
          <a:lstStyle/>
          <a:p>
            <a:r>
              <a:rPr lang="fr-FR" sz="1600" dirty="0"/>
              <a:t>En sous-objectif, le couple vous informe :</a:t>
            </a:r>
          </a:p>
          <a:p>
            <a:pPr lvl="1" algn="just"/>
            <a:r>
              <a:rPr lang="fr-FR" sz="1600" dirty="0"/>
              <a:t>Qu’ils souhaitent poursuivre leur investissement de 2 500 $ (REÉÉ) par année, par enfant pour financer les études universitaires des enfants.</a:t>
            </a:r>
          </a:p>
          <a:p>
            <a:pPr lvl="1"/>
            <a:endParaRPr lang="fr-FR" sz="1600" dirty="0"/>
          </a:p>
          <a:p>
            <a:pPr lvl="1" algn="just"/>
            <a:r>
              <a:rPr lang="fr-FR" sz="1600" dirty="0"/>
              <a:t>Qu’ils souhaitent léguer 100 000 $ (en dollars futurs) à chacun des enfants au décès du deuxième conjoint.</a:t>
            </a:r>
          </a:p>
          <a:p>
            <a:pPr marL="530352" lvl="1" indent="0">
              <a:buNone/>
            </a:pPr>
            <a:endParaRPr lang="fr-FR" sz="1600" dirty="0"/>
          </a:p>
          <a:p>
            <a:pPr lvl="1"/>
            <a:endParaRPr lang="fr-FR" sz="1600" dirty="0"/>
          </a:p>
          <a:p>
            <a:pPr lvl="1"/>
            <a:endParaRPr lang="fr-FR" sz="1600" dirty="0"/>
          </a:p>
          <a:p>
            <a:pPr marL="0" indent="0">
              <a:buNone/>
            </a:pPr>
            <a:endParaRPr lang="fr-FR" sz="1600" dirty="0"/>
          </a:p>
          <a:p>
            <a:pPr marL="0" indent="0">
              <a:buNone/>
            </a:pPr>
            <a:endParaRPr lang="fr-FR" sz="1600" dirty="0"/>
          </a:p>
          <a:p>
            <a:endParaRPr lang="fr-FR" sz="1600" dirty="0"/>
          </a:p>
          <a:p>
            <a:pPr marL="0" indent="0">
              <a:buNone/>
            </a:pPr>
            <a:endParaRPr lang="fr-FR" sz="1600" dirty="0"/>
          </a:p>
        </p:txBody>
      </p:sp>
      <p:sp>
        <p:nvSpPr>
          <p:cNvPr id="5" name="Espace réservé du numéro de diapositive 4"/>
          <p:cNvSpPr>
            <a:spLocks noGrp="1"/>
          </p:cNvSpPr>
          <p:nvPr>
            <p:ph type="sldNum" sz="quarter" idx="12"/>
          </p:nvPr>
        </p:nvSpPr>
        <p:spPr>
          <a:xfrm>
            <a:off x="7104552" y="6453386"/>
            <a:ext cx="1197219" cy="404614"/>
          </a:xfrm>
        </p:spPr>
        <p:txBody>
          <a:bodyPr>
            <a:normAutofit/>
          </a:bodyPr>
          <a:lstStyle/>
          <a:p>
            <a:pPr>
              <a:spcAft>
                <a:spcPts val="600"/>
              </a:spcAft>
            </a:pPr>
            <a:fld id="{F0C94032-CD4C-4C25-B0C2-CEC720522D92}" type="slidenum">
              <a:rPr lang="en-US">
                <a:latin typeface="Century Gothic"/>
              </a:rPr>
              <a:pPr>
                <a:spcAft>
                  <a:spcPts val="600"/>
                </a:spcAft>
              </a:pPr>
              <a:t>3</a:t>
            </a:fld>
            <a:endParaRPr lang="en-US">
              <a:latin typeface="Century Gothic"/>
            </a:endParaRPr>
          </a:p>
        </p:txBody>
      </p:sp>
    </p:spTree>
    <p:custDataLst>
      <p:tags r:id="rId1"/>
    </p:custDataLst>
    <p:extLst>
      <p:ext uri="{BB962C8B-B14F-4D97-AF65-F5344CB8AC3E}">
        <p14:creationId xmlns:p14="http://schemas.microsoft.com/office/powerpoint/2010/main" val="367000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8A0A895-F59E-6DF8-D8BD-90981695B48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88D104A5-01F9-C882-3AA3-4D0BD0AF9003}"/>
              </a:ext>
            </a:extLst>
          </p:cNvPr>
          <p:cNvSpPr>
            <a:spLocks noGrp="1"/>
          </p:cNvSpPr>
          <p:nvPr>
            <p:ph type="title"/>
          </p:nvPr>
        </p:nvSpPr>
        <p:spPr>
          <a:xfrm>
            <a:off x="480060" y="791570"/>
            <a:ext cx="3014130" cy="5262390"/>
          </a:xfrm>
        </p:spPr>
        <p:txBody>
          <a:bodyPr anchor="ctr">
            <a:normAutofit/>
          </a:bodyPr>
          <a:lstStyle/>
          <a:p>
            <a:pPr algn="r"/>
            <a:r>
              <a:rPr lang="fr-FR" sz="4700">
                <a:solidFill>
                  <a:schemeClr val="bg2"/>
                </a:solidFill>
              </a:rPr>
              <a:t>La Vanlife dans 20 ans ?</a:t>
            </a:r>
          </a:p>
        </p:txBody>
      </p:sp>
      <p:sp>
        <p:nvSpPr>
          <p:cNvPr id="4" name="Espace réservé du pied de page 3">
            <a:extLst>
              <a:ext uri="{FF2B5EF4-FFF2-40B4-BE49-F238E27FC236}">
                <a16:creationId xmlns:a16="http://schemas.microsoft.com/office/drawing/2014/main" id="{74BD81A9-10E4-3CF8-33B4-CC1F5688F917}"/>
              </a:ext>
            </a:extLst>
          </p:cNvPr>
          <p:cNvSpPr>
            <a:spLocks noGrp="1"/>
          </p:cNvSpPr>
          <p:nvPr>
            <p:ph type="ftr" sz="quarter" idx="11"/>
          </p:nvPr>
        </p:nvSpPr>
        <p:spPr>
          <a:xfrm>
            <a:off x="231740" y="6453386"/>
            <a:ext cx="3262450" cy="404614"/>
          </a:xfrm>
        </p:spPr>
        <p:txBody>
          <a:bodyPr>
            <a:normAutofit/>
          </a:bodyPr>
          <a:lstStyle/>
          <a:p>
            <a:pPr algn="r">
              <a:spcAft>
                <a:spcPts val="600"/>
              </a:spcAft>
            </a:pPr>
            <a:r>
              <a:rPr lang="en-US">
                <a:solidFill>
                  <a:schemeClr val="bg2"/>
                </a:solidFill>
                <a:latin typeface="Century Gothic"/>
              </a:rPr>
              <a:t>FISCALITÉuqtr.ca</a:t>
            </a:r>
          </a:p>
        </p:txBody>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D2CE2394-3235-62B4-7E78-15D5AB439D36}"/>
              </a:ext>
            </a:extLst>
          </p:cNvPr>
          <p:cNvSpPr>
            <a:spLocks noGrp="1"/>
          </p:cNvSpPr>
          <p:nvPr>
            <p:ph idx="1"/>
          </p:nvPr>
        </p:nvSpPr>
        <p:spPr>
          <a:xfrm>
            <a:off x="4632540" y="791570"/>
            <a:ext cx="4252380" cy="5262390"/>
          </a:xfrm>
        </p:spPr>
        <p:txBody>
          <a:bodyPr anchor="ctr">
            <a:normAutofit/>
          </a:bodyPr>
          <a:lstStyle/>
          <a:p>
            <a:r>
              <a:rPr lang="fr-FR" sz="1600" dirty="0"/>
              <a:t>En sous-objectif, le couple vous informe :</a:t>
            </a:r>
          </a:p>
          <a:p>
            <a:pPr lvl="1"/>
            <a:endParaRPr lang="fr-FR" sz="1600" dirty="0"/>
          </a:p>
          <a:p>
            <a:pPr lvl="1" algn="just"/>
            <a:r>
              <a:rPr lang="fr-FR" sz="1600" dirty="0"/>
              <a:t>Qu’ils envisagent vendre leur résidence au moment de leur retraite pour vivre l’expérience de la « </a:t>
            </a:r>
            <a:r>
              <a:rPr lang="fr-FR" sz="1600" dirty="0" err="1"/>
              <a:t>Vanlife</a:t>
            </a:r>
            <a:r>
              <a:rPr lang="fr-FR" sz="1600" dirty="0"/>
              <a:t> ». Durant cette période évaluée à 15 ans, ils maintiendront un loyer mensuel de 1 200 $. Le coût du véhicule récréatif est évalué à 150 000 $. En gros, tous les frais de fonctionnement du nouveau véhicule et le loyer mensuel correspondront aux frais (autre que l’hypothèque) associés à l’ancienne résidence.</a:t>
            </a:r>
          </a:p>
          <a:p>
            <a:pPr lvl="1" algn="just"/>
            <a:endParaRPr lang="fr-FR" sz="1600" dirty="0"/>
          </a:p>
          <a:p>
            <a:pPr lvl="1" algn="just"/>
            <a:endParaRPr lang="fr-FR" sz="1600" dirty="0"/>
          </a:p>
          <a:p>
            <a:pPr lvl="1"/>
            <a:endParaRPr lang="fr-FR" sz="1600" dirty="0"/>
          </a:p>
          <a:p>
            <a:pPr marL="0" indent="0">
              <a:buNone/>
            </a:pPr>
            <a:endParaRPr lang="fr-FR" sz="1600" dirty="0"/>
          </a:p>
          <a:p>
            <a:pPr marL="0" indent="0">
              <a:buNone/>
            </a:pPr>
            <a:endParaRPr lang="fr-FR" sz="1600" dirty="0"/>
          </a:p>
          <a:p>
            <a:endParaRPr lang="fr-FR" sz="1600" dirty="0"/>
          </a:p>
          <a:p>
            <a:pPr marL="0" indent="0">
              <a:buNone/>
            </a:pPr>
            <a:endParaRPr lang="fr-FR" sz="1600" dirty="0"/>
          </a:p>
        </p:txBody>
      </p:sp>
      <p:sp>
        <p:nvSpPr>
          <p:cNvPr id="5" name="Espace réservé du numéro de diapositive 4">
            <a:extLst>
              <a:ext uri="{FF2B5EF4-FFF2-40B4-BE49-F238E27FC236}">
                <a16:creationId xmlns:a16="http://schemas.microsoft.com/office/drawing/2014/main" id="{3BD77A82-82C5-E712-9746-FA00A8EAE967}"/>
              </a:ext>
            </a:extLst>
          </p:cNvPr>
          <p:cNvSpPr>
            <a:spLocks noGrp="1"/>
          </p:cNvSpPr>
          <p:nvPr>
            <p:ph type="sldNum" sz="quarter" idx="12"/>
          </p:nvPr>
        </p:nvSpPr>
        <p:spPr>
          <a:xfrm>
            <a:off x="7104552" y="6453386"/>
            <a:ext cx="1197219" cy="404614"/>
          </a:xfrm>
        </p:spPr>
        <p:txBody>
          <a:bodyPr>
            <a:normAutofit/>
          </a:bodyPr>
          <a:lstStyle/>
          <a:p>
            <a:pPr>
              <a:spcAft>
                <a:spcPts val="600"/>
              </a:spcAft>
            </a:pPr>
            <a:fld id="{F0C94032-CD4C-4C25-B0C2-CEC720522D92}" type="slidenum">
              <a:rPr lang="en-US">
                <a:latin typeface="Century Gothic"/>
              </a:rPr>
              <a:pPr>
                <a:spcAft>
                  <a:spcPts val="600"/>
                </a:spcAft>
              </a:pPr>
              <a:t>4</a:t>
            </a:fld>
            <a:endParaRPr lang="en-US">
              <a:latin typeface="Century Gothic"/>
            </a:endParaRPr>
          </a:p>
        </p:txBody>
      </p:sp>
    </p:spTree>
    <p:custDataLst>
      <p:tags r:id="rId1"/>
    </p:custDataLst>
    <p:extLst>
      <p:ext uri="{BB962C8B-B14F-4D97-AF65-F5344CB8AC3E}">
        <p14:creationId xmlns:p14="http://schemas.microsoft.com/office/powerpoint/2010/main" val="377319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A5EAF4A-A786-752E-6220-CC453C1B774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097E8B8-7B5B-8CE2-8D08-8556E2D7EA4C}"/>
              </a:ext>
            </a:extLst>
          </p:cNvPr>
          <p:cNvSpPr>
            <a:spLocks noGrp="1"/>
          </p:cNvSpPr>
          <p:nvPr>
            <p:ph type="title"/>
          </p:nvPr>
        </p:nvSpPr>
        <p:spPr>
          <a:xfrm>
            <a:off x="480060" y="791570"/>
            <a:ext cx="3014130" cy="5262390"/>
          </a:xfrm>
        </p:spPr>
        <p:txBody>
          <a:bodyPr anchor="ctr">
            <a:normAutofit/>
          </a:bodyPr>
          <a:lstStyle/>
          <a:p>
            <a:pPr algn="r"/>
            <a:r>
              <a:rPr lang="fr-FR" sz="4700">
                <a:solidFill>
                  <a:schemeClr val="bg2"/>
                </a:solidFill>
              </a:rPr>
              <a:t>La Vanlife dans 20 ans ?</a:t>
            </a:r>
          </a:p>
        </p:txBody>
      </p:sp>
      <p:sp>
        <p:nvSpPr>
          <p:cNvPr id="4" name="Espace réservé du pied de page 3">
            <a:extLst>
              <a:ext uri="{FF2B5EF4-FFF2-40B4-BE49-F238E27FC236}">
                <a16:creationId xmlns:a16="http://schemas.microsoft.com/office/drawing/2014/main" id="{E2339D30-8620-F284-DCFD-B24CECACBEB5}"/>
              </a:ext>
            </a:extLst>
          </p:cNvPr>
          <p:cNvSpPr>
            <a:spLocks noGrp="1"/>
          </p:cNvSpPr>
          <p:nvPr>
            <p:ph type="ftr" sz="quarter" idx="11"/>
          </p:nvPr>
        </p:nvSpPr>
        <p:spPr>
          <a:xfrm>
            <a:off x="231740" y="6453386"/>
            <a:ext cx="3262450" cy="404614"/>
          </a:xfrm>
        </p:spPr>
        <p:txBody>
          <a:bodyPr>
            <a:normAutofit/>
          </a:bodyPr>
          <a:lstStyle/>
          <a:p>
            <a:pPr algn="r">
              <a:spcAft>
                <a:spcPts val="600"/>
              </a:spcAft>
            </a:pPr>
            <a:r>
              <a:rPr lang="en-US">
                <a:solidFill>
                  <a:schemeClr val="bg2"/>
                </a:solidFill>
                <a:latin typeface="Century Gothic"/>
              </a:rPr>
              <a:t>FISCALITÉuqtr.ca</a:t>
            </a:r>
          </a:p>
        </p:txBody>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2F80853A-CD5A-7310-E82C-6BE14D481F00}"/>
              </a:ext>
            </a:extLst>
          </p:cNvPr>
          <p:cNvSpPr>
            <a:spLocks noGrp="1"/>
          </p:cNvSpPr>
          <p:nvPr>
            <p:ph idx="1"/>
          </p:nvPr>
        </p:nvSpPr>
        <p:spPr>
          <a:xfrm>
            <a:off x="4632540" y="791570"/>
            <a:ext cx="3669231" cy="5262390"/>
          </a:xfrm>
        </p:spPr>
        <p:txBody>
          <a:bodyPr anchor="ctr">
            <a:normAutofit/>
          </a:bodyPr>
          <a:lstStyle/>
          <a:p>
            <a:r>
              <a:rPr lang="fr-FR" sz="1600" dirty="0"/>
              <a:t>En sous-objectif, le couple vous informe :</a:t>
            </a:r>
          </a:p>
          <a:p>
            <a:pPr lvl="1" algn="just"/>
            <a:r>
              <a:rPr lang="fr-FR" sz="1600" dirty="0"/>
              <a:t>Après cette grande épopée d’une quinzaine d’années, ils comptent abandonner la vie de nomade afin de vivre leurs vieux jours dans une résidence de personnes âgées. Leur train de vie sera alors semblable à celui qui prévalait durant la période Van Life.</a:t>
            </a:r>
          </a:p>
          <a:p>
            <a:pPr lvl="1" algn="just"/>
            <a:endParaRPr lang="fr-FR" sz="1600" dirty="0"/>
          </a:p>
          <a:p>
            <a:pPr lvl="1" algn="just"/>
            <a:endParaRPr lang="fr-FR" sz="1600" dirty="0"/>
          </a:p>
          <a:p>
            <a:pPr marL="0" indent="0">
              <a:buNone/>
            </a:pPr>
            <a:endParaRPr lang="fr-FR" sz="1600" dirty="0"/>
          </a:p>
          <a:p>
            <a:pPr marL="0" indent="0">
              <a:buNone/>
            </a:pPr>
            <a:endParaRPr lang="fr-FR" sz="1600" dirty="0"/>
          </a:p>
          <a:p>
            <a:endParaRPr lang="fr-FR" sz="1600" dirty="0"/>
          </a:p>
          <a:p>
            <a:pPr marL="0" indent="0">
              <a:buNone/>
            </a:pPr>
            <a:endParaRPr lang="fr-FR" sz="1600" dirty="0"/>
          </a:p>
        </p:txBody>
      </p:sp>
      <p:sp>
        <p:nvSpPr>
          <p:cNvPr id="5" name="Espace réservé du numéro de diapositive 4">
            <a:extLst>
              <a:ext uri="{FF2B5EF4-FFF2-40B4-BE49-F238E27FC236}">
                <a16:creationId xmlns:a16="http://schemas.microsoft.com/office/drawing/2014/main" id="{561D3768-181E-30B8-79E6-1E34671D1DF9}"/>
              </a:ext>
            </a:extLst>
          </p:cNvPr>
          <p:cNvSpPr>
            <a:spLocks noGrp="1"/>
          </p:cNvSpPr>
          <p:nvPr>
            <p:ph type="sldNum" sz="quarter" idx="12"/>
          </p:nvPr>
        </p:nvSpPr>
        <p:spPr>
          <a:xfrm>
            <a:off x="7104552" y="6453386"/>
            <a:ext cx="1197219" cy="404614"/>
          </a:xfrm>
        </p:spPr>
        <p:txBody>
          <a:bodyPr>
            <a:normAutofit/>
          </a:bodyPr>
          <a:lstStyle/>
          <a:p>
            <a:pPr>
              <a:spcAft>
                <a:spcPts val="600"/>
              </a:spcAft>
            </a:pPr>
            <a:fld id="{F0C94032-CD4C-4C25-B0C2-CEC720522D92}" type="slidenum">
              <a:rPr lang="en-US">
                <a:latin typeface="Century Gothic"/>
              </a:rPr>
              <a:pPr>
                <a:spcAft>
                  <a:spcPts val="600"/>
                </a:spcAft>
              </a:pPr>
              <a:t>5</a:t>
            </a:fld>
            <a:endParaRPr lang="en-US">
              <a:latin typeface="Century Gothic"/>
            </a:endParaRPr>
          </a:p>
        </p:txBody>
      </p:sp>
    </p:spTree>
    <p:custDataLst>
      <p:tags r:id="rId1"/>
    </p:custDataLst>
    <p:extLst>
      <p:ext uri="{BB962C8B-B14F-4D97-AF65-F5344CB8AC3E}">
        <p14:creationId xmlns:p14="http://schemas.microsoft.com/office/powerpoint/2010/main" val="353247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77F06E2-3E80-7487-7B60-AE6F88BD083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EA729ABE-9001-E0D8-C219-285763E81C44}"/>
              </a:ext>
            </a:extLst>
          </p:cNvPr>
          <p:cNvSpPr>
            <a:spLocks noGrp="1"/>
          </p:cNvSpPr>
          <p:nvPr>
            <p:ph type="title"/>
          </p:nvPr>
        </p:nvSpPr>
        <p:spPr>
          <a:xfrm>
            <a:off x="480060" y="791570"/>
            <a:ext cx="3014130" cy="5262390"/>
          </a:xfrm>
        </p:spPr>
        <p:txBody>
          <a:bodyPr anchor="ctr">
            <a:normAutofit/>
          </a:bodyPr>
          <a:lstStyle/>
          <a:p>
            <a:pPr algn="r"/>
            <a:r>
              <a:rPr lang="fr-FR" sz="4700">
                <a:solidFill>
                  <a:schemeClr val="bg2"/>
                </a:solidFill>
              </a:rPr>
              <a:t>La Vanlife dans 20 ans ?</a:t>
            </a:r>
          </a:p>
        </p:txBody>
      </p:sp>
      <p:sp>
        <p:nvSpPr>
          <p:cNvPr id="4" name="Espace réservé du pied de page 3">
            <a:extLst>
              <a:ext uri="{FF2B5EF4-FFF2-40B4-BE49-F238E27FC236}">
                <a16:creationId xmlns:a16="http://schemas.microsoft.com/office/drawing/2014/main" id="{E20B7FFB-612E-76FB-2FFD-4271107B5CC5}"/>
              </a:ext>
            </a:extLst>
          </p:cNvPr>
          <p:cNvSpPr>
            <a:spLocks noGrp="1"/>
          </p:cNvSpPr>
          <p:nvPr>
            <p:ph type="ftr" sz="quarter" idx="11"/>
          </p:nvPr>
        </p:nvSpPr>
        <p:spPr>
          <a:xfrm>
            <a:off x="231740" y="6453386"/>
            <a:ext cx="3262450" cy="404614"/>
          </a:xfrm>
        </p:spPr>
        <p:txBody>
          <a:bodyPr>
            <a:normAutofit/>
          </a:bodyPr>
          <a:lstStyle/>
          <a:p>
            <a:pPr algn="r">
              <a:spcAft>
                <a:spcPts val="600"/>
              </a:spcAft>
            </a:pPr>
            <a:r>
              <a:rPr lang="en-US">
                <a:solidFill>
                  <a:schemeClr val="bg2"/>
                </a:solidFill>
                <a:latin typeface="Century Gothic"/>
              </a:rPr>
              <a:t>FISCALITÉuqtr.ca</a:t>
            </a:r>
          </a:p>
        </p:txBody>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000B7B46-A3C8-374F-F36B-FE7EB518A68E}"/>
              </a:ext>
            </a:extLst>
          </p:cNvPr>
          <p:cNvSpPr>
            <a:spLocks noGrp="1"/>
          </p:cNvSpPr>
          <p:nvPr>
            <p:ph idx="1"/>
          </p:nvPr>
        </p:nvSpPr>
        <p:spPr>
          <a:xfrm>
            <a:off x="4632540" y="791570"/>
            <a:ext cx="3669231" cy="5262390"/>
          </a:xfrm>
        </p:spPr>
        <p:txBody>
          <a:bodyPr anchor="ctr">
            <a:normAutofit/>
          </a:bodyPr>
          <a:lstStyle/>
          <a:p>
            <a:r>
              <a:rPr lang="fr-FR" sz="1600" dirty="0"/>
              <a:t>Voici quelques informations financières actuelles :</a:t>
            </a:r>
          </a:p>
          <a:p>
            <a:pPr lvl="1" algn="just"/>
            <a:r>
              <a:rPr lang="fr-FR" sz="1600" dirty="0"/>
              <a:t>Le salaire de Louise est de 100 000 $ alors que celui de Robert est de 120 000 $. Ni Louise, ni Robert possède un régime de retraite auprès de leur employeur.</a:t>
            </a:r>
          </a:p>
          <a:p>
            <a:pPr marL="0" indent="0">
              <a:buNone/>
            </a:pPr>
            <a:endParaRPr lang="fr-FR" sz="1600" dirty="0"/>
          </a:p>
          <a:p>
            <a:pPr marL="0" indent="0">
              <a:buNone/>
            </a:pPr>
            <a:endParaRPr lang="fr-FR" sz="1600" dirty="0"/>
          </a:p>
          <a:p>
            <a:endParaRPr lang="fr-FR" sz="1600" dirty="0"/>
          </a:p>
          <a:p>
            <a:pPr marL="0" indent="0">
              <a:buNone/>
            </a:pPr>
            <a:endParaRPr lang="fr-FR" sz="1600" dirty="0"/>
          </a:p>
        </p:txBody>
      </p:sp>
      <p:sp>
        <p:nvSpPr>
          <p:cNvPr id="5" name="Espace réservé du numéro de diapositive 4">
            <a:extLst>
              <a:ext uri="{FF2B5EF4-FFF2-40B4-BE49-F238E27FC236}">
                <a16:creationId xmlns:a16="http://schemas.microsoft.com/office/drawing/2014/main" id="{2ACFE5CC-BF3D-ACBB-6737-2BE2CFB2A4DE}"/>
              </a:ext>
            </a:extLst>
          </p:cNvPr>
          <p:cNvSpPr>
            <a:spLocks noGrp="1"/>
          </p:cNvSpPr>
          <p:nvPr>
            <p:ph type="sldNum" sz="quarter" idx="12"/>
          </p:nvPr>
        </p:nvSpPr>
        <p:spPr>
          <a:xfrm>
            <a:off x="7104552" y="6453386"/>
            <a:ext cx="1197219" cy="404614"/>
          </a:xfrm>
        </p:spPr>
        <p:txBody>
          <a:bodyPr>
            <a:normAutofit/>
          </a:bodyPr>
          <a:lstStyle/>
          <a:p>
            <a:pPr>
              <a:spcAft>
                <a:spcPts val="600"/>
              </a:spcAft>
            </a:pPr>
            <a:fld id="{F0C94032-CD4C-4C25-B0C2-CEC720522D92}" type="slidenum">
              <a:rPr lang="en-US">
                <a:latin typeface="Century Gothic"/>
              </a:rPr>
              <a:pPr>
                <a:spcAft>
                  <a:spcPts val="600"/>
                </a:spcAft>
              </a:pPr>
              <a:t>6</a:t>
            </a:fld>
            <a:endParaRPr lang="en-US">
              <a:latin typeface="Century Gothic"/>
            </a:endParaRPr>
          </a:p>
        </p:txBody>
      </p:sp>
    </p:spTree>
    <p:custDataLst>
      <p:tags r:id="rId1"/>
    </p:custDataLst>
    <p:extLst>
      <p:ext uri="{BB962C8B-B14F-4D97-AF65-F5344CB8AC3E}">
        <p14:creationId xmlns:p14="http://schemas.microsoft.com/office/powerpoint/2010/main" val="401071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3D7DA28-8C0F-4419-97C9-777667E48E2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9E080E33-D1D5-7BB4-9237-1AD9AC38BF60}"/>
              </a:ext>
            </a:extLst>
          </p:cNvPr>
          <p:cNvSpPr>
            <a:spLocks noGrp="1"/>
          </p:cNvSpPr>
          <p:nvPr>
            <p:ph type="title"/>
          </p:nvPr>
        </p:nvSpPr>
        <p:spPr>
          <a:xfrm>
            <a:off x="480060" y="791570"/>
            <a:ext cx="3014130" cy="5262390"/>
          </a:xfrm>
        </p:spPr>
        <p:txBody>
          <a:bodyPr anchor="ctr">
            <a:normAutofit/>
          </a:bodyPr>
          <a:lstStyle/>
          <a:p>
            <a:pPr algn="r"/>
            <a:r>
              <a:rPr lang="fr-FR" sz="4700">
                <a:solidFill>
                  <a:schemeClr val="bg2"/>
                </a:solidFill>
              </a:rPr>
              <a:t>La Vanlife dans 20 ans ?</a:t>
            </a:r>
          </a:p>
        </p:txBody>
      </p:sp>
      <p:sp>
        <p:nvSpPr>
          <p:cNvPr id="4" name="Espace réservé du pied de page 3">
            <a:extLst>
              <a:ext uri="{FF2B5EF4-FFF2-40B4-BE49-F238E27FC236}">
                <a16:creationId xmlns:a16="http://schemas.microsoft.com/office/drawing/2014/main" id="{0E3E807A-1F3C-AAAB-8148-5BE23640FE2C}"/>
              </a:ext>
            </a:extLst>
          </p:cNvPr>
          <p:cNvSpPr>
            <a:spLocks noGrp="1"/>
          </p:cNvSpPr>
          <p:nvPr>
            <p:ph type="ftr" sz="quarter" idx="11"/>
          </p:nvPr>
        </p:nvSpPr>
        <p:spPr>
          <a:xfrm>
            <a:off x="231740" y="6453386"/>
            <a:ext cx="3262450" cy="404614"/>
          </a:xfrm>
        </p:spPr>
        <p:txBody>
          <a:bodyPr>
            <a:normAutofit/>
          </a:bodyPr>
          <a:lstStyle/>
          <a:p>
            <a:pPr algn="r">
              <a:spcAft>
                <a:spcPts val="600"/>
              </a:spcAft>
            </a:pPr>
            <a:r>
              <a:rPr lang="en-US">
                <a:solidFill>
                  <a:schemeClr val="bg2"/>
                </a:solidFill>
                <a:latin typeface="Century Gothic"/>
              </a:rPr>
              <a:t>FISCALITÉuqtr.ca</a:t>
            </a:r>
          </a:p>
        </p:txBody>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51729A22-1C54-90B8-B24D-A98471797D8D}"/>
              </a:ext>
            </a:extLst>
          </p:cNvPr>
          <p:cNvSpPr>
            <a:spLocks noGrp="1"/>
          </p:cNvSpPr>
          <p:nvPr>
            <p:ph idx="1"/>
          </p:nvPr>
        </p:nvSpPr>
        <p:spPr>
          <a:xfrm>
            <a:off x="4632540" y="129540"/>
            <a:ext cx="4267620" cy="5924420"/>
          </a:xfrm>
        </p:spPr>
        <p:txBody>
          <a:bodyPr anchor="ctr">
            <a:normAutofit/>
          </a:bodyPr>
          <a:lstStyle/>
          <a:p>
            <a:pPr lvl="1">
              <a:buFont typeface="Wingdings" pitchFamily="2" charset="2"/>
              <a:buChar char="q"/>
            </a:pPr>
            <a:r>
              <a:rPr lang="fr-FR" sz="1600" dirty="0"/>
              <a:t>Voici les éléments importants au bilan du couple:</a:t>
            </a:r>
          </a:p>
          <a:p>
            <a:pPr lvl="2" algn="just"/>
            <a:r>
              <a:rPr lang="fr-FR" sz="1600" dirty="0"/>
              <a:t>REÉR Louise = 100 000 $ (depuis 5 ans, cotisations annuelles linéaires, rendement annuel moyen 9,35 %)</a:t>
            </a:r>
          </a:p>
          <a:p>
            <a:pPr lvl="2" algn="just"/>
            <a:r>
              <a:rPr lang="fr-FR" sz="1600" dirty="0"/>
              <a:t>REÉR Robert = 125 000 $ (depuis 5 ans, cotisations annuelles linéaires, rendement annuel moyen 9,35 %)</a:t>
            </a:r>
          </a:p>
          <a:p>
            <a:pPr lvl="2" algn="just"/>
            <a:r>
              <a:rPr lang="fr-FR" sz="1600" dirty="0"/>
              <a:t>REÉÉ familial = 90 000 $</a:t>
            </a:r>
          </a:p>
          <a:p>
            <a:pPr lvl="2" algn="just"/>
            <a:r>
              <a:rPr lang="fr-FR" sz="1600" dirty="0"/>
              <a:t>Résidence = 250 000 $</a:t>
            </a:r>
          </a:p>
          <a:p>
            <a:pPr lvl="2" algn="just"/>
            <a:r>
              <a:rPr lang="fr-FR" sz="1600" dirty="0"/>
              <a:t>Hypothèque = 130 000 $ (4 %, sera remboursée sur 12 ans par des versements mensuels)</a:t>
            </a:r>
          </a:p>
          <a:p>
            <a:pPr algn="just"/>
            <a:endParaRPr lang="fr-FR" sz="1600" dirty="0"/>
          </a:p>
          <a:p>
            <a:pPr marL="384048" lvl="1" algn="just">
              <a:spcBef>
                <a:spcPts val="1000"/>
              </a:spcBef>
              <a:buFont typeface="Franklin Gothic Book" panose="020B0503020102020204" pitchFamily="34" charset="0"/>
              <a:buChar char="■"/>
            </a:pPr>
            <a:endParaRPr lang="fr-FR" sz="1600" dirty="0"/>
          </a:p>
          <a:p>
            <a:pPr marL="0" indent="0">
              <a:buNone/>
            </a:pPr>
            <a:endParaRPr lang="fr-FR" sz="1600" dirty="0"/>
          </a:p>
          <a:p>
            <a:endParaRPr lang="fr-FR" sz="1600" dirty="0"/>
          </a:p>
          <a:p>
            <a:pPr marL="0" indent="0">
              <a:buNone/>
            </a:pPr>
            <a:endParaRPr lang="fr-FR" sz="1600" dirty="0"/>
          </a:p>
        </p:txBody>
      </p:sp>
      <p:sp>
        <p:nvSpPr>
          <p:cNvPr id="5" name="Espace réservé du numéro de diapositive 4">
            <a:extLst>
              <a:ext uri="{FF2B5EF4-FFF2-40B4-BE49-F238E27FC236}">
                <a16:creationId xmlns:a16="http://schemas.microsoft.com/office/drawing/2014/main" id="{AF2A4349-9FA0-CAA9-D287-3679DCF58528}"/>
              </a:ext>
            </a:extLst>
          </p:cNvPr>
          <p:cNvSpPr>
            <a:spLocks noGrp="1"/>
          </p:cNvSpPr>
          <p:nvPr>
            <p:ph type="sldNum" sz="quarter" idx="12"/>
          </p:nvPr>
        </p:nvSpPr>
        <p:spPr>
          <a:xfrm>
            <a:off x="7104552" y="6453386"/>
            <a:ext cx="1197219" cy="404614"/>
          </a:xfrm>
        </p:spPr>
        <p:txBody>
          <a:bodyPr>
            <a:normAutofit/>
          </a:bodyPr>
          <a:lstStyle/>
          <a:p>
            <a:pPr>
              <a:spcAft>
                <a:spcPts val="600"/>
              </a:spcAft>
            </a:pPr>
            <a:fld id="{F0C94032-CD4C-4C25-B0C2-CEC720522D92}" type="slidenum">
              <a:rPr lang="en-US">
                <a:latin typeface="Century Gothic"/>
              </a:rPr>
              <a:pPr>
                <a:spcAft>
                  <a:spcPts val="600"/>
                </a:spcAft>
              </a:pPr>
              <a:t>7</a:t>
            </a:fld>
            <a:endParaRPr lang="en-US">
              <a:latin typeface="Century Gothic"/>
            </a:endParaRPr>
          </a:p>
        </p:txBody>
      </p:sp>
    </p:spTree>
    <p:custDataLst>
      <p:tags r:id="rId1"/>
    </p:custDataLst>
    <p:extLst>
      <p:ext uri="{BB962C8B-B14F-4D97-AF65-F5344CB8AC3E}">
        <p14:creationId xmlns:p14="http://schemas.microsoft.com/office/powerpoint/2010/main" val="411557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48DBC9A-65D5-8F57-B74E-AB18A4864B2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4A5D04C5-57B5-DBB2-029E-9F15C4C05F76}"/>
              </a:ext>
            </a:extLst>
          </p:cNvPr>
          <p:cNvSpPr>
            <a:spLocks noGrp="1"/>
          </p:cNvSpPr>
          <p:nvPr>
            <p:ph type="title"/>
          </p:nvPr>
        </p:nvSpPr>
        <p:spPr>
          <a:xfrm>
            <a:off x="480060" y="791570"/>
            <a:ext cx="3014130" cy="5262390"/>
          </a:xfrm>
        </p:spPr>
        <p:txBody>
          <a:bodyPr anchor="ctr">
            <a:normAutofit/>
          </a:bodyPr>
          <a:lstStyle/>
          <a:p>
            <a:pPr algn="r"/>
            <a:r>
              <a:rPr lang="fr-FR" sz="4700">
                <a:solidFill>
                  <a:schemeClr val="bg2"/>
                </a:solidFill>
              </a:rPr>
              <a:t>La Vanlife dans 20 ans ?</a:t>
            </a:r>
          </a:p>
        </p:txBody>
      </p:sp>
      <p:sp>
        <p:nvSpPr>
          <p:cNvPr id="4" name="Espace réservé du pied de page 3">
            <a:extLst>
              <a:ext uri="{FF2B5EF4-FFF2-40B4-BE49-F238E27FC236}">
                <a16:creationId xmlns:a16="http://schemas.microsoft.com/office/drawing/2014/main" id="{EBD43293-2F3A-DDF7-3AAA-4DF50AFDE3B7}"/>
              </a:ext>
            </a:extLst>
          </p:cNvPr>
          <p:cNvSpPr>
            <a:spLocks noGrp="1"/>
          </p:cNvSpPr>
          <p:nvPr>
            <p:ph type="ftr" sz="quarter" idx="11"/>
          </p:nvPr>
        </p:nvSpPr>
        <p:spPr>
          <a:xfrm>
            <a:off x="231740" y="6453386"/>
            <a:ext cx="3262450" cy="404614"/>
          </a:xfrm>
        </p:spPr>
        <p:txBody>
          <a:bodyPr>
            <a:normAutofit/>
          </a:bodyPr>
          <a:lstStyle/>
          <a:p>
            <a:pPr algn="r">
              <a:spcAft>
                <a:spcPts val="600"/>
              </a:spcAft>
            </a:pPr>
            <a:r>
              <a:rPr lang="en-US">
                <a:solidFill>
                  <a:schemeClr val="bg2"/>
                </a:solidFill>
                <a:latin typeface="Century Gothic"/>
              </a:rPr>
              <a:t>FISCALITÉuqtr.ca</a:t>
            </a:r>
          </a:p>
        </p:txBody>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17EF4D29-410A-6A5A-B034-60924B9E6C2B}"/>
              </a:ext>
            </a:extLst>
          </p:cNvPr>
          <p:cNvSpPr>
            <a:spLocks noGrp="1"/>
          </p:cNvSpPr>
          <p:nvPr>
            <p:ph idx="1"/>
          </p:nvPr>
        </p:nvSpPr>
        <p:spPr>
          <a:xfrm>
            <a:off x="4632540" y="853440"/>
            <a:ext cx="3909480" cy="6004560"/>
          </a:xfrm>
        </p:spPr>
        <p:txBody>
          <a:bodyPr anchor="ctr">
            <a:normAutofit/>
          </a:bodyPr>
          <a:lstStyle/>
          <a:p>
            <a:pPr algn="just"/>
            <a:r>
              <a:rPr lang="fr-FR" sz="1600" dirty="0"/>
              <a:t>Voici quelques informations financières et hypothèses actuelles :</a:t>
            </a:r>
          </a:p>
          <a:p>
            <a:pPr algn="just"/>
            <a:r>
              <a:rPr lang="fr-FR" sz="1600" dirty="0"/>
              <a:t>Le train de vie du couple est d’environ 140 000 $ (tient compte de TOUS les déboursés actuels, incluant les cotisations aux avantages sociaux publics)</a:t>
            </a:r>
          </a:p>
          <a:p>
            <a:pPr algn="just"/>
            <a:endParaRPr lang="fr-FR" sz="1600" dirty="0"/>
          </a:p>
          <a:p>
            <a:pPr algn="just"/>
            <a:r>
              <a:rPr lang="fr-FR" sz="1600" dirty="0"/>
              <a:t>Toutes les rentes de retraite associées aux programmes sociaux (RRQ et PSV) seront réclamées au moment où les conjoints atteindront l’âge de 65 ans.</a:t>
            </a:r>
          </a:p>
          <a:p>
            <a:pPr algn="just"/>
            <a:endParaRPr lang="fr-FR" sz="1600" dirty="0"/>
          </a:p>
          <a:p>
            <a:pPr algn="just"/>
            <a:r>
              <a:rPr lang="fr-FR" sz="1600" dirty="0"/>
              <a:t>L’ensemble des informations financières sont présentées en dollars actuels. Sauf les legs de 100 000 $ aux enfants.</a:t>
            </a:r>
          </a:p>
          <a:p>
            <a:pPr marL="0" indent="0" algn="just">
              <a:buNone/>
            </a:pPr>
            <a:endParaRPr lang="fr-FR" sz="1600" dirty="0"/>
          </a:p>
          <a:p>
            <a:pPr marL="0" indent="0">
              <a:buNone/>
            </a:pPr>
            <a:endParaRPr lang="fr-FR" sz="1600" dirty="0"/>
          </a:p>
          <a:p>
            <a:endParaRPr lang="fr-FR" sz="1600" dirty="0"/>
          </a:p>
          <a:p>
            <a:pPr marL="0" indent="0">
              <a:buNone/>
            </a:pPr>
            <a:endParaRPr lang="fr-FR" sz="1600" dirty="0"/>
          </a:p>
        </p:txBody>
      </p:sp>
      <p:sp>
        <p:nvSpPr>
          <p:cNvPr id="5" name="Espace réservé du numéro de diapositive 4">
            <a:extLst>
              <a:ext uri="{FF2B5EF4-FFF2-40B4-BE49-F238E27FC236}">
                <a16:creationId xmlns:a16="http://schemas.microsoft.com/office/drawing/2014/main" id="{FFD4D76C-5CCE-001E-05C4-62871B593FD1}"/>
              </a:ext>
            </a:extLst>
          </p:cNvPr>
          <p:cNvSpPr>
            <a:spLocks noGrp="1"/>
          </p:cNvSpPr>
          <p:nvPr>
            <p:ph type="sldNum" sz="quarter" idx="12"/>
          </p:nvPr>
        </p:nvSpPr>
        <p:spPr>
          <a:xfrm>
            <a:off x="7104552" y="6453386"/>
            <a:ext cx="1197219" cy="404614"/>
          </a:xfrm>
        </p:spPr>
        <p:txBody>
          <a:bodyPr>
            <a:normAutofit/>
          </a:bodyPr>
          <a:lstStyle/>
          <a:p>
            <a:pPr>
              <a:spcAft>
                <a:spcPts val="600"/>
              </a:spcAft>
            </a:pPr>
            <a:fld id="{F0C94032-CD4C-4C25-B0C2-CEC720522D92}" type="slidenum">
              <a:rPr lang="en-US">
                <a:latin typeface="Century Gothic"/>
              </a:rPr>
              <a:pPr>
                <a:spcAft>
                  <a:spcPts val="600"/>
                </a:spcAft>
              </a:pPr>
              <a:t>8</a:t>
            </a:fld>
            <a:endParaRPr lang="en-US">
              <a:latin typeface="Century Gothic"/>
            </a:endParaRPr>
          </a:p>
        </p:txBody>
      </p:sp>
    </p:spTree>
    <p:custDataLst>
      <p:tags r:id="rId1"/>
    </p:custDataLst>
    <p:extLst>
      <p:ext uri="{BB962C8B-B14F-4D97-AF65-F5344CB8AC3E}">
        <p14:creationId xmlns:p14="http://schemas.microsoft.com/office/powerpoint/2010/main" val="341244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17220" y="67252"/>
            <a:ext cx="8458200" cy="1188720"/>
          </a:xfrm>
          <a:solidFill>
            <a:schemeClr val="accent4">
              <a:lumMod val="20000"/>
              <a:lumOff val="80000"/>
            </a:schemeClr>
          </a:solidFill>
        </p:spPr>
        <p:txBody>
          <a:bodyPr>
            <a:normAutofit fontScale="90000"/>
          </a:bodyPr>
          <a:lstStyle/>
          <a:p>
            <a:pPr algn="ctr"/>
            <a:br>
              <a:rPr lang="fr-FR" dirty="0"/>
            </a:br>
            <a:r>
              <a:rPr lang="fr-FR" dirty="0"/>
              <a:t>Les 5 étapes de la méthode courte</a:t>
            </a:r>
            <a:br>
              <a:rPr lang="fr-FR" dirty="0"/>
            </a:br>
            <a:endParaRPr lang="fr-FR" dirty="0"/>
          </a:p>
        </p:txBody>
      </p:sp>
      <p:sp>
        <p:nvSpPr>
          <p:cNvPr id="3" name="Espace réservé du pied de page 2"/>
          <p:cNvSpPr>
            <a:spLocks noGrp="1"/>
          </p:cNvSpPr>
          <p:nvPr>
            <p:ph type="ftr" sz="quarter" idx="11"/>
          </p:nvPr>
        </p:nvSpPr>
        <p:spPr/>
        <p:txBody>
          <a:bodyPr/>
          <a:lstStyle/>
          <a:p>
            <a:r>
              <a:rPr lang="en-US">
                <a:solidFill>
                  <a:srgbClr val="303030"/>
                </a:solidFill>
                <a:latin typeface="Century Gothic"/>
              </a:rPr>
              <a:t>FISCALITÉuqtr.ca</a:t>
            </a:r>
          </a:p>
        </p:txBody>
      </p:sp>
      <p:sp>
        <p:nvSpPr>
          <p:cNvPr id="4" name="Espace réservé du numéro de diapositive 3"/>
          <p:cNvSpPr>
            <a:spLocks noGrp="1"/>
          </p:cNvSpPr>
          <p:nvPr>
            <p:ph type="sldNum" sz="quarter" idx="12"/>
          </p:nvPr>
        </p:nvSpPr>
        <p:spPr/>
        <p:txBody>
          <a:bodyPr>
            <a:normAutofit/>
          </a:bodyPr>
          <a:lstStyle/>
          <a:p>
            <a:fld id="{F0C94032-CD4C-4C25-B0C2-CEC720522D92}" type="slidenum">
              <a:rPr lang="en-US" smtClean="0">
                <a:latin typeface="Century Gothic"/>
              </a:rPr>
              <a:pPr/>
              <a:t>9</a:t>
            </a:fld>
            <a:endParaRPr lang="en-US" dirty="0">
              <a:latin typeface="Century Gothic"/>
            </a:endParaRPr>
          </a:p>
        </p:txBody>
      </p:sp>
      <p:pic>
        <p:nvPicPr>
          <p:cNvPr id="9" name="Image 8">
            <a:extLst>
              <a:ext uri="{FF2B5EF4-FFF2-40B4-BE49-F238E27FC236}">
                <a16:creationId xmlns:a16="http://schemas.microsoft.com/office/drawing/2014/main" id="{21B9EE33-6D48-C24C-B407-236D6FD5CCA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5940" y="1537118"/>
            <a:ext cx="8529480" cy="4581742"/>
          </a:xfrm>
          <a:prstGeom prst="rect">
            <a:avLst/>
          </a:prstGeom>
          <a:solidFill>
            <a:schemeClr val="accent4">
              <a:lumMod val="20000"/>
              <a:lumOff val="80000"/>
            </a:schemeClr>
          </a:solidFill>
        </p:spPr>
      </p:pic>
      <p:sp>
        <p:nvSpPr>
          <p:cNvPr id="13" name="Étoile à 5 branches 12">
            <a:extLst>
              <a:ext uri="{FF2B5EF4-FFF2-40B4-BE49-F238E27FC236}">
                <a16:creationId xmlns:a16="http://schemas.microsoft.com/office/drawing/2014/main" id="{47CF13AD-49D9-C345-B620-7D6C68C8997B}"/>
              </a:ext>
            </a:extLst>
          </p:cNvPr>
          <p:cNvSpPr/>
          <p:nvPr/>
        </p:nvSpPr>
        <p:spPr>
          <a:xfrm>
            <a:off x="1074420" y="2011680"/>
            <a:ext cx="914400" cy="914400"/>
          </a:xfrm>
          <a:prstGeom prst="star5">
            <a:avLst/>
          </a:prstGeom>
          <a:solidFill>
            <a:srgbClr val="00B05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5" name="Étoile à 5 branches 14">
            <a:extLst>
              <a:ext uri="{FF2B5EF4-FFF2-40B4-BE49-F238E27FC236}">
                <a16:creationId xmlns:a16="http://schemas.microsoft.com/office/drawing/2014/main" id="{3C54C7E8-4C7A-9C43-8AAC-8EA30F0A7C79}"/>
              </a:ext>
            </a:extLst>
          </p:cNvPr>
          <p:cNvSpPr/>
          <p:nvPr/>
        </p:nvSpPr>
        <p:spPr>
          <a:xfrm>
            <a:off x="2956560" y="2011680"/>
            <a:ext cx="914400" cy="914400"/>
          </a:xfrm>
          <a:prstGeom prst="star5">
            <a:avLst/>
          </a:prstGeom>
          <a:solidFill>
            <a:srgbClr val="00B05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6" name="Étoile à 5 branches 15">
            <a:extLst>
              <a:ext uri="{FF2B5EF4-FFF2-40B4-BE49-F238E27FC236}">
                <a16:creationId xmlns:a16="http://schemas.microsoft.com/office/drawing/2014/main" id="{2450589D-BF48-1442-B69F-ED20CD024990}"/>
              </a:ext>
            </a:extLst>
          </p:cNvPr>
          <p:cNvSpPr/>
          <p:nvPr/>
        </p:nvSpPr>
        <p:spPr>
          <a:xfrm>
            <a:off x="4353480" y="4221480"/>
            <a:ext cx="914400" cy="914400"/>
          </a:xfrm>
          <a:prstGeom prst="star5">
            <a:avLst/>
          </a:prstGeom>
          <a:solidFill>
            <a:srgbClr val="00B05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7" name="Étoile à 5 branches 16">
            <a:extLst>
              <a:ext uri="{FF2B5EF4-FFF2-40B4-BE49-F238E27FC236}">
                <a16:creationId xmlns:a16="http://schemas.microsoft.com/office/drawing/2014/main" id="{666F5081-C51D-CF48-8771-E51EEE7E1F7B}"/>
              </a:ext>
            </a:extLst>
          </p:cNvPr>
          <p:cNvSpPr/>
          <p:nvPr/>
        </p:nvSpPr>
        <p:spPr>
          <a:xfrm>
            <a:off x="5760720" y="1935480"/>
            <a:ext cx="914400" cy="914400"/>
          </a:xfrm>
          <a:prstGeom prst="star5">
            <a:avLst/>
          </a:prstGeom>
          <a:solidFill>
            <a:srgbClr val="00B05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8" name="Étoile à 5 branches 17">
            <a:extLst>
              <a:ext uri="{FF2B5EF4-FFF2-40B4-BE49-F238E27FC236}">
                <a16:creationId xmlns:a16="http://schemas.microsoft.com/office/drawing/2014/main" id="{E23C8FC3-70B0-5344-9F26-F2393A225966}"/>
              </a:ext>
            </a:extLst>
          </p:cNvPr>
          <p:cNvSpPr/>
          <p:nvPr/>
        </p:nvSpPr>
        <p:spPr>
          <a:xfrm>
            <a:off x="7650480" y="1927483"/>
            <a:ext cx="914400" cy="914400"/>
          </a:xfrm>
          <a:prstGeom prst="star5">
            <a:avLst/>
          </a:prstGeom>
          <a:solidFill>
            <a:srgbClr val="00B05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Tree>
    <p:custDataLst>
      <p:tags r:id="rId1"/>
    </p:custDataLst>
    <p:extLst>
      <p:ext uri="{BB962C8B-B14F-4D97-AF65-F5344CB8AC3E}">
        <p14:creationId xmlns:p14="http://schemas.microsoft.com/office/powerpoint/2010/main" val="120199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anim calcmode="lin" valueType="num">
                                      <p:cBhvr>
                                        <p:cTn id="15" dur="2000" fill="hold"/>
                                        <p:tgtEl>
                                          <p:spTgt spid="15"/>
                                        </p:tgtEl>
                                        <p:attrNameLst>
                                          <p:attrName>ppt_w</p:attrName>
                                        </p:attrNameLst>
                                      </p:cBhvr>
                                      <p:tavLst>
                                        <p:tav tm="0" fmla="#ppt_w*sin(2.5*pi*$)">
                                          <p:val>
                                            <p:fltVal val="0"/>
                                          </p:val>
                                        </p:tav>
                                        <p:tav tm="100000">
                                          <p:val>
                                            <p:fltVal val="1"/>
                                          </p:val>
                                        </p:tav>
                                      </p:tavLst>
                                    </p:anim>
                                    <p:anim calcmode="lin" valueType="num">
                                      <p:cBhvr>
                                        <p:cTn id="1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anim calcmode="lin" valueType="num">
                                      <p:cBhvr>
                                        <p:cTn id="22" dur="2000" fill="hold"/>
                                        <p:tgtEl>
                                          <p:spTgt spid="16"/>
                                        </p:tgtEl>
                                        <p:attrNameLst>
                                          <p:attrName>ppt_w</p:attrName>
                                        </p:attrNameLst>
                                      </p:cBhvr>
                                      <p:tavLst>
                                        <p:tav tm="0" fmla="#ppt_w*sin(2.5*pi*$)">
                                          <p:val>
                                            <p:fltVal val="0"/>
                                          </p:val>
                                        </p:tav>
                                        <p:tav tm="100000">
                                          <p:val>
                                            <p:fltVal val="1"/>
                                          </p:val>
                                        </p:tav>
                                      </p:tavLst>
                                    </p:anim>
                                    <p:anim calcmode="lin" valueType="num">
                                      <p:cBhvr>
                                        <p:cTn id="23"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anim calcmode="lin" valueType="num">
                                      <p:cBhvr>
                                        <p:cTn id="29" dur="2000" fill="hold"/>
                                        <p:tgtEl>
                                          <p:spTgt spid="17"/>
                                        </p:tgtEl>
                                        <p:attrNameLst>
                                          <p:attrName>ppt_w</p:attrName>
                                        </p:attrNameLst>
                                      </p:cBhvr>
                                      <p:tavLst>
                                        <p:tav tm="0" fmla="#ppt_w*sin(2.5*pi*$)">
                                          <p:val>
                                            <p:fltVal val="0"/>
                                          </p:val>
                                        </p:tav>
                                        <p:tav tm="100000">
                                          <p:val>
                                            <p:fltVal val="1"/>
                                          </p:val>
                                        </p:tav>
                                      </p:tavLst>
                                    </p:anim>
                                    <p:anim calcmode="lin" valueType="num">
                                      <p:cBhvr>
                                        <p:cTn id="30"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000"/>
                                        <p:tgtEl>
                                          <p:spTgt spid="18"/>
                                        </p:tgtEl>
                                      </p:cBhvr>
                                    </p:animEffect>
                                    <p:anim calcmode="lin" valueType="num">
                                      <p:cBhvr>
                                        <p:cTn id="36" dur="2000" fill="hold"/>
                                        <p:tgtEl>
                                          <p:spTgt spid="18"/>
                                        </p:tgtEl>
                                        <p:attrNameLst>
                                          <p:attrName>ppt_w</p:attrName>
                                        </p:attrNameLst>
                                      </p:cBhvr>
                                      <p:tavLst>
                                        <p:tav tm="0" fmla="#ppt_w*sin(2.5*pi*$)">
                                          <p:val>
                                            <p:fltVal val="0"/>
                                          </p:val>
                                        </p:tav>
                                        <p:tav tm="100000">
                                          <p:val>
                                            <p:fltVal val="1"/>
                                          </p:val>
                                        </p:tav>
                                      </p:tavLst>
                                    </p:anim>
                                    <p:anim calcmode="lin" valueType="num">
                                      <p:cBhvr>
                                        <p:cTn id="3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3037d0b3-c736-40ca-870b-f3d497d67854"/>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True"/>
  <p:tag name="ROTATIONINTERVAL" val="2"/>
  <p:tag name="USESCHEMECOLORS" val="True"/>
  <p:tag name="REALTIMEBACKUPPATH" val="(Aucun)"/>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VERSION" val="7"/>
  <p:tag name="TPFULLVERSION" val="7.4.1.2"/>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Rognage">
  <a:themeElements>
    <a:clrScheme name="Rognage">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77A1AB"/>
      </a:hlink>
      <a:folHlink>
        <a:srgbClr val="9A5D78"/>
      </a:folHlink>
    </a:clrScheme>
    <a:fontScheme name="Rogn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gn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{0530A1D9-4B95-E242-9136-D3717A296483}tf10001072</Template>
  <TotalTime>1454</TotalTime>
  <Words>571</Words>
  <Application>Microsoft Macintosh PowerPoint</Application>
  <PresentationFormat>Affichage à l'écran (4:3)</PresentationFormat>
  <Paragraphs>87</Paragraphs>
  <Slides>13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Calibri</vt:lpstr>
      <vt:lpstr>Century Gothic</vt:lpstr>
      <vt:lpstr>Franklin Gothic Book</vt:lpstr>
      <vt:lpstr>Wingdings</vt:lpstr>
      <vt:lpstr>Rognage</vt:lpstr>
      <vt:lpstr>Louise et Robert</vt:lpstr>
      <vt:lpstr>La Vanlife dans 20 ans ?</vt:lpstr>
      <vt:lpstr>La Vanlife dans 20 ans ?</vt:lpstr>
      <vt:lpstr>La Vanlife dans 20 ans ?</vt:lpstr>
      <vt:lpstr>La Vanlife dans 20 ans ?</vt:lpstr>
      <vt:lpstr>La Vanlife dans 20 ans ?</vt:lpstr>
      <vt:lpstr>La Vanlife dans 20 ans ?</vt:lpstr>
      <vt:lpstr>La Vanlife dans 20 ans ?</vt:lpstr>
      <vt:lpstr> Les 5 étapes de la méthode courte </vt:lpstr>
      <vt:lpstr>Présentation PowerPoint</vt:lpstr>
      <vt:lpstr>Présentation PowerPoint</vt:lpstr>
      <vt:lpstr>Présentation PowerPoint</vt:lpstr>
      <vt:lpstr>Présentation PowerPoint</vt:lpstr>
    </vt:vector>
  </TitlesOfParts>
  <Company>UQTR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planification de la retraite (Modèle court)</dc:title>
  <dc:creator>Marc Bachand</dc:creator>
  <cp:lastModifiedBy>Marc Bachand</cp:lastModifiedBy>
  <cp:revision>136</cp:revision>
  <dcterms:created xsi:type="dcterms:W3CDTF">2013-05-29T20:52:48Z</dcterms:created>
  <dcterms:modified xsi:type="dcterms:W3CDTF">2026-01-15T20:56:36Z</dcterms:modified>
</cp:coreProperties>
</file>