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70" r:id="rId11"/>
    <p:sldId id="273" r:id="rId12"/>
    <p:sldId id="274" r:id="rId13"/>
    <p:sldId id="275" r:id="rId14"/>
    <p:sldId id="276" r:id="rId15"/>
    <p:sldId id="277" r:id="rId16"/>
    <p:sldId id="290" r:id="rId17"/>
    <p:sldId id="291" r:id="rId18"/>
    <p:sldId id="292" r:id="rId19"/>
    <p:sldId id="293" r:id="rId20"/>
    <p:sldId id="284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73971" autoAdjust="0"/>
  </p:normalViewPr>
  <p:slideViewPr>
    <p:cSldViewPr snapToGrid="0" snapToObjects="1">
      <p:cViewPr varScale="1">
        <p:scale>
          <a:sx n="108" d="100"/>
          <a:sy n="108" d="100"/>
        </p:scale>
        <p:origin x="17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ymond, Mylène" userId="da2aff0e-d061-48f8-ab17-1894c1d6ac38" providerId="ADAL" clId="{20576584-7407-40E6-BC8D-F6093FDD3EEB}"/>
    <pc:docChg chg="undo custSel addSld delSld modSld sldOrd">
      <pc:chgData name="Raymond, Mylène" userId="da2aff0e-d061-48f8-ab17-1894c1d6ac38" providerId="ADAL" clId="{20576584-7407-40E6-BC8D-F6093FDD3EEB}" dt="2026-04-01T15:05:26.264" v="757" actId="403"/>
      <pc:docMkLst>
        <pc:docMk/>
      </pc:docMkLst>
      <pc:sldChg chg="modSp mod">
        <pc:chgData name="Raymond, Mylène" userId="da2aff0e-d061-48f8-ab17-1894c1d6ac38" providerId="ADAL" clId="{20576584-7407-40E6-BC8D-F6093FDD3EEB}" dt="2026-03-04T20:37:08.110" v="630" actId="14100"/>
        <pc:sldMkLst>
          <pc:docMk/>
          <pc:sldMk cId="0" sldId="256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4T20:37:08.110" v="630" actId="14100"/>
          <ac:spMkLst>
            <pc:docMk/>
            <pc:sldMk cId="0" sldId="256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6"/>
            <ac:spMk id="12" creationId="{00000000-0000-0000-0000-000000000000}"/>
          </ac:spMkLst>
        </pc:spChg>
      </pc:sldChg>
      <pc:sldChg chg="delSp modSp mod">
        <pc:chgData name="Raymond, Mylène" userId="da2aff0e-d061-48f8-ab17-1894c1d6ac38" providerId="ADAL" clId="{20576584-7407-40E6-BC8D-F6093FDD3EEB}" dt="2026-03-03T01:17:43.755" v="520" actId="1036"/>
        <pc:sldMkLst>
          <pc:docMk/>
          <pc:sldMk cId="0" sldId="257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7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7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1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7"/>
            <ac:spMk id="1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7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2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7:43.755" v="520" actId="1036"/>
          <ac:spMkLst>
            <pc:docMk/>
            <pc:sldMk cId="0" sldId="257"/>
            <ac:spMk id="2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7"/>
            <ac:spMk id="25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03T00:24:46.235" v="1" actId="790"/>
        <pc:sldMkLst>
          <pc:docMk/>
          <pc:sldMk cId="0" sldId="258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8"/>
            <ac:spMk id="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03T00:24:53.187" v="5" actId="313"/>
        <pc:sldMkLst>
          <pc:docMk/>
          <pc:sldMk cId="0" sldId="259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1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2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59"/>
            <ac:spMk id="2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53.187" v="5" actId="313"/>
          <ac:spMkLst>
            <pc:docMk/>
            <pc:sldMk cId="0" sldId="259"/>
            <ac:spMk id="27" creationId="{00000000-0000-0000-0000-000000000000}"/>
          </ac:spMkLst>
        </pc:spChg>
      </pc:sldChg>
      <pc:sldChg chg="addSp modSp mod">
        <pc:chgData name="Raymond, Mylène" userId="da2aff0e-d061-48f8-ab17-1894c1d6ac38" providerId="ADAL" clId="{20576584-7407-40E6-BC8D-F6093FDD3EEB}" dt="2026-03-15T19:46:58.907" v="721" actId="14100"/>
        <pc:sldMkLst>
          <pc:docMk/>
          <pc:sldMk cId="0" sldId="260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0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0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58.907" v="721" actId="14100"/>
          <ac:spMkLst>
            <pc:docMk/>
            <pc:sldMk cId="0" sldId="260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5:51.942" v="694" actId="1036"/>
          <ac:spMkLst>
            <pc:docMk/>
            <pc:sldMk cId="0" sldId="260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07.941" v="709" actId="14100"/>
          <ac:spMkLst>
            <pc:docMk/>
            <pc:sldMk cId="0" sldId="260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58.907" v="721" actId="14100"/>
          <ac:spMkLst>
            <pc:docMk/>
            <pc:sldMk cId="0" sldId="260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5:51.942" v="694" actId="103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07.941" v="709" actId="14100"/>
          <ac:spMkLst>
            <pc:docMk/>
            <pc:sldMk cId="0" sldId="260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58.907" v="721" actId="14100"/>
          <ac:spMkLst>
            <pc:docMk/>
            <pc:sldMk cId="0" sldId="260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5:51.942" v="694" actId="103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07.941" v="709" actId="14100"/>
          <ac:spMkLst>
            <pc:docMk/>
            <pc:sldMk cId="0" sldId="260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58.907" v="721" actId="14100"/>
          <ac:spMkLst>
            <pc:docMk/>
            <pc:sldMk cId="0" sldId="260"/>
            <ac:spMk id="1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5:51.942" v="694" actId="1036"/>
          <ac:spMkLst>
            <pc:docMk/>
            <pc:sldMk cId="0" sldId="260"/>
            <ac:spMk id="1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19:46:07.941" v="709" actId="14100"/>
          <ac:spMkLst>
            <pc:docMk/>
            <pc:sldMk cId="0" sldId="260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59.148" v="8" actId="313"/>
          <ac:spMkLst>
            <pc:docMk/>
            <pc:sldMk cId="0" sldId="260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0"/>
            <ac:spMk id="22" creationId="{00000000-0000-0000-0000-000000000000}"/>
          </ac:spMkLst>
        </pc:spChg>
        <pc:spChg chg="add mod">
          <ac:chgData name="Raymond, Mylène" userId="da2aff0e-d061-48f8-ab17-1894c1d6ac38" providerId="ADAL" clId="{20576584-7407-40E6-BC8D-F6093FDD3EEB}" dt="2026-03-15T19:46:53.758" v="720" actId="1035"/>
          <ac:spMkLst>
            <pc:docMk/>
            <pc:sldMk cId="0" sldId="260"/>
            <ac:spMk id="23" creationId="{4F7F435B-F707-5AAC-6203-8EBFCFDC273F}"/>
          </ac:spMkLst>
        </pc:spChg>
        <pc:spChg chg="add mod">
          <ac:chgData name="Raymond, Mylène" userId="da2aff0e-d061-48f8-ab17-1894c1d6ac38" providerId="ADAL" clId="{20576584-7407-40E6-BC8D-F6093FDD3EEB}" dt="2026-03-15T19:46:53.758" v="720" actId="1035"/>
          <ac:spMkLst>
            <pc:docMk/>
            <pc:sldMk cId="0" sldId="260"/>
            <ac:spMk id="24" creationId="{D3531911-3792-3801-EA2F-A57FA9771071}"/>
          </ac:spMkLst>
        </pc:spChg>
        <pc:spChg chg="add mod">
          <ac:chgData name="Raymond, Mylène" userId="da2aff0e-d061-48f8-ab17-1894c1d6ac38" providerId="ADAL" clId="{20576584-7407-40E6-BC8D-F6093FDD3EEB}" dt="2026-03-15T19:46:53.758" v="720" actId="1035"/>
          <ac:spMkLst>
            <pc:docMk/>
            <pc:sldMk cId="0" sldId="260"/>
            <ac:spMk id="25" creationId="{EEDC011D-3BAB-170F-E2D3-5748942AC547}"/>
          </ac:spMkLst>
        </pc:spChg>
        <pc:spChg chg="add mod">
          <ac:chgData name="Raymond, Mylène" userId="da2aff0e-d061-48f8-ab17-1894c1d6ac38" providerId="ADAL" clId="{20576584-7407-40E6-BC8D-F6093FDD3EEB}" dt="2026-03-15T19:46:53.758" v="720" actId="1035"/>
          <ac:spMkLst>
            <pc:docMk/>
            <pc:sldMk cId="0" sldId="260"/>
            <ac:spMk id="26" creationId="{9B709C6D-9358-F214-C11C-31AAE252858C}"/>
          </ac:spMkLst>
        </pc:spChg>
        <pc:picChg chg="mod">
          <ac:chgData name="Raymond, Mylène" userId="da2aff0e-d061-48f8-ab17-1894c1d6ac38" providerId="ADAL" clId="{20576584-7407-40E6-BC8D-F6093FDD3EEB}" dt="2026-03-15T19:45:51.942" v="694" actId="1036"/>
          <ac:picMkLst>
            <pc:docMk/>
            <pc:sldMk cId="0" sldId="260"/>
            <ac:picMk id="6" creationId="{00000000-0000-0000-0000-000000000000}"/>
          </ac:picMkLst>
        </pc:picChg>
        <pc:picChg chg="mod">
          <ac:chgData name="Raymond, Mylène" userId="da2aff0e-d061-48f8-ab17-1894c1d6ac38" providerId="ADAL" clId="{20576584-7407-40E6-BC8D-F6093FDD3EEB}" dt="2026-03-15T19:45:51.942" v="694" actId="1036"/>
          <ac:picMkLst>
            <pc:docMk/>
            <pc:sldMk cId="0" sldId="260"/>
            <ac:picMk id="10" creationId="{00000000-0000-0000-0000-000000000000}"/>
          </ac:picMkLst>
        </pc:picChg>
        <pc:picChg chg="mod">
          <ac:chgData name="Raymond, Mylène" userId="da2aff0e-d061-48f8-ab17-1894c1d6ac38" providerId="ADAL" clId="{20576584-7407-40E6-BC8D-F6093FDD3EEB}" dt="2026-03-15T19:45:51.942" v="694" actId="1036"/>
          <ac:picMkLst>
            <pc:docMk/>
            <pc:sldMk cId="0" sldId="260"/>
            <ac:picMk id="14" creationId="{00000000-0000-0000-0000-000000000000}"/>
          </ac:picMkLst>
        </pc:picChg>
        <pc:picChg chg="mod">
          <ac:chgData name="Raymond, Mylène" userId="da2aff0e-d061-48f8-ab17-1894c1d6ac38" providerId="ADAL" clId="{20576584-7407-40E6-BC8D-F6093FDD3EEB}" dt="2026-03-15T19:45:51.942" v="694" actId="1036"/>
          <ac:picMkLst>
            <pc:docMk/>
            <pc:sldMk cId="0" sldId="260"/>
            <ac:picMk id="18" creationId="{00000000-0000-0000-0000-000000000000}"/>
          </ac:picMkLst>
        </pc:picChg>
      </pc:sldChg>
      <pc:sldChg chg="modSp mod">
        <pc:chgData name="Raymond, Mylène" userId="da2aff0e-d061-48f8-ab17-1894c1d6ac38" providerId="ADAL" clId="{20576584-7407-40E6-BC8D-F6093FDD3EEB}" dt="2026-03-03T01:18:00.018" v="536" actId="1035"/>
        <pc:sldMkLst>
          <pc:docMk/>
          <pc:sldMk cId="0" sldId="261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1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5:57.885" v="24" actId="20577"/>
          <ac:spMkLst>
            <pc:docMk/>
            <pc:sldMk cId="0" sldId="261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5:39.380" v="14" actId="403"/>
          <ac:spMkLst>
            <pc:docMk/>
            <pc:sldMk cId="0" sldId="261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5:30.205" v="12" actId="403"/>
          <ac:spMkLst>
            <pc:docMk/>
            <pc:sldMk cId="0" sldId="261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1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5:45.612" v="17" actId="313"/>
          <ac:spMkLst>
            <pc:docMk/>
            <pc:sldMk cId="0" sldId="261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1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5:30.205" v="12" actId="403"/>
          <ac:spMkLst>
            <pc:docMk/>
            <pc:sldMk cId="0" sldId="261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00.018" v="536" actId="1035"/>
          <ac:spMkLst>
            <pc:docMk/>
            <pc:sldMk cId="0" sldId="261"/>
            <ac:spMk id="2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6:12.003" v="32" actId="313"/>
          <ac:spMkLst>
            <pc:docMk/>
            <pc:sldMk cId="0" sldId="261"/>
            <ac:spMk id="25" creationId="{00000000-0000-0000-0000-000000000000}"/>
          </ac:spMkLst>
        </pc:spChg>
      </pc:sldChg>
      <pc:sldChg chg="addSp delSp modSp mod">
        <pc:chgData name="Raymond, Mylène" userId="da2aff0e-d061-48f8-ab17-1894c1d6ac38" providerId="ADAL" clId="{20576584-7407-40E6-BC8D-F6093FDD3EEB}" dt="2026-03-15T20:43:13.599" v="727" actId="20577"/>
        <pc:sldMkLst>
          <pc:docMk/>
          <pc:sldMk cId="0" sldId="267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8:42.793" v="88" actId="313"/>
          <ac:spMkLst>
            <pc:docMk/>
            <pc:sldMk cId="0" sldId="267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8:47.552" v="91" actId="313"/>
          <ac:spMkLst>
            <pc:docMk/>
            <pc:sldMk cId="0" sldId="267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8:50.844" v="94" actId="313"/>
          <ac:spMkLst>
            <pc:docMk/>
            <pc:sldMk cId="0" sldId="267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1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7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36:18.804" v="725" actId="20577"/>
          <ac:spMkLst>
            <pc:docMk/>
            <pc:sldMk cId="0" sldId="267"/>
            <ac:spMk id="16" creationId="{00000000-0000-0000-0000-000000000000}"/>
          </ac:spMkLst>
        </pc:spChg>
        <pc:spChg chg="add del mod">
          <ac:chgData name="Raymond, Mylène" userId="da2aff0e-d061-48f8-ab17-1894c1d6ac38" providerId="ADAL" clId="{20576584-7407-40E6-BC8D-F6093FDD3EEB}" dt="2026-03-15T20:43:10.361" v="726" actId="1076"/>
          <ac:spMkLst>
            <pc:docMk/>
            <pc:sldMk cId="0" sldId="267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3:13.599" v="727" actId="20577"/>
          <ac:spMkLst>
            <pc:docMk/>
            <pc:sldMk cId="0" sldId="267"/>
            <ac:spMk id="1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24.322" v="729" actId="20577"/>
        <pc:sldMkLst>
          <pc:docMk/>
          <pc:sldMk cId="0" sldId="268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8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24.322" v="729" actId="20577"/>
          <ac:spMkLst>
            <pc:docMk/>
            <pc:sldMk cId="0" sldId="268"/>
            <ac:spMk id="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30.189" v="730" actId="20577"/>
        <pc:sldMkLst>
          <pc:docMk/>
          <pc:sldMk cId="0" sldId="269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69"/>
            <ac:spMk id="2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15.361" v="118" actId="313"/>
          <ac:spMkLst>
            <pc:docMk/>
            <pc:sldMk cId="0" sldId="269"/>
            <ac:spMk id="2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30.189" v="730" actId="20577"/>
          <ac:spMkLst>
            <pc:docMk/>
            <pc:sldMk cId="0" sldId="269"/>
            <ac:spMk id="24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35.506" v="732" actId="20577"/>
        <pc:sldMkLst>
          <pc:docMk/>
          <pc:sldMk cId="0" sldId="270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40.931" v="124" actId="403"/>
          <ac:spMkLst>
            <pc:docMk/>
            <pc:sldMk cId="0" sldId="270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32.639" v="123" actId="403"/>
          <ac:spMkLst>
            <pc:docMk/>
            <pc:sldMk cId="0" sldId="270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40.931" v="124" actId="403"/>
          <ac:spMkLst>
            <pc:docMk/>
            <pc:sldMk cId="0" sldId="270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0:22.172" v="127" actId="313"/>
          <ac:spMkLst>
            <pc:docMk/>
            <pc:sldMk cId="0" sldId="270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0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40.931" v="124" actId="403"/>
          <ac:spMkLst>
            <pc:docMk/>
            <pc:sldMk cId="0" sldId="270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32.639" v="123" actId="403"/>
          <ac:spMkLst>
            <pc:docMk/>
            <pc:sldMk cId="0" sldId="270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40.931" v="124" actId="403"/>
          <ac:spMkLst>
            <pc:docMk/>
            <pc:sldMk cId="0" sldId="270"/>
            <ac:spMk id="1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32.639" v="123" actId="403"/>
          <ac:spMkLst>
            <pc:docMk/>
            <pc:sldMk cId="0" sldId="270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9:24.910" v="121" actId="313"/>
          <ac:spMkLst>
            <pc:docMk/>
            <pc:sldMk cId="0" sldId="270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35.506" v="732" actId="20577"/>
          <ac:spMkLst>
            <pc:docMk/>
            <pc:sldMk cId="0" sldId="270"/>
            <ac:spMk id="22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40.450" v="734" actId="20577"/>
        <pc:sldMkLst>
          <pc:docMk/>
          <pc:sldMk cId="0" sldId="273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3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3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3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1:44.127" v="146" actId="313"/>
          <ac:spMkLst>
            <pc:docMk/>
            <pc:sldMk cId="0" sldId="273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3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3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40.450" v="734" actId="20577"/>
          <ac:spMkLst>
            <pc:docMk/>
            <pc:sldMk cId="0" sldId="273"/>
            <ac:spMk id="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44.228" v="736" actId="20577"/>
        <pc:sldMkLst>
          <pc:docMk/>
          <pc:sldMk cId="0" sldId="274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4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34.593" v="557" actId="20577"/>
          <ac:spMkLst>
            <pc:docMk/>
            <pc:sldMk cId="0" sldId="274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30.602" v="551" actId="20577"/>
          <ac:spMkLst>
            <pc:docMk/>
            <pc:sldMk cId="0" sldId="274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4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40.521" v="558" actId="403"/>
          <ac:spMkLst>
            <pc:docMk/>
            <pc:sldMk cId="0" sldId="274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4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40.521" v="558" actId="403"/>
          <ac:spMkLst>
            <pc:docMk/>
            <pc:sldMk cId="0" sldId="274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4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40.521" v="558" actId="403"/>
          <ac:spMkLst>
            <pc:docMk/>
            <pc:sldMk cId="0" sldId="274"/>
            <ac:spMk id="1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4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40.521" v="558" actId="403"/>
          <ac:spMkLst>
            <pc:docMk/>
            <pc:sldMk cId="0" sldId="274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8:44.840" v="561" actId="313"/>
          <ac:spMkLst>
            <pc:docMk/>
            <pc:sldMk cId="0" sldId="274"/>
            <ac:spMk id="2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44.228" v="736" actId="20577"/>
          <ac:spMkLst>
            <pc:docMk/>
            <pc:sldMk cId="0" sldId="274"/>
            <ac:spMk id="23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48.686" v="738" actId="20577"/>
        <pc:sldMkLst>
          <pc:docMk/>
          <pc:sldMk cId="0" sldId="275"/>
        </pc:sldMkLst>
        <pc:spChg chg="mod">
          <ac:chgData name="Raymond, Mylène" userId="da2aff0e-d061-48f8-ab17-1894c1d6ac38" providerId="ADAL" clId="{20576584-7407-40E6-BC8D-F6093FDD3EEB}" dt="2026-03-03T00:32:23.669" v="189" actId="313"/>
          <ac:spMkLst>
            <pc:docMk/>
            <pc:sldMk cId="0" sldId="275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2:42.471" v="208" actId="20577"/>
          <ac:spMkLst>
            <pc:docMk/>
            <pc:sldMk cId="0" sldId="275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5"/>
            <ac:spMk id="1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3:00.060" v="215" actId="313"/>
          <ac:spMkLst>
            <pc:docMk/>
            <pc:sldMk cId="0" sldId="275"/>
            <ac:spMk id="1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2:02.822" v="150" actId="1076"/>
          <ac:spMkLst>
            <pc:docMk/>
            <pc:sldMk cId="0" sldId="275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2:20.989" v="186" actId="403"/>
          <ac:spMkLst>
            <pc:docMk/>
            <pc:sldMk cId="0" sldId="275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2:52.419" v="212" actId="313"/>
          <ac:spMkLst>
            <pc:docMk/>
            <pc:sldMk cId="0" sldId="275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48.686" v="738" actId="20577"/>
          <ac:spMkLst>
            <pc:docMk/>
            <pc:sldMk cId="0" sldId="275"/>
            <ac:spMk id="22" creationId="{00000000-0000-0000-0000-000000000000}"/>
          </ac:spMkLst>
        </pc:spChg>
        <pc:picChg chg="mod">
          <ac:chgData name="Raymond, Mylène" userId="da2aff0e-d061-48f8-ab17-1894c1d6ac38" providerId="ADAL" clId="{20576584-7407-40E6-BC8D-F6093FDD3EEB}" dt="2026-03-03T00:32:47.366" v="209" actId="1076"/>
          <ac:picMkLst>
            <pc:docMk/>
            <pc:sldMk cId="0" sldId="275"/>
            <ac:picMk id="19" creationId="{00000000-0000-0000-0000-000000000000}"/>
          </ac:picMkLst>
        </pc:picChg>
      </pc:sldChg>
      <pc:sldChg chg="modSp mod">
        <pc:chgData name="Raymond, Mylène" userId="da2aff0e-d061-48f8-ab17-1894c1d6ac38" providerId="ADAL" clId="{20576584-7407-40E6-BC8D-F6093FDD3EEB}" dt="2026-03-15T20:47:54.068" v="742" actId="20577"/>
        <pc:sldMkLst>
          <pc:docMk/>
          <pc:sldMk cId="0" sldId="276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6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54.068" v="742" actId="20577"/>
          <ac:spMkLst>
            <pc:docMk/>
            <pc:sldMk cId="0" sldId="276"/>
            <ac:spMk id="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7:59.205" v="744" actId="20577"/>
        <pc:sldMkLst>
          <pc:docMk/>
          <pc:sldMk cId="0" sldId="277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1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1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1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1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1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20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2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2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1:19:10.545" v="569" actId="1035"/>
          <ac:spMkLst>
            <pc:docMk/>
            <pc:sldMk cId="0" sldId="277"/>
            <ac:spMk id="2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2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2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77"/>
            <ac:spMk id="28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33:27.100" v="230" actId="313"/>
          <ac:spMkLst>
            <pc:docMk/>
            <pc:sldMk cId="0" sldId="277"/>
            <ac:spMk id="29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7:59.205" v="744" actId="20577"/>
          <ac:spMkLst>
            <pc:docMk/>
            <pc:sldMk cId="0" sldId="277"/>
            <ac:spMk id="30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03T00:41:07.373" v="474" actId="20577"/>
        <pc:sldMkLst>
          <pc:docMk/>
          <pc:sldMk cId="0" sldId="284"/>
        </pc:sldMkLst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2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3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4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5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6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24:46.235" v="1" actId="790"/>
          <ac:spMkLst>
            <pc:docMk/>
            <pc:sldMk cId="0" sldId="284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03T00:41:07.373" v="474" actId="20577"/>
          <ac:spMkLst>
            <pc:docMk/>
            <pc:sldMk cId="0" sldId="284"/>
            <ac:spMk id="8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8:18.100" v="748" actId="20577"/>
        <pc:sldMkLst>
          <pc:docMk/>
          <pc:sldMk cId="0" sldId="290"/>
        </pc:sldMkLst>
        <pc:spChg chg="mod">
          <ac:chgData name="Raymond, Mylène" userId="da2aff0e-d061-48f8-ab17-1894c1d6ac38" providerId="ADAL" clId="{20576584-7407-40E6-BC8D-F6093FDD3EEB}" dt="2026-03-15T20:48:18.100" v="748" actId="20577"/>
          <ac:spMkLst>
            <pc:docMk/>
            <pc:sldMk cId="0" sldId="290"/>
            <ac:spMk id="9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8:40.399" v="752" actId="20577"/>
        <pc:sldMkLst>
          <pc:docMk/>
          <pc:sldMk cId="0" sldId="291"/>
        </pc:sldMkLst>
        <pc:spChg chg="mod">
          <ac:chgData name="Raymond, Mylène" userId="da2aff0e-d061-48f8-ab17-1894c1d6ac38" providerId="ADAL" clId="{20576584-7407-40E6-BC8D-F6093FDD3EEB}" dt="2026-03-15T20:48:40.399" v="752" actId="20577"/>
          <ac:spMkLst>
            <pc:docMk/>
            <pc:sldMk cId="0" sldId="291"/>
            <ac:spMk id="23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3-15T20:48:44.028" v="754" actId="20577"/>
        <pc:sldMkLst>
          <pc:docMk/>
          <pc:sldMk cId="0" sldId="292"/>
        </pc:sldMkLst>
        <pc:spChg chg="mod">
          <ac:chgData name="Raymond, Mylène" userId="da2aff0e-d061-48f8-ab17-1894c1d6ac38" providerId="ADAL" clId="{20576584-7407-40E6-BC8D-F6093FDD3EEB}" dt="2026-03-15T20:48:44.028" v="754" actId="20577"/>
          <ac:spMkLst>
            <pc:docMk/>
            <pc:sldMk cId="0" sldId="292"/>
            <ac:spMk id="22" creationId="{00000000-0000-0000-0000-000000000000}"/>
          </ac:spMkLst>
        </pc:spChg>
      </pc:sldChg>
      <pc:sldChg chg="modSp mod">
        <pc:chgData name="Raymond, Mylène" userId="da2aff0e-d061-48f8-ab17-1894c1d6ac38" providerId="ADAL" clId="{20576584-7407-40E6-BC8D-F6093FDD3EEB}" dt="2026-04-01T15:05:26.264" v="757" actId="403"/>
        <pc:sldMkLst>
          <pc:docMk/>
          <pc:sldMk cId="0" sldId="293"/>
        </pc:sldMkLst>
        <pc:spChg chg="mod">
          <ac:chgData name="Raymond, Mylène" userId="da2aff0e-d061-48f8-ab17-1894c1d6ac38" providerId="ADAL" clId="{20576584-7407-40E6-BC8D-F6093FDD3EEB}" dt="2026-04-01T15:05:26.264" v="757" actId="403"/>
          <ac:spMkLst>
            <pc:docMk/>
            <pc:sldMk cId="0" sldId="293"/>
            <ac:spMk id="7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4-01T15:05:26.264" v="757" actId="403"/>
          <ac:spMkLst>
            <pc:docMk/>
            <pc:sldMk cId="0" sldId="293"/>
            <ac:spMk id="11" creationId="{00000000-0000-0000-0000-000000000000}"/>
          </ac:spMkLst>
        </pc:spChg>
        <pc:spChg chg="mod">
          <ac:chgData name="Raymond, Mylène" userId="da2aff0e-d061-48f8-ab17-1894c1d6ac38" providerId="ADAL" clId="{20576584-7407-40E6-BC8D-F6093FDD3EEB}" dt="2026-03-15T20:48:49.007" v="756" actId="20577"/>
          <ac:spMkLst>
            <pc:docMk/>
            <pc:sldMk cId="0" sldId="293"/>
            <ac:spMk id="1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34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50.statcan.gc.ca/n1/pub/11-621-m/11-621-m2025008-fra.htm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institutduquebec.ca/publications/repercussions-de-l-automatisation-et-de-l-ia-sur-la-main-d-oeuvre-au-quebec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164196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587542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b="1" dirty="0"/>
              <a:t>1950 — Alan Turing propose le test de Turing</a:t>
            </a:r>
          </a:p>
          <a:p>
            <a:r>
              <a:rPr lang="fr-CA" dirty="0"/>
              <a:t>Peut-on créer une machine imitant l’intelligence humaine ? Cette question fonde toute l’IA.</a:t>
            </a:r>
          </a:p>
          <a:p>
            <a:endParaRPr lang="fr-CA" dirty="0"/>
          </a:p>
          <a:p>
            <a:r>
              <a:rPr lang="fr-CA" b="1" dirty="0"/>
              <a:t>1956 — Conférence de Dartmouth : naissance de l’IA</a:t>
            </a:r>
          </a:p>
          <a:p>
            <a:r>
              <a:rPr lang="fr-CA" dirty="0"/>
              <a:t>1re utilisation du terme «intelligence artificielle» dans un cadre académique.</a:t>
            </a:r>
          </a:p>
          <a:p>
            <a:endParaRPr lang="fr-CA" dirty="0"/>
          </a:p>
          <a:p>
            <a:r>
              <a:rPr lang="fr-CA" b="1" dirty="0"/>
              <a:t>1997 — Deep Blue bat Kasparov aux échecs</a:t>
            </a:r>
          </a:p>
          <a:p>
            <a:r>
              <a:rPr lang="fr-CA" dirty="0"/>
              <a:t>Premier jalon majeur : une machine bat le champion du monde d’échecs. Marque l’essor de l’IA dans les jeux stratégiques.</a:t>
            </a:r>
          </a:p>
          <a:p>
            <a:endParaRPr lang="fr-CA" dirty="0"/>
          </a:p>
          <a:p>
            <a:r>
              <a:rPr lang="fr-CA" b="1" dirty="0"/>
              <a:t>2012 — Percée du </a:t>
            </a:r>
            <a:r>
              <a:rPr lang="fr-CA" b="1" dirty="0" err="1"/>
              <a:t>deep</a:t>
            </a:r>
            <a:r>
              <a:rPr lang="fr-CA" b="1" dirty="0"/>
              <a:t> </a:t>
            </a:r>
            <a:r>
              <a:rPr lang="fr-CA" b="1" dirty="0" err="1"/>
              <a:t>learning</a:t>
            </a:r>
            <a:r>
              <a:rPr lang="fr-CA" b="1" dirty="0"/>
              <a:t> (</a:t>
            </a:r>
            <a:r>
              <a:rPr lang="fr-CA" b="1" dirty="0" err="1"/>
              <a:t>AlexNet</a:t>
            </a:r>
            <a:r>
              <a:rPr lang="fr-CA" b="1" dirty="0"/>
              <a:t>)</a:t>
            </a:r>
          </a:p>
          <a:p>
            <a:r>
              <a:rPr lang="fr-CA" dirty="0"/>
              <a:t>Les réseaux de neurones permettent aux machines d’apprendre seules à partir de données.</a:t>
            </a:r>
          </a:p>
          <a:p>
            <a:endParaRPr lang="fr-CA" dirty="0"/>
          </a:p>
          <a:p>
            <a:r>
              <a:rPr lang="fr-CA" b="1" dirty="0"/>
              <a:t>2017 — Architecture Transformer (Google)</a:t>
            </a:r>
          </a:p>
          <a:p>
            <a:r>
              <a:rPr lang="fr-CA" dirty="0"/>
              <a:t>Révolutionne le traitement du langage. C’est la base de ChatGPT, Claude et Gemini.</a:t>
            </a:r>
          </a:p>
          <a:p>
            <a:endParaRPr lang="fr-CA" dirty="0"/>
          </a:p>
          <a:p>
            <a:r>
              <a:rPr lang="fr-CA" b="1" dirty="0"/>
              <a:t>2022 — ChatGPT : 100 M d’utilisateurs en 2 mois</a:t>
            </a:r>
          </a:p>
          <a:p>
            <a:r>
              <a:rPr lang="fr-CA" dirty="0"/>
              <a:t>En 5 jours : 1 million d’utilisateurs. Jamais un outil n’avait été adopté aussi vite.</a:t>
            </a:r>
          </a:p>
          <a:p>
            <a:endParaRPr lang="fr-CA" dirty="0"/>
          </a:p>
          <a:p>
            <a:r>
              <a:rPr lang="fr-CA" b="1" dirty="0"/>
              <a:t>2024-26 — Explosion des agents IA et modèles multimodaux</a:t>
            </a:r>
          </a:p>
          <a:p>
            <a:r>
              <a:rPr lang="fr-CA" dirty="0"/>
              <a:t>Les IA planifient et exécutent des tâches seules. Elles voient, entendent et agissent.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Sources : </a:t>
            </a:r>
          </a:p>
          <a:p>
            <a:endParaRPr lang="fr-CA" dirty="0"/>
          </a:p>
          <a:p>
            <a:r>
              <a:rPr lang="fr-CA" dirty="0"/>
              <a:t>Statistique Canada, juin 2025. </a:t>
            </a:r>
            <a:r>
              <a:rPr lang="fr-CA" dirty="0">
                <a:hlinkClick r:id="rId3"/>
              </a:rPr>
              <a:t>https://www150.statcan.gc.ca/n1/pub/11-621-m/11-621-m2025008-fra.htm</a:t>
            </a:r>
            <a:endParaRPr lang="fr-CA" dirty="0"/>
          </a:p>
          <a:p>
            <a:r>
              <a:rPr lang="fr-CA" dirty="0"/>
              <a:t>Institut du Québec / Centre des Compétences futures, janvier 2025. </a:t>
            </a:r>
            <a:r>
              <a:rPr lang="fr-CA" dirty="0">
                <a:hlinkClick r:id="rId4"/>
              </a:rPr>
              <a:t>https://institutduquebec.ca/publications/repercussions-de-l-automatisation-et-de-l-ia-sur-la-main-d-oeuvre-au-quebec</a:t>
            </a:r>
            <a:endParaRPr lang="fr-CA" dirty="0"/>
          </a:p>
          <a:p>
            <a:r>
              <a:rPr lang="fr-CA" dirty="0"/>
              <a:t>Statistique Canada, ECSE T2 2025. </a:t>
            </a:r>
            <a:r>
              <a:rPr lang="fr-CA" dirty="0">
                <a:hlinkClick r:id="rId3"/>
              </a:rPr>
              <a:t>https://www150.statcan.gc.ca/n1/pub/11-621-m/11-621-m2025008-fra.htm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5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Shape 2"/>
          <p:cNvSpPr/>
          <p:nvPr/>
        </p:nvSpPr>
        <p:spPr>
          <a:xfrm>
            <a:off x="5486400" y="-457200"/>
            <a:ext cx="5029200" cy="5029200"/>
          </a:xfrm>
          <a:prstGeom prst="ellipse">
            <a:avLst/>
          </a:prstGeom>
          <a:solidFill>
            <a:srgbClr val="E91E8E">
              <a:alpha val="12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5" name="Shape 3"/>
          <p:cNvSpPr/>
          <p:nvPr/>
        </p:nvSpPr>
        <p:spPr>
          <a:xfrm>
            <a:off x="6217920" y="274320"/>
            <a:ext cx="3657600" cy="3657600"/>
          </a:xfrm>
          <a:prstGeom prst="ellipse">
            <a:avLst/>
          </a:prstGeom>
          <a:solidFill>
            <a:srgbClr val="00D4FF">
              <a:alpha val="10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097280"/>
            <a:ext cx="1371600" cy="13716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54864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</a:t>
            </a:r>
            <a:endParaRPr lang="fr-CA" sz="7200" noProof="0" dirty="0"/>
          </a:p>
        </p:txBody>
      </p:sp>
      <p:sp>
        <p:nvSpPr>
          <p:cNvPr id="8" name="Text 5"/>
          <p:cNvSpPr/>
          <p:nvPr/>
        </p:nvSpPr>
        <p:spPr>
          <a:xfrm>
            <a:off x="731520" y="1554480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fr-CA" sz="52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générative</a:t>
            </a:r>
            <a:endParaRPr lang="fr-CA" sz="5200" noProof="0" dirty="0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2743200" cy="0"/>
          </a:xfrm>
          <a:prstGeom prst="line">
            <a:avLst/>
          </a:prstGeom>
          <a:noFill/>
          <a:ln w="381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10" name="Text 7"/>
          <p:cNvSpPr/>
          <p:nvPr/>
        </p:nvSpPr>
        <p:spPr>
          <a:xfrm>
            <a:off x="731520" y="28346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0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Comprendre, utiliser et encadrer</a:t>
            </a:r>
            <a:endParaRPr lang="fr-CA" sz="2000" noProof="0" dirty="0"/>
          </a:p>
        </p:txBody>
      </p:sp>
      <p:sp>
        <p:nvSpPr>
          <p:cNvPr id="11" name="Text 8"/>
          <p:cNvSpPr/>
          <p:nvPr/>
        </p:nvSpPr>
        <p:spPr>
          <a:xfrm>
            <a:off x="731519" y="3383280"/>
            <a:ext cx="5873387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chemeClr val="bg1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Conférence dans le cadre du séminaire de recherche méthodologique</a:t>
            </a:r>
            <a:endParaRPr lang="fr-CA" sz="1400" noProof="0" dirty="0">
              <a:solidFill>
                <a:schemeClr val="bg1"/>
              </a:solidFill>
            </a:endParaRPr>
          </a:p>
        </p:txBody>
      </p:sp>
      <p:sp>
        <p:nvSpPr>
          <p:cNvPr id="12" name="Text 9"/>
          <p:cNvSpPr/>
          <p:nvPr/>
        </p:nvSpPr>
        <p:spPr>
          <a:xfrm>
            <a:off x="731520" y="43891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Mylène Raymond</a:t>
            </a:r>
            <a:endParaRPr lang="fr-CA" sz="16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Enjeux éthiques et sociétaux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801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Données personnelles</a:t>
            </a:r>
            <a:endParaRPr lang="fr-CA" sz="1600" noProof="0" dirty="0"/>
          </a:p>
        </p:txBody>
      </p:sp>
      <p:sp>
        <p:nvSpPr>
          <p:cNvPr id="8" name="Text 5"/>
          <p:cNvSpPr/>
          <p:nvPr/>
        </p:nvSpPr>
        <p:spPr>
          <a:xfrm>
            <a:off x="685800" y="18288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RGPD (Europe), Loi 25 (Québec), AI </a:t>
            </a:r>
            <a:r>
              <a:rPr lang="fr-CA" sz="1400" noProof="0" dirty="0" err="1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Act</a:t>
            </a: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. L'utilisateur gratuit devient le produit.</a:t>
            </a:r>
            <a:endParaRPr lang="fr-CA" sz="1400" noProof="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28016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62356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Propriété intellectuelle</a:t>
            </a:r>
            <a:endParaRPr lang="fr-CA" sz="1600" noProof="0" dirty="0"/>
          </a:p>
        </p:txBody>
      </p:sp>
      <p:sp>
        <p:nvSpPr>
          <p:cNvPr id="12" name="Text 8"/>
          <p:cNvSpPr/>
          <p:nvPr/>
        </p:nvSpPr>
        <p:spPr>
          <a:xfrm>
            <a:off x="4983480" y="18288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Droits d’auteur sur les contenus générés et les données d'entraînement.</a:t>
            </a:r>
            <a:endParaRPr lang="fr-CA" sz="1400" noProof="0" dirty="0"/>
          </a:p>
        </p:txBody>
      </p:sp>
      <p:sp>
        <p:nvSpPr>
          <p:cNvPr id="13" name="Shape 9"/>
          <p:cNvSpPr/>
          <p:nvPr/>
        </p:nvSpPr>
        <p:spPr>
          <a:xfrm>
            <a:off x="457200" y="29260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00E676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10896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25880" y="31089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environnemental</a:t>
            </a:r>
            <a:endParaRPr lang="fr-CA" sz="1600" noProof="0" dirty="0"/>
          </a:p>
        </p:txBody>
      </p:sp>
      <p:sp>
        <p:nvSpPr>
          <p:cNvPr id="16" name="Text 11"/>
          <p:cNvSpPr/>
          <p:nvPr/>
        </p:nvSpPr>
        <p:spPr>
          <a:xfrm>
            <a:off x="685800" y="36576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Consommation énergétique et empreinte carbone des modèles d'IA.</a:t>
            </a:r>
            <a:endParaRPr lang="fr-CA" sz="1400" noProof="0" dirty="0"/>
          </a:p>
        </p:txBody>
      </p:sp>
      <p:sp>
        <p:nvSpPr>
          <p:cNvPr id="17" name="Shape 12"/>
          <p:cNvSpPr/>
          <p:nvPr/>
        </p:nvSpPr>
        <p:spPr>
          <a:xfrm>
            <a:off x="4754880" y="29260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108960"/>
            <a:ext cx="457200" cy="4572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23560" y="31089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Emploi et automatisation</a:t>
            </a:r>
            <a:endParaRPr lang="fr-CA" sz="1600" noProof="0" dirty="0"/>
          </a:p>
        </p:txBody>
      </p:sp>
      <p:sp>
        <p:nvSpPr>
          <p:cNvPr id="20" name="Text 14"/>
          <p:cNvSpPr/>
          <p:nvPr/>
        </p:nvSpPr>
        <p:spPr>
          <a:xfrm>
            <a:off x="4983480" y="36576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Transformation des métiers et risque de remplacement pour certains postes.</a:t>
            </a:r>
            <a:endParaRPr lang="fr-CA" sz="1400" noProof="0" dirty="0"/>
          </a:p>
        </p:txBody>
      </p:sp>
      <p:sp>
        <p:nvSpPr>
          <p:cNvPr id="21" name="Text 1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2" name="Text 1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10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E91E8E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fr-CA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4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Limites de l’IA</a:t>
            </a:r>
            <a:endParaRPr lang="fr-CA" sz="40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38100">
            <a:solidFill>
              <a:srgbClr val="E91E8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Hallucinations et biais</a:t>
            </a:r>
            <a:endParaRPr lang="fr-CA" sz="1600" noProof="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164592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11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hallucinations de l’IAG</a:t>
            </a:r>
            <a:endParaRPr lang="fr-CA" sz="28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822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i="1" noProof="0" dirty="0">
                <a:solidFill>
                  <a:srgbClr val="E91E8E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</a:t>
            </a:r>
            <a:r>
              <a:rPr lang="fr-CA" sz="1400" i="1" dirty="0">
                <a:solidFill>
                  <a:srgbClr val="E91E8E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’IAG </a:t>
            </a:r>
            <a:r>
              <a:rPr lang="fr-CA" sz="1400" i="1" noProof="0" dirty="0">
                <a:solidFill>
                  <a:srgbClr val="E91E8E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génère du contenu faux mais plausible</a:t>
            </a:r>
            <a:endParaRPr lang="fr-CA" sz="1400" noProof="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55448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50876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Fausses citations</a:t>
            </a:r>
            <a:endParaRPr lang="fr-CA" sz="1400" noProof="0" dirty="0"/>
          </a:p>
        </p:txBody>
      </p:sp>
      <p:sp>
        <p:nvSpPr>
          <p:cNvPr id="9" name="Text 6"/>
          <p:cNvSpPr/>
          <p:nvPr/>
        </p:nvSpPr>
        <p:spPr>
          <a:xfrm>
            <a:off x="685800" y="20574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Références académiques inventées mais avec des titres, auteurs et DOI réalistes.</a:t>
            </a:r>
            <a:endParaRPr lang="fr-CA" sz="1200" noProof="0" dirty="0"/>
          </a:p>
        </p:txBody>
      </p:sp>
      <p:sp>
        <p:nvSpPr>
          <p:cNvPr id="10" name="Shape 7"/>
          <p:cNvSpPr/>
          <p:nvPr/>
        </p:nvSpPr>
        <p:spPr>
          <a:xfrm>
            <a:off x="4754880" y="137160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5544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86400" y="150876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Faits inventés</a:t>
            </a:r>
            <a:endParaRPr lang="fr-CA" sz="1400" noProof="0" dirty="0"/>
          </a:p>
        </p:txBody>
      </p:sp>
      <p:sp>
        <p:nvSpPr>
          <p:cNvPr id="13" name="Text 9"/>
          <p:cNvSpPr/>
          <p:nvPr/>
        </p:nvSpPr>
        <p:spPr>
          <a:xfrm>
            <a:off x="4983480" y="20574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Données statistiques, dates historiques ou événements complètement fabriqués.</a:t>
            </a:r>
            <a:endParaRPr lang="fr-CA" sz="1200" noProof="0" dirty="0"/>
          </a:p>
        </p:txBody>
      </p:sp>
      <p:sp>
        <p:nvSpPr>
          <p:cNvPr id="14" name="Shape 10"/>
          <p:cNvSpPr/>
          <p:nvPr/>
        </p:nvSpPr>
        <p:spPr>
          <a:xfrm>
            <a:off x="457200" y="301752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20040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188720" y="31546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Mélanges trompeurs</a:t>
            </a:r>
            <a:endParaRPr lang="fr-CA" sz="1400" noProof="0" dirty="0"/>
          </a:p>
        </p:txBody>
      </p:sp>
      <p:sp>
        <p:nvSpPr>
          <p:cNvPr id="17" name="Text 12"/>
          <p:cNvSpPr/>
          <p:nvPr/>
        </p:nvSpPr>
        <p:spPr>
          <a:xfrm>
            <a:off x="685800" y="37033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Mélange de faits réels et d'informations inventées, difficile à démêler.</a:t>
            </a:r>
            <a:endParaRPr lang="fr-CA" sz="1400" noProof="0" dirty="0"/>
          </a:p>
        </p:txBody>
      </p:sp>
      <p:sp>
        <p:nvSpPr>
          <p:cNvPr id="18" name="Shape 13"/>
          <p:cNvSpPr/>
          <p:nvPr/>
        </p:nvSpPr>
        <p:spPr>
          <a:xfrm>
            <a:off x="4754880" y="301752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200400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86400" y="31546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Erreurs visuelles</a:t>
            </a:r>
            <a:endParaRPr lang="fr-CA" sz="1400" noProof="0" dirty="0"/>
          </a:p>
        </p:txBody>
      </p:sp>
      <p:sp>
        <p:nvSpPr>
          <p:cNvPr id="21" name="Text 15"/>
          <p:cNvSpPr/>
          <p:nvPr/>
        </p:nvSpPr>
        <p:spPr>
          <a:xfrm>
            <a:off x="4983480" y="37033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Mains à 6 doigts, texte illisible, horloges impossibles dans les images.</a:t>
            </a:r>
            <a:endParaRPr lang="fr-CA" sz="1400" noProof="0" dirty="0"/>
          </a:p>
        </p:txBody>
      </p:sp>
      <p:sp>
        <p:nvSpPr>
          <p:cNvPr id="22" name="Text 1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3" name="Text 17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12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 biais de l’IA</a:t>
            </a:r>
            <a:endParaRPr lang="fr-CA" sz="28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822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i="1" noProof="0" dirty="0">
                <a:solidFill>
                  <a:srgbClr val="E91E8E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L‘IA reproduit et amplifie les biais présents dans ses données d'entraînement</a:t>
            </a:r>
            <a:endParaRPr lang="fr-CA" sz="1300" noProof="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109728" cy="685800"/>
          </a:xfrm>
          <a:prstGeom prst="rect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77240" y="1371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Biais de genre</a:t>
            </a:r>
            <a:endParaRPr lang="fr-CA" sz="1400" noProof="0" dirty="0"/>
          </a:p>
        </p:txBody>
      </p:sp>
      <p:sp>
        <p:nvSpPr>
          <p:cNvPr id="8" name="Text 6"/>
          <p:cNvSpPr/>
          <p:nvPr/>
        </p:nvSpPr>
        <p:spPr>
          <a:xfrm>
            <a:off x="777240" y="16916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Associations stéréotypées entre genres et professions, traits de caractère.</a:t>
            </a:r>
            <a:endParaRPr lang="fr-CA" sz="1150" noProof="0" dirty="0"/>
          </a:p>
        </p:txBody>
      </p:sp>
      <p:sp>
        <p:nvSpPr>
          <p:cNvPr id="9" name="Shape 7"/>
          <p:cNvSpPr/>
          <p:nvPr/>
        </p:nvSpPr>
        <p:spPr>
          <a:xfrm>
            <a:off x="457200" y="2240280"/>
            <a:ext cx="109728" cy="68580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0" name="Text 8"/>
          <p:cNvSpPr/>
          <p:nvPr/>
        </p:nvSpPr>
        <p:spPr>
          <a:xfrm>
            <a:off x="777240" y="22402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Biais culturels</a:t>
            </a:r>
            <a:endParaRPr lang="fr-CA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777240" y="256032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Prédominance de la culture anglophone et occidentale dans les réponses.</a:t>
            </a:r>
            <a:endParaRPr lang="fr-CA" sz="1150" noProof="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109728" cy="685800"/>
          </a:xfrm>
          <a:prstGeom prst="rect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3" name="Text 11"/>
          <p:cNvSpPr/>
          <p:nvPr/>
        </p:nvSpPr>
        <p:spPr>
          <a:xfrm>
            <a:off x="777240" y="31089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Biais de confirmation</a:t>
            </a:r>
            <a:endParaRPr lang="fr-CA" sz="1400" noProof="0" dirty="0"/>
          </a:p>
        </p:txBody>
      </p:sp>
      <p:sp>
        <p:nvSpPr>
          <p:cNvPr id="14" name="Text 12"/>
          <p:cNvSpPr/>
          <p:nvPr/>
        </p:nvSpPr>
        <p:spPr>
          <a:xfrm>
            <a:off x="777240" y="34290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Tendance à privilégier les informations qui confirment les attentes.</a:t>
            </a:r>
            <a:endParaRPr lang="fr-CA" sz="1150" noProof="0" dirty="0"/>
          </a:p>
        </p:txBody>
      </p:sp>
      <p:sp>
        <p:nvSpPr>
          <p:cNvPr id="15" name="Shape 13"/>
          <p:cNvSpPr/>
          <p:nvPr/>
        </p:nvSpPr>
        <p:spPr>
          <a:xfrm>
            <a:off x="457200" y="3977640"/>
            <a:ext cx="109728" cy="685800"/>
          </a:xfrm>
          <a:prstGeom prst="rect">
            <a:avLst/>
          </a:prstGeom>
          <a:solidFill>
            <a:srgbClr val="00E676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6" name="Text 14"/>
          <p:cNvSpPr/>
          <p:nvPr/>
        </p:nvSpPr>
        <p:spPr>
          <a:xfrm>
            <a:off x="777240" y="39776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Biais de représentation</a:t>
            </a:r>
            <a:endParaRPr lang="fr-CA" sz="1400" noProof="0" dirty="0"/>
          </a:p>
        </p:txBody>
      </p:sp>
      <p:sp>
        <p:nvSpPr>
          <p:cNvPr id="17" name="Text 15"/>
          <p:cNvSpPr/>
          <p:nvPr/>
        </p:nvSpPr>
        <p:spPr>
          <a:xfrm>
            <a:off x="777240" y="429768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Sous-représentation de certains groupes dans les données d’entraînement.</a:t>
            </a:r>
            <a:endParaRPr lang="fr-CA" sz="1150" noProof="0" dirty="0"/>
          </a:p>
        </p:txBody>
      </p:sp>
      <p:sp>
        <p:nvSpPr>
          <p:cNvPr id="18" name="Shape 16"/>
          <p:cNvSpPr/>
          <p:nvPr/>
        </p:nvSpPr>
        <p:spPr>
          <a:xfrm>
            <a:off x="6172200" y="2788920"/>
            <a:ext cx="2514600" cy="1508760"/>
          </a:xfrm>
          <a:prstGeom prst="roundRect">
            <a:avLst>
              <a:gd name="adj" fmla="val 18750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3840480"/>
            <a:ext cx="320040" cy="32004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6347460" y="2910840"/>
            <a:ext cx="2179320" cy="12258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Toujours exercer son jugement critique. L’IA est un outil, pas une autorité.</a:t>
            </a:r>
            <a:endParaRPr lang="fr-CA" sz="1600" noProof="0" dirty="0"/>
          </a:p>
        </p:txBody>
      </p:sp>
      <p:sp>
        <p:nvSpPr>
          <p:cNvPr id="21" name="Text 18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2" name="Text 19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13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E91E8E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fr-CA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4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Vérifier</a:t>
            </a:r>
            <a:endParaRPr lang="fr-CA" sz="40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38100">
            <a:solidFill>
              <a:srgbClr val="E91E8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Méthode en 5 étapes</a:t>
            </a:r>
            <a:endParaRPr lang="fr-CA" sz="1600" noProof="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164592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14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6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 de vérification en 5 étapes</a:t>
            </a:r>
            <a:endParaRPr lang="fr-CA" sz="26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894808"/>
            <a:ext cx="548640" cy="54864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89480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fr-CA" sz="2000" noProof="0" dirty="0"/>
          </a:p>
        </p:txBody>
      </p:sp>
      <p:sp>
        <p:nvSpPr>
          <p:cNvPr id="7" name="Text 5"/>
          <p:cNvSpPr/>
          <p:nvPr/>
        </p:nvSpPr>
        <p:spPr>
          <a:xfrm>
            <a:off x="1371600" y="849088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Questionner</a:t>
            </a:r>
            <a:endParaRPr lang="fr-CA" sz="1600" noProof="0" dirty="0"/>
          </a:p>
        </p:txBody>
      </p:sp>
      <p:sp>
        <p:nvSpPr>
          <p:cNvPr id="8" name="Text 6"/>
          <p:cNvSpPr/>
          <p:nvPr/>
        </p:nvSpPr>
        <p:spPr>
          <a:xfrm>
            <a:off x="1371600" y="116912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L’information est-elle plausible ? D’où vient-elle ?</a:t>
            </a:r>
            <a:endParaRPr lang="fr-CA" sz="1200" noProof="0" dirty="0"/>
          </a:p>
        </p:txBody>
      </p:sp>
      <p:sp>
        <p:nvSpPr>
          <p:cNvPr id="9" name="Shape 7"/>
          <p:cNvSpPr/>
          <p:nvPr/>
        </p:nvSpPr>
        <p:spPr>
          <a:xfrm>
            <a:off x="822960" y="1489168"/>
            <a:ext cx="0" cy="164592"/>
          </a:xfrm>
          <a:prstGeom prst="line">
            <a:avLst/>
          </a:prstGeom>
          <a:noFill/>
          <a:ln w="2540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10" name="Shape 8"/>
          <p:cNvSpPr/>
          <p:nvPr/>
        </p:nvSpPr>
        <p:spPr>
          <a:xfrm>
            <a:off x="548640" y="1699480"/>
            <a:ext cx="548640" cy="54864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1" name="Text 9"/>
          <p:cNvSpPr/>
          <p:nvPr/>
        </p:nvSpPr>
        <p:spPr>
          <a:xfrm>
            <a:off x="548640" y="16994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fr-CA" sz="2000" noProof="0" dirty="0"/>
          </a:p>
        </p:txBody>
      </p:sp>
      <p:sp>
        <p:nvSpPr>
          <p:cNvPr id="12" name="Text 10"/>
          <p:cNvSpPr/>
          <p:nvPr/>
        </p:nvSpPr>
        <p:spPr>
          <a:xfrm>
            <a:off x="1371600" y="16537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Sourcer</a:t>
            </a:r>
            <a:endParaRPr lang="fr-CA" sz="1600" noProof="0" dirty="0"/>
          </a:p>
        </p:txBody>
      </p:sp>
      <p:sp>
        <p:nvSpPr>
          <p:cNvPr id="13" name="Text 11"/>
          <p:cNvSpPr/>
          <p:nvPr/>
        </p:nvSpPr>
        <p:spPr>
          <a:xfrm>
            <a:off x="1371600" y="19738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La source est-elle identifiable, fiable et à jour ?</a:t>
            </a:r>
            <a:endParaRPr lang="fr-CA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822960" y="2293840"/>
            <a:ext cx="0" cy="164592"/>
          </a:xfrm>
          <a:prstGeom prst="line">
            <a:avLst/>
          </a:prstGeom>
          <a:noFill/>
          <a:ln w="2540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15" name="Shape 13"/>
          <p:cNvSpPr/>
          <p:nvPr/>
        </p:nvSpPr>
        <p:spPr>
          <a:xfrm>
            <a:off x="548640" y="2504152"/>
            <a:ext cx="548640" cy="548640"/>
          </a:xfrm>
          <a:prstGeom prst="ellipse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6" name="Text 14"/>
          <p:cNvSpPr/>
          <p:nvPr/>
        </p:nvSpPr>
        <p:spPr>
          <a:xfrm>
            <a:off x="548640" y="250415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fr-CA" sz="2000" noProof="0" dirty="0"/>
          </a:p>
        </p:txBody>
      </p:sp>
      <p:sp>
        <p:nvSpPr>
          <p:cNvPr id="17" name="Text 15"/>
          <p:cNvSpPr/>
          <p:nvPr/>
        </p:nvSpPr>
        <p:spPr>
          <a:xfrm>
            <a:off x="1371600" y="245843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Croiser</a:t>
            </a:r>
            <a:endParaRPr lang="fr-CA" sz="1600" noProof="0" dirty="0"/>
          </a:p>
        </p:txBody>
      </p:sp>
      <p:sp>
        <p:nvSpPr>
          <p:cNvPr id="18" name="Text 16"/>
          <p:cNvSpPr/>
          <p:nvPr/>
        </p:nvSpPr>
        <p:spPr>
          <a:xfrm>
            <a:off x="1371600" y="2778472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D’autres sources confirment-elles cette information ?</a:t>
            </a:r>
            <a:endParaRPr lang="fr-CA" sz="1200" noProof="0" dirty="0"/>
          </a:p>
        </p:txBody>
      </p:sp>
      <p:sp>
        <p:nvSpPr>
          <p:cNvPr id="19" name="Shape 17"/>
          <p:cNvSpPr/>
          <p:nvPr/>
        </p:nvSpPr>
        <p:spPr>
          <a:xfrm>
            <a:off x="822960" y="3098512"/>
            <a:ext cx="0" cy="164592"/>
          </a:xfrm>
          <a:prstGeom prst="line">
            <a:avLst/>
          </a:prstGeom>
          <a:noFill/>
          <a:ln w="2540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20" name="Shape 18"/>
          <p:cNvSpPr/>
          <p:nvPr/>
        </p:nvSpPr>
        <p:spPr>
          <a:xfrm>
            <a:off x="548640" y="3308824"/>
            <a:ext cx="548640" cy="548640"/>
          </a:xfrm>
          <a:prstGeom prst="ellipse">
            <a:avLst/>
          </a:prstGeom>
          <a:solidFill>
            <a:srgbClr val="00E676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21" name="Text 19"/>
          <p:cNvSpPr/>
          <p:nvPr/>
        </p:nvSpPr>
        <p:spPr>
          <a:xfrm>
            <a:off x="548640" y="330882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fr-CA" sz="2000" noProof="0" dirty="0"/>
          </a:p>
        </p:txBody>
      </p:sp>
      <p:sp>
        <p:nvSpPr>
          <p:cNvPr id="22" name="Text 20"/>
          <p:cNvSpPr/>
          <p:nvPr/>
        </p:nvSpPr>
        <p:spPr>
          <a:xfrm>
            <a:off x="1371600" y="3263104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Contextualiser</a:t>
            </a:r>
            <a:endParaRPr lang="fr-CA" sz="1600" noProof="0" dirty="0"/>
          </a:p>
        </p:txBody>
      </p:sp>
      <p:sp>
        <p:nvSpPr>
          <p:cNvPr id="23" name="Text 21"/>
          <p:cNvSpPr/>
          <p:nvPr/>
        </p:nvSpPr>
        <p:spPr>
          <a:xfrm>
            <a:off x="1371600" y="3583144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L’information est-elle sortie de son contexte original ?</a:t>
            </a:r>
            <a:endParaRPr lang="fr-CA" sz="1200" noProof="0" dirty="0"/>
          </a:p>
        </p:txBody>
      </p:sp>
      <p:sp>
        <p:nvSpPr>
          <p:cNvPr id="24" name="Shape 22"/>
          <p:cNvSpPr/>
          <p:nvPr/>
        </p:nvSpPr>
        <p:spPr>
          <a:xfrm>
            <a:off x="822960" y="3903184"/>
            <a:ext cx="0" cy="164592"/>
          </a:xfrm>
          <a:prstGeom prst="line">
            <a:avLst/>
          </a:prstGeom>
          <a:noFill/>
          <a:ln w="2540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25" name="Shape 23"/>
          <p:cNvSpPr/>
          <p:nvPr/>
        </p:nvSpPr>
        <p:spPr>
          <a:xfrm>
            <a:off x="548640" y="4113496"/>
            <a:ext cx="548640" cy="54864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26" name="Text 24"/>
          <p:cNvSpPr/>
          <p:nvPr/>
        </p:nvSpPr>
        <p:spPr>
          <a:xfrm>
            <a:off x="548640" y="411349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fr-CA" sz="2000" noProof="0" dirty="0"/>
          </a:p>
        </p:txBody>
      </p:sp>
      <p:sp>
        <p:nvSpPr>
          <p:cNvPr id="27" name="Text 25"/>
          <p:cNvSpPr/>
          <p:nvPr/>
        </p:nvSpPr>
        <p:spPr>
          <a:xfrm>
            <a:off x="1371600" y="4067776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Conclure</a:t>
            </a:r>
            <a:endParaRPr lang="fr-CA" sz="1600" noProof="0" dirty="0"/>
          </a:p>
        </p:txBody>
      </p:sp>
      <p:sp>
        <p:nvSpPr>
          <p:cNvPr id="28" name="Text 26"/>
          <p:cNvSpPr/>
          <p:nvPr/>
        </p:nvSpPr>
        <p:spPr>
          <a:xfrm>
            <a:off x="1371600" y="4387816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Peut-on faire confiance ? Quel niveau de certitude ?</a:t>
            </a:r>
            <a:endParaRPr lang="fr-CA" sz="1200" noProof="0" dirty="0"/>
          </a:p>
        </p:txBody>
      </p:sp>
      <p:sp>
        <p:nvSpPr>
          <p:cNvPr id="29" name="Text 27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30" name="Text 28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15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E91E8E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fr-CA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4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L’IAG et la recherche</a:t>
            </a:r>
            <a:endParaRPr lang="fr-CA" sz="40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38100">
            <a:solidFill>
              <a:srgbClr val="E91E8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Outils, forces et limites</a:t>
            </a:r>
            <a:endParaRPr lang="fr-CA" sz="1600" noProof="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164592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16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Transcrire ses entretiens animés</a:t>
            </a:r>
            <a:endParaRPr lang="fr-CA" sz="28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822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i="1" noProof="0" dirty="0">
                <a:solidFill>
                  <a:srgbClr val="E91E8E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Outils de transcription automatique pour la recherche</a:t>
            </a:r>
            <a:endParaRPr lang="fr-CA" sz="1400" noProof="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448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50876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aTrain (gratuit, hors ligne)</a:t>
            </a:r>
            <a:endParaRPr lang="fr-CA" sz="1400" noProof="0" dirty="0"/>
          </a:p>
        </p:txBody>
      </p:sp>
      <p:sp>
        <p:nvSpPr>
          <p:cNvPr id="9" name="Text 6"/>
          <p:cNvSpPr/>
          <p:nvPr/>
        </p:nvSpPr>
        <p:spPr>
          <a:xfrm>
            <a:off x="685800" y="20574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Transcription locale avec Whisper. Compatible MAXQDA, ATLAS.ti et NVivo. Conforme au RGPD.</a:t>
            </a:r>
            <a:endParaRPr lang="fr-CA" sz="1100" noProof="0" dirty="0"/>
          </a:p>
        </p:txBody>
      </p:sp>
      <p:sp>
        <p:nvSpPr>
          <p:cNvPr id="10" name="Shape 7"/>
          <p:cNvSpPr/>
          <p:nvPr/>
        </p:nvSpPr>
        <p:spPr>
          <a:xfrm>
            <a:off x="4754880" y="137160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480" y="15544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86400" y="150876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Teams / Stream (UQTR)</a:t>
            </a:r>
            <a:endParaRPr lang="fr-CA" sz="1400" noProof="0" dirty="0"/>
          </a:p>
        </p:txBody>
      </p:sp>
      <p:sp>
        <p:nvSpPr>
          <p:cNvPr id="13" name="Text 9"/>
          <p:cNvSpPr/>
          <p:nvPr/>
        </p:nvSpPr>
        <p:spPr>
          <a:xfrm>
            <a:off x="4983480" y="205740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Transcription intégrée aux réunions. Précision ~85 %. Export en VTT avec horodatage.</a:t>
            </a:r>
            <a:endParaRPr lang="fr-CA" sz="1100" noProof="0" dirty="0"/>
          </a:p>
        </p:txBody>
      </p:sp>
      <p:sp>
        <p:nvSpPr>
          <p:cNvPr id="14" name="Shape 10"/>
          <p:cNvSpPr/>
          <p:nvPr/>
        </p:nvSpPr>
        <p:spPr>
          <a:xfrm>
            <a:off x="457200" y="301752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20040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188720" y="31546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Forces</a:t>
            </a:r>
            <a:endParaRPr lang="fr-CA" sz="1400" noProof="0" dirty="0"/>
          </a:p>
        </p:txBody>
      </p:sp>
      <p:sp>
        <p:nvSpPr>
          <p:cNvPr id="17" name="Text 12"/>
          <p:cNvSpPr/>
          <p:nvPr/>
        </p:nvSpPr>
        <p:spPr>
          <a:xfrm>
            <a:off x="685800" y="37033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Gain de temps (2-3x durée audio). Détection des locuteurs. Support multilingue (99 langues).</a:t>
            </a:r>
            <a:endParaRPr lang="fr-CA" sz="1100" noProof="0" dirty="0"/>
          </a:p>
        </p:txBody>
      </p:sp>
      <p:sp>
        <p:nvSpPr>
          <p:cNvPr id="18" name="Shape 13"/>
          <p:cNvSpPr/>
          <p:nvPr/>
        </p:nvSpPr>
        <p:spPr>
          <a:xfrm>
            <a:off x="4754880" y="3017520"/>
            <a:ext cx="3931920" cy="1371600"/>
          </a:xfrm>
          <a:prstGeom prst="roundRect">
            <a:avLst>
              <a:gd name="adj" fmla="val 10000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3480" y="3200400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86400" y="315468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Limites</a:t>
            </a:r>
            <a:endParaRPr lang="fr-CA" sz="1400" noProof="0" dirty="0"/>
          </a:p>
        </p:txBody>
      </p:sp>
      <p:sp>
        <p:nvSpPr>
          <p:cNvPr id="21" name="Text 15"/>
          <p:cNvSpPr/>
          <p:nvPr/>
        </p:nvSpPr>
        <p:spPr>
          <a:xfrm>
            <a:off x="4983480" y="370332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1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Révision humaine obligatoire. Mots techniques mal transcrits. Chevauchements de parole mal gérés.</a:t>
            </a:r>
            <a:endParaRPr lang="fr-CA" sz="1100" noProof="0" dirty="0"/>
          </a:p>
        </p:txBody>
      </p:sp>
      <p:sp>
        <p:nvSpPr>
          <p:cNvPr id="22" name="Text 1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L'IA générative | Conférence UQTR</a:t>
            </a:r>
            <a:endParaRPr lang="fr-CA" sz="900" noProof="0" dirty="0"/>
          </a:p>
        </p:txBody>
      </p:sp>
      <p:sp>
        <p:nvSpPr>
          <p:cNvPr id="23" name="Text 17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L’IAG pour rédiger et corriger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28016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Rédaction et reformulation</a:t>
            </a:r>
            <a:endParaRPr lang="fr-CA" sz="1600" noProof="0" dirty="0"/>
          </a:p>
        </p:txBody>
      </p:sp>
      <p:sp>
        <p:nvSpPr>
          <p:cNvPr id="8" name="Text 5"/>
          <p:cNvSpPr/>
          <p:nvPr/>
        </p:nvSpPr>
        <p:spPr>
          <a:xfrm>
            <a:off x="685800" y="18288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ChatGPT réduit le temps de rédaction de 40 % (MIT). Utile pour reformuler, structurer et synthétiser.</a:t>
            </a:r>
            <a:endParaRPr lang="fr-CA" sz="1400" noProof="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280160"/>
            <a:ext cx="457200" cy="4572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62356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Correction linguistique</a:t>
            </a:r>
            <a:endParaRPr lang="fr-CA" sz="1600" noProof="0" dirty="0"/>
          </a:p>
        </p:txBody>
      </p:sp>
      <p:sp>
        <p:nvSpPr>
          <p:cNvPr id="12" name="Text 8"/>
          <p:cNvSpPr/>
          <p:nvPr/>
        </p:nvSpPr>
        <p:spPr>
          <a:xfrm>
            <a:off x="4983480" y="18288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Outils comme Antidote, Paperpal ou Writeful. Correction grammaticale, stylistique et terminologique.</a:t>
            </a:r>
            <a:endParaRPr lang="fr-CA" sz="1400" noProof="0" dirty="0"/>
          </a:p>
        </p:txBody>
      </p:sp>
      <p:sp>
        <p:nvSpPr>
          <p:cNvPr id="13" name="Shape 9"/>
          <p:cNvSpPr/>
          <p:nvPr/>
        </p:nvSpPr>
        <p:spPr>
          <a:xfrm>
            <a:off x="457200" y="29260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00E676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10896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325880" y="31089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Structuration des idées</a:t>
            </a:r>
            <a:endParaRPr lang="fr-CA" sz="1600" noProof="0" dirty="0"/>
          </a:p>
        </p:txBody>
      </p:sp>
      <p:sp>
        <p:nvSpPr>
          <p:cNvPr id="16" name="Text 11"/>
          <p:cNvSpPr/>
          <p:nvPr/>
        </p:nvSpPr>
        <p:spPr>
          <a:xfrm>
            <a:off x="685800" y="36576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Aide à organiser un plan, identifier des liens entre concepts et générer des pistes d’analyse.</a:t>
            </a:r>
            <a:endParaRPr lang="fr-CA" sz="1400" noProof="0" dirty="0"/>
          </a:p>
        </p:txBody>
      </p:sp>
      <p:sp>
        <p:nvSpPr>
          <p:cNvPr id="17" name="Shape 12"/>
          <p:cNvSpPr/>
          <p:nvPr/>
        </p:nvSpPr>
        <p:spPr>
          <a:xfrm>
            <a:off x="4754880" y="2926080"/>
            <a:ext cx="393192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3480" y="3108960"/>
            <a:ext cx="457200" cy="4572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23560" y="31089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Critique et limites</a:t>
            </a:r>
            <a:endParaRPr lang="fr-CA" sz="1600" noProof="0" dirty="0"/>
          </a:p>
        </p:txBody>
      </p:sp>
      <p:sp>
        <p:nvSpPr>
          <p:cNvPr id="20" name="Text 14"/>
          <p:cNvSpPr/>
          <p:nvPr/>
        </p:nvSpPr>
        <p:spPr>
          <a:xfrm>
            <a:off x="4983480" y="36576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25 % des chercheurs ont rencontré des hallucinations (Nature, 2023). Ne remplace pas l’analyse humaine.</a:t>
            </a:r>
            <a:endParaRPr lang="fr-CA" sz="1400" noProof="0" dirty="0"/>
          </a:p>
        </p:txBody>
      </p:sp>
      <p:sp>
        <p:nvSpPr>
          <p:cNvPr id="21" name="Text 1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2" name="Text 1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18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L’IAG en recherche : le bon et le risqué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931920" cy="3291840"/>
          </a:xfrm>
          <a:prstGeom prst="roundRect">
            <a:avLst>
              <a:gd name="adj" fmla="val 4167"/>
            </a:avLst>
          </a:prstGeom>
          <a:solidFill>
            <a:srgbClr val="251A4A"/>
          </a:solidFill>
          <a:ln w="12700">
            <a:solidFill>
              <a:srgbClr val="FF5252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2801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8016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b="1" noProof="0" dirty="0">
                <a:solidFill>
                  <a:srgbClr val="FF525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Ce que l’IAG fait bien</a:t>
            </a:r>
            <a:endParaRPr lang="fr-CA" noProof="0" dirty="0"/>
          </a:p>
        </p:txBody>
      </p:sp>
      <p:sp>
        <p:nvSpPr>
          <p:cNvPr id="8" name="Text 5"/>
          <p:cNvSpPr/>
          <p:nvPr/>
        </p:nvSpPr>
        <p:spPr>
          <a:xfrm>
            <a:off x="731520" y="192024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 err="1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Transcrire des entretiens animés</a:t>
            </a: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 (aTrain, Teams)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Reformuler et corriger des textes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Synthétiser des écrits scientifiques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Structurer un plan ou des idées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Explorer des pistes de codage initial</a:t>
            </a:r>
            <a:endParaRPr lang="fr-CA" sz="1400" noProof="0" dirty="0"/>
          </a:p>
        </p:txBody>
      </p:sp>
      <p:sp>
        <p:nvSpPr>
          <p:cNvPr id="9" name="Shape 6"/>
          <p:cNvSpPr/>
          <p:nvPr/>
        </p:nvSpPr>
        <p:spPr>
          <a:xfrm>
            <a:off x="4754880" y="1097280"/>
            <a:ext cx="3931920" cy="3291840"/>
          </a:xfrm>
          <a:prstGeom prst="roundRect">
            <a:avLst>
              <a:gd name="adj" fmla="val 4167"/>
            </a:avLst>
          </a:prstGeom>
          <a:solidFill>
            <a:srgbClr val="251A4A"/>
          </a:solidFill>
          <a:ln w="12700">
            <a:solidFill>
              <a:srgbClr val="00E676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28016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577840" y="128016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Ce qui pose problème</a:t>
            </a:r>
            <a:endParaRPr lang="fr-CA" noProof="0" dirty="0"/>
          </a:p>
        </p:txBody>
      </p:sp>
      <p:sp>
        <p:nvSpPr>
          <p:cNvPr id="12" name="Text 8"/>
          <p:cNvSpPr/>
          <p:nvPr/>
        </p:nvSpPr>
        <p:spPr>
          <a:xfrm>
            <a:off x="5029200" y="1920240"/>
            <a:ext cx="338328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Inventer des sources et citations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Produire une analyse en profondeur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Remplacer l’immersion dans les données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Garantir la confidentialité des données</a:t>
            </a:r>
            <a:endParaRPr lang="fr-CA" sz="1400" noProof="0" dirty="0"/>
          </a:p>
          <a:p>
            <a:pPr marL="182563" indent="-182563">
              <a:spcAft>
                <a:spcPts val="600"/>
              </a:spcAft>
              <a:buSzPct val="100000"/>
              <a:buChar char="•"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Interpréter le sens et le contexte culturel</a:t>
            </a:r>
            <a:endParaRPr lang="fr-CA" sz="1400" noProof="0" dirty="0"/>
          </a:p>
        </p:txBody>
      </p:sp>
      <p:sp>
        <p:nvSpPr>
          <p:cNvPr id="13" name="Text 9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14" name="Text 10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19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32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Plan de la conférence</a:t>
            </a:r>
            <a:endParaRPr lang="fr-CA" sz="3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391194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fr-CA" sz="1600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436914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920240" y="1391194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Historique : repères et vocabulaire</a:t>
            </a:r>
            <a:endParaRPr lang="fr-CA" sz="1400" noProof="0" dirty="0"/>
          </a:p>
        </p:txBody>
      </p:sp>
      <p:sp>
        <p:nvSpPr>
          <p:cNvPr id="8" name="Shape 5"/>
          <p:cNvSpPr/>
          <p:nvPr/>
        </p:nvSpPr>
        <p:spPr>
          <a:xfrm>
            <a:off x="1371600" y="1866682"/>
            <a:ext cx="6858000" cy="0"/>
          </a:xfrm>
          <a:prstGeom prst="line">
            <a:avLst/>
          </a:prstGeom>
          <a:noFill/>
          <a:ln w="635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9" name="Text 6"/>
          <p:cNvSpPr/>
          <p:nvPr/>
        </p:nvSpPr>
        <p:spPr>
          <a:xfrm>
            <a:off x="731520" y="1921546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fr-CA" sz="1600" noProof="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1967266"/>
            <a:ext cx="320040" cy="3200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920240" y="1921546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Société : impacts et débats</a:t>
            </a:r>
            <a:endParaRPr lang="fr-CA" sz="1400" noProof="0" dirty="0"/>
          </a:p>
        </p:txBody>
      </p:sp>
      <p:sp>
        <p:nvSpPr>
          <p:cNvPr id="12" name="Shape 8"/>
          <p:cNvSpPr/>
          <p:nvPr/>
        </p:nvSpPr>
        <p:spPr>
          <a:xfrm>
            <a:off x="1371600" y="2397034"/>
            <a:ext cx="6858000" cy="0"/>
          </a:xfrm>
          <a:prstGeom prst="line">
            <a:avLst/>
          </a:prstGeom>
          <a:noFill/>
          <a:ln w="635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13" name="Text 9"/>
          <p:cNvSpPr/>
          <p:nvPr/>
        </p:nvSpPr>
        <p:spPr>
          <a:xfrm>
            <a:off x="731520" y="2451898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fr-CA" sz="1600" noProof="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600" y="2497618"/>
            <a:ext cx="320040" cy="3200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920240" y="2451898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Limites : hallucinations et biais</a:t>
            </a:r>
            <a:endParaRPr lang="fr-CA" sz="1400" noProof="0" dirty="0"/>
          </a:p>
        </p:txBody>
      </p:sp>
      <p:sp>
        <p:nvSpPr>
          <p:cNvPr id="16" name="Shape 11"/>
          <p:cNvSpPr/>
          <p:nvPr/>
        </p:nvSpPr>
        <p:spPr>
          <a:xfrm>
            <a:off x="1371600" y="2927386"/>
            <a:ext cx="6858000" cy="0"/>
          </a:xfrm>
          <a:prstGeom prst="line">
            <a:avLst/>
          </a:prstGeom>
          <a:noFill/>
          <a:ln w="635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17" name="Text 12"/>
          <p:cNvSpPr/>
          <p:nvPr/>
        </p:nvSpPr>
        <p:spPr>
          <a:xfrm>
            <a:off x="731520" y="298225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fr-CA" sz="1600" noProof="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1600" y="3027970"/>
            <a:ext cx="320040" cy="3200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920240" y="298225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Vérifier : méthode en 5 étapes</a:t>
            </a:r>
            <a:endParaRPr lang="fr-CA" sz="1400" noProof="0" dirty="0"/>
          </a:p>
        </p:txBody>
      </p:sp>
      <p:sp>
        <p:nvSpPr>
          <p:cNvPr id="20" name="Shape 14"/>
          <p:cNvSpPr/>
          <p:nvPr/>
        </p:nvSpPr>
        <p:spPr>
          <a:xfrm>
            <a:off x="1371600" y="3457738"/>
            <a:ext cx="6858000" cy="0"/>
          </a:xfrm>
          <a:prstGeom prst="line">
            <a:avLst/>
          </a:prstGeom>
          <a:noFill/>
          <a:ln w="635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21" name="Text 15"/>
          <p:cNvSpPr/>
          <p:nvPr/>
        </p:nvSpPr>
        <p:spPr>
          <a:xfrm>
            <a:off x="731520" y="3512602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fr-CA" sz="1600" noProof="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1600" y="3558322"/>
            <a:ext cx="320040" cy="32004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920240" y="3512602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L’IAG et la recherche</a:t>
            </a:r>
            <a:endParaRPr lang="fr-CA" sz="1400" noProof="0" dirty="0"/>
          </a:p>
        </p:txBody>
      </p:sp>
      <p:sp>
        <p:nvSpPr>
          <p:cNvPr id="24" name="Shape 17"/>
          <p:cNvSpPr/>
          <p:nvPr/>
        </p:nvSpPr>
        <p:spPr>
          <a:xfrm>
            <a:off x="1371600" y="3988090"/>
            <a:ext cx="6858000" cy="0"/>
          </a:xfrm>
          <a:prstGeom prst="line">
            <a:avLst/>
          </a:prstGeom>
          <a:noFill/>
          <a:ln w="635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25" name="Text 18"/>
          <p:cNvSpPr/>
          <p:nvPr/>
        </p:nvSpPr>
        <p:spPr>
          <a:xfrm>
            <a:off x="731520" y="3749040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endParaRPr lang="fr-CA" sz="1600" noProof="0" dirty="0"/>
          </a:p>
        </p:txBody>
      </p:sp>
      <p:sp>
        <p:nvSpPr>
          <p:cNvPr id="27" name="Text 19"/>
          <p:cNvSpPr/>
          <p:nvPr/>
        </p:nvSpPr>
        <p:spPr>
          <a:xfrm>
            <a:off x="1920240" y="37490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 </a:t>
            </a:r>
            <a:endParaRPr lang="fr-CA" sz="1400" noProof="0" dirty="0"/>
          </a:p>
        </p:txBody>
      </p:sp>
      <p:sp>
        <p:nvSpPr>
          <p:cNvPr id="29" name="Text 21"/>
          <p:cNvSpPr/>
          <p:nvPr/>
        </p:nvSpPr>
        <p:spPr>
          <a:xfrm>
            <a:off x="731520" y="4279392"/>
            <a:ext cx="548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endParaRPr lang="fr-CA" sz="1600" noProof="0" dirty="0"/>
          </a:p>
        </p:txBody>
      </p:sp>
      <p:sp>
        <p:nvSpPr>
          <p:cNvPr id="32" name="Text 2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33" name="Text 24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914400"/>
            <a:ext cx="5486400" cy="5486400"/>
          </a:xfrm>
          <a:prstGeom prst="ellipse">
            <a:avLst/>
          </a:prstGeom>
          <a:solidFill>
            <a:srgbClr val="E91E8E">
              <a:alpha val="12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5943600" y="0"/>
            <a:ext cx="4572000" cy="4572000"/>
          </a:xfrm>
          <a:prstGeom prst="ellipse">
            <a:avLst/>
          </a:prstGeom>
          <a:solidFill>
            <a:srgbClr val="00D4FF">
              <a:alpha val="10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Shape 2"/>
          <p:cNvSpPr/>
          <p:nvPr/>
        </p:nvSpPr>
        <p:spPr>
          <a:xfrm>
            <a:off x="-1828800" y="1828800"/>
            <a:ext cx="4572000" cy="4572000"/>
          </a:xfrm>
          <a:prstGeom prst="ellipse">
            <a:avLst/>
          </a:prstGeom>
          <a:solidFill>
            <a:srgbClr val="E91E8E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91440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64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Merci !</a:t>
            </a:r>
            <a:endParaRPr lang="fr-CA" sz="64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2468880"/>
            <a:ext cx="2743200" cy="0"/>
          </a:xfrm>
          <a:prstGeom prst="line">
            <a:avLst/>
          </a:prstGeom>
          <a:noFill/>
          <a:ln w="381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265176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 ?</a:t>
            </a:r>
            <a:endParaRPr lang="fr-CA" sz="2800" noProof="0" dirty="0"/>
          </a:p>
        </p:txBody>
      </p:sp>
      <p:sp>
        <p:nvSpPr>
          <p:cNvPr id="8" name="Text 6"/>
          <p:cNvSpPr/>
          <p:nvPr/>
        </p:nvSpPr>
        <p:spPr>
          <a:xfrm>
            <a:off x="731520" y="4114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Mylene Raymond</a:t>
            </a:r>
            <a:endParaRPr lang="fr-CA" sz="1400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E91E8E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fr-CA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4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Historique</a:t>
            </a:r>
            <a:endParaRPr lang="fr-CA" sz="40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38100">
            <a:solidFill>
              <a:srgbClr val="E91E8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Repères et vocabulaire</a:t>
            </a:r>
            <a:endParaRPr lang="fr-CA" sz="1600" noProof="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164592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3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 en dates clés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1645920" y="1188720"/>
            <a:ext cx="0" cy="3474720"/>
          </a:xfrm>
          <a:prstGeom prst="line">
            <a:avLst/>
          </a:prstGeom>
          <a:noFill/>
          <a:ln w="25400">
            <a:solidFill>
              <a:srgbClr val="2D1F5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6" name="Shape 4"/>
          <p:cNvSpPr/>
          <p:nvPr/>
        </p:nvSpPr>
        <p:spPr>
          <a:xfrm>
            <a:off x="1508760" y="1188720"/>
            <a:ext cx="274320" cy="27432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274320" y="10972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1950</a:t>
            </a:r>
            <a:endParaRPr lang="fr-CA" sz="1300" noProof="0" dirty="0"/>
          </a:p>
        </p:txBody>
      </p:sp>
      <p:sp>
        <p:nvSpPr>
          <p:cNvPr id="8" name="Text 6"/>
          <p:cNvSpPr/>
          <p:nvPr/>
        </p:nvSpPr>
        <p:spPr>
          <a:xfrm>
            <a:off x="2011680" y="10972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Alan Turing propose le test de Turing</a:t>
            </a:r>
            <a:endParaRPr lang="fr-CA" sz="1300" noProof="0" dirty="0"/>
          </a:p>
        </p:txBody>
      </p:sp>
      <p:sp>
        <p:nvSpPr>
          <p:cNvPr id="9" name="Shape 7"/>
          <p:cNvSpPr/>
          <p:nvPr/>
        </p:nvSpPr>
        <p:spPr>
          <a:xfrm>
            <a:off x="1508760" y="1691640"/>
            <a:ext cx="274320" cy="27432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0" name="Text 8"/>
          <p:cNvSpPr/>
          <p:nvPr/>
        </p:nvSpPr>
        <p:spPr>
          <a:xfrm>
            <a:off x="274320" y="160020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1956</a:t>
            </a:r>
            <a:endParaRPr lang="fr-CA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2011680" y="16002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Conférence de Dartmouth : naissance de l'IA</a:t>
            </a:r>
            <a:endParaRPr lang="fr-CA" sz="1300" noProof="0" dirty="0"/>
          </a:p>
        </p:txBody>
      </p:sp>
      <p:sp>
        <p:nvSpPr>
          <p:cNvPr id="12" name="Shape 10"/>
          <p:cNvSpPr/>
          <p:nvPr/>
        </p:nvSpPr>
        <p:spPr>
          <a:xfrm>
            <a:off x="1508760" y="2194560"/>
            <a:ext cx="274320" cy="27432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3" name="Text 11"/>
          <p:cNvSpPr/>
          <p:nvPr/>
        </p:nvSpPr>
        <p:spPr>
          <a:xfrm>
            <a:off x="274320" y="210312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1997</a:t>
            </a:r>
            <a:endParaRPr lang="fr-CA" sz="1300" noProof="0" dirty="0"/>
          </a:p>
        </p:txBody>
      </p:sp>
      <p:sp>
        <p:nvSpPr>
          <p:cNvPr id="14" name="Text 12"/>
          <p:cNvSpPr/>
          <p:nvPr/>
        </p:nvSpPr>
        <p:spPr>
          <a:xfrm>
            <a:off x="2011680" y="21031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Deep Blue bat Kasparov aux échecs</a:t>
            </a:r>
            <a:endParaRPr lang="fr-CA" sz="1300" noProof="0" dirty="0"/>
          </a:p>
        </p:txBody>
      </p:sp>
      <p:sp>
        <p:nvSpPr>
          <p:cNvPr id="15" name="Shape 13"/>
          <p:cNvSpPr/>
          <p:nvPr/>
        </p:nvSpPr>
        <p:spPr>
          <a:xfrm>
            <a:off x="1508760" y="2697480"/>
            <a:ext cx="274320" cy="27432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6" name="Text 14"/>
          <p:cNvSpPr/>
          <p:nvPr/>
        </p:nvSpPr>
        <p:spPr>
          <a:xfrm>
            <a:off x="274320" y="260604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2012</a:t>
            </a:r>
            <a:endParaRPr lang="fr-CA" sz="1300" noProof="0" dirty="0"/>
          </a:p>
        </p:txBody>
      </p:sp>
      <p:sp>
        <p:nvSpPr>
          <p:cNvPr id="17" name="Text 15"/>
          <p:cNvSpPr/>
          <p:nvPr/>
        </p:nvSpPr>
        <p:spPr>
          <a:xfrm>
            <a:off x="2011680" y="26060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Percée du </a:t>
            </a:r>
            <a:r>
              <a:rPr lang="fr-CA" sz="1300" noProof="0" dirty="0" err="1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deep</a:t>
            </a: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 </a:t>
            </a:r>
            <a:r>
              <a:rPr lang="fr-CA" sz="1300" noProof="0" dirty="0" err="1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learning</a:t>
            </a: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 (</a:t>
            </a:r>
            <a:r>
              <a:rPr lang="fr-CA" sz="1300" noProof="0" dirty="0" err="1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AlexNet</a:t>
            </a: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)</a:t>
            </a:r>
            <a:endParaRPr lang="fr-CA" sz="1300" noProof="0" dirty="0"/>
          </a:p>
        </p:txBody>
      </p:sp>
      <p:sp>
        <p:nvSpPr>
          <p:cNvPr id="18" name="Shape 16"/>
          <p:cNvSpPr/>
          <p:nvPr/>
        </p:nvSpPr>
        <p:spPr>
          <a:xfrm>
            <a:off x="1508760" y="3200400"/>
            <a:ext cx="274320" cy="274320"/>
          </a:xfrm>
          <a:prstGeom prst="ellipse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9" name="Text 17"/>
          <p:cNvSpPr/>
          <p:nvPr/>
        </p:nvSpPr>
        <p:spPr>
          <a:xfrm>
            <a:off x="274320" y="310896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2017</a:t>
            </a:r>
            <a:endParaRPr lang="fr-CA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2011680" y="310896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Architecture Transformer (Google)</a:t>
            </a:r>
            <a:endParaRPr lang="fr-CA" sz="1300" noProof="0" dirty="0"/>
          </a:p>
        </p:txBody>
      </p:sp>
      <p:sp>
        <p:nvSpPr>
          <p:cNvPr id="21" name="Shape 19"/>
          <p:cNvSpPr/>
          <p:nvPr/>
        </p:nvSpPr>
        <p:spPr>
          <a:xfrm>
            <a:off x="1508760" y="3703320"/>
            <a:ext cx="274320" cy="27432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22" name="Text 20"/>
          <p:cNvSpPr/>
          <p:nvPr/>
        </p:nvSpPr>
        <p:spPr>
          <a:xfrm>
            <a:off x="274320" y="361188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2022</a:t>
            </a:r>
            <a:endParaRPr lang="fr-CA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2011680" y="36118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ChatGPT : 100 M d'utilisateurs en 2 mois</a:t>
            </a:r>
            <a:endParaRPr lang="fr-CA" sz="1300" noProof="0" dirty="0"/>
          </a:p>
        </p:txBody>
      </p:sp>
      <p:sp>
        <p:nvSpPr>
          <p:cNvPr id="24" name="Shape 22"/>
          <p:cNvSpPr/>
          <p:nvPr/>
        </p:nvSpPr>
        <p:spPr>
          <a:xfrm>
            <a:off x="1508760" y="4206240"/>
            <a:ext cx="274320" cy="274320"/>
          </a:xfrm>
          <a:prstGeom prst="ellipse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25" name="Text 23"/>
          <p:cNvSpPr/>
          <p:nvPr/>
        </p:nvSpPr>
        <p:spPr>
          <a:xfrm>
            <a:off x="274320" y="4114800"/>
            <a:ext cx="1097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13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2024-26</a:t>
            </a:r>
            <a:endParaRPr lang="fr-CA" sz="1300" noProof="0" dirty="0"/>
          </a:p>
        </p:txBody>
      </p:sp>
      <p:sp>
        <p:nvSpPr>
          <p:cNvPr id="26" name="Text 24"/>
          <p:cNvSpPr/>
          <p:nvPr/>
        </p:nvSpPr>
        <p:spPr>
          <a:xfrm>
            <a:off x="2011680" y="41148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300" noProof="0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Explosion des agents IA et modèles multimodaux</a:t>
            </a:r>
            <a:endParaRPr lang="fr-CA" sz="1300" noProof="0" dirty="0"/>
          </a:p>
        </p:txBody>
      </p:sp>
      <p:sp>
        <p:nvSpPr>
          <p:cNvPr id="27" name="Text 2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L’A générative | Conférence UQTR</a:t>
            </a:r>
            <a:endParaRPr lang="fr-CA" sz="900" noProof="0" dirty="0"/>
          </a:p>
        </p:txBody>
      </p:sp>
      <p:sp>
        <p:nvSpPr>
          <p:cNvPr id="28" name="Text 2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4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Vocabulaire essentiel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962197"/>
            <a:ext cx="3931920" cy="1689977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45" y="1093122"/>
            <a:ext cx="411480" cy="48299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2485" y="1047402"/>
            <a:ext cx="2834640" cy="536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Intelligence Artificielle (IA)</a:t>
            </a:r>
            <a:endParaRPr lang="fr-CA" sz="1600" noProof="0" dirty="0"/>
          </a:p>
        </p:txBody>
      </p:sp>
      <p:sp>
        <p:nvSpPr>
          <p:cNvPr id="8" name="Text 5"/>
          <p:cNvSpPr/>
          <p:nvPr/>
        </p:nvSpPr>
        <p:spPr>
          <a:xfrm>
            <a:off x="550717" y="1647997"/>
            <a:ext cx="3647210" cy="6380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Simulation des processus d’intelligence humaine par des machines. Inclut l'apprentissage, le raisonnement et l'autocorrection.</a:t>
            </a:r>
            <a:endParaRPr lang="fr-CA" sz="1200" noProof="0" dirty="0"/>
          </a:p>
        </p:txBody>
      </p:sp>
      <p:sp>
        <p:nvSpPr>
          <p:cNvPr id="9" name="Shape 6"/>
          <p:cNvSpPr/>
          <p:nvPr/>
        </p:nvSpPr>
        <p:spPr>
          <a:xfrm>
            <a:off x="4754880" y="962197"/>
            <a:ext cx="3931920" cy="1689977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1525" y="1093122"/>
            <a:ext cx="411480" cy="48299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480165" y="1047402"/>
            <a:ext cx="2834640" cy="536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IA générative</a:t>
            </a:r>
            <a:endParaRPr lang="fr-CA" sz="1600" noProof="0" dirty="0"/>
          </a:p>
        </p:txBody>
      </p:sp>
      <p:sp>
        <p:nvSpPr>
          <p:cNvPr id="12" name="Text 8"/>
          <p:cNvSpPr/>
          <p:nvPr/>
        </p:nvSpPr>
        <p:spPr>
          <a:xfrm>
            <a:off x="4848397" y="1647997"/>
            <a:ext cx="3647210" cy="6380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Sous-ensemble de l’IA capable de créer du contenu nouveau (texte, image, audio, vidéo) à partir de données d’entraînement.</a:t>
            </a:r>
            <a:endParaRPr lang="fr-CA" sz="1200" noProof="0" dirty="0"/>
          </a:p>
        </p:txBody>
      </p:sp>
      <p:sp>
        <p:nvSpPr>
          <p:cNvPr id="13" name="Shape 9"/>
          <p:cNvSpPr/>
          <p:nvPr/>
        </p:nvSpPr>
        <p:spPr>
          <a:xfrm>
            <a:off x="457200" y="2884516"/>
            <a:ext cx="3931920" cy="1689977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845" y="3015441"/>
            <a:ext cx="411480" cy="48299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182485" y="2969721"/>
            <a:ext cx="2834640" cy="536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Machine Learning</a:t>
            </a:r>
            <a:endParaRPr lang="fr-CA" sz="1600" noProof="0" dirty="0"/>
          </a:p>
        </p:txBody>
      </p:sp>
      <p:sp>
        <p:nvSpPr>
          <p:cNvPr id="16" name="Text 11"/>
          <p:cNvSpPr/>
          <p:nvPr/>
        </p:nvSpPr>
        <p:spPr>
          <a:xfrm>
            <a:off x="550717" y="3570316"/>
            <a:ext cx="3647210" cy="6380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Systèmes qui apprennent à partir de données et s’améliorent avec le temps, sans programmation explicite.</a:t>
            </a:r>
            <a:endParaRPr lang="fr-CA" sz="1200" noProof="0" dirty="0"/>
          </a:p>
        </p:txBody>
      </p:sp>
      <p:sp>
        <p:nvSpPr>
          <p:cNvPr id="17" name="Shape 12"/>
          <p:cNvSpPr/>
          <p:nvPr/>
        </p:nvSpPr>
        <p:spPr>
          <a:xfrm>
            <a:off x="4754880" y="2884516"/>
            <a:ext cx="3931920" cy="1689977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1525" y="3015441"/>
            <a:ext cx="411480" cy="482994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480165" y="2969721"/>
            <a:ext cx="2834640" cy="5366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Invite (Prompt)</a:t>
            </a:r>
            <a:endParaRPr lang="fr-CA" sz="1600" noProof="0" dirty="0"/>
          </a:p>
        </p:txBody>
      </p:sp>
      <p:sp>
        <p:nvSpPr>
          <p:cNvPr id="20" name="Text 14"/>
          <p:cNvSpPr/>
          <p:nvPr/>
        </p:nvSpPr>
        <p:spPr>
          <a:xfrm>
            <a:off x="4848397" y="3570316"/>
            <a:ext cx="3647210" cy="6380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Instruction donnée à un modèle d’IA pour générer une réponse. Peut être une question, un contexte ou une consigne.</a:t>
            </a:r>
            <a:endParaRPr lang="fr-CA" sz="1200" noProof="0" dirty="0"/>
          </a:p>
        </p:txBody>
      </p:sp>
      <p:sp>
        <p:nvSpPr>
          <p:cNvPr id="21" name="Text 1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2" name="Text 1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5</a:t>
            </a:r>
            <a:endParaRPr lang="fr-CA" sz="900" noProof="0" dirty="0"/>
          </a:p>
        </p:txBody>
      </p:sp>
      <p:sp>
        <p:nvSpPr>
          <p:cNvPr id="23" name="Text 6">
            <a:extLst>
              <a:ext uri="{FF2B5EF4-FFF2-40B4-BE49-F238E27FC236}">
                <a16:creationId xmlns:a16="http://schemas.microsoft.com/office/drawing/2014/main" id="{4F7F435B-F707-5AAC-6203-8EBFCFDC273F}"/>
              </a:ext>
            </a:extLst>
          </p:cNvPr>
          <p:cNvSpPr/>
          <p:nvPr/>
        </p:nvSpPr>
        <p:spPr>
          <a:xfrm>
            <a:off x="550716" y="2288493"/>
            <a:ext cx="364720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GPS, </a:t>
            </a:r>
            <a:r>
              <a:rPr lang="fr-CA" sz="1200" i="1" noProof="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iRobot</a:t>
            </a:r>
            <a:r>
              <a:rPr lang="fr-CA" sz="12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reconnaissance faciale</a:t>
            </a:r>
            <a:endParaRPr lang="fr-CA" sz="1200" noProof="0" dirty="0">
              <a:solidFill>
                <a:schemeClr val="bg1"/>
              </a:solidFill>
            </a:endParaRPr>
          </a:p>
        </p:txBody>
      </p:sp>
      <p:sp>
        <p:nvSpPr>
          <p:cNvPr id="24" name="Text 12">
            <a:extLst>
              <a:ext uri="{FF2B5EF4-FFF2-40B4-BE49-F238E27FC236}">
                <a16:creationId xmlns:a16="http://schemas.microsoft.com/office/drawing/2014/main" id="{D3531911-3792-3801-EA2F-A57FA9771071}"/>
              </a:ext>
            </a:extLst>
          </p:cNvPr>
          <p:cNvSpPr/>
          <p:nvPr/>
        </p:nvSpPr>
        <p:spPr>
          <a:xfrm>
            <a:off x="4894116" y="2288493"/>
            <a:ext cx="364720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ChatGPT, Claude, DALL-E, Sora</a:t>
            </a:r>
            <a:endParaRPr lang="fr-CA" sz="1200" noProof="0" dirty="0">
              <a:solidFill>
                <a:schemeClr val="bg1"/>
              </a:solidFill>
            </a:endParaRPr>
          </a:p>
        </p:txBody>
      </p:sp>
      <p:sp>
        <p:nvSpPr>
          <p:cNvPr id="25" name="Text 18">
            <a:extLst>
              <a:ext uri="{FF2B5EF4-FFF2-40B4-BE49-F238E27FC236}">
                <a16:creationId xmlns:a16="http://schemas.microsoft.com/office/drawing/2014/main" id="{EEDC011D-3BAB-170F-E2D3-5748942AC547}"/>
              </a:ext>
            </a:extLst>
          </p:cNvPr>
          <p:cNvSpPr/>
          <p:nvPr/>
        </p:nvSpPr>
        <p:spPr>
          <a:xfrm>
            <a:off x="550716" y="4208733"/>
            <a:ext cx="364720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recommandations Netflix, détection de fraude</a:t>
            </a:r>
            <a:endParaRPr lang="fr-CA" sz="1200" noProof="0" dirty="0">
              <a:solidFill>
                <a:schemeClr val="bg1"/>
              </a:solidFill>
            </a:endParaRPr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9B709C6D-9358-F214-C11C-31AAE252858C}"/>
              </a:ext>
            </a:extLst>
          </p:cNvPr>
          <p:cNvSpPr/>
          <p:nvPr/>
        </p:nvSpPr>
        <p:spPr>
          <a:xfrm>
            <a:off x="4894116" y="4208733"/>
            <a:ext cx="3647209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i="1" noProof="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Ex. : « Rédige un courriel de relance pour un client. »</a:t>
            </a:r>
            <a:endParaRPr lang="fr-CA" sz="1200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Comment fonctionne l’IAG ?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58096"/>
            <a:ext cx="2606040" cy="2560320"/>
          </a:xfrm>
          <a:prstGeom prst="roundRect">
            <a:avLst>
              <a:gd name="adj" fmla="val 5357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6" name="Shape 4"/>
          <p:cNvSpPr/>
          <p:nvPr/>
        </p:nvSpPr>
        <p:spPr>
          <a:xfrm>
            <a:off x="1463040" y="1240976"/>
            <a:ext cx="594360" cy="59436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1463040" y="1240976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2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fr-CA" sz="2200" noProof="0" dirty="0"/>
          </a:p>
        </p:txBody>
      </p:sp>
      <p:sp>
        <p:nvSpPr>
          <p:cNvPr id="8" name="Text 6"/>
          <p:cNvSpPr/>
          <p:nvPr/>
        </p:nvSpPr>
        <p:spPr>
          <a:xfrm>
            <a:off x="640080" y="1972496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Entraînement</a:t>
            </a:r>
            <a:endParaRPr lang="fr-CA" sz="2000" noProof="0" dirty="0"/>
          </a:p>
        </p:txBody>
      </p:sp>
      <p:sp>
        <p:nvSpPr>
          <p:cNvPr id="9" name="Text 7"/>
          <p:cNvSpPr/>
          <p:nvPr/>
        </p:nvSpPr>
        <p:spPr>
          <a:xfrm>
            <a:off x="640080" y="2475416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Le modèle apprend des motifs et structures à partir de milliards de textes, images ou sons.</a:t>
            </a:r>
            <a:endParaRPr lang="fr-CA" sz="1400" noProof="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960" y="2063936"/>
            <a:ext cx="274320" cy="274320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3337560" y="1058096"/>
            <a:ext cx="2606040" cy="2560320"/>
          </a:xfrm>
          <a:prstGeom prst="roundRect">
            <a:avLst>
              <a:gd name="adj" fmla="val 5357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12" name="Shape 9"/>
          <p:cNvSpPr/>
          <p:nvPr/>
        </p:nvSpPr>
        <p:spPr>
          <a:xfrm>
            <a:off x="4343400" y="1240976"/>
            <a:ext cx="594360" cy="59436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3" name="Text 10"/>
          <p:cNvSpPr/>
          <p:nvPr/>
        </p:nvSpPr>
        <p:spPr>
          <a:xfrm>
            <a:off x="4343400" y="1240976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2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fr-CA" sz="2200" noProof="0" dirty="0"/>
          </a:p>
        </p:txBody>
      </p:sp>
      <p:sp>
        <p:nvSpPr>
          <p:cNvPr id="14" name="Text 11"/>
          <p:cNvSpPr/>
          <p:nvPr/>
        </p:nvSpPr>
        <p:spPr>
          <a:xfrm>
            <a:off x="3520440" y="1972496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Invite (Prompt)</a:t>
            </a:r>
            <a:endParaRPr lang="fr-CA" sz="2000" noProof="0" dirty="0"/>
          </a:p>
        </p:txBody>
      </p:sp>
      <p:sp>
        <p:nvSpPr>
          <p:cNvPr id="15" name="Text 12"/>
          <p:cNvSpPr/>
          <p:nvPr/>
        </p:nvSpPr>
        <p:spPr>
          <a:xfrm>
            <a:off x="3520440" y="2475416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L’utilisateur fournit une instruction : question, contexte, format souhaité.</a:t>
            </a:r>
            <a:endParaRPr lang="fr-CA" sz="1400" noProof="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320" y="2063936"/>
            <a:ext cx="274320" cy="2743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6217920" y="1058096"/>
            <a:ext cx="2606040" cy="2560320"/>
          </a:xfrm>
          <a:prstGeom prst="roundRect">
            <a:avLst>
              <a:gd name="adj" fmla="val 5357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18" name="Shape 14"/>
          <p:cNvSpPr/>
          <p:nvPr/>
        </p:nvSpPr>
        <p:spPr>
          <a:xfrm>
            <a:off x="7223760" y="1240976"/>
            <a:ext cx="594360" cy="594360"/>
          </a:xfrm>
          <a:prstGeom prst="ellipse">
            <a:avLst/>
          </a:prstGeom>
          <a:solidFill>
            <a:srgbClr val="E91E8E"/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19" name="Text 15"/>
          <p:cNvSpPr/>
          <p:nvPr/>
        </p:nvSpPr>
        <p:spPr>
          <a:xfrm>
            <a:off x="7223760" y="1240976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2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fr-CA" sz="2200" noProof="0" dirty="0"/>
          </a:p>
        </p:txBody>
      </p:sp>
      <p:sp>
        <p:nvSpPr>
          <p:cNvPr id="20" name="Text 16"/>
          <p:cNvSpPr/>
          <p:nvPr/>
        </p:nvSpPr>
        <p:spPr>
          <a:xfrm>
            <a:off x="6400800" y="1972496"/>
            <a:ext cx="2240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20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Génération</a:t>
            </a:r>
            <a:endParaRPr lang="fr-CA" sz="2000" noProof="0" dirty="0"/>
          </a:p>
        </p:txBody>
      </p:sp>
      <p:sp>
        <p:nvSpPr>
          <p:cNvPr id="21" name="Text 17"/>
          <p:cNvSpPr/>
          <p:nvPr/>
        </p:nvSpPr>
        <p:spPr>
          <a:xfrm>
            <a:off x="6400800" y="2475416"/>
            <a:ext cx="22402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Le modèle prédit le contenu le plus probable, mot par mot (</a:t>
            </a:r>
            <a:r>
              <a:rPr lang="fr-CA" sz="1400" noProof="0" dirty="0" err="1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token</a:t>
            </a: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 par </a:t>
            </a:r>
            <a:r>
              <a:rPr lang="fr-CA" sz="1400" noProof="0" dirty="0" err="1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token</a:t>
            </a: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).</a:t>
            </a:r>
            <a:endParaRPr lang="fr-CA" sz="1400" noProof="0" dirty="0"/>
          </a:p>
        </p:txBody>
      </p:sp>
      <p:sp>
        <p:nvSpPr>
          <p:cNvPr id="22" name="Shape 18"/>
          <p:cNvSpPr/>
          <p:nvPr/>
        </p:nvSpPr>
        <p:spPr>
          <a:xfrm>
            <a:off x="457200" y="3801296"/>
            <a:ext cx="8229600" cy="822960"/>
          </a:xfrm>
          <a:prstGeom prst="roundRect">
            <a:avLst>
              <a:gd name="adj" fmla="val 16667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984176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280160" y="3892736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FFD700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L’IAG ne comprend pas le sens. Elle prédit la « suite la plus probable ». </a:t>
            </a:r>
          </a:p>
          <a:p>
            <a:pPr marL="0" indent="0">
              <a:buNone/>
            </a:pPr>
            <a:r>
              <a:rPr lang="fr-CA" sz="1400" noProof="0" dirty="0">
                <a:solidFill>
                  <a:srgbClr val="FFD700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C’est statistique, pas cognitif.</a:t>
            </a:r>
            <a:endParaRPr lang="fr-CA" sz="1400" noProof="0" dirty="0"/>
          </a:p>
        </p:txBody>
      </p:sp>
      <p:sp>
        <p:nvSpPr>
          <p:cNvPr id="25" name="Text 2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6" name="Text 21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6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Créer un bon prompt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8229600" cy="777240"/>
          </a:xfrm>
          <a:prstGeom prst="roundRect">
            <a:avLst>
              <a:gd name="adj" fmla="val 17647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6" name="Text 4"/>
          <p:cNvSpPr/>
          <p:nvPr/>
        </p:nvSpPr>
        <p:spPr>
          <a:xfrm>
            <a:off x="731520" y="11887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Rôle</a:t>
            </a:r>
            <a:endParaRPr lang="fr-CA" sz="1600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15087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Qui est l’IA dans ce contexte ? Ex. : « Tu es un rédacteur Web... »</a:t>
            </a:r>
            <a:endParaRPr lang="fr-CA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457200" y="2011680"/>
            <a:ext cx="8229600" cy="777240"/>
          </a:xfrm>
          <a:prstGeom prst="roundRect">
            <a:avLst>
              <a:gd name="adj" fmla="val 17647"/>
            </a:avLst>
          </a:prstGeom>
          <a:solidFill>
            <a:srgbClr val="251A4A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9" name="Text 7"/>
          <p:cNvSpPr/>
          <p:nvPr/>
        </p:nvSpPr>
        <p:spPr>
          <a:xfrm>
            <a:off x="731520" y="21031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Contexte</a:t>
            </a:r>
            <a:endParaRPr lang="fr-CA" sz="1600" noProof="0" dirty="0"/>
          </a:p>
        </p:txBody>
      </p:sp>
      <p:sp>
        <p:nvSpPr>
          <p:cNvPr id="10" name="Text 8"/>
          <p:cNvSpPr/>
          <p:nvPr/>
        </p:nvSpPr>
        <p:spPr>
          <a:xfrm>
            <a:off x="731520" y="2423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Quel est le sujet, le public cible, le cadre d’utilisation ?</a:t>
            </a:r>
            <a:endParaRPr lang="fr-CA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457200" y="2926080"/>
            <a:ext cx="8229600" cy="777240"/>
          </a:xfrm>
          <a:prstGeom prst="roundRect">
            <a:avLst>
              <a:gd name="adj" fmla="val 17647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12" name="Text 10"/>
          <p:cNvSpPr/>
          <p:nvPr/>
        </p:nvSpPr>
        <p:spPr>
          <a:xfrm>
            <a:off x="731520" y="30175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Consigne</a:t>
            </a:r>
            <a:endParaRPr lang="fr-CA" sz="1600" noProof="0" dirty="0"/>
          </a:p>
        </p:txBody>
      </p:sp>
      <p:sp>
        <p:nvSpPr>
          <p:cNvPr id="13" name="Text 11"/>
          <p:cNvSpPr/>
          <p:nvPr/>
        </p:nvSpPr>
        <p:spPr>
          <a:xfrm>
            <a:off x="731520" y="33375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Quelle tâche précise doit accomplir l’IA ?</a:t>
            </a:r>
            <a:endParaRPr lang="fr-CA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8229600" cy="777240"/>
          </a:xfrm>
          <a:prstGeom prst="roundRect">
            <a:avLst>
              <a:gd name="adj" fmla="val 17647"/>
            </a:avLst>
          </a:prstGeom>
          <a:solidFill>
            <a:srgbClr val="251A4A"/>
          </a:solidFill>
          <a:ln w="12700">
            <a:solidFill>
              <a:srgbClr val="00E676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15" name="Text 13"/>
          <p:cNvSpPr/>
          <p:nvPr/>
        </p:nvSpPr>
        <p:spPr>
          <a:xfrm>
            <a:off x="731520" y="3931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00E67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de sortie</a:t>
            </a:r>
            <a:endParaRPr lang="fr-CA" sz="1600" noProof="0" dirty="0"/>
          </a:p>
        </p:txBody>
      </p:sp>
      <p:sp>
        <p:nvSpPr>
          <p:cNvPr id="16" name="Text 14"/>
          <p:cNvSpPr/>
          <p:nvPr/>
        </p:nvSpPr>
        <p:spPr>
          <a:xfrm>
            <a:off x="731520" y="42519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Quelle forme pour la réponse ? Longueur, style, structure ? Donner des exemples.</a:t>
            </a:r>
            <a:endParaRPr lang="fr-CA" sz="1200" noProof="0" dirty="0"/>
          </a:p>
        </p:txBody>
      </p:sp>
      <p:sp>
        <p:nvSpPr>
          <p:cNvPr id="18" name="Text 16"/>
          <p:cNvSpPr/>
          <p:nvPr/>
        </p:nvSpPr>
        <p:spPr>
          <a:xfrm>
            <a:off x="498764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19" name="Text 17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7</a:t>
            </a:r>
            <a:endParaRPr lang="fr-CA" sz="900" noProof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2743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7200" b="1" noProof="0" dirty="0">
                <a:solidFill>
                  <a:srgbClr val="E91E8E">
                    <a:alpha val="7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fr-CA" sz="7200" noProof="0" dirty="0"/>
          </a:p>
        </p:txBody>
      </p:sp>
      <p:sp>
        <p:nvSpPr>
          <p:cNvPr id="5" name="Text 3"/>
          <p:cNvSpPr/>
          <p:nvPr/>
        </p:nvSpPr>
        <p:spPr>
          <a:xfrm>
            <a:off x="731520" y="18288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40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Société</a:t>
            </a:r>
            <a:endParaRPr lang="fr-CA" sz="4000" noProof="0" dirty="0"/>
          </a:p>
        </p:txBody>
      </p:sp>
      <p:sp>
        <p:nvSpPr>
          <p:cNvPr id="6" name="Shape 4"/>
          <p:cNvSpPr/>
          <p:nvPr/>
        </p:nvSpPr>
        <p:spPr>
          <a:xfrm>
            <a:off x="731520" y="3017520"/>
            <a:ext cx="1828800" cy="0"/>
          </a:xfrm>
          <a:prstGeom prst="line">
            <a:avLst/>
          </a:prstGeom>
          <a:noFill/>
          <a:ln w="38100">
            <a:solidFill>
              <a:srgbClr val="E91E8E"/>
            </a:solidFill>
            <a:prstDash val="solid"/>
          </a:ln>
        </p:spPr>
        <p:txBody>
          <a:bodyPr/>
          <a:lstStyle/>
          <a:p>
            <a:endParaRPr lang="fr-CA" noProof="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Impacts et débats</a:t>
            </a:r>
            <a:endParaRPr lang="fr-CA" sz="1600" noProof="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1645920"/>
            <a:ext cx="1097280" cy="10972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8</a:t>
            </a:r>
          </a:p>
          <a:p>
            <a:pPr marL="0" indent="0" algn="r">
              <a:buNone/>
            </a:pPr>
            <a:endParaRPr lang="fr-CA" sz="900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0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E91E8E">
              <a:alpha val="8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4FF">
              <a:alpha val="7000"/>
            </a:srgbClr>
          </a:solidFill>
          <a:ln/>
        </p:spPr>
        <p:txBody>
          <a:bodyPr/>
          <a:lstStyle/>
          <a:p>
            <a:endParaRPr lang="fr-CA" noProof="0" dirty="0"/>
          </a:p>
        </p:txBody>
      </p:sp>
      <p:sp>
        <p:nvSpPr>
          <p:cNvPr id="4" name="Text 2"/>
          <p:cNvSpPr/>
          <p:nvPr/>
        </p:nvSpPr>
        <p:spPr>
          <a:xfrm>
            <a:off x="731520" y="2743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2800" b="1" noProof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Faits et chiffres</a:t>
            </a:r>
            <a:endParaRPr lang="fr-CA" sz="28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60604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00D4FF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188720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4000" b="1" noProof="0" dirty="0">
                <a:solidFill>
                  <a:srgbClr val="00D4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51 %</a:t>
            </a:r>
            <a:endParaRPr lang="fr-CA" sz="4000" noProof="0" dirty="0"/>
          </a:p>
        </p:txBody>
      </p:sp>
      <p:sp>
        <p:nvSpPr>
          <p:cNvPr id="7" name="Text 5"/>
          <p:cNvSpPr/>
          <p:nvPr/>
        </p:nvSpPr>
        <p:spPr>
          <a:xfrm>
            <a:off x="548640" y="1857868"/>
            <a:ext cx="2423160" cy="6567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des Canadiens utilisent</a:t>
            </a:r>
            <a:endParaRPr lang="fr-CA" sz="1200" noProof="0" dirty="0"/>
          </a:p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des outils d’IA</a:t>
            </a:r>
          </a:p>
          <a:p>
            <a:pPr marL="0" indent="0" algn="ctr">
              <a:buNone/>
            </a:pPr>
            <a:r>
              <a:rPr lang="fr-CA" sz="10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(KPMG, 2025)</a:t>
            </a:r>
          </a:p>
        </p:txBody>
      </p:sp>
      <p:sp>
        <p:nvSpPr>
          <p:cNvPr id="8" name="Shape 6"/>
          <p:cNvSpPr/>
          <p:nvPr/>
        </p:nvSpPr>
        <p:spPr>
          <a:xfrm>
            <a:off x="3337560" y="1097280"/>
            <a:ext cx="260604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E91E8E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9" name="Text 7"/>
          <p:cNvSpPr/>
          <p:nvPr/>
        </p:nvSpPr>
        <p:spPr>
          <a:xfrm>
            <a:off x="3429000" y="1188720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40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60 %</a:t>
            </a:r>
            <a:endParaRPr lang="fr-CA" sz="4000" noProof="0" dirty="0"/>
          </a:p>
        </p:txBody>
      </p:sp>
      <p:sp>
        <p:nvSpPr>
          <p:cNvPr id="10" name="Text 8"/>
          <p:cNvSpPr/>
          <p:nvPr/>
        </p:nvSpPr>
        <p:spPr>
          <a:xfrm>
            <a:off x="3337560" y="1965960"/>
            <a:ext cx="2606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des emplois canadiens</a:t>
            </a:r>
            <a:endParaRPr lang="fr-CA" sz="1200" noProof="0" dirty="0"/>
          </a:p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à risque modéré d'automatisation</a:t>
            </a:r>
          </a:p>
          <a:p>
            <a:pPr marL="0" indent="0" algn="ctr">
              <a:buNone/>
            </a:pPr>
            <a:r>
              <a:rPr lang="fr-CA" sz="10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(</a:t>
            </a:r>
            <a:r>
              <a:rPr lang="fr-CA" sz="1050" noProof="0" dirty="0" err="1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StatCan</a:t>
            </a:r>
            <a:r>
              <a:rPr lang="fr-CA" sz="10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, 2025)</a:t>
            </a:r>
            <a:endParaRPr lang="fr-CA" sz="1050" noProof="0" dirty="0"/>
          </a:p>
        </p:txBody>
      </p:sp>
      <p:sp>
        <p:nvSpPr>
          <p:cNvPr id="11" name="Shape 9"/>
          <p:cNvSpPr/>
          <p:nvPr/>
        </p:nvSpPr>
        <p:spPr>
          <a:xfrm>
            <a:off x="6217920" y="1097280"/>
            <a:ext cx="2606040" cy="1554480"/>
          </a:xfrm>
          <a:prstGeom prst="roundRect">
            <a:avLst>
              <a:gd name="adj" fmla="val 8824"/>
            </a:avLst>
          </a:prstGeom>
          <a:solidFill>
            <a:srgbClr val="251A4A"/>
          </a:solidFill>
          <a:ln w="12700">
            <a:solidFill>
              <a:srgbClr val="FFD700">
                <a:alpha val="40000"/>
              </a:srgbClr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CA" noProof="0" dirty="0"/>
          </a:p>
        </p:txBody>
      </p:sp>
      <p:sp>
        <p:nvSpPr>
          <p:cNvPr id="12" name="Text 10"/>
          <p:cNvSpPr/>
          <p:nvPr/>
        </p:nvSpPr>
        <p:spPr>
          <a:xfrm>
            <a:off x="6309360" y="1188720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4000" b="1" noProof="0" dirty="0">
                <a:solidFill>
                  <a:srgbClr val="FFD7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18 %</a:t>
            </a:r>
            <a:endParaRPr lang="fr-CA" sz="4000" noProof="0" dirty="0"/>
          </a:p>
        </p:txBody>
      </p:sp>
      <p:sp>
        <p:nvSpPr>
          <p:cNvPr id="13" name="Text 11"/>
          <p:cNvSpPr/>
          <p:nvPr/>
        </p:nvSpPr>
        <p:spPr>
          <a:xfrm>
            <a:off x="6309360" y="196596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des postes canadiens</a:t>
            </a:r>
            <a:endParaRPr lang="fr-CA" sz="1200" noProof="0" dirty="0"/>
          </a:p>
          <a:p>
            <a:pPr marL="0" indent="0" algn="ctr">
              <a:buNone/>
            </a:pPr>
            <a:r>
              <a:rPr lang="fr-CA" sz="12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à haut risque</a:t>
            </a:r>
          </a:p>
          <a:p>
            <a:pPr marL="0" indent="0" algn="ctr">
              <a:buNone/>
            </a:pPr>
            <a:r>
              <a:rPr lang="fr-CA" sz="105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(IDQ, 2025)</a:t>
            </a:r>
            <a:endParaRPr lang="fr-CA" sz="1050" noProof="0" dirty="0"/>
          </a:p>
        </p:txBody>
      </p:sp>
      <p:sp>
        <p:nvSpPr>
          <p:cNvPr id="14" name="Text 12"/>
          <p:cNvSpPr/>
          <p:nvPr/>
        </p:nvSpPr>
        <p:spPr>
          <a:xfrm>
            <a:off x="635723" y="2836276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600" b="1" noProof="0" dirty="0">
                <a:solidFill>
                  <a:srgbClr val="E91E8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L’IA dans les manchettes</a:t>
            </a:r>
            <a:endParaRPr lang="fr-CA" sz="1600" noProof="0" dirty="0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339196"/>
            <a:ext cx="228600" cy="22860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097280" y="3311764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2022 : Une chanson composée par une IA atteint le top 10 en Europe</a:t>
            </a:r>
            <a:endParaRPr lang="fr-CA" sz="1400" noProof="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686668"/>
            <a:ext cx="228600" cy="2286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097280" y="3659236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2022 : Une peinture créée par IA vendue pour plus de 400 000 $</a:t>
            </a:r>
            <a:endParaRPr lang="fr-CA" sz="1400" noProof="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034140"/>
            <a:ext cx="228600" cy="2286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097280" y="4006708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2023 : Un roman co-écrit par IA finaliste d'un prix littéraire au Japon</a:t>
            </a:r>
            <a:endParaRPr lang="fr-CA" sz="1400" noProof="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381612"/>
            <a:ext cx="228600" cy="2286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97280" y="435418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fr-CA" sz="1400" noProof="0" dirty="0">
                <a:solidFill>
                  <a:srgbClr val="B8B8D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2024 : Fraude musicale de 10 M$ avec des chansons générées par IA</a:t>
            </a:r>
            <a:endParaRPr lang="fr-CA" sz="1400" noProof="0" dirty="0"/>
          </a:p>
        </p:txBody>
      </p:sp>
      <p:sp>
        <p:nvSpPr>
          <p:cNvPr id="23" name="Text 17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L’IA générative | Conférence UQTR</a:t>
            </a:r>
            <a:endParaRPr lang="fr-CA" sz="900" noProof="0" dirty="0"/>
          </a:p>
        </p:txBody>
      </p:sp>
      <p:sp>
        <p:nvSpPr>
          <p:cNvPr id="24" name="Text 18"/>
          <p:cNvSpPr/>
          <p:nvPr/>
        </p:nvSpPr>
        <p:spPr>
          <a:xfrm>
            <a:off x="8412480" y="47091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fr-CA" sz="900" noProof="0" dirty="0">
                <a:solidFill>
                  <a:srgbClr val="8A84A8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9</a:t>
            </a:r>
            <a:endParaRPr lang="fr-CA" sz="90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1407</Words>
  <Application>Microsoft Office PowerPoint</Application>
  <PresentationFormat>Affichage à l'écran (16:9)</PresentationFormat>
  <Paragraphs>254</Paragraphs>
  <Slides>20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Tahoma</vt:lpstr>
      <vt:lpstr>Trebuchet MS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L'IA générative - Conférence</dc:title>
  <dc:subject>PptxGenJS Presentation</dc:subject>
  <dc:creator>Mylène Raymond - UQTR</dc:creator>
  <cp:lastModifiedBy>Raymond, Mylène</cp:lastModifiedBy>
  <cp:revision>3</cp:revision>
  <dcterms:created xsi:type="dcterms:W3CDTF">2026-03-02T23:50:21Z</dcterms:created>
  <dcterms:modified xsi:type="dcterms:W3CDTF">2026-05-06T18:21:13Z</dcterms:modified>
</cp:coreProperties>
</file>