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 saveSubsetFonts="1">
  <p:sldMasterIdLst>
    <p:sldMasterId id="2147483648" r:id="rId1"/>
  </p:sldMasterIdLst>
  <p:sldIdLst>
    <p:sldId id="256" r:id="rId2"/>
  </p:sldIdLst>
  <p:sldSz cx="32397700" cy="39585900"/>
  <p:notesSz cx="6858000" cy="9144000"/>
  <p:embeddedFontLst>
    <p:embeddedFont>
      <p:font typeface="Helvetica" panose="020B0604020202020204" pitchFamily="34" charset="0"/>
      <p:regular r:id="rId3"/>
      <p:bold r:id="rId4"/>
      <p:italic r:id="rId5"/>
      <p:boldItalic r:id="rId6"/>
    </p:embeddedFont>
    <p:embeddedFont>
      <p:font typeface="Helvetica Bold" panose="020B0604020202020204" charset="0"/>
      <p:regular r:id="rId7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 autoAdjust="0"/>
    <p:restoredTop sz="94622" autoAdjust="0"/>
  </p:normalViewPr>
  <p:slideViewPr>
    <p:cSldViewPr>
      <p:cViewPr>
        <p:scale>
          <a:sx n="10" d="100"/>
          <a:sy n="10" d="100"/>
        </p:scale>
        <p:origin x="2808" y="4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font" Target="fonts/font1.fntdata"/><Relationship Id="rId7" Type="http://schemas.openxmlformats.org/officeDocument/2006/relationships/font" Target="fonts/font5.fntdata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font" Target="fonts/font4.fntdata"/><Relationship Id="rId11" Type="http://schemas.openxmlformats.org/officeDocument/2006/relationships/tableStyles" Target="tableStyles.xml"/><Relationship Id="rId5" Type="http://schemas.openxmlformats.org/officeDocument/2006/relationships/font" Target="fonts/font3.fntdata"/><Relationship Id="rId10" Type="http://schemas.openxmlformats.org/officeDocument/2006/relationships/theme" Target="theme/theme1.xml"/><Relationship Id="rId4" Type="http://schemas.openxmlformats.org/officeDocument/2006/relationships/font" Target="fonts/font2.fntdata"/><Relationship Id="rId9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12/8/2024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‹n°›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.png"/><Relationship Id="rId4" Type="http://schemas.openxmlformats.org/officeDocument/2006/relationships/image" Target="../media/image3.sv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2"/>
          <p:cNvGrpSpPr/>
          <p:nvPr/>
        </p:nvGrpSpPr>
        <p:grpSpPr>
          <a:xfrm rot="-5400000">
            <a:off x="-3600000" y="3600000"/>
            <a:ext cx="39600000" cy="32400000"/>
            <a:chOff x="0" y="0"/>
            <a:chExt cx="3311407" cy="2706323"/>
          </a:xfrm>
        </p:grpSpPr>
        <p:sp>
          <p:nvSpPr>
            <p:cNvPr id="3" name="Freeform 3"/>
            <p:cNvSpPr/>
            <p:nvPr/>
          </p:nvSpPr>
          <p:spPr>
            <a:xfrm>
              <a:off x="0" y="0"/>
              <a:ext cx="3311408" cy="2706323"/>
            </a:xfrm>
            <a:custGeom>
              <a:avLst/>
              <a:gdLst/>
              <a:ahLst/>
              <a:cxnLst/>
              <a:rect l="l" t="t" r="r" b="b"/>
              <a:pathLst>
                <a:path w="3311408" h="2706323">
                  <a:moveTo>
                    <a:pt x="0" y="0"/>
                  </a:moveTo>
                  <a:lnTo>
                    <a:pt x="3311408" y="0"/>
                  </a:lnTo>
                  <a:lnTo>
                    <a:pt x="3311408" y="2706323"/>
                  </a:lnTo>
                  <a:lnTo>
                    <a:pt x="0" y="2706323"/>
                  </a:lnTo>
                  <a:close/>
                </a:path>
              </a:pathLst>
            </a:custGeom>
            <a:solidFill>
              <a:srgbClr val="034522"/>
            </a:solidFill>
          </p:spPr>
          <p:txBody>
            <a:bodyPr/>
            <a:lstStyle/>
            <a:p>
              <a:endParaRPr lang="fr-CA"/>
            </a:p>
          </p:txBody>
        </p:sp>
        <p:sp>
          <p:nvSpPr>
            <p:cNvPr id="4" name="TextBox 4"/>
            <p:cNvSpPr txBox="1"/>
            <p:nvPr/>
          </p:nvSpPr>
          <p:spPr>
            <a:xfrm>
              <a:off x="0" y="-114300"/>
              <a:ext cx="3311407" cy="2820623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8539"/>
                </a:lnSpc>
                <a:spcBef>
                  <a:spcPct val="0"/>
                </a:spcBef>
              </a:pPr>
              <a:endParaRPr/>
            </a:p>
          </p:txBody>
        </p:sp>
      </p:grpSp>
      <p:grpSp>
        <p:nvGrpSpPr>
          <p:cNvPr id="5" name="Group 5"/>
          <p:cNvGrpSpPr/>
          <p:nvPr/>
        </p:nvGrpSpPr>
        <p:grpSpPr>
          <a:xfrm>
            <a:off x="127037" y="18658890"/>
            <a:ext cx="32111044" cy="18354974"/>
            <a:chOff x="0" y="0"/>
            <a:chExt cx="2685170" cy="1534869"/>
          </a:xfrm>
        </p:grpSpPr>
        <p:sp>
          <p:nvSpPr>
            <p:cNvPr id="6" name="Freeform 6"/>
            <p:cNvSpPr/>
            <p:nvPr/>
          </p:nvSpPr>
          <p:spPr>
            <a:xfrm>
              <a:off x="0" y="0"/>
              <a:ext cx="2685170" cy="1534869"/>
            </a:xfrm>
            <a:custGeom>
              <a:avLst/>
              <a:gdLst/>
              <a:ahLst/>
              <a:cxnLst/>
              <a:rect l="l" t="t" r="r" b="b"/>
              <a:pathLst>
                <a:path w="2685170" h="1534869">
                  <a:moveTo>
                    <a:pt x="0" y="0"/>
                  </a:moveTo>
                  <a:lnTo>
                    <a:pt x="2685170" y="0"/>
                  </a:lnTo>
                  <a:lnTo>
                    <a:pt x="2685170" y="1534869"/>
                  </a:lnTo>
                  <a:lnTo>
                    <a:pt x="0" y="1534869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fr-CA"/>
            </a:p>
          </p:txBody>
        </p:sp>
        <p:sp>
          <p:nvSpPr>
            <p:cNvPr id="7" name="TextBox 7"/>
            <p:cNvSpPr txBox="1"/>
            <p:nvPr/>
          </p:nvSpPr>
          <p:spPr>
            <a:xfrm>
              <a:off x="0" y="-161925"/>
              <a:ext cx="2685170" cy="1696794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8539"/>
                </a:lnSpc>
                <a:spcBef>
                  <a:spcPct val="0"/>
                </a:spcBef>
              </a:pPr>
              <a:endParaRPr/>
            </a:p>
          </p:txBody>
        </p:sp>
      </p:grpSp>
      <p:grpSp>
        <p:nvGrpSpPr>
          <p:cNvPr id="8" name="Group 8"/>
          <p:cNvGrpSpPr/>
          <p:nvPr/>
        </p:nvGrpSpPr>
        <p:grpSpPr>
          <a:xfrm>
            <a:off x="16020184" y="5218229"/>
            <a:ext cx="16226233" cy="13247996"/>
            <a:chOff x="0" y="0"/>
            <a:chExt cx="1356860" cy="1107816"/>
          </a:xfrm>
        </p:grpSpPr>
        <p:sp>
          <p:nvSpPr>
            <p:cNvPr id="9" name="Freeform 9"/>
            <p:cNvSpPr/>
            <p:nvPr/>
          </p:nvSpPr>
          <p:spPr>
            <a:xfrm>
              <a:off x="0" y="0"/>
              <a:ext cx="1356860" cy="1107816"/>
            </a:xfrm>
            <a:custGeom>
              <a:avLst/>
              <a:gdLst/>
              <a:ahLst/>
              <a:cxnLst/>
              <a:rect l="l" t="t" r="r" b="b"/>
              <a:pathLst>
                <a:path w="1356860" h="1107816">
                  <a:moveTo>
                    <a:pt x="0" y="0"/>
                  </a:moveTo>
                  <a:lnTo>
                    <a:pt x="1356860" y="0"/>
                  </a:lnTo>
                  <a:lnTo>
                    <a:pt x="1356860" y="1107816"/>
                  </a:lnTo>
                  <a:lnTo>
                    <a:pt x="0" y="1107816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fr-CA"/>
            </a:p>
          </p:txBody>
        </p:sp>
        <p:sp>
          <p:nvSpPr>
            <p:cNvPr id="10" name="TextBox 10"/>
            <p:cNvSpPr txBox="1"/>
            <p:nvPr/>
          </p:nvSpPr>
          <p:spPr>
            <a:xfrm>
              <a:off x="0" y="-161925"/>
              <a:ext cx="1356860" cy="1269741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8539"/>
                </a:lnSpc>
                <a:spcBef>
                  <a:spcPct val="0"/>
                </a:spcBef>
              </a:pPr>
              <a:endParaRPr/>
            </a:p>
          </p:txBody>
        </p:sp>
      </p:grpSp>
      <p:grpSp>
        <p:nvGrpSpPr>
          <p:cNvPr id="11" name="Group 11"/>
          <p:cNvGrpSpPr/>
          <p:nvPr/>
        </p:nvGrpSpPr>
        <p:grpSpPr>
          <a:xfrm>
            <a:off x="138527" y="2060798"/>
            <a:ext cx="32111044" cy="3005031"/>
            <a:chOff x="0" y="0"/>
            <a:chExt cx="2685170" cy="251285"/>
          </a:xfrm>
        </p:grpSpPr>
        <p:sp>
          <p:nvSpPr>
            <p:cNvPr id="12" name="Freeform 12"/>
            <p:cNvSpPr/>
            <p:nvPr/>
          </p:nvSpPr>
          <p:spPr>
            <a:xfrm>
              <a:off x="0" y="0"/>
              <a:ext cx="2685170" cy="251285"/>
            </a:xfrm>
            <a:custGeom>
              <a:avLst/>
              <a:gdLst/>
              <a:ahLst/>
              <a:cxnLst/>
              <a:rect l="l" t="t" r="r" b="b"/>
              <a:pathLst>
                <a:path w="2685170" h="251285">
                  <a:moveTo>
                    <a:pt x="0" y="0"/>
                  </a:moveTo>
                  <a:lnTo>
                    <a:pt x="2685170" y="0"/>
                  </a:lnTo>
                  <a:lnTo>
                    <a:pt x="2685170" y="251285"/>
                  </a:lnTo>
                  <a:lnTo>
                    <a:pt x="0" y="251285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fr-CA"/>
            </a:p>
          </p:txBody>
        </p:sp>
        <p:sp>
          <p:nvSpPr>
            <p:cNvPr id="13" name="TextBox 13"/>
            <p:cNvSpPr txBox="1"/>
            <p:nvPr/>
          </p:nvSpPr>
          <p:spPr>
            <a:xfrm>
              <a:off x="0" y="-161925"/>
              <a:ext cx="2685170" cy="413210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8539"/>
                </a:lnSpc>
                <a:spcBef>
                  <a:spcPct val="0"/>
                </a:spcBef>
              </a:pPr>
              <a:endParaRPr/>
            </a:p>
          </p:txBody>
        </p:sp>
      </p:grpSp>
      <p:sp>
        <p:nvSpPr>
          <p:cNvPr id="14" name="TextBox 14"/>
          <p:cNvSpPr txBox="1"/>
          <p:nvPr/>
        </p:nvSpPr>
        <p:spPr>
          <a:xfrm>
            <a:off x="404673" y="2138724"/>
            <a:ext cx="31812235" cy="67500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l">
              <a:lnSpc>
                <a:spcPts val="5320"/>
              </a:lnSpc>
              <a:spcBef>
                <a:spcPct val="0"/>
              </a:spcBef>
            </a:pPr>
            <a:r>
              <a:rPr lang="en-US" sz="3800" b="1">
                <a:solidFill>
                  <a:srgbClr val="000000"/>
                </a:solidFill>
                <a:latin typeface="Helvetica Bold"/>
                <a:ea typeface="Helvetica Bold"/>
                <a:cs typeface="Helvetica Bold"/>
                <a:sym typeface="Helvetica Bold"/>
              </a:rPr>
              <a:t>Auteur_Auteur_Auteur_Auteur_Auteur_Auteur_</a:t>
            </a:r>
          </a:p>
        </p:txBody>
      </p:sp>
      <p:grpSp>
        <p:nvGrpSpPr>
          <p:cNvPr id="15" name="Group 15"/>
          <p:cNvGrpSpPr/>
          <p:nvPr/>
        </p:nvGrpSpPr>
        <p:grpSpPr>
          <a:xfrm>
            <a:off x="138527" y="5218229"/>
            <a:ext cx="15732411" cy="7359106"/>
            <a:chOff x="0" y="0"/>
            <a:chExt cx="1315566" cy="615379"/>
          </a:xfrm>
        </p:grpSpPr>
        <p:sp>
          <p:nvSpPr>
            <p:cNvPr id="16" name="Freeform 16"/>
            <p:cNvSpPr/>
            <p:nvPr/>
          </p:nvSpPr>
          <p:spPr>
            <a:xfrm>
              <a:off x="0" y="0"/>
              <a:ext cx="1315566" cy="615379"/>
            </a:xfrm>
            <a:custGeom>
              <a:avLst/>
              <a:gdLst/>
              <a:ahLst/>
              <a:cxnLst/>
              <a:rect l="l" t="t" r="r" b="b"/>
              <a:pathLst>
                <a:path w="1315566" h="615379">
                  <a:moveTo>
                    <a:pt x="0" y="0"/>
                  </a:moveTo>
                  <a:lnTo>
                    <a:pt x="1315566" y="0"/>
                  </a:lnTo>
                  <a:lnTo>
                    <a:pt x="1315566" y="615379"/>
                  </a:lnTo>
                  <a:lnTo>
                    <a:pt x="0" y="615379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fr-CA"/>
            </a:p>
          </p:txBody>
        </p:sp>
        <p:sp>
          <p:nvSpPr>
            <p:cNvPr id="17" name="TextBox 17"/>
            <p:cNvSpPr txBox="1"/>
            <p:nvPr/>
          </p:nvSpPr>
          <p:spPr>
            <a:xfrm>
              <a:off x="0" y="-161925"/>
              <a:ext cx="1315566" cy="777304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8539"/>
                </a:lnSpc>
                <a:spcBef>
                  <a:spcPct val="0"/>
                </a:spcBef>
              </a:pPr>
              <a:endParaRPr/>
            </a:p>
          </p:txBody>
        </p:sp>
      </p:grpSp>
      <p:grpSp>
        <p:nvGrpSpPr>
          <p:cNvPr id="18" name="Group 18"/>
          <p:cNvGrpSpPr/>
          <p:nvPr/>
        </p:nvGrpSpPr>
        <p:grpSpPr>
          <a:xfrm>
            <a:off x="138527" y="12748785"/>
            <a:ext cx="15732411" cy="5701212"/>
            <a:chOff x="0" y="0"/>
            <a:chExt cx="1315566" cy="476743"/>
          </a:xfrm>
        </p:grpSpPr>
        <p:sp>
          <p:nvSpPr>
            <p:cNvPr id="19" name="Freeform 19"/>
            <p:cNvSpPr/>
            <p:nvPr/>
          </p:nvSpPr>
          <p:spPr>
            <a:xfrm>
              <a:off x="0" y="0"/>
              <a:ext cx="1315566" cy="476743"/>
            </a:xfrm>
            <a:custGeom>
              <a:avLst/>
              <a:gdLst/>
              <a:ahLst/>
              <a:cxnLst/>
              <a:rect l="l" t="t" r="r" b="b"/>
              <a:pathLst>
                <a:path w="1315566" h="476743">
                  <a:moveTo>
                    <a:pt x="0" y="0"/>
                  </a:moveTo>
                  <a:lnTo>
                    <a:pt x="1315566" y="0"/>
                  </a:lnTo>
                  <a:lnTo>
                    <a:pt x="1315566" y="476743"/>
                  </a:lnTo>
                  <a:lnTo>
                    <a:pt x="0" y="476743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fr-CA"/>
            </a:p>
          </p:txBody>
        </p:sp>
        <p:sp>
          <p:nvSpPr>
            <p:cNvPr id="20" name="TextBox 20"/>
            <p:cNvSpPr txBox="1"/>
            <p:nvPr/>
          </p:nvSpPr>
          <p:spPr>
            <a:xfrm>
              <a:off x="0" y="-161925"/>
              <a:ext cx="1315566" cy="638668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8539"/>
                </a:lnSpc>
                <a:spcBef>
                  <a:spcPct val="0"/>
                </a:spcBef>
              </a:pPr>
              <a:endParaRPr/>
            </a:p>
          </p:txBody>
        </p:sp>
      </p:grpSp>
      <p:sp>
        <p:nvSpPr>
          <p:cNvPr id="21" name="TextBox 21"/>
          <p:cNvSpPr txBox="1"/>
          <p:nvPr/>
        </p:nvSpPr>
        <p:spPr>
          <a:xfrm>
            <a:off x="14598650" y="5162550"/>
            <a:ext cx="7674885" cy="106680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8400"/>
              </a:lnSpc>
              <a:spcBef>
                <a:spcPct val="0"/>
              </a:spcBef>
            </a:pPr>
            <a:r>
              <a:rPr lang="en-US" sz="6000" b="1" dirty="0">
                <a:solidFill>
                  <a:srgbClr val="034522"/>
                </a:solidFill>
                <a:latin typeface="Helvetica Bold"/>
                <a:ea typeface="Helvetica Bold"/>
                <a:cs typeface="Helvetica Bold"/>
                <a:sym typeface="Helvetica Bold"/>
              </a:rPr>
              <a:t>MÉTHODES</a:t>
            </a:r>
          </a:p>
        </p:txBody>
      </p:sp>
      <p:sp>
        <p:nvSpPr>
          <p:cNvPr id="22" name="TextBox 22"/>
          <p:cNvSpPr txBox="1"/>
          <p:nvPr/>
        </p:nvSpPr>
        <p:spPr>
          <a:xfrm>
            <a:off x="36000" y="5166675"/>
            <a:ext cx="6659885" cy="106680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8400"/>
              </a:lnSpc>
              <a:spcBef>
                <a:spcPct val="0"/>
              </a:spcBef>
            </a:pPr>
            <a:r>
              <a:rPr lang="en-US" sz="6000" b="1">
                <a:solidFill>
                  <a:srgbClr val="034522"/>
                </a:solidFill>
                <a:latin typeface="Helvetica Bold"/>
                <a:ea typeface="Helvetica Bold"/>
                <a:cs typeface="Helvetica Bold"/>
                <a:sym typeface="Helvetica Bold"/>
              </a:rPr>
              <a:t>INTRODUCTION</a:t>
            </a:r>
          </a:p>
        </p:txBody>
      </p:sp>
      <p:sp>
        <p:nvSpPr>
          <p:cNvPr id="23" name="TextBox 23"/>
          <p:cNvSpPr txBox="1"/>
          <p:nvPr/>
        </p:nvSpPr>
        <p:spPr>
          <a:xfrm>
            <a:off x="437336" y="2794679"/>
            <a:ext cx="31812235" cy="2594483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l">
              <a:lnSpc>
                <a:spcPts val="2900"/>
              </a:lnSpc>
            </a:pPr>
            <a:r>
              <a:rPr lang="en-US" sz="2500">
                <a:solidFill>
                  <a:srgbClr val="000000"/>
                </a:solidFill>
                <a:latin typeface="Helvetica"/>
                <a:ea typeface="Helvetica"/>
                <a:cs typeface="Helvetica"/>
                <a:sym typeface="Helvetica"/>
              </a:rPr>
              <a:t>1 Affiliation_Affiliation_Affiliation_Affiliation_Affiliation_Affiliation_Affiliation_</a:t>
            </a:r>
          </a:p>
          <a:p>
            <a:pPr algn="l">
              <a:lnSpc>
                <a:spcPts val="2900"/>
              </a:lnSpc>
            </a:pPr>
            <a:r>
              <a:rPr lang="en-US" sz="2500">
                <a:solidFill>
                  <a:srgbClr val="000000"/>
                </a:solidFill>
                <a:latin typeface="Helvetica"/>
                <a:ea typeface="Helvetica"/>
                <a:cs typeface="Helvetica"/>
                <a:sym typeface="Helvetica"/>
              </a:rPr>
              <a:t>2 Affiliation_Affiliation_Affiliation_Affiliation_Affiliation_Affiliation_Affiliation_</a:t>
            </a:r>
          </a:p>
          <a:p>
            <a:pPr algn="l">
              <a:lnSpc>
                <a:spcPts val="2900"/>
              </a:lnSpc>
            </a:pPr>
            <a:r>
              <a:rPr lang="en-US" sz="2500">
                <a:solidFill>
                  <a:srgbClr val="000000"/>
                </a:solidFill>
                <a:latin typeface="Helvetica"/>
                <a:ea typeface="Helvetica"/>
                <a:cs typeface="Helvetica"/>
                <a:sym typeface="Helvetica"/>
              </a:rPr>
              <a:t>3 Affiliation_Affiliation_Affiliation_Affiliation_Affiliation_Affiliation_Affiliation_</a:t>
            </a:r>
          </a:p>
          <a:p>
            <a:pPr algn="l">
              <a:lnSpc>
                <a:spcPts val="2900"/>
              </a:lnSpc>
            </a:pPr>
            <a:r>
              <a:rPr lang="en-US" sz="2500">
                <a:solidFill>
                  <a:srgbClr val="000000"/>
                </a:solidFill>
                <a:latin typeface="Helvetica"/>
                <a:ea typeface="Helvetica"/>
                <a:cs typeface="Helvetica"/>
                <a:sym typeface="Helvetica"/>
              </a:rPr>
              <a:t>4 Affiliation_Affiliation_Affiliation_Affiliation_Affiliation_Affiliation_Affiliation_</a:t>
            </a:r>
          </a:p>
          <a:p>
            <a:pPr algn="l">
              <a:lnSpc>
                <a:spcPts val="2900"/>
              </a:lnSpc>
            </a:pPr>
            <a:r>
              <a:rPr lang="en-US" sz="2500">
                <a:solidFill>
                  <a:srgbClr val="000000"/>
                </a:solidFill>
                <a:latin typeface="Helvetica"/>
                <a:ea typeface="Helvetica"/>
                <a:cs typeface="Helvetica"/>
                <a:sym typeface="Helvetica"/>
              </a:rPr>
              <a:t>5 Affiliation_Affiliation_Affiliation_Affiliation_Affiliation_Affiliation_Affiliation_</a:t>
            </a:r>
          </a:p>
          <a:p>
            <a:pPr algn="l">
              <a:lnSpc>
                <a:spcPts val="2900"/>
              </a:lnSpc>
            </a:pPr>
            <a:r>
              <a:rPr lang="en-US" sz="2500">
                <a:solidFill>
                  <a:srgbClr val="000000"/>
                </a:solidFill>
                <a:latin typeface="Helvetica"/>
                <a:ea typeface="Helvetica"/>
                <a:cs typeface="Helvetica"/>
                <a:sym typeface="Helvetica"/>
              </a:rPr>
              <a:t>6 Affiliation_Affiliation_Affiliation_Affiliation_Affiliation_Affiliation_Affiliation_</a:t>
            </a:r>
          </a:p>
          <a:p>
            <a:pPr algn="l">
              <a:lnSpc>
                <a:spcPts val="3132"/>
              </a:lnSpc>
            </a:pPr>
            <a:endParaRPr lang="en-US" sz="2500">
              <a:solidFill>
                <a:srgbClr val="000000"/>
              </a:solidFill>
              <a:latin typeface="Helvetica"/>
              <a:ea typeface="Helvetica"/>
              <a:cs typeface="Helvetica"/>
              <a:sym typeface="Helvetica"/>
            </a:endParaRPr>
          </a:p>
        </p:txBody>
      </p:sp>
      <p:sp>
        <p:nvSpPr>
          <p:cNvPr id="24" name="TextBox 24"/>
          <p:cNvSpPr txBox="1"/>
          <p:nvPr/>
        </p:nvSpPr>
        <p:spPr>
          <a:xfrm>
            <a:off x="138527" y="207834"/>
            <a:ext cx="32032385" cy="1880235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7320"/>
              </a:lnSpc>
            </a:pPr>
            <a:r>
              <a:rPr lang="en-US" sz="6000" b="1">
                <a:solidFill>
                  <a:srgbClr val="FFFFFF"/>
                </a:solidFill>
                <a:latin typeface="Helvetica Bold"/>
                <a:ea typeface="Helvetica Bold"/>
                <a:cs typeface="Helvetica Bold"/>
                <a:sym typeface="Helvetica Bold"/>
              </a:rPr>
              <a:t>TITRE_TITRE_TITRE_TITRE_TITRE_TITRE_TITRE_TITRE_TITRE_TITRE_TITRE_TITRE_TITRE_TITRE_TITRE_TITRE_TITRE_TITRE_TITRE_TITRE_TITRE_TITRE_</a:t>
            </a:r>
          </a:p>
        </p:txBody>
      </p:sp>
      <p:sp>
        <p:nvSpPr>
          <p:cNvPr id="25" name="TextBox 25"/>
          <p:cNvSpPr txBox="1"/>
          <p:nvPr/>
        </p:nvSpPr>
        <p:spPr>
          <a:xfrm>
            <a:off x="-72000" y="18688678"/>
            <a:ext cx="5570655" cy="106680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8400"/>
              </a:lnSpc>
              <a:spcBef>
                <a:spcPct val="0"/>
              </a:spcBef>
            </a:pPr>
            <a:r>
              <a:rPr lang="en-US" sz="6000" b="1">
                <a:solidFill>
                  <a:srgbClr val="034522"/>
                </a:solidFill>
                <a:latin typeface="Helvetica Bold"/>
                <a:ea typeface="Helvetica Bold"/>
                <a:cs typeface="Helvetica Bold"/>
                <a:sym typeface="Helvetica Bold"/>
              </a:rPr>
              <a:t>RÉSULTATS</a:t>
            </a:r>
          </a:p>
        </p:txBody>
      </p:sp>
      <p:sp>
        <p:nvSpPr>
          <p:cNvPr id="26" name="TextBox 26"/>
          <p:cNvSpPr txBox="1"/>
          <p:nvPr/>
        </p:nvSpPr>
        <p:spPr>
          <a:xfrm>
            <a:off x="-108000" y="12653905"/>
            <a:ext cx="5241038" cy="1002967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8400"/>
              </a:lnSpc>
              <a:spcBef>
                <a:spcPct val="0"/>
              </a:spcBef>
            </a:pPr>
            <a:r>
              <a:rPr lang="en-US" sz="6000" b="1" dirty="0">
                <a:solidFill>
                  <a:srgbClr val="034522"/>
                </a:solidFill>
                <a:latin typeface="Helvetica Bold"/>
                <a:ea typeface="Helvetica Bold"/>
                <a:cs typeface="Helvetica Bold"/>
                <a:sym typeface="Helvetica Bold"/>
              </a:rPr>
              <a:t>OBJECTIFS</a:t>
            </a:r>
          </a:p>
        </p:txBody>
      </p:sp>
      <p:grpSp>
        <p:nvGrpSpPr>
          <p:cNvPr id="27" name="Group 27"/>
          <p:cNvGrpSpPr/>
          <p:nvPr/>
        </p:nvGrpSpPr>
        <p:grpSpPr>
          <a:xfrm>
            <a:off x="138527" y="37209351"/>
            <a:ext cx="26371328" cy="2245555"/>
            <a:chOff x="0" y="0"/>
            <a:chExt cx="2205207" cy="187776"/>
          </a:xfrm>
        </p:grpSpPr>
        <p:sp>
          <p:nvSpPr>
            <p:cNvPr id="28" name="Freeform 28"/>
            <p:cNvSpPr/>
            <p:nvPr/>
          </p:nvSpPr>
          <p:spPr>
            <a:xfrm>
              <a:off x="0" y="0"/>
              <a:ext cx="2205207" cy="187776"/>
            </a:xfrm>
            <a:custGeom>
              <a:avLst/>
              <a:gdLst/>
              <a:ahLst/>
              <a:cxnLst/>
              <a:rect l="l" t="t" r="r" b="b"/>
              <a:pathLst>
                <a:path w="2205207" h="187776">
                  <a:moveTo>
                    <a:pt x="0" y="0"/>
                  </a:moveTo>
                  <a:lnTo>
                    <a:pt x="2205207" y="0"/>
                  </a:lnTo>
                  <a:lnTo>
                    <a:pt x="2205207" y="187776"/>
                  </a:lnTo>
                  <a:lnTo>
                    <a:pt x="0" y="187776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fr-CA"/>
            </a:p>
          </p:txBody>
        </p:sp>
        <p:sp>
          <p:nvSpPr>
            <p:cNvPr id="29" name="TextBox 29"/>
            <p:cNvSpPr txBox="1"/>
            <p:nvPr/>
          </p:nvSpPr>
          <p:spPr>
            <a:xfrm>
              <a:off x="0" y="-161925"/>
              <a:ext cx="2205207" cy="349701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8539"/>
                </a:lnSpc>
              </a:pPr>
              <a:endParaRPr/>
            </a:p>
          </p:txBody>
        </p:sp>
      </p:grpSp>
      <p:sp>
        <p:nvSpPr>
          <p:cNvPr id="30" name="TextBox 30"/>
          <p:cNvSpPr txBox="1"/>
          <p:nvPr/>
        </p:nvSpPr>
        <p:spPr>
          <a:xfrm>
            <a:off x="426433" y="37179132"/>
            <a:ext cx="5570655" cy="106680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l">
              <a:lnSpc>
                <a:spcPts val="8400"/>
              </a:lnSpc>
              <a:spcBef>
                <a:spcPct val="0"/>
              </a:spcBef>
            </a:pPr>
            <a:r>
              <a:rPr lang="en-US" sz="6000" b="1">
                <a:solidFill>
                  <a:srgbClr val="034522"/>
                </a:solidFill>
                <a:latin typeface="Helvetica Bold"/>
                <a:ea typeface="Helvetica Bold"/>
                <a:cs typeface="Helvetica Bold"/>
                <a:sym typeface="Helvetica Bold"/>
              </a:rPr>
              <a:t>CONCLUSION</a:t>
            </a:r>
          </a:p>
        </p:txBody>
      </p:sp>
      <p:grpSp>
        <p:nvGrpSpPr>
          <p:cNvPr id="31" name="Group 31"/>
          <p:cNvGrpSpPr/>
          <p:nvPr/>
        </p:nvGrpSpPr>
        <p:grpSpPr>
          <a:xfrm>
            <a:off x="26665704" y="37209351"/>
            <a:ext cx="5583866" cy="2245555"/>
            <a:chOff x="0" y="0"/>
            <a:chExt cx="466931" cy="187776"/>
          </a:xfrm>
        </p:grpSpPr>
        <p:sp>
          <p:nvSpPr>
            <p:cNvPr id="32" name="Freeform 32"/>
            <p:cNvSpPr/>
            <p:nvPr/>
          </p:nvSpPr>
          <p:spPr>
            <a:xfrm>
              <a:off x="0" y="0"/>
              <a:ext cx="466931" cy="187776"/>
            </a:xfrm>
            <a:custGeom>
              <a:avLst/>
              <a:gdLst/>
              <a:ahLst/>
              <a:cxnLst/>
              <a:rect l="l" t="t" r="r" b="b"/>
              <a:pathLst>
                <a:path w="466931" h="187776">
                  <a:moveTo>
                    <a:pt x="0" y="0"/>
                  </a:moveTo>
                  <a:lnTo>
                    <a:pt x="466931" y="0"/>
                  </a:lnTo>
                  <a:lnTo>
                    <a:pt x="466931" y="187776"/>
                  </a:lnTo>
                  <a:lnTo>
                    <a:pt x="0" y="187776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/>
            <a:lstStyle/>
            <a:p>
              <a:endParaRPr lang="fr-CA"/>
            </a:p>
          </p:txBody>
        </p:sp>
        <p:sp>
          <p:nvSpPr>
            <p:cNvPr id="33" name="TextBox 33"/>
            <p:cNvSpPr txBox="1"/>
            <p:nvPr/>
          </p:nvSpPr>
          <p:spPr>
            <a:xfrm>
              <a:off x="0" y="-161925"/>
              <a:ext cx="466931" cy="349701"/>
            </a:xfrm>
            <a:prstGeom prst="rect">
              <a:avLst/>
            </a:prstGeom>
          </p:spPr>
          <p:txBody>
            <a:bodyPr lIns="50800" tIns="50800" rIns="50800" bIns="50800" rtlCol="0" anchor="ctr"/>
            <a:lstStyle/>
            <a:p>
              <a:pPr algn="ctr">
                <a:lnSpc>
                  <a:spcPts val="8539"/>
                </a:lnSpc>
              </a:pPr>
              <a:endParaRPr/>
            </a:p>
          </p:txBody>
        </p:sp>
      </p:grpSp>
      <p:sp>
        <p:nvSpPr>
          <p:cNvPr id="34" name="TextBox 34"/>
          <p:cNvSpPr txBox="1"/>
          <p:nvPr/>
        </p:nvSpPr>
        <p:spPr>
          <a:xfrm>
            <a:off x="12169643" y="37145232"/>
            <a:ext cx="31776235" cy="717550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5600"/>
              </a:lnSpc>
            </a:pPr>
            <a:r>
              <a:rPr lang="en-US" sz="4000" b="1">
                <a:solidFill>
                  <a:srgbClr val="034522"/>
                </a:solidFill>
                <a:latin typeface="Helvetica Bold"/>
                <a:ea typeface="Helvetica Bold"/>
                <a:cs typeface="Helvetica Bold"/>
                <a:sym typeface="Helvetica Bold"/>
              </a:rPr>
              <a:t>Références</a:t>
            </a:r>
          </a:p>
        </p:txBody>
      </p:sp>
      <p:sp>
        <p:nvSpPr>
          <p:cNvPr id="35" name="Freeform 35"/>
          <p:cNvSpPr/>
          <p:nvPr/>
        </p:nvSpPr>
        <p:spPr>
          <a:xfrm>
            <a:off x="29228376" y="2143576"/>
            <a:ext cx="2988532" cy="2884153"/>
          </a:xfrm>
          <a:custGeom>
            <a:avLst/>
            <a:gdLst/>
            <a:ahLst/>
            <a:cxnLst/>
            <a:rect l="l" t="t" r="r" b="b"/>
            <a:pathLst>
              <a:path w="2988532" h="2884153">
                <a:moveTo>
                  <a:pt x="0" y="0"/>
                </a:moveTo>
                <a:lnTo>
                  <a:pt x="2988532" y="0"/>
                </a:lnTo>
                <a:lnTo>
                  <a:pt x="2988532" y="2884153"/>
                </a:lnTo>
                <a:lnTo>
                  <a:pt x="0" y="2884153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/>
            </a:stretch>
          </a:blipFill>
        </p:spPr>
        <p:txBody>
          <a:bodyPr/>
          <a:lstStyle/>
          <a:p>
            <a:endParaRPr lang="fr-CA"/>
          </a:p>
        </p:txBody>
      </p:sp>
      <p:sp>
        <p:nvSpPr>
          <p:cNvPr id="36" name="Freeform 36"/>
          <p:cNvSpPr/>
          <p:nvPr/>
        </p:nvSpPr>
        <p:spPr>
          <a:xfrm>
            <a:off x="12347751" y="2515521"/>
            <a:ext cx="7269298" cy="2075322"/>
          </a:xfrm>
          <a:custGeom>
            <a:avLst/>
            <a:gdLst/>
            <a:ahLst/>
            <a:cxnLst/>
            <a:rect l="l" t="t" r="r" b="b"/>
            <a:pathLst>
              <a:path w="7269298" h="2075322">
                <a:moveTo>
                  <a:pt x="0" y="0"/>
                </a:moveTo>
                <a:lnTo>
                  <a:pt x="7269298" y="0"/>
                </a:lnTo>
                <a:lnTo>
                  <a:pt x="7269298" y="2075322"/>
                </a:lnTo>
                <a:lnTo>
                  <a:pt x="0" y="2075322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fr-CA"/>
          </a:p>
        </p:txBody>
      </p:sp>
      <p:sp>
        <p:nvSpPr>
          <p:cNvPr id="37" name="Freeform 37"/>
          <p:cNvSpPr/>
          <p:nvPr/>
        </p:nvSpPr>
        <p:spPr>
          <a:xfrm>
            <a:off x="20569879" y="2364482"/>
            <a:ext cx="8209666" cy="2644197"/>
          </a:xfrm>
          <a:custGeom>
            <a:avLst/>
            <a:gdLst/>
            <a:ahLst/>
            <a:cxnLst/>
            <a:rect l="l" t="t" r="r" b="b"/>
            <a:pathLst>
              <a:path w="8209666" h="2644197">
                <a:moveTo>
                  <a:pt x="0" y="0"/>
                </a:moveTo>
                <a:lnTo>
                  <a:pt x="8209667" y="0"/>
                </a:lnTo>
                <a:lnTo>
                  <a:pt x="8209667" y="2644197"/>
                </a:lnTo>
                <a:lnTo>
                  <a:pt x="0" y="2644197"/>
                </a:lnTo>
                <a:lnTo>
                  <a:pt x="0" y="0"/>
                </a:lnTo>
                <a:close/>
              </a:path>
            </a:pathLst>
          </a:custGeom>
          <a:blipFill>
            <a:blip r:embed="rId5"/>
            <a:stretch>
              <a:fillRect/>
            </a:stretch>
          </a:blipFill>
        </p:spPr>
        <p:txBody>
          <a:bodyPr/>
          <a:lstStyle/>
          <a:p>
            <a:endParaRPr lang="fr-CA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Words>152</Words>
  <Application>Microsoft Office PowerPoint</Application>
  <PresentationFormat>Personnalisé</PresentationFormat>
  <Paragraphs>14</Paragraphs>
  <Slides>1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4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1</vt:i4>
      </vt:variant>
    </vt:vector>
  </HeadingPairs>
  <TitlesOfParts>
    <vt:vector size="6" baseType="lpstr">
      <vt:lpstr>Arial</vt:lpstr>
      <vt:lpstr>Helvetica</vt:lpstr>
      <vt:lpstr>Calibri</vt:lpstr>
      <vt:lpstr>Helvetica Bold</vt:lpstr>
      <vt:lpstr>Office Theme</vt:lpstr>
      <vt:lpstr>Présentation PowerPoint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Gabarit affiche verticale Veille Acti-Vie</dc:title>
  <cp:lastModifiedBy>Sire, Thomas</cp:lastModifiedBy>
  <cp:revision>2</cp:revision>
  <dcterms:created xsi:type="dcterms:W3CDTF">2006-08-16T00:00:00Z</dcterms:created>
  <dcterms:modified xsi:type="dcterms:W3CDTF">2024-12-09T02:18:34Z</dcterms:modified>
  <dc:identifier>DAGYwkpmeIA</dc:identifier>
</cp:coreProperties>
</file>