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9" r:id="rId4"/>
    <p:sldId id="260" r:id="rId5"/>
    <p:sldId id="274" r:id="rId6"/>
    <p:sldId id="275" r:id="rId7"/>
    <p:sldId id="276" r:id="rId8"/>
    <p:sldId id="262" r:id="rId9"/>
    <p:sldId id="279" r:id="rId10"/>
    <p:sldId id="273" r:id="rId11"/>
    <p:sldId id="280" r:id="rId12"/>
    <p:sldId id="277" r:id="rId13"/>
    <p:sldId id="264" r:id="rId14"/>
    <p:sldId id="265" r:id="rId15"/>
    <p:sldId id="263" r:id="rId16"/>
    <p:sldId id="278"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4B30A-2BAD-41D2-AC76-D6132DB2AA95}" v="1467" dt="2023-10-08T16:25:40.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8" d="100"/>
          <a:sy n="68" d="100"/>
        </p:scale>
        <p:origin x="4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27975-FEAA-4EB8-A1BE-142E766E2C1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CDA133-7D89-436D-9AC6-AD000EA9384B}">
      <dgm:prSet/>
      <dgm:spPr/>
      <dgm:t>
        <a:bodyPr/>
        <a:lstStyle/>
        <a:p>
          <a:r>
            <a:rPr lang="fr-FR" dirty="0"/>
            <a:t>C'est une présentation, remise avant le début du cours et souvent approuvée par des personnes responsables du programme d'études ou du département, de la manière dont le cours se déroulera tout au long de la session. </a:t>
          </a:r>
          <a:endParaRPr lang="en-US" dirty="0"/>
        </a:p>
      </dgm:t>
    </dgm:pt>
    <dgm:pt modelId="{66B28EAA-0FF1-43AB-A170-CE1A0FA39F6D}" type="parTrans" cxnId="{400742B1-1AEC-4BD2-BCF0-880E85A63048}">
      <dgm:prSet/>
      <dgm:spPr/>
      <dgm:t>
        <a:bodyPr/>
        <a:lstStyle/>
        <a:p>
          <a:endParaRPr lang="en-US"/>
        </a:p>
      </dgm:t>
    </dgm:pt>
    <dgm:pt modelId="{A99278FB-A100-4E6A-8926-565F30E47F0B}" type="sibTrans" cxnId="{400742B1-1AEC-4BD2-BCF0-880E85A63048}">
      <dgm:prSet/>
      <dgm:spPr/>
      <dgm:t>
        <a:bodyPr/>
        <a:lstStyle/>
        <a:p>
          <a:endParaRPr lang="en-US"/>
        </a:p>
      </dgm:t>
    </dgm:pt>
    <dgm:pt modelId="{CC981A55-1EBC-4345-80E3-9736F98A5B8B}">
      <dgm:prSet/>
      <dgm:spPr/>
      <dgm:t>
        <a:bodyPr/>
        <a:lstStyle/>
        <a:p>
          <a:r>
            <a:rPr lang="fr-FR" dirty="0"/>
            <a:t>Les informations qu'on y retrouve peuvent être plus ou moins détaillées.</a:t>
          </a:r>
          <a:endParaRPr lang="en-US" dirty="0"/>
        </a:p>
      </dgm:t>
    </dgm:pt>
    <dgm:pt modelId="{59C1DC73-11E9-47DE-BB29-A32811C369F7}" type="parTrans" cxnId="{0DBB48C1-4757-4911-9F6C-4C72C9BD9603}">
      <dgm:prSet/>
      <dgm:spPr/>
      <dgm:t>
        <a:bodyPr/>
        <a:lstStyle/>
        <a:p>
          <a:endParaRPr lang="en-US"/>
        </a:p>
      </dgm:t>
    </dgm:pt>
    <dgm:pt modelId="{3B1A645D-8825-41B5-80BA-EDEA154F420A}" type="sibTrans" cxnId="{0DBB48C1-4757-4911-9F6C-4C72C9BD9603}">
      <dgm:prSet/>
      <dgm:spPr/>
      <dgm:t>
        <a:bodyPr/>
        <a:lstStyle/>
        <a:p>
          <a:endParaRPr lang="en-US"/>
        </a:p>
      </dgm:t>
    </dgm:pt>
    <dgm:pt modelId="{4A90993C-C27D-4082-AC2E-B350B8230154}">
      <dgm:prSet/>
      <dgm:spPr/>
      <dgm:t>
        <a:bodyPr/>
        <a:lstStyle/>
        <a:p>
          <a:r>
            <a:rPr lang="fr-FR"/>
            <a:t>La personne qui offre le cours devrait toujours avoir de la liberté, malgré le fait qu'il y a des balises et des règlements à respecter.</a:t>
          </a:r>
          <a:endParaRPr lang="en-US"/>
        </a:p>
      </dgm:t>
    </dgm:pt>
    <dgm:pt modelId="{8C1155C4-7542-4738-A0D5-A7C9707F6B68}" type="parTrans" cxnId="{DB0CE78B-C527-4D36-9DF8-E7C0D64DE39B}">
      <dgm:prSet/>
      <dgm:spPr/>
      <dgm:t>
        <a:bodyPr/>
        <a:lstStyle/>
        <a:p>
          <a:endParaRPr lang="en-US"/>
        </a:p>
      </dgm:t>
    </dgm:pt>
    <dgm:pt modelId="{6ADBA626-9297-422A-8261-5B710556D58E}" type="sibTrans" cxnId="{DB0CE78B-C527-4D36-9DF8-E7C0D64DE39B}">
      <dgm:prSet/>
      <dgm:spPr/>
      <dgm:t>
        <a:bodyPr/>
        <a:lstStyle/>
        <a:p>
          <a:endParaRPr lang="en-US"/>
        </a:p>
      </dgm:t>
    </dgm:pt>
    <dgm:pt modelId="{975E34F2-D84B-4AA8-954B-0EC52306A015}" type="pres">
      <dgm:prSet presAssocID="{DDF27975-FEAA-4EB8-A1BE-142E766E2C1D}" presName="root" presStyleCnt="0">
        <dgm:presLayoutVars>
          <dgm:dir/>
          <dgm:resizeHandles val="exact"/>
        </dgm:presLayoutVars>
      </dgm:prSet>
      <dgm:spPr/>
    </dgm:pt>
    <dgm:pt modelId="{1D8CDE17-7412-4874-8136-C9BC70659D01}" type="pres">
      <dgm:prSet presAssocID="{0FCDA133-7D89-436D-9AC6-AD000EA9384B}" presName="compNode" presStyleCnt="0"/>
      <dgm:spPr/>
    </dgm:pt>
    <dgm:pt modelId="{DA689CD0-1F31-4E58-87FF-730806152032}" type="pres">
      <dgm:prSet presAssocID="{0FCDA133-7D89-436D-9AC6-AD000EA9384B}" presName="bgRect" presStyleLbl="bgShp" presStyleIdx="0" presStyleCnt="3"/>
      <dgm:spPr/>
    </dgm:pt>
    <dgm:pt modelId="{B81CB1E6-7CC3-44F5-AC08-43B6FEAABDC9}" type="pres">
      <dgm:prSet presAssocID="{0FCDA133-7D89-436D-9AC6-AD000EA9384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542D4C53-9C0C-43A1-BE84-ECD4E5797F6A}" type="pres">
      <dgm:prSet presAssocID="{0FCDA133-7D89-436D-9AC6-AD000EA9384B}" presName="spaceRect" presStyleCnt="0"/>
      <dgm:spPr/>
    </dgm:pt>
    <dgm:pt modelId="{F2F9E5C5-5F81-4B5A-9D28-CE039AAAF565}" type="pres">
      <dgm:prSet presAssocID="{0FCDA133-7D89-436D-9AC6-AD000EA9384B}" presName="parTx" presStyleLbl="revTx" presStyleIdx="0" presStyleCnt="3">
        <dgm:presLayoutVars>
          <dgm:chMax val="0"/>
          <dgm:chPref val="0"/>
        </dgm:presLayoutVars>
      </dgm:prSet>
      <dgm:spPr/>
    </dgm:pt>
    <dgm:pt modelId="{F0F0F93C-9FBC-4B8E-B9AA-2479BD334E41}" type="pres">
      <dgm:prSet presAssocID="{A99278FB-A100-4E6A-8926-565F30E47F0B}" presName="sibTrans" presStyleCnt="0"/>
      <dgm:spPr/>
    </dgm:pt>
    <dgm:pt modelId="{55208B78-677B-44B1-BADA-BAF09ADB7B05}" type="pres">
      <dgm:prSet presAssocID="{CC981A55-1EBC-4345-80E3-9736F98A5B8B}" presName="compNode" presStyleCnt="0"/>
      <dgm:spPr/>
    </dgm:pt>
    <dgm:pt modelId="{4A3AB5E3-EA37-445A-8E10-57FEC00C3855}" type="pres">
      <dgm:prSet presAssocID="{CC981A55-1EBC-4345-80E3-9736F98A5B8B}" presName="bgRect" presStyleLbl="bgShp" presStyleIdx="1" presStyleCnt="3"/>
      <dgm:spPr/>
    </dgm:pt>
    <dgm:pt modelId="{09FF0FA9-8C08-403F-83F6-0A42B2DE812A}" type="pres">
      <dgm:prSet presAssocID="{CC981A55-1EBC-4345-80E3-9736F98A5B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2DB832F8-42B8-472C-9EC0-C40B39927EAA}" type="pres">
      <dgm:prSet presAssocID="{CC981A55-1EBC-4345-80E3-9736F98A5B8B}" presName="spaceRect" presStyleCnt="0"/>
      <dgm:spPr/>
    </dgm:pt>
    <dgm:pt modelId="{43E3C1A8-ADD5-41A3-BAF9-6762E093FAED}" type="pres">
      <dgm:prSet presAssocID="{CC981A55-1EBC-4345-80E3-9736F98A5B8B}" presName="parTx" presStyleLbl="revTx" presStyleIdx="1" presStyleCnt="3">
        <dgm:presLayoutVars>
          <dgm:chMax val="0"/>
          <dgm:chPref val="0"/>
        </dgm:presLayoutVars>
      </dgm:prSet>
      <dgm:spPr/>
    </dgm:pt>
    <dgm:pt modelId="{3CF68998-A97A-411A-AFE9-1E8F2BA918EE}" type="pres">
      <dgm:prSet presAssocID="{3B1A645D-8825-41B5-80BA-EDEA154F420A}" presName="sibTrans" presStyleCnt="0"/>
      <dgm:spPr/>
    </dgm:pt>
    <dgm:pt modelId="{50BD6B84-5490-4991-B595-F26FD296825A}" type="pres">
      <dgm:prSet presAssocID="{4A90993C-C27D-4082-AC2E-B350B8230154}" presName="compNode" presStyleCnt="0"/>
      <dgm:spPr/>
    </dgm:pt>
    <dgm:pt modelId="{FA09C451-13A5-49B6-B8FF-F68709463498}" type="pres">
      <dgm:prSet presAssocID="{4A90993C-C27D-4082-AC2E-B350B8230154}" presName="bgRect" presStyleLbl="bgShp" presStyleIdx="2" presStyleCnt="3"/>
      <dgm:spPr/>
    </dgm:pt>
    <dgm:pt modelId="{81223CBD-F2B1-4019-9A63-4AEB01B88286}" type="pres">
      <dgm:prSet presAssocID="{4A90993C-C27D-4082-AC2E-B350B82301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BF85D552-9699-4700-AA19-9D07E01608DF}" type="pres">
      <dgm:prSet presAssocID="{4A90993C-C27D-4082-AC2E-B350B8230154}" presName="spaceRect" presStyleCnt="0"/>
      <dgm:spPr/>
    </dgm:pt>
    <dgm:pt modelId="{E553EF34-2037-49BD-ACF4-8E09C21EFEDB}" type="pres">
      <dgm:prSet presAssocID="{4A90993C-C27D-4082-AC2E-B350B8230154}" presName="parTx" presStyleLbl="revTx" presStyleIdx="2" presStyleCnt="3">
        <dgm:presLayoutVars>
          <dgm:chMax val="0"/>
          <dgm:chPref val="0"/>
        </dgm:presLayoutVars>
      </dgm:prSet>
      <dgm:spPr/>
    </dgm:pt>
  </dgm:ptLst>
  <dgm:cxnLst>
    <dgm:cxn modelId="{358ECD10-3216-498D-B0BF-BC9A7266C275}" type="presOf" srcId="{DDF27975-FEAA-4EB8-A1BE-142E766E2C1D}" destId="{975E34F2-D84B-4AA8-954B-0EC52306A015}" srcOrd="0" destOrd="0" presId="urn:microsoft.com/office/officeart/2018/2/layout/IconVerticalSolidList"/>
    <dgm:cxn modelId="{86FA2F6D-A399-4958-88D0-E80C926EE29F}" type="presOf" srcId="{0FCDA133-7D89-436D-9AC6-AD000EA9384B}" destId="{F2F9E5C5-5F81-4B5A-9D28-CE039AAAF565}" srcOrd="0" destOrd="0" presId="urn:microsoft.com/office/officeart/2018/2/layout/IconVerticalSolidList"/>
    <dgm:cxn modelId="{DB0CE78B-C527-4D36-9DF8-E7C0D64DE39B}" srcId="{DDF27975-FEAA-4EB8-A1BE-142E766E2C1D}" destId="{4A90993C-C27D-4082-AC2E-B350B8230154}" srcOrd="2" destOrd="0" parTransId="{8C1155C4-7542-4738-A0D5-A7C9707F6B68}" sibTransId="{6ADBA626-9297-422A-8261-5B710556D58E}"/>
    <dgm:cxn modelId="{03A7EE9C-53D4-4E6D-8F4F-6A30669E3486}" type="presOf" srcId="{4A90993C-C27D-4082-AC2E-B350B8230154}" destId="{E553EF34-2037-49BD-ACF4-8E09C21EFEDB}" srcOrd="0" destOrd="0" presId="urn:microsoft.com/office/officeart/2018/2/layout/IconVerticalSolidList"/>
    <dgm:cxn modelId="{C7F689A2-9F7C-437C-9D5F-E913C61E57A2}" type="presOf" srcId="{CC981A55-1EBC-4345-80E3-9736F98A5B8B}" destId="{43E3C1A8-ADD5-41A3-BAF9-6762E093FAED}" srcOrd="0" destOrd="0" presId="urn:microsoft.com/office/officeart/2018/2/layout/IconVerticalSolidList"/>
    <dgm:cxn modelId="{400742B1-1AEC-4BD2-BCF0-880E85A63048}" srcId="{DDF27975-FEAA-4EB8-A1BE-142E766E2C1D}" destId="{0FCDA133-7D89-436D-9AC6-AD000EA9384B}" srcOrd="0" destOrd="0" parTransId="{66B28EAA-0FF1-43AB-A170-CE1A0FA39F6D}" sibTransId="{A99278FB-A100-4E6A-8926-565F30E47F0B}"/>
    <dgm:cxn modelId="{0DBB48C1-4757-4911-9F6C-4C72C9BD9603}" srcId="{DDF27975-FEAA-4EB8-A1BE-142E766E2C1D}" destId="{CC981A55-1EBC-4345-80E3-9736F98A5B8B}" srcOrd="1" destOrd="0" parTransId="{59C1DC73-11E9-47DE-BB29-A32811C369F7}" sibTransId="{3B1A645D-8825-41B5-80BA-EDEA154F420A}"/>
    <dgm:cxn modelId="{E61715D2-8CE4-4831-9398-0C0E712BE8C7}" type="presParOf" srcId="{975E34F2-D84B-4AA8-954B-0EC52306A015}" destId="{1D8CDE17-7412-4874-8136-C9BC70659D01}" srcOrd="0" destOrd="0" presId="urn:microsoft.com/office/officeart/2018/2/layout/IconVerticalSolidList"/>
    <dgm:cxn modelId="{C4807E50-481E-4679-AA00-15AA21C5FD1C}" type="presParOf" srcId="{1D8CDE17-7412-4874-8136-C9BC70659D01}" destId="{DA689CD0-1F31-4E58-87FF-730806152032}" srcOrd="0" destOrd="0" presId="urn:microsoft.com/office/officeart/2018/2/layout/IconVerticalSolidList"/>
    <dgm:cxn modelId="{0BF6E6B7-9A05-4BE0-9917-BF2628DFE5B9}" type="presParOf" srcId="{1D8CDE17-7412-4874-8136-C9BC70659D01}" destId="{B81CB1E6-7CC3-44F5-AC08-43B6FEAABDC9}" srcOrd="1" destOrd="0" presId="urn:microsoft.com/office/officeart/2018/2/layout/IconVerticalSolidList"/>
    <dgm:cxn modelId="{E1D6BD54-55F4-456C-B21D-C7AA4F263720}" type="presParOf" srcId="{1D8CDE17-7412-4874-8136-C9BC70659D01}" destId="{542D4C53-9C0C-43A1-BE84-ECD4E5797F6A}" srcOrd="2" destOrd="0" presId="urn:microsoft.com/office/officeart/2018/2/layout/IconVerticalSolidList"/>
    <dgm:cxn modelId="{CEB430BA-EB26-4C0B-9F66-5AA348C3BB80}" type="presParOf" srcId="{1D8CDE17-7412-4874-8136-C9BC70659D01}" destId="{F2F9E5C5-5F81-4B5A-9D28-CE039AAAF565}" srcOrd="3" destOrd="0" presId="urn:microsoft.com/office/officeart/2018/2/layout/IconVerticalSolidList"/>
    <dgm:cxn modelId="{BF41381C-3EE8-4DC9-95DB-D1FAD1B0269C}" type="presParOf" srcId="{975E34F2-D84B-4AA8-954B-0EC52306A015}" destId="{F0F0F93C-9FBC-4B8E-B9AA-2479BD334E41}" srcOrd="1" destOrd="0" presId="urn:microsoft.com/office/officeart/2018/2/layout/IconVerticalSolidList"/>
    <dgm:cxn modelId="{6B6CA2CD-EC88-4650-94EA-3086995346FB}" type="presParOf" srcId="{975E34F2-D84B-4AA8-954B-0EC52306A015}" destId="{55208B78-677B-44B1-BADA-BAF09ADB7B05}" srcOrd="2" destOrd="0" presId="urn:microsoft.com/office/officeart/2018/2/layout/IconVerticalSolidList"/>
    <dgm:cxn modelId="{8C806557-A989-4742-96C0-152E385827B2}" type="presParOf" srcId="{55208B78-677B-44B1-BADA-BAF09ADB7B05}" destId="{4A3AB5E3-EA37-445A-8E10-57FEC00C3855}" srcOrd="0" destOrd="0" presId="urn:microsoft.com/office/officeart/2018/2/layout/IconVerticalSolidList"/>
    <dgm:cxn modelId="{4B1E0D93-555B-4766-9AFA-0D7594DDA61B}" type="presParOf" srcId="{55208B78-677B-44B1-BADA-BAF09ADB7B05}" destId="{09FF0FA9-8C08-403F-83F6-0A42B2DE812A}" srcOrd="1" destOrd="0" presId="urn:microsoft.com/office/officeart/2018/2/layout/IconVerticalSolidList"/>
    <dgm:cxn modelId="{BF0E40D9-08E5-43F4-9669-D25781BE893B}" type="presParOf" srcId="{55208B78-677B-44B1-BADA-BAF09ADB7B05}" destId="{2DB832F8-42B8-472C-9EC0-C40B39927EAA}" srcOrd="2" destOrd="0" presId="urn:microsoft.com/office/officeart/2018/2/layout/IconVerticalSolidList"/>
    <dgm:cxn modelId="{8E98BE38-DC21-4569-9620-1024E512E0AF}" type="presParOf" srcId="{55208B78-677B-44B1-BADA-BAF09ADB7B05}" destId="{43E3C1A8-ADD5-41A3-BAF9-6762E093FAED}" srcOrd="3" destOrd="0" presId="urn:microsoft.com/office/officeart/2018/2/layout/IconVerticalSolidList"/>
    <dgm:cxn modelId="{837BD7DD-16C3-4796-99D1-17BC9D42828D}" type="presParOf" srcId="{975E34F2-D84B-4AA8-954B-0EC52306A015}" destId="{3CF68998-A97A-411A-AFE9-1E8F2BA918EE}" srcOrd="3" destOrd="0" presId="urn:microsoft.com/office/officeart/2018/2/layout/IconVerticalSolidList"/>
    <dgm:cxn modelId="{3D5E151D-BA1D-4197-AA73-C96AF2DEB804}" type="presParOf" srcId="{975E34F2-D84B-4AA8-954B-0EC52306A015}" destId="{50BD6B84-5490-4991-B595-F26FD296825A}" srcOrd="4" destOrd="0" presId="urn:microsoft.com/office/officeart/2018/2/layout/IconVerticalSolidList"/>
    <dgm:cxn modelId="{8042CAE7-7801-4051-85FC-8D200859AC0E}" type="presParOf" srcId="{50BD6B84-5490-4991-B595-F26FD296825A}" destId="{FA09C451-13A5-49B6-B8FF-F68709463498}" srcOrd="0" destOrd="0" presId="urn:microsoft.com/office/officeart/2018/2/layout/IconVerticalSolidList"/>
    <dgm:cxn modelId="{5B49A238-D195-47B9-9B5E-54C36A24709C}" type="presParOf" srcId="{50BD6B84-5490-4991-B595-F26FD296825A}" destId="{81223CBD-F2B1-4019-9A63-4AEB01B88286}" srcOrd="1" destOrd="0" presId="urn:microsoft.com/office/officeart/2018/2/layout/IconVerticalSolidList"/>
    <dgm:cxn modelId="{F8E6084D-9780-449B-ACDB-378E12AFBB58}" type="presParOf" srcId="{50BD6B84-5490-4991-B595-F26FD296825A}" destId="{BF85D552-9699-4700-AA19-9D07E01608DF}" srcOrd="2" destOrd="0" presId="urn:microsoft.com/office/officeart/2018/2/layout/IconVerticalSolidList"/>
    <dgm:cxn modelId="{625E601A-2676-49AA-B9E3-1BE2CCFB986A}" type="presParOf" srcId="{50BD6B84-5490-4991-B595-F26FD296825A}" destId="{E553EF34-2037-49BD-ACF4-8E09C21EFED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21B991-6123-489B-927C-88AA2145FCB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278A4F4-8EB0-4021-B2D8-97CAFBCA2FA0}">
      <dgm:prSet/>
      <dgm:spPr/>
      <dgm:t>
        <a:bodyPr/>
        <a:lstStyle/>
        <a:p>
          <a:pPr>
            <a:defRPr cap="all"/>
          </a:pPr>
          <a:r>
            <a:rPr lang="fr-FR"/>
            <a:t>Guide</a:t>
          </a:r>
          <a:endParaRPr lang="en-US"/>
        </a:p>
      </dgm:t>
    </dgm:pt>
    <dgm:pt modelId="{7E0361A9-0976-416C-A0AC-3BEA7A2BECB7}" type="parTrans" cxnId="{CC546ABA-DE67-4B61-A91B-70A746628E16}">
      <dgm:prSet/>
      <dgm:spPr/>
      <dgm:t>
        <a:bodyPr/>
        <a:lstStyle/>
        <a:p>
          <a:endParaRPr lang="en-US"/>
        </a:p>
      </dgm:t>
    </dgm:pt>
    <dgm:pt modelId="{F083B485-37E1-4EFB-BFBA-BEB55528F78C}" type="sibTrans" cxnId="{CC546ABA-DE67-4B61-A91B-70A746628E16}">
      <dgm:prSet/>
      <dgm:spPr/>
      <dgm:t>
        <a:bodyPr/>
        <a:lstStyle/>
        <a:p>
          <a:endParaRPr lang="en-US"/>
        </a:p>
      </dgm:t>
    </dgm:pt>
    <dgm:pt modelId="{0EB84FD7-2CCB-4E14-BC50-110CB285287A}">
      <dgm:prSet/>
      <dgm:spPr/>
      <dgm:t>
        <a:bodyPr/>
        <a:lstStyle/>
        <a:p>
          <a:pPr>
            <a:defRPr cap="all"/>
          </a:pPr>
          <a:r>
            <a:rPr lang="fr-FR"/>
            <a:t>Contrat</a:t>
          </a:r>
          <a:endParaRPr lang="en-US"/>
        </a:p>
      </dgm:t>
    </dgm:pt>
    <dgm:pt modelId="{BAFFAFF8-0723-481D-BC8D-79A340101FBE}" type="parTrans" cxnId="{E430691E-F76A-4189-ABB6-D0C9641D960C}">
      <dgm:prSet/>
      <dgm:spPr/>
      <dgm:t>
        <a:bodyPr/>
        <a:lstStyle/>
        <a:p>
          <a:endParaRPr lang="en-US"/>
        </a:p>
      </dgm:t>
    </dgm:pt>
    <dgm:pt modelId="{879A16D5-6301-4081-A36E-ED0A080AA84D}" type="sibTrans" cxnId="{E430691E-F76A-4189-ABB6-D0C9641D960C}">
      <dgm:prSet/>
      <dgm:spPr/>
      <dgm:t>
        <a:bodyPr/>
        <a:lstStyle/>
        <a:p>
          <a:endParaRPr lang="en-US"/>
        </a:p>
      </dgm:t>
    </dgm:pt>
    <dgm:pt modelId="{DCC549E4-91E7-4C7A-87D2-2D1EECF10C8A}">
      <dgm:prSet/>
      <dgm:spPr/>
      <dgm:t>
        <a:bodyPr/>
        <a:lstStyle/>
        <a:p>
          <a:pPr>
            <a:defRPr cap="all"/>
          </a:pPr>
          <a:r>
            <a:rPr lang="fr-FR"/>
            <a:t>Carte routière</a:t>
          </a:r>
          <a:endParaRPr lang="en-US"/>
        </a:p>
      </dgm:t>
    </dgm:pt>
    <dgm:pt modelId="{09FA395E-08A7-4C69-86BA-F4C3CE9432F8}" type="parTrans" cxnId="{5ED51FCB-34FB-4145-AC97-3A1B20140103}">
      <dgm:prSet/>
      <dgm:spPr/>
      <dgm:t>
        <a:bodyPr/>
        <a:lstStyle/>
        <a:p>
          <a:endParaRPr lang="en-US"/>
        </a:p>
      </dgm:t>
    </dgm:pt>
    <dgm:pt modelId="{5059F743-28FC-405C-AABB-CFAF22C059DF}" type="sibTrans" cxnId="{5ED51FCB-34FB-4145-AC97-3A1B20140103}">
      <dgm:prSet/>
      <dgm:spPr/>
      <dgm:t>
        <a:bodyPr/>
        <a:lstStyle/>
        <a:p>
          <a:endParaRPr lang="en-US"/>
        </a:p>
      </dgm:t>
    </dgm:pt>
    <dgm:pt modelId="{990DAD1A-2B5F-4B58-81B4-0574E6761E97}" type="pres">
      <dgm:prSet presAssocID="{C921B991-6123-489B-927C-88AA2145FCB7}" presName="root" presStyleCnt="0">
        <dgm:presLayoutVars>
          <dgm:dir/>
          <dgm:resizeHandles val="exact"/>
        </dgm:presLayoutVars>
      </dgm:prSet>
      <dgm:spPr/>
    </dgm:pt>
    <dgm:pt modelId="{C1F7DC46-2B91-470D-9882-AB74F4E2A95D}" type="pres">
      <dgm:prSet presAssocID="{A278A4F4-8EB0-4021-B2D8-97CAFBCA2FA0}" presName="compNode" presStyleCnt="0"/>
      <dgm:spPr/>
    </dgm:pt>
    <dgm:pt modelId="{28D72579-FC37-4D12-90BF-0A963C0FB466}" type="pres">
      <dgm:prSet presAssocID="{A278A4F4-8EB0-4021-B2D8-97CAFBCA2FA0}" presName="iconBgRect" presStyleLbl="bgShp" presStyleIdx="0" presStyleCnt="3"/>
      <dgm:spPr/>
    </dgm:pt>
    <dgm:pt modelId="{59AF9DEB-56CE-4BBC-95FA-4C05152265F0}" type="pres">
      <dgm:prSet presAssocID="{A278A4F4-8EB0-4021-B2D8-97CAFBCA2F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ussole"/>
        </a:ext>
      </dgm:extLst>
    </dgm:pt>
    <dgm:pt modelId="{C0D2E626-AD07-4AC2-9DBA-E6DB57D2EAE2}" type="pres">
      <dgm:prSet presAssocID="{A278A4F4-8EB0-4021-B2D8-97CAFBCA2FA0}" presName="spaceRect" presStyleCnt="0"/>
      <dgm:spPr/>
    </dgm:pt>
    <dgm:pt modelId="{16AABAAE-8E7B-4802-9ABF-1BE9C7AA8821}" type="pres">
      <dgm:prSet presAssocID="{A278A4F4-8EB0-4021-B2D8-97CAFBCA2FA0}" presName="textRect" presStyleLbl="revTx" presStyleIdx="0" presStyleCnt="3">
        <dgm:presLayoutVars>
          <dgm:chMax val="1"/>
          <dgm:chPref val="1"/>
        </dgm:presLayoutVars>
      </dgm:prSet>
      <dgm:spPr/>
    </dgm:pt>
    <dgm:pt modelId="{AC848E3C-BDF3-4E67-8FD9-F5077842DF56}" type="pres">
      <dgm:prSet presAssocID="{F083B485-37E1-4EFB-BFBA-BEB55528F78C}" presName="sibTrans" presStyleCnt="0"/>
      <dgm:spPr/>
    </dgm:pt>
    <dgm:pt modelId="{A6133F10-7377-43A3-8AD5-C75AE1A746BF}" type="pres">
      <dgm:prSet presAssocID="{0EB84FD7-2CCB-4E14-BC50-110CB285287A}" presName="compNode" presStyleCnt="0"/>
      <dgm:spPr/>
    </dgm:pt>
    <dgm:pt modelId="{33B84BC6-6FF7-4C9A-9106-78FD35E3E422}" type="pres">
      <dgm:prSet presAssocID="{0EB84FD7-2CCB-4E14-BC50-110CB285287A}" presName="iconBgRect" presStyleLbl="bgShp" presStyleIdx="1" presStyleCnt="3"/>
      <dgm:spPr/>
    </dgm:pt>
    <dgm:pt modelId="{F8A5B8EA-47FE-418D-9DF5-FEFD3CE3A3F5}" type="pres">
      <dgm:prSet presAssocID="{0EB84FD7-2CCB-4E14-BC50-110CB285287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C9199E09-E5FD-4B91-A2B9-3A52B35D481B}" type="pres">
      <dgm:prSet presAssocID="{0EB84FD7-2CCB-4E14-BC50-110CB285287A}" presName="spaceRect" presStyleCnt="0"/>
      <dgm:spPr/>
    </dgm:pt>
    <dgm:pt modelId="{88AC2826-75A1-4FF5-B8F4-3324B6ABD1AC}" type="pres">
      <dgm:prSet presAssocID="{0EB84FD7-2CCB-4E14-BC50-110CB285287A}" presName="textRect" presStyleLbl="revTx" presStyleIdx="1" presStyleCnt="3">
        <dgm:presLayoutVars>
          <dgm:chMax val="1"/>
          <dgm:chPref val="1"/>
        </dgm:presLayoutVars>
      </dgm:prSet>
      <dgm:spPr/>
    </dgm:pt>
    <dgm:pt modelId="{34AFD997-3348-49E3-98C3-6115FD0DEB7E}" type="pres">
      <dgm:prSet presAssocID="{879A16D5-6301-4081-A36E-ED0A080AA84D}" presName="sibTrans" presStyleCnt="0"/>
      <dgm:spPr/>
    </dgm:pt>
    <dgm:pt modelId="{37378228-1A7F-49BA-8DFE-FDAA128D39B0}" type="pres">
      <dgm:prSet presAssocID="{DCC549E4-91E7-4C7A-87D2-2D1EECF10C8A}" presName="compNode" presStyleCnt="0"/>
      <dgm:spPr/>
    </dgm:pt>
    <dgm:pt modelId="{97E512FF-42AB-47FC-BCAE-0A9D6D4149F9}" type="pres">
      <dgm:prSet presAssocID="{DCC549E4-91E7-4C7A-87D2-2D1EECF10C8A}" presName="iconBgRect" presStyleLbl="bgShp" presStyleIdx="2" presStyleCnt="3"/>
      <dgm:spPr/>
    </dgm:pt>
    <dgm:pt modelId="{C5EEE29F-5FF3-44F4-966D-DD01C78A1D44}" type="pres">
      <dgm:prSet presAssocID="{DCC549E4-91E7-4C7A-87D2-2D1EECF10C8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père"/>
        </a:ext>
      </dgm:extLst>
    </dgm:pt>
    <dgm:pt modelId="{FF674482-BA89-4886-91CE-63A8A90527D8}" type="pres">
      <dgm:prSet presAssocID="{DCC549E4-91E7-4C7A-87D2-2D1EECF10C8A}" presName="spaceRect" presStyleCnt="0"/>
      <dgm:spPr/>
    </dgm:pt>
    <dgm:pt modelId="{73866D72-19F2-44BC-B34F-D6B6D1F0F7E2}" type="pres">
      <dgm:prSet presAssocID="{DCC549E4-91E7-4C7A-87D2-2D1EECF10C8A}" presName="textRect" presStyleLbl="revTx" presStyleIdx="2" presStyleCnt="3">
        <dgm:presLayoutVars>
          <dgm:chMax val="1"/>
          <dgm:chPref val="1"/>
        </dgm:presLayoutVars>
      </dgm:prSet>
      <dgm:spPr/>
    </dgm:pt>
  </dgm:ptLst>
  <dgm:cxnLst>
    <dgm:cxn modelId="{E430691E-F76A-4189-ABB6-D0C9641D960C}" srcId="{C921B991-6123-489B-927C-88AA2145FCB7}" destId="{0EB84FD7-2CCB-4E14-BC50-110CB285287A}" srcOrd="1" destOrd="0" parTransId="{BAFFAFF8-0723-481D-BC8D-79A340101FBE}" sibTransId="{879A16D5-6301-4081-A36E-ED0A080AA84D}"/>
    <dgm:cxn modelId="{CC4C5A8B-DEE1-4D49-90C3-847AE209EBA2}" type="presOf" srcId="{A278A4F4-8EB0-4021-B2D8-97CAFBCA2FA0}" destId="{16AABAAE-8E7B-4802-9ABF-1BE9C7AA8821}" srcOrd="0" destOrd="0" presId="urn:microsoft.com/office/officeart/2018/5/layout/IconCircleLabelList"/>
    <dgm:cxn modelId="{CC546ABA-DE67-4B61-A91B-70A746628E16}" srcId="{C921B991-6123-489B-927C-88AA2145FCB7}" destId="{A278A4F4-8EB0-4021-B2D8-97CAFBCA2FA0}" srcOrd="0" destOrd="0" parTransId="{7E0361A9-0976-416C-A0AC-3BEA7A2BECB7}" sibTransId="{F083B485-37E1-4EFB-BFBA-BEB55528F78C}"/>
    <dgm:cxn modelId="{F2E6F4C9-5AFF-4BD5-8335-C0C46BC451F7}" type="presOf" srcId="{C921B991-6123-489B-927C-88AA2145FCB7}" destId="{990DAD1A-2B5F-4B58-81B4-0574E6761E97}" srcOrd="0" destOrd="0" presId="urn:microsoft.com/office/officeart/2018/5/layout/IconCircleLabelList"/>
    <dgm:cxn modelId="{5ED51FCB-34FB-4145-AC97-3A1B20140103}" srcId="{C921B991-6123-489B-927C-88AA2145FCB7}" destId="{DCC549E4-91E7-4C7A-87D2-2D1EECF10C8A}" srcOrd="2" destOrd="0" parTransId="{09FA395E-08A7-4C69-86BA-F4C3CE9432F8}" sibTransId="{5059F743-28FC-405C-AABB-CFAF22C059DF}"/>
    <dgm:cxn modelId="{C61C27F2-2D7D-4112-9689-A9F9E0157FC7}" type="presOf" srcId="{0EB84FD7-2CCB-4E14-BC50-110CB285287A}" destId="{88AC2826-75A1-4FF5-B8F4-3324B6ABD1AC}" srcOrd="0" destOrd="0" presId="urn:microsoft.com/office/officeart/2018/5/layout/IconCircleLabelList"/>
    <dgm:cxn modelId="{CDE84CFD-58A9-4BA1-8A64-54FD43BF0618}" type="presOf" srcId="{DCC549E4-91E7-4C7A-87D2-2D1EECF10C8A}" destId="{73866D72-19F2-44BC-B34F-D6B6D1F0F7E2}" srcOrd="0" destOrd="0" presId="urn:microsoft.com/office/officeart/2018/5/layout/IconCircleLabelList"/>
    <dgm:cxn modelId="{487D4F38-CC74-4BA2-9693-D57F217C7093}" type="presParOf" srcId="{990DAD1A-2B5F-4B58-81B4-0574E6761E97}" destId="{C1F7DC46-2B91-470D-9882-AB74F4E2A95D}" srcOrd="0" destOrd="0" presId="urn:microsoft.com/office/officeart/2018/5/layout/IconCircleLabelList"/>
    <dgm:cxn modelId="{EC739204-12ED-4ABF-9EC6-710D3BB70CDA}" type="presParOf" srcId="{C1F7DC46-2B91-470D-9882-AB74F4E2A95D}" destId="{28D72579-FC37-4D12-90BF-0A963C0FB466}" srcOrd="0" destOrd="0" presId="urn:microsoft.com/office/officeart/2018/5/layout/IconCircleLabelList"/>
    <dgm:cxn modelId="{ADB3FB05-5821-4491-9AEB-85CDF9A6F292}" type="presParOf" srcId="{C1F7DC46-2B91-470D-9882-AB74F4E2A95D}" destId="{59AF9DEB-56CE-4BBC-95FA-4C05152265F0}" srcOrd="1" destOrd="0" presId="urn:microsoft.com/office/officeart/2018/5/layout/IconCircleLabelList"/>
    <dgm:cxn modelId="{B019CE17-4504-4DE2-9EB7-3B99F53B727B}" type="presParOf" srcId="{C1F7DC46-2B91-470D-9882-AB74F4E2A95D}" destId="{C0D2E626-AD07-4AC2-9DBA-E6DB57D2EAE2}" srcOrd="2" destOrd="0" presId="urn:microsoft.com/office/officeart/2018/5/layout/IconCircleLabelList"/>
    <dgm:cxn modelId="{461E35E1-073F-42A0-B42B-409193720B48}" type="presParOf" srcId="{C1F7DC46-2B91-470D-9882-AB74F4E2A95D}" destId="{16AABAAE-8E7B-4802-9ABF-1BE9C7AA8821}" srcOrd="3" destOrd="0" presId="urn:microsoft.com/office/officeart/2018/5/layout/IconCircleLabelList"/>
    <dgm:cxn modelId="{064EE536-2D9A-432D-8717-61CFDE05F6DA}" type="presParOf" srcId="{990DAD1A-2B5F-4B58-81B4-0574E6761E97}" destId="{AC848E3C-BDF3-4E67-8FD9-F5077842DF56}" srcOrd="1" destOrd="0" presId="urn:microsoft.com/office/officeart/2018/5/layout/IconCircleLabelList"/>
    <dgm:cxn modelId="{7EEF2E4B-4A43-41F2-B52E-8BEAF76A14D8}" type="presParOf" srcId="{990DAD1A-2B5F-4B58-81B4-0574E6761E97}" destId="{A6133F10-7377-43A3-8AD5-C75AE1A746BF}" srcOrd="2" destOrd="0" presId="urn:microsoft.com/office/officeart/2018/5/layout/IconCircleLabelList"/>
    <dgm:cxn modelId="{37D44841-2E8A-465B-936F-3B29A7F41CCF}" type="presParOf" srcId="{A6133F10-7377-43A3-8AD5-C75AE1A746BF}" destId="{33B84BC6-6FF7-4C9A-9106-78FD35E3E422}" srcOrd="0" destOrd="0" presId="urn:microsoft.com/office/officeart/2018/5/layout/IconCircleLabelList"/>
    <dgm:cxn modelId="{25283AA0-29F4-45BE-9C8F-5A4DD522CF99}" type="presParOf" srcId="{A6133F10-7377-43A3-8AD5-C75AE1A746BF}" destId="{F8A5B8EA-47FE-418D-9DF5-FEFD3CE3A3F5}" srcOrd="1" destOrd="0" presId="urn:microsoft.com/office/officeart/2018/5/layout/IconCircleLabelList"/>
    <dgm:cxn modelId="{5AAD4EBD-D280-445D-89B6-F2D35DB908CF}" type="presParOf" srcId="{A6133F10-7377-43A3-8AD5-C75AE1A746BF}" destId="{C9199E09-E5FD-4B91-A2B9-3A52B35D481B}" srcOrd="2" destOrd="0" presId="urn:microsoft.com/office/officeart/2018/5/layout/IconCircleLabelList"/>
    <dgm:cxn modelId="{47861061-30CE-4910-A261-E27BD2005AC8}" type="presParOf" srcId="{A6133F10-7377-43A3-8AD5-C75AE1A746BF}" destId="{88AC2826-75A1-4FF5-B8F4-3324B6ABD1AC}" srcOrd="3" destOrd="0" presId="urn:microsoft.com/office/officeart/2018/5/layout/IconCircleLabelList"/>
    <dgm:cxn modelId="{AA6743F0-E3A1-4EAE-BB3F-242C137F1414}" type="presParOf" srcId="{990DAD1A-2B5F-4B58-81B4-0574E6761E97}" destId="{34AFD997-3348-49E3-98C3-6115FD0DEB7E}" srcOrd="3" destOrd="0" presId="urn:microsoft.com/office/officeart/2018/5/layout/IconCircleLabelList"/>
    <dgm:cxn modelId="{6D25B47F-6E44-4A17-BFBF-A7C00C13F36D}" type="presParOf" srcId="{990DAD1A-2B5F-4B58-81B4-0574E6761E97}" destId="{37378228-1A7F-49BA-8DFE-FDAA128D39B0}" srcOrd="4" destOrd="0" presId="urn:microsoft.com/office/officeart/2018/5/layout/IconCircleLabelList"/>
    <dgm:cxn modelId="{DE0336AC-3E7F-4D9E-A6BD-009A782A4C8C}" type="presParOf" srcId="{37378228-1A7F-49BA-8DFE-FDAA128D39B0}" destId="{97E512FF-42AB-47FC-BCAE-0A9D6D4149F9}" srcOrd="0" destOrd="0" presId="urn:microsoft.com/office/officeart/2018/5/layout/IconCircleLabelList"/>
    <dgm:cxn modelId="{31CB2B5A-341A-4C4B-9D9A-AE6E9ADFF567}" type="presParOf" srcId="{37378228-1A7F-49BA-8DFE-FDAA128D39B0}" destId="{C5EEE29F-5FF3-44F4-966D-DD01C78A1D44}" srcOrd="1" destOrd="0" presId="urn:microsoft.com/office/officeart/2018/5/layout/IconCircleLabelList"/>
    <dgm:cxn modelId="{98563D19-FB23-4F17-991E-80BCB5678A45}" type="presParOf" srcId="{37378228-1A7F-49BA-8DFE-FDAA128D39B0}" destId="{FF674482-BA89-4886-91CE-63A8A90527D8}" srcOrd="2" destOrd="0" presId="urn:microsoft.com/office/officeart/2018/5/layout/IconCircleLabelList"/>
    <dgm:cxn modelId="{186915F7-91ED-4FFF-8824-156F07ED1EA5}" type="presParOf" srcId="{37378228-1A7F-49BA-8DFE-FDAA128D39B0}" destId="{73866D72-19F2-44BC-B34F-D6B6D1F0F7E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89CD0-1F31-4E58-87FF-730806152032}">
      <dsp:nvSpPr>
        <dsp:cNvPr id="0" name=""/>
        <dsp:cNvSpPr/>
      </dsp:nvSpPr>
      <dsp:spPr>
        <a:xfrm>
          <a:off x="0" y="729"/>
          <a:ext cx="6879517" cy="17062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CB1E6-7CC3-44F5-AC08-43B6FEAABDC9}">
      <dsp:nvSpPr>
        <dsp:cNvPr id="0" name=""/>
        <dsp:cNvSpPr/>
      </dsp:nvSpPr>
      <dsp:spPr>
        <a:xfrm>
          <a:off x="516131" y="384628"/>
          <a:ext cx="938421" cy="938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F9E5C5-5F81-4B5A-9D28-CE039AAAF565}">
      <dsp:nvSpPr>
        <dsp:cNvPr id="0" name=""/>
        <dsp:cNvSpPr/>
      </dsp:nvSpPr>
      <dsp:spPr>
        <a:xfrm>
          <a:off x="1970684" y="729"/>
          <a:ext cx="4908832" cy="170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75" tIns="180575" rIns="180575" bIns="180575" numCol="1" spcCol="1270" anchor="ctr" anchorCtr="0">
          <a:noAutofit/>
        </a:bodyPr>
        <a:lstStyle/>
        <a:p>
          <a:pPr marL="0" lvl="0" indent="0" algn="l" defTabSz="755650">
            <a:lnSpc>
              <a:spcPct val="90000"/>
            </a:lnSpc>
            <a:spcBef>
              <a:spcPct val="0"/>
            </a:spcBef>
            <a:spcAft>
              <a:spcPct val="35000"/>
            </a:spcAft>
            <a:buNone/>
          </a:pPr>
          <a:r>
            <a:rPr lang="fr-FR" sz="1700" kern="1200" dirty="0"/>
            <a:t>C'est une présentation, remise avant le début du cours et souvent approuvée par des personnes responsables du programme d'études ou du département, de la manière dont le cours se déroulera tout au long de la session. </a:t>
          </a:r>
          <a:endParaRPr lang="en-US" sz="1700" kern="1200" dirty="0"/>
        </a:p>
      </dsp:txBody>
      <dsp:txXfrm>
        <a:off x="1970684" y="729"/>
        <a:ext cx="4908832" cy="1706220"/>
      </dsp:txXfrm>
    </dsp:sp>
    <dsp:sp modelId="{4A3AB5E3-EA37-445A-8E10-57FEC00C3855}">
      <dsp:nvSpPr>
        <dsp:cNvPr id="0" name=""/>
        <dsp:cNvSpPr/>
      </dsp:nvSpPr>
      <dsp:spPr>
        <a:xfrm>
          <a:off x="0" y="2133504"/>
          <a:ext cx="6879517" cy="17062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FF0FA9-8C08-403F-83F6-0A42B2DE812A}">
      <dsp:nvSpPr>
        <dsp:cNvPr id="0" name=""/>
        <dsp:cNvSpPr/>
      </dsp:nvSpPr>
      <dsp:spPr>
        <a:xfrm>
          <a:off x="516131" y="2517404"/>
          <a:ext cx="938421" cy="938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E3C1A8-ADD5-41A3-BAF9-6762E093FAED}">
      <dsp:nvSpPr>
        <dsp:cNvPr id="0" name=""/>
        <dsp:cNvSpPr/>
      </dsp:nvSpPr>
      <dsp:spPr>
        <a:xfrm>
          <a:off x="1970684" y="2133504"/>
          <a:ext cx="4908832" cy="170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75" tIns="180575" rIns="180575" bIns="180575" numCol="1" spcCol="1270" anchor="ctr" anchorCtr="0">
          <a:noAutofit/>
        </a:bodyPr>
        <a:lstStyle/>
        <a:p>
          <a:pPr marL="0" lvl="0" indent="0" algn="l" defTabSz="755650">
            <a:lnSpc>
              <a:spcPct val="90000"/>
            </a:lnSpc>
            <a:spcBef>
              <a:spcPct val="0"/>
            </a:spcBef>
            <a:spcAft>
              <a:spcPct val="35000"/>
            </a:spcAft>
            <a:buNone/>
          </a:pPr>
          <a:r>
            <a:rPr lang="fr-FR" sz="1700" kern="1200" dirty="0"/>
            <a:t>Les informations qu'on y retrouve peuvent être plus ou moins détaillées.</a:t>
          </a:r>
          <a:endParaRPr lang="en-US" sz="1700" kern="1200" dirty="0"/>
        </a:p>
      </dsp:txBody>
      <dsp:txXfrm>
        <a:off x="1970684" y="2133504"/>
        <a:ext cx="4908832" cy="1706220"/>
      </dsp:txXfrm>
    </dsp:sp>
    <dsp:sp modelId="{FA09C451-13A5-49B6-B8FF-F68709463498}">
      <dsp:nvSpPr>
        <dsp:cNvPr id="0" name=""/>
        <dsp:cNvSpPr/>
      </dsp:nvSpPr>
      <dsp:spPr>
        <a:xfrm>
          <a:off x="0" y="4266280"/>
          <a:ext cx="6879517" cy="17062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23CBD-F2B1-4019-9A63-4AEB01B88286}">
      <dsp:nvSpPr>
        <dsp:cNvPr id="0" name=""/>
        <dsp:cNvSpPr/>
      </dsp:nvSpPr>
      <dsp:spPr>
        <a:xfrm>
          <a:off x="516131" y="4650179"/>
          <a:ext cx="938421" cy="938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53EF34-2037-49BD-ACF4-8E09C21EFEDB}">
      <dsp:nvSpPr>
        <dsp:cNvPr id="0" name=""/>
        <dsp:cNvSpPr/>
      </dsp:nvSpPr>
      <dsp:spPr>
        <a:xfrm>
          <a:off x="1970684" y="4266280"/>
          <a:ext cx="4908832" cy="170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75" tIns="180575" rIns="180575" bIns="180575" numCol="1" spcCol="1270" anchor="ctr" anchorCtr="0">
          <a:noAutofit/>
        </a:bodyPr>
        <a:lstStyle/>
        <a:p>
          <a:pPr marL="0" lvl="0" indent="0" algn="l" defTabSz="755650">
            <a:lnSpc>
              <a:spcPct val="90000"/>
            </a:lnSpc>
            <a:spcBef>
              <a:spcPct val="0"/>
            </a:spcBef>
            <a:spcAft>
              <a:spcPct val="35000"/>
            </a:spcAft>
            <a:buNone/>
          </a:pPr>
          <a:r>
            <a:rPr lang="fr-FR" sz="1700" kern="1200"/>
            <a:t>La personne qui offre le cours devrait toujours avoir de la liberté, malgré le fait qu'il y a des balises et des règlements à respecter.</a:t>
          </a:r>
          <a:endParaRPr lang="en-US" sz="1700" kern="1200"/>
        </a:p>
      </dsp:txBody>
      <dsp:txXfrm>
        <a:off x="1970684" y="4266280"/>
        <a:ext cx="4908832" cy="1706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72579-FC37-4D12-90BF-0A963C0FB466}">
      <dsp:nvSpPr>
        <dsp:cNvPr id="0" name=""/>
        <dsp:cNvSpPr/>
      </dsp:nvSpPr>
      <dsp:spPr>
        <a:xfrm>
          <a:off x="667049" y="53643"/>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F9DEB-56CE-4BBC-95FA-4C05152265F0}">
      <dsp:nvSpPr>
        <dsp:cNvPr id="0" name=""/>
        <dsp:cNvSpPr/>
      </dsp:nvSpPr>
      <dsp:spPr>
        <a:xfrm>
          <a:off x="1061925" y="448518"/>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AABAAE-8E7B-4802-9ABF-1BE9C7AA8821}">
      <dsp:nvSpPr>
        <dsp:cNvPr id="0" name=""/>
        <dsp:cNvSpPr/>
      </dsp:nvSpPr>
      <dsp:spPr>
        <a:xfrm>
          <a:off x="74737" y="248364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cap="all"/>
          </a:pPr>
          <a:r>
            <a:rPr lang="fr-FR" sz="3400" kern="1200"/>
            <a:t>Guide</a:t>
          </a:r>
          <a:endParaRPr lang="en-US" sz="3400" kern="1200"/>
        </a:p>
      </dsp:txBody>
      <dsp:txXfrm>
        <a:off x="74737" y="2483644"/>
        <a:ext cx="3037500" cy="720000"/>
      </dsp:txXfrm>
    </dsp:sp>
    <dsp:sp modelId="{33B84BC6-6FF7-4C9A-9106-78FD35E3E422}">
      <dsp:nvSpPr>
        <dsp:cNvPr id="0" name=""/>
        <dsp:cNvSpPr/>
      </dsp:nvSpPr>
      <dsp:spPr>
        <a:xfrm>
          <a:off x="4236112" y="53643"/>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A5B8EA-47FE-418D-9DF5-FEFD3CE3A3F5}">
      <dsp:nvSpPr>
        <dsp:cNvPr id="0" name=""/>
        <dsp:cNvSpPr/>
      </dsp:nvSpPr>
      <dsp:spPr>
        <a:xfrm>
          <a:off x="4630987" y="448518"/>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AC2826-75A1-4FF5-B8F4-3324B6ABD1AC}">
      <dsp:nvSpPr>
        <dsp:cNvPr id="0" name=""/>
        <dsp:cNvSpPr/>
      </dsp:nvSpPr>
      <dsp:spPr>
        <a:xfrm>
          <a:off x="3643800" y="248364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cap="all"/>
          </a:pPr>
          <a:r>
            <a:rPr lang="fr-FR" sz="3400" kern="1200"/>
            <a:t>Contrat</a:t>
          </a:r>
          <a:endParaRPr lang="en-US" sz="3400" kern="1200"/>
        </a:p>
      </dsp:txBody>
      <dsp:txXfrm>
        <a:off x="3643800" y="2483644"/>
        <a:ext cx="3037500" cy="720000"/>
      </dsp:txXfrm>
    </dsp:sp>
    <dsp:sp modelId="{97E512FF-42AB-47FC-BCAE-0A9D6D4149F9}">
      <dsp:nvSpPr>
        <dsp:cNvPr id="0" name=""/>
        <dsp:cNvSpPr/>
      </dsp:nvSpPr>
      <dsp:spPr>
        <a:xfrm>
          <a:off x="7805175" y="53643"/>
          <a:ext cx="1852875" cy="1852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EE29F-5FF3-44F4-966D-DD01C78A1D44}">
      <dsp:nvSpPr>
        <dsp:cNvPr id="0" name=""/>
        <dsp:cNvSpPr/>
      </dsp:nvSpPr>
      <dsp:spPr>
        <a:xfrm>
          <a:off x="8200050" y="448518"/>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866D72-19F2-44BC-B34F-D6B6D1F0F7E2}">
      <dsp:nvSpPr>
        <dsp:cNvPr id="0" name=""/>
        <dsp:cNvSpPr/>
      </dsp:nvSpPr>
      <dsp:spPr>
        <a:xfrm>
          <a:off x="7212862" y="248364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cap="all"/>
          </a:pPr>
          <a:r>
            <a:rPr lang="fr-FR" sz="3400" kern="1200"/>
            <a:t>Carte routière</a:t>
          </a:r>
          <a:endParaRPr lang="en-US" sz="3400" kern="1200"/>
        </a:p>
      </dsp:txBody>
      <dsp:txXfrm>
        <a:off x="7212862" y="2483644"/>
        <a:ext cx="3037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11/18/2023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‹N°›</a:t>
            </a:fld>
            <a:endParaRPr lang="en-US"/>
          </a:p>
        </p:txBody>
      </p:sp>
    </p:spTree>
    <p:extLst>
      <p:ext uri="{BB962C8B-B14F-4D97-AF65-F5344CB8AC3E}">
        <p14:creationId xmlns:p14="http://schemas.microsoft.com/office/powerpoint/2010/main" val="57609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11/18/2023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‹N°›</a:t>
            </a:fld>
            <a:endParaRPr lang="en-US"/>
          </a:p>
        </p:txBody>
      </p:sp>
    </p:spTree>
    <p:extLst>
      <p:ext uri="{BB962C8B-B14F-4D97-AF65-F5344CB8AC3E}">
        <p14:creationId xmlns:p14="http://schemas.microsoft.com/office/powerpoint/2010/main" val="414583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11/18/2023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‹N°›</a:t>
            </a:fld>
            <a:endParaRPr lang="en-US"/>
          </a:p>
        </p:txBody>
      </p:sp>
    </p:spTree>
    <p:extLst>
      <p:ext uri="{BB962C8B-B14F-4D97-AF65-F5344CB8AC3E}">
        <p14:creationId xmlns:p14="http://schemas.microsoft.com/office/powerpoint/2010/main" val="244588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11/18/2023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‹N°›</a:t>
            </a:fld>
            <a:endParaRPr lang="en-US"/>
          </a:p>
        </p:txBody>
      </p:sp>
    </p:spTree>
    <p:extLst>
      <p:ext uri="{BB962C8B-B14F-4D97-AF65-F5344CB8AC3E}">
        <p14:creationId xmlns:p14="http://schemas.microsoft.com/office/powerpoint/2010/main" val="273443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11/18/2023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‹N°›</a:t>
            </a:fld>
            <a:endParaRPr lang="en-US"/>
          </a:p>
        </p:txBody>
      </p:sp>
    </p:spTree>
    <p:extLst>
      <p:ext uri="{BB962C8B-B14F-4D97-AF65-F5344CB8AC3E}">
        <p14:creationId xmlns:p14="http://schemas.microsoft.com/office/powerpoint/2010/main" val="354606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11/18/2023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‹N°›</a:t>
            </a:fld>
            <a:endParaRPr lang="en-US"/>
          </a:p>
        </p:txBody>
      </p:sp>
    </p:spTree>
    <p:extLst>
      <p:ext uri="{BB962C8B-B14F-4D97-AF65-F5344CB8AC3E}">
        <p14:creationId xmlns:p14="http://schemas.microsoft.com/office/powerpoint/2010/main" val="302629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11/18/2023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‹N°›</a:t>
            </a:fld>
            <a:endParaRPr lang="en-US"/>
          </a:p>
        </p:txBody>
      </p:sp>
    </p:spTree>
    <p:extLst>
      <p:ext uri="{BB962C8B-B14F-4D97-AF65-F5344CB8AC3E}">
        <p14:creationId xmlns:p14="http://schemas.microsoft.com/office/powerpoint/2010/main" val="393616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11/18/2023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‹N°›</a:t>
            </a:fld>
            <a:endParaRPr lang="en-US"/>
          </a:p>
        </p:txBody>
      </p:sp>
    </p:spTree>
    <p:extLst>
      <p:ext uri="{BB962C8B-B14F-4D97-AF65-F5344CB8AC3E}">
        <p14:creationId xmlns:p14="http://schemas.microsoft.com/office/powerpoint/2010/main" val="54794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11/18/2023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‹N°›</a:t>
            </a:fld>
            <a:endParaRPr lang="en-US"/>
          </a:p>
        </p:txBody>
      </p:sp>
    </p:spTree>
    <p:extLst>
      <p:ext uri="{BB962C8B-B14F-4D97-AF65-F5344CB8AC3E}">
        <p14:creationId xmlns:p14="http://schemas.microsoft.com/office/powerpoint/2010/main" val="259790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11/18/2023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‹N°›</a:t>
            </a:fld>
            <a:endParaRPr lang="en-US"/>
          </a:p>
        </p:txBody>
      </p:sp>
    </p:spTree>
    <p:extLst>
      <p:ext uri="{BB962C8B-B14F-4D97-AF65-F5344CB8AC3E}">
        <p14:creationId xmlns:p14="http://schemas.microsoft.com/office/powerpoint/2010/main" val="294312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11/18/2023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‹N°›</a:t>
            </a:fld>
            <a:endParaRPr lang="en-US"/>
          </a:p>
        </p:txBody>
      </p:sp>
    </p:spTree>
    <p:extLst>
      <p:ext uri="{BB962C8B-B14F-4D97-AF65-F5344CB8AC3E}">
        <p14:creationId xmlns:p14="http://schemas.microsoft.com/office/powerpoint/2010/main" val="198373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11/18/2023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‹N°›</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074527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Audrey.groleau@uqtr.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raprdnt.uqtr.uquebec.ca/vrsg/Reglementation/118.pdf"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oraprdnt.uqtr.uquebec.ca/vrsg/Reglementation/98.pdf"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oraprdnt.uqtr.uquebec.ca/pls/public/pgmw000.afficher_page_accueil?owa_type=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uqtr.ca/enseigner" TargetMode="External"/><Relationship Id="rId2" Type="http://schemas.openxmlformats.org/officeDocument/2006/relationships/hyperlink" Target="https://oraprdnt.uqtr.uquebec.ca/pls/public/gscw031?owa_no_site=3939" TargetMode="External"/><Relationship Id="rId1" Type="http://schemas.openxmlformats.org/officeDocument/2006/relationships/slideLayout" Target="../slideLayouts/slideLayout2.xml"/><Relationship Id="rId4" Type="http://schemas.openxmlformats.org/officeDocument/2006/relationships/hyperlink" Target="https://oraprdnt.uqtr.uquebec.ca/pls/public/gscw031?owa_no_site=5087&amp;owa_no_fiche=1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015ECF02-0C11-4320-A868-5EC7DD53DE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1" name="Straight Connector 20">
              <a:extLst>
                <a:ext uri="{FF2B5EF4-FFF2-40B4-BE49-F238E27FC236}">
                  <a16:creationId xmlns:a16="http://schemas.microsoft.com/office/drawing/2014/main" id="{8C74A336-DE5D-4AE0-9A50-8D93C4AA4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1A81C9-7A36-4A04-B14C-A45B899E4B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E1DE35-5349-4B57-B255-C07C69270C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AFE9588-5F4B-41DF-9FF6-6B4969245C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4CC9B87-707A-4D04-9336-B1418878A8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CF5CAA-7C4D-408A-B1A8-E98C0E6633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62EA1B-90F8-4C08-AE36-FFBA2B45BF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B5623-96F7-42F0-BAC5-78D6789E01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5D83B1-1723-4710-8FC5-18EDC879E4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998838C-DFB6-48F7-A18D-30469E8162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DB9A78-94CB-422D-B92E-65FD2732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5DBD01-426B-424D-815A-96518F6007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0218DF-D55B-4D41-AE23-F1E64BAC60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8D61EB8-98CC-4243-9E20-33CAC65B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5F0944-B143-45B0-8B72-6CE34D4612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F68EF7F-67D0-463D-AB84-EA24D18196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17074E-4E65-4CBD-B1B0-9C18D6F724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CC905ED-EF46-4349-9E9B-2174310948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91F234-1C65-45AC-8CCE-A1C4AE49CE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D46B3DB-5DBB-41CF-9FA5-010ECA0C3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92A3FF8-F172-47ED-84C6-802C85C1CB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5933982-9CB6-4199-B123-A3669A4FEF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CA832CD-B214-4ABC-AC95-A3DA116ACE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BA147-C4BA-4B48-B61D-CA24B8B06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A8253B7-461E-48CC-B871-8A255EE3D7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DE46C3-C2E1-4492-AC59-870160A3C8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B0052E9-B440-4C1E-BC41-39957D590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31F119B-638C-42B1-8400-709B94F1EE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6299ED-D998-4895-9CCF-02427F1954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4442675-84C9-45C8-9524-ABE4E25071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BE3E63-4FA5-4EBD-9F3B-E29F5128A8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ctrTitle"/>
          </p:nvPr>
        </p:nvSpPr>
        <p:spPr>
          <a:xfrm>
            <a:off x="6089726" y="722903"/>
            <a:ext cx="5415521" cy="2706098"/>
          </a:xfrm>
        </p:spPr>
        <p:txBody>
          <a:bodyPr>
            <a:normAutofit/>
          </a:bodyPr>
          <a:lstStyle/>
          <a:p>
            <a:pPr>
              <a:lnSpc>
                <a:spcPct val="90000"/>
              </a:lnSpc>
            </a:pPr>
            <a:r>
              <a:rPr lang="fr-FR" sz="4200" dirty="0">
                <a:ea typeface="Calibri Light"/>
                <a:cs typeface="Calibri Light"/>
              </a:rPr>
              <a:t>Produire un plan de cours, l'équivalent universitaire d'une carte routière</a:t>
            </a:r>
          </a:p>
        </p:txBody>
      </p:sp>
      <p:sp>
        <p:nvSpPr>
          <p:cNvPr id="3" name="Sous-titre 2"/>
          <p:cNvSpPr>
            <a:spLocks noGrp="1"/>
          </p:cNvSpPr>
          <p:nvPr>
            <p:ph type="subTitle" idx="1"/>
          </p:nvPr>
        </p:nvSpPr>
        <p:spPr>
          <a:xfrm>
            <a:off x="6089726" y="3674327"/>
            <a:ext cx="5415521" cy="2460770"/>
          </a:xfrm>
        </p:spPr>
        <p:txBody>
          <a:bodyPr vert="horz" lIns="91440" tIns="45720" rIns="91440" bIns="45720" rtlCol="0">
            <a:normAutofit/>
          </a:bodyPr>
          <a:lstStyle/>
          <a:p>
            <a:r>
              <a:rPr lang="fr-FR" dirty="0">
                <a:ea typeface="Calibri"/>
                <a:cs typeface="Calibri"/>
              </a:rPr>
              <a:t>Audrey Groleau</a:t>
            </a:r>
          </a:p>
          <a:p>
            <a:r>
              <a:rPr lang="fr-FR" dirty="0">
                <a:ea typeface="Calibri"/>
                <a:cs typeface="Calibri"/>
                <a:hlinkClick r:id="rId2"/>
              </a:rPr>
              <a:t>Audrey.groleau@uqtr.ca</a:t>
            </a:r>
            <a:endParaRPr lang="fr-FR" dirty="0">
              <a:ea typeface="Calibri"/>
              <a:cs typeface="Calibri"/>
            </a:endParaRPr>
          </a:p>
          <a:p>
            <a:r>
              <a:rPr lang="fr-FR" dirty="0">
                <a:ea typeface="Calibri"/>
                <a:cs typeface="Calibri"/>
              </a:rPr>
              <a:t>Université du Québec à Trois-Rivières</a:t>
            </a:r>
          </a:p>
        </p:txBody>
      </p:sp>
      <p:pic>
        <p:nvPicPr>
          <p:cNvPr id="4" name="Picture 3" descr="Six épingles montrant différents lieux sur une carte routière">
            <a:extLst>
              <a:ext uri="{FF2B5EF4-FFF2-40B4-BE49-F238E27FC236}">
                <a16:creationId xmlns:a16="http://schemas.microsoft.com/office/drawing/2014/main" id="{CF21E7E9-15E1-E84B-83DF-CDDFD56AC229}"/>
              </a:ext>
            </a:extLst>
          </p:cNvPr>
          <p:cNvPicPr>
            <a:picLocks noChangeAspect="1"/>
          </p:cNvPicPr>
          <p:nvPr/>
        </p:nvPicPr>
        <p:blipFill rotWithShape="1">
          <a:blip r:embed="rId3"/>
          <a:srcRect l="22969" r="20044" b="-1"/>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
        <p:nvSpPr>
          <p:cNvPr id="53" name="Right Triangle 52">
            <a:extLst>
              <a:ext uri="{FF2B5EF4-FFF2-40B4-BE49-F238E27FC236}">
                <a16:creationId xmlns:a16="http://schemas.microsoft.com/office/drawing/2014/main" id="{F0753E91-DF19-4FA4-BFBF-221696B8D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7356" y="-287372"/>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40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 name="Straight Connector 9">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Right Triangle 41">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4" name="Rectangle 43">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Rame de papier formant une courbe">
            <a:extLst>
              <a:ext uri="{FF2B5EF4-FFF2-40B4-BE49-F238E27FC236}">
                <a16:creationId xmlns:a16="http://schemas.microsoft.com/office/drawing/2014/main" id="{371EA342-7C85-108C-39EC-C0D046721F12}"/>
              </a:ext>
            </a:extLst>
          </p:cNvPr>
          <p:cNvPicPr>
            <a:picLocks noChangeAspect="1"/>
          </p:cNvPicPr>
          <p:nvPr/>
        </p:nvPicPr>
        <p:blipFill rotWithShape="1">
          <a:blip r:embed="rId2"/>
          <a:srcRect t="13118" r="-2" b="2485"/>
          <a:stretch/>
        </p:blipFill>
        <p:spPr>
          <a:xfrm>
            <a:off x="20" y="10"/>
            <a:ext cx="12191980" cy="6857989"/>
          </a:xfrm>
          <a:prstGeom prst="rect">
            <a:avLst/>
          </a:prstGeom>
        </p:spPr>
      </p:pic>
      <p:sp>
        <p:nvSpPr>
          <p:cNvPr id="46" name="Flowchart: Document 45">
            <a:extLst>
              <a:ext uri="{FF2B5EF4-FFF2-40B4-BE49-F238E27FC236}">
                <a16:creationId xmlns:a16="http://schemas.microsoft.com/office/drawing/2014/main" id="{D22FBD32-C88A-4C1D-BC76-613A93944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re 1">
            <a:extLst>
              <a:ext uri="{FF2B5EF4-FFF2-40B4-BE49-F238E27FC236}">
                <a16:creationId xmlns:a16="http://schemas.microsoft.com/office/drawing/2014/main" id="{A730DA7B-51B4-AC10-F18B-D1FA83D287DB}"/>
              </a:ext>
            </a:extLst>
          </p:cNvPr>
          <p:cNvSpPr>
            <a:spLocks noGrp="1"/>
          </p:cNvSpPr>
          <p:nvPr>
            <p:ph type="title"/>
          </p:nvPr>
        </p:nvSpPr>
        <p:spPr>
          <a:xfrm>
            <a:off x="728106" y="440214"/>
            <a:ext cx="4225893" cy="3077253"/>
          </a:xfrm>
        </p:spPr>
        <p:txBody>
          <a:bodyPr vert="horz" lIns="91440" tIns="45720" rIns="91440" bIns="45720" rtlCol="0" anchor="b">
            <a:normAutofit/>
          </a:bodyPr>
          <a:lstStyle/>
          <a:p>
            <a:r>
              <a:rPr lang="en-US" sz="5400" dirty="0"/>
              <a:t>Les </a:t>
            </a:r>
            <a:r>
              <a:rPr lang="en-US" sz="5400" dirty="0" err="1"/>
              <a:t>règlements</a:t>
            </a:r>
            <a:endParaRPr lang="en-US" sz="5400" dirty="0"/>
          </a:p>
        </p:txBody>
      </p:sp>
      <p:sp>
        <p:nvSpPr>
          <p:cNvPr id="3" name="Espace réservé du contenu 2">
            <a:extLst>
              <a:ext uri="{FF2B5EF4-FFF2-40B4-BE49-F238E27FC236}">
                <a16:creationId xmlns:a16="http://schemas.microsoft.com/office/drawing/2014/main" id="{5CDBD9AA-5812-BB7C-060B-A1C4EBD0C940}"/>
              </a:ext>
            </a:extLst>
          </p:cNvPr>
          <p:cNvSpPr>
            <a:spLocks noGrp="1"/>
          </p:cNvSpPr>
          <p:nvPr>
            <p:ph idx="1"/>
          </p:nvPr>
        </p:nvSpPr>
        <p:spPr>
          <a:xfrm>
            <a:off x="691077" y="3808459"/>
            <a:ext cx="4903265" cy="2941133"/>
          </a:xfrm>
        </p:spPr>
        <p:txBody>
          <a:bodyPr vert="horz" lIns="91440" tIns="45720" rIns="91440" bIns="45720" rtlCol="0">
            <a:normAutofit fontScale="85000" lnSpcReduction="20000"/>
          </a:bodyPr>
          <a:lstStyle/>
          <a:p>
            <a:pPr marL="0" indent="0">
              <a:buNone/>
            </a:pPr>
            <a:r>
              <a:rPr lang="fr-CA" sz="2400" dirty="0"/>
              <a:t>Pour le premier cycle à l’UQTR:</a:t>
            </a:r>
          </a:p>
          <a:p>
            <a:pPr marL="0" indent="0">
              <a:buNone/>
            </a:pPr>
            <a:r>
              <a:rPr lang="fr-CA" sz="2400" dirty="0"/>
              <a:t>Voir les chapitres 8 et 9 du </a:t>
            </a:r>
            <a:r>
              <a:rPr lang="fr-CA" sz="2400" dirty="0">
                <a:hlinkClick r:id="rId3"/>
              </a:rPr>
              <a:t>Règlement des études de premier cycle</a:t>
            </a:r>
            <a:r>
              <a:rPr lang="fr-CA" sz="2400" dirty="0"/>
              <a:t>.</a:t>
            </a:r>
          </a:p>
          <a:p>
            <a:endParaRPr lang="fr-CA" sz="2400" dirty="0"/>
          </a:p>
          <a:p>
            <a:pPr marL="0" indent="0">
              <a:buNone/>
            </a:pPr>
            <a:r>
              <a:rPr lang="fr-CA" sz="2400" dirty="0"/>
              <a:t>Pour les deuxième et troisième cycles à l’UQTR:</a:t>
            </a:r>
          </a:p>
          <a:p>
            <a:pPr marL="0" indent="0">
              <a:buNone/>
            </a:pPr>
            <a:r>
              <a:rPr lang="fr-CA" sz="2400" dirty="0"/>
              <a:t>Voir les chapitres 9 et 10 du </a:t>
            </a:r>
            <a:r>
              <a:rPr lang="fr-CA" sz="2400" dirty="0">
                <a:hlinkClick r:id="rId4"/>
              </a:rPr>
              <a:t>Règlement des études de cycles supérieurs</a:t>
            </a:r>
            <a:r>
              <a:rPr lang="fr-CA" sz="2400" dirty="0"/>
              <a:t>. </a:t>
            </a:r>
          </a:p>
          <a:p>
            <a:pPr marL="0" indent="0">
              <a:buNone/>
            </a:pPr>
            <a:endParaRPr lang="en-US" sz="2400" dirty="0"/>
          </a:p>
        </p:txBody>
      </p:sp>
      <p:grpSp>
        <p:nvGrpSpPr>
          <p:cNvPr id="48" name="Group 47">
            <a:extLst>
              <a:ext uri="{FF2B5EF4-FFF2-40B4-BE49-F238E27FC236}">
                <a16:creationId xmlns:a16="http://schemas.microsoft.com/office/drawing/2014/main" id="{53499997-BC46-4896-AEA5-37EC629D2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ADA461E0-415F-4E8B-8B08-2C975693D3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D1EDD03-89DD-456E-BB53-FA43BE25A3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2A76E89-A44E-4207-8F8A-F853ED8A3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C81BA9D-E2BC-4AD2-B816-5DE100BC8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155025-B3E7-46D2-B556-80A8E9083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AE4CEE-0410-46B5-B649-E3754C539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86DDB39-DB80-43C8-A5AF-24AE5841B6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F3BE8C2-40CB-46C0-9536-BA1C51AF92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E2D5D2E-1F38-48BC-B038-9DA190B871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289E300-BEF0-4977-919B-F3367CF876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12B4899-7298-454D-90B9-382ACAEAA8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86FBE75-F4D3-48DD-85D2-593D0C1B37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E586789-549A-4D87-8967-6DCD5DEDF6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66293A2-B541-4BE7-8C99-1B730BB4DA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2938820-6D84-479D-B608-354903781A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8EE07FC-6A61-4C78-BAF6-86E2FD543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C4E5A61-6E0E-44DD-B47E-9547F3A5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48B355A-1131-4815-881C-3949360FA2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73D903E-5A72-42B5-B741-95081B06E2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769BB5-F1CF-4A57-A2E8-2ED9F9DDF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4F9ABF1-4E55-4D70-ACF2-DB7D62C7D4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FD75E62-63B6-4237-88D5-02A90DDFA1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6A41C83-58E2-4EE6-864C-DB7DE375A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162541-E8F8-4926-91B8-AD9F51415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3E6FB3D-A8E2-4B96-B87B-EEEC499F83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0766009-515D-4494-BFF6-AC554CBCD0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4C1372F-2169-48C6-8AEB-411E8405B2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73FA4F1-4239-4336-BB84-8E3BBCD7F5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E90E0AA-C864-445E-AC17-96D1C90CBE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D4D2F48-C2BF-4C1C-82B9-FEB42F3CD8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6BB855D-6213-4C07-A21A-F0250B89F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59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9CAAC-4F70-4B82-8089-F7380EDD0D28}"/>
              </a:ext>
            </a:extLst>
          </p:cNvPr>
          <p:cNvSpPr>
            <a:spLocks noGrp="1"/>
          </p:cNvSpPr>
          <p:nvPr>
            <p:ph type="title"/>
          </p:nvPr>
        </p:nvSpPr>
        <p:spPr/>
        <p:txBody>
          <a:bodyPr/>
          <a:lstStyle/>
          <a:p>
            <a:r>
              <a:rPr lang="fr-FR" dirty="0"/>
              <a:t>Que devrait-il/pourrait-il contenir?</a:t>
            </a:r>
            <a:endParaRPr lang="fr-CA" dirty="0"/>
          </a:p>
        </p:txBody>
      </p:sp>
      <p:sp>
        <p:nvSpPr>
          <p:cNvPr id="3" name="Espace réservé du contenu 2">
            <a:extLst>
              <a:ext uri="{FF2B5EF4-FFF2-40B4-BE49-F238E27FC236}">
                <a16:creationId xmlns:a16="http://schemas.microsoft.com/office/drawing/2014/main" id="{1BB7DF71-A13D-4D04-95AA-463DE265C351}"/>
              </a:ext>
            </a:extLst>
          </p:cNvPr>
          <p:cNvSpPr>
            <a:spLocks noGrp="1"/>
          </p:cNvSpPr>
          <p:nvPr>
            <p:ph idx="1"/>
          </p:nvPr>
        </p:nvSpPr>
        <p:spPr>
          <a:xfrm>
            <a:off x="691079" y="2340130"/>
            <a:ext cx="10325000" cy="4088949"/>
          </a:xfrm>
        </p:spPr>
        <p:txBody>
          <a:bodyPr>
            <a:normAutofit fontScale="77500" lnSpcReduction="20000"/>
          </a:bodyPr>
          <a:lstStyle/>
          <a:p>
            <a:r>
              <a:rPr lang="fr-FR" b="1" dirty="0"/>
              <a:t>Description du cours</a:t>
            </a:r>
            <a:r>
              <a:rPr lang="fr-FR" dirty="0"/>
              <a:t>. On peut la retrouver </a:t>
            </a:r>
            <a:r>
              <a:rPr lang="fr-FR" dirty="0">
                <a:hlinkClick r:id="rId2"/>
              </a:rPr>
              <a:t>ici</a:t>
            </a:r>
            <a:r>
              <a:rPr lang="fr-FR" dirty="0"/>
              <a:t>. On entre le sigle du cours dans la boite de recherche. On ne peut pas modifier la description.</a:t>
            </a:r>
          </a:p>
          <a:p>
            <a:pPr>
              <a:buClr>
                <a:srgbClr val="8D87A6"/>
              </a:buClr>
            </a:pPr>
            <a:r>
              <a:rPr lang="fr-FR" b="1" dirty="0"/>
              <a:t>Objectifs/compétences</a:t>
            </a:r>
            <a:r>
              <a:rPr lang="fr-FR" dirty="0"/>
              <a:t>. Les compétences à développer peuvent être prescrites. Elles font alors partie de la description du cours. On peut alors en ajouter, mais pas en enlever. Sinon, on les rédige soi-même.</a:t>
            </a:r>
          </a:p>
          <a:p>
            <a:pPr>
              <a:buClr>
                <a:srgbClr val="8D87A6"/>
              </a:buClr>
            </a:pPr>
            <a:r>
              <a:rPr lang="fr-FR" b="1" dirty="0"/>
              <a:t>Contenu et calendrier</a:t>
            </a:r>
            <a:r>
              <a:rPr lang="fr-FR" dirty="0"/>
              <a:t>. On suit l’horaire et les modalités du cours à la lettre. Pour le reste, on monte le cours à sa guise, en cherchant à atteindre les objectifs que l’on a rédigés.</a:t>
            </a:r>
          </a:p>
          <a:p>
            <a:pPr>
              <a:buClr>
                <a:srgbClr val="8D87A6"/>
              </a:buClr>
            </a:pPr>
            <a:r>
              <a:rPr lang="fr-FR" b="1" dirty="0"/>
              <a:t>Formules et stratégies pédagogiques</a:t>
            </a:r>
            <a:r>
              <a:rPr lang="fr-FR" dirty="0"/>
              <a:t>. On peut expérimenter des approches variées.</a:t>
            </a:r>
            <a:endParaRPr lang="fr-FR" b="1" dirty="0"/>
          </a:p>
          <a:p>
            <a:pPr>
              <a:buClr>
                <a:srgbClr val="8D87A6"/>
              </a:buClr>
            </a:pPr>
            <a:r>
              <a:rPr lang="fr-FR" b="1" dirty="0"/>
              <a:t>Bibliographie</a:t>
            </a:r>
            <a:r>
              <a:rPr lang="fr-FR" dirty="0"/>
              <a:t>. On y mentionne explicitement quels sont les textes obligatoires et on peut ajouter des textes supplémentaires.</a:t>
            </a:r>
          </a:p>
          <a:p>
            <a:pPr>
              <a:buClr>
                <a:srgbClr val="8D87A6"/>
              </a:buClr>
            </a:pPr>
            <a:r>
              <a:rPr lang="fr-FR" b="1" dirty="0"/>
              <a:t>Autres indications</a:t>
            </a:r>
            <a:r>
              <a:rPr lang="fr-FR" dirty="0"/>
              <a:t>. Exemples d’éléments qu’on peut ajouter ici: disponibilités, manières de nous contacter, politique sur les retards dans la remise des travaux, sur la qualité du français, etc. On s’assure de demeurer dans le respect des règlements de l’université. </a:t>
            </a:r>
          </a:p>
          <a:p>
            <a:pPr>
              <a:buClr>
                <a:srgbClr val="8D87A6"/>
              </a:buClr>
            </a:pPr>
            <a:r>
              <a:rPr lang="fr-FR" b="1" dirty="0"/>
              <a:t>Fiche d'évaluation</a:t>
            </a:r>
            <a:r>
              <a:rPr lang="fr-FR" dirty="0"/>
              <a:t>. On inscrit toutes les évaluations, leur pondération, si elles sont réalisées individuellement ou en équipe (voir les règlements) et, si possible, les compétences évaluées. </a:t>
            </a:r>
          </a:p>
        </p:txBody>
      </p:sp>
    </p:spTree>
    <p:extLst>
      <p:ext uri="{BB962C8B-B14F-4D97-AF65-F5344CB8AC3E}">
        <p14:creationId xmlns:p14="http://schemas.microsoft.com/office/powerpoint/2010/main" val="308199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17D71F-D0A6-4FE5-AD04-E35FB8774C44}"/>
              </a:ext>
            </a:extLst>
          </p:cNvPr>
          <p:cNvSpPr>
            <a:spLocks noGrp="1"/>
          </p:cNvSpPr>
          <p:nvPr>
            <p:ph type="title"/>
          </p:nvPr>
        </p:nvSpPr>
        <p:spPr/>
        <p:txBody>
          <a:bodyPr/>
          <a:lstStyle/>
          <a:p>
            <a:r>
              <a:rPr lang="fr-CA" dirty="0"/>
              <a:t>Attention!</a:t>
            </a:r>
          </a:p>
        </p:txBody>
      </p:sp>
      <p:sp>
        <p:nvSpPr>
          <p:cNvPr id="3" name="Espace réservé du contenu 2">
            <a:extLst>
              <a:ext uri="{FF2B5EF4-FFF2-40B4-BE49-F238E27FC236}">
                <a16:creationId xmlns:a16="http://schemas.microsoft.com/office/drawing/2014/main" id="{F3037B01-FC6E-48A3-9F40-7E2145AF143B}"/>
              </a:ext>
            </a:extLst>
          </p:cNvPr>
          <p:cNvSpPr>
            <a:spLocks noGrp="1"/>
          </p:cNvSpPr>
          <p:nvPr>
            <p:ph idx="1"/>
          </p:nvPr>
        </p:nvSpPr>
        <p:spPr>
          <a:xfrm>
            <a:off x="691079" y="2340131"/>
            <a:ext cx="10325000" cy="4305766"/>
          </a:xfrm>
        </p:spPr>
        <p:txBody>
          <a:bodyPr>
            <a:normAutofit fontScale="85000" lnSpcReduction="20000"/>
          </a:bodyPr>
          <a:lstStyle/>
          <a:p>
            <a:r>
              <a:rPr lang="fr-CA" dirty="0"/>
              <a:t>On ne peut généralement pas exiger la présence en classe lors de séances où il n’y a pas d’évaluation. On peut toutefois bien sûr l’encourager. S’informer au besoin auprès de sa direction de département.</a:t>
            </a:r>
          </a:p>
          <a:p>
            <a:r>
              <a:rPr lang="fr-CA" dirty="0"/>
              <a:t>On ne peut généralement pas exiger un habillement particulier en classe (ex. tenue de ville), sauf pour des cas très particuliers (ex. code vestimentaire du lieu de stage; chaussures fermées au laboratoire). S’informer au besoin auprès de sa direction de département.</a:t>
            </a:r>
          </a:p>
          <a:p>
            <a:r>
              <a:rPr lang="fr-CA" dirty="0"/>
              <a:t>On ne peut généralement pas exiger des personnes étudiantes qui suivent un cours à distance qu’elles allument leur caméra, sauf si c’est une activité d’évaluation. On peut toutefois bien sûr l’encourager.</a:t>
            </a:r>
          </a:p>
          <a:p>
            <a:r>
              <a:rPr lang="fr-CA" dirty="0"/>
              <a:t>On gagne à expliciter sa politique relative aux travaux en retard dans son plan de cours (ex. les travaux en retard ne sont pas acceptés, sauf si une entente a été prise au préalable avec la professeure). Évidemment, les règlements de l’université pour les reprises en cas de force majeure (ex. hospitalisation) doivent aussi être respectés lorsque les situations se présentent.</a:t>
            </a:r>
          </a:p>
          <a:p>
            <a:r>
              <a:rPr lang="fr-CA" dirty="0"/>
              <a:t>On peut appliquer des pénalités pour le non-respect des règles de la langue française, mais </a:t>
            </a:r>
          </a:p>
          <a:p>
            <a:pPr lvl="1"/>
            <a:r>
              <a:rPr lang="fr-CA" dirty="0"/>
              <a:t>Il y a des précisions à cet égard dans les règlements des études (les règlements diffèrent selon le cycle et la teneur du cours – un cours de rédaction pourra avoir des règles plus strictes qu’un cours d’éthique, par exemple);</a:t>
            </a:r>
          </a:p>
          <a:p>
            <a:pPr lvl="1"/>
            <a:r>
              <a:rPr lang="fr-CA" dirty="0"/>
              <a:t>Il faut clairement mentionner, dans le plan de cours, si on appliquera des pénalités et comment on le fera.</a:t>
            </a:r>
          </a:p>
        </p:txBody>
      </p:sp>
    </p:spTree>
    <p:extLst>
      <p:ext uri="{BB962C8B-B14F-4D97-AF65-F5344CB8AC3E}">
        <p14:creationId xmlns:p14="http://schemas.microsoft.com/office/powerpoint/2010/main" val="3539346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25EB4840-C719-53CF-394E-844212ABD90C}"/>
              </a:ext>
            </a:extLst>
          </p:cNvPr>
          <p:cNvSpPr>
            <a:spLocks noGrp="1"/>
          </p:cNvSpPr>
          <p:nvPr>
            <p:ph type="title"/>
          </p:nvPr>
        </p:nvSpPr>
        <p:spPr>
          <a:xfrm>
            <a:off x="691079" y="725951"/>
            <a:ext cx="4927425" cy="1938525"/>
          </a:xfrm>
        </p:spPr>
        <p:txBody>
          <a:bodyPr>
            <a:normAutofit/>
          </a:bodyPr>
          <a:lstStyle/>
          <a:p>
            <a:pPr>
              <a:lnSpc>
                <a:spcPct val="90000"/>
              </a:lnSpc>
            </a:pPr>
            <a:r>
              <a:rPr lang="fr-FR" dirty="0"/>
              <a:t>Comment utiliser le plan de cours pendant la session?</a:t>
            </a:r>
          </a:p>
        </p:txBody>
      </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Espace réservé du contenu 2">
            <a:extLst>
              <a:ext uri="{FF2B5EF4-FFF2-40B4-BE49-F238E27FC236}">
                <a16:creationId xmlns:a16="http://schemas.microsoft.com/office/drawing/2014/main" id="{36F5AF48-6BE5-EB7C-C3CA-0235F51E2838}"/>
              </a:ext>
            </a:extLst>
          </p:cNvPr>
          <p:cNvSpPr>
            <a:spLocks noGrp="1"/>
          </p:cNvSpPr>
          <p:nvPr>
            <p:ph idx="1"/>
          </p:nvPr>
        </p:nvSpPr>
        <p:spPr>
          <a:xfrm>
            <a:off x="691079" y="2886116"/>
            <a:ext cx="4927425" cy="3245931"/>
          </a:xfrm>
        </p:spPr>
        <p:txBody>
          <a:bodyPr vert="horz" lIns="91440" tIns="45720" rIns="91440" bIns="45720" rtlCol="0">
            <a:normAutofit/>
          </a:bodyPr>
          <a:lstStyle/>
          <a:p>
            <a:r>
              <a:rPr lang="fr-FR"/>
              <a:t>Pour préparer ses cours.</a:t>
            </a:r>
          </a:p>
          <a:p>
            <a:pPr>
              <a:buClr>
                <a:srgbClr val="8D87A6"/>
              </a:buClr>
            </a:pPr>
            <a:r>
              <a:rPr lang="fr-FR"/>
              <a:t>Pour guider les étudiants et les étudiantes.</a:t>
            </a:r>
          </a:p>
          <a:p>
            <a:pPr>
              <a:buClr>
                <a:srgbClr val="8D87A6"/>
              </a:buClr>
            </a:pPr>
            <a:r>
              <a:rPr lang="fr-FR"/>
              <a:t>Pour éviter ou arbitrer des conflits.</a:t>
            </a:r>
            <a:endParaRPr lang="fr-FR" dirty="0"/>
          </a:p>
          <a:p>
            <a:pPr>
              <a:buClr>
                <a:srgbClr val="8D87A6"/>
              </a:buClr>
            </a:pPr>
            <a:r>
              <a:rPr lang="fr-FR"/>
              <a:t>Pour rendre les étudiants et les étudiantes plus autonomes.</a:t>
            </a:r>
            <a:endParaRPr lang="fr-FR" dirty="0"/>
          </a:p>
          <a:p>
            <a:pPr>
              <a:buClr>
                <a:srgbClr val="8D87A6"/>
              </a:buClr>
            </a:pPr>
            <a:endParaRPr lang="fr-FR" dirty="0"/>
          </a:p>
        </p:txBody>
      </p:sp>
      <p:pic>
        <p:nvPicPr>
          <p:cNvPr id="5" name="Picture 4" descr="Rendu 3D de pièces de jeu attachées avec une corde">
            <a:extLst>
              <a:ext uri="{FF2B5EF4-FFF2-40B4-BE49-F238E27FC236}">
                <a16:creationId xmlns:a16="http://schemas.microsoft.com/office/drawing/2014/main" id="{EA28A3FE-91CF-4D3C-75DF-580FE26CE774}"/>
              </a:ext>
            </a:extLst>
          </p:cNvPr>
          <p:cNvPicPr>
            <a:picLocks noChangeAspect="1"/>
          </p:cNvPicPr>
          <p:nvPr/>
        </p:nvPicPr>
        <p:blipFill rotWithShape="1">
          <a:blip r:embed="rId2"/>
          <a:srcRect l="3179" r="32351" b="9"/>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157842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5AE68905-CD48-B144-E52D-93359434F1F8}"/>
              </a:ext>
            </a:extLst>
          </p:cNvPr>
          <p:cNvSpPr>
            <a:spLocks noGrp="1"/>
          </p:cNvSpPr>
          <p:nvPr>
            <p:ph type="title"/>
          </p:nvPr>
        </p:nvSpPr>
        <p:spPr>
          <a:xfrm>
            <a:off x="6088653" y="725951"/>
            <a:ext cx="4927425" cy="1938525"/>
          </a:xfrm>
        </p:spPr>
        <p:txBody>
          <a:bodyPr>
            <a:normAutofit/>
          </a:bodyPr>
          <a:lstStyle/>
          <a:p>
            <a:pPr>
              <a:lnSpc>
                <a:spcPct val="90000"/>
              </a:lnSpc>
            </a:pPr>
            <a:r>
              <a:rPr lang="fr-FR" dirty="0"/>
              <a:t>Quoi faire si on doit le modifier en cours de session?</a:t>
            </a:r>
          </a:p>
        </p:txBody>
      </p:sp>
      <p:pic>
        <p:nvPicPr>
          <p:cNvPr id="5" name="Picture 4" descr="Puzzle blanc avec une pièce rouge">
            <a:extLst>
              <a:ext uri="{FF2B5EF4-FFF2-40B4-BE49-F238E27FC236}">
                <a16:creationId xmlns:a16="http://schemas.microsoft.com/office/drawing/2014/main" id="{7ABB9C4F-D42A-205A-49CD-927ED4D0B316}"/>
              </a:ext>
            </a:extLst>
          </p:cNvPr>
          <p:cNvPicPr>
            <a:picLocks noChangeAspect="1"/>
          </p:cNvPicPr>
          <p:nvPr/>
        </p:nvPicPr>
        <p:blipFill rotWithShape="1">
          <a:blip r:embed="rId2"/>
          <a:srcRect l="26812" r="25165" b="-2"/>
          <a:stretch/>
        </p:blipFill>
        <p:spPr>
          <a:xfrm>
            <a:off x="1" y="18864"/>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Espace réservé du contenu 2">
            <a:extLst>
              <a:ext uri="{FF2B5EF4-FFF2-40B4-BE49-F238E27FC236}">
                <a16:creationId xmlns:a16="http://schemas.microsoft.com/office/drawing/2014/main" id="{F297E99D-F983-7766-B2B6-09060E6BF847}"/>
              </a:ext>
            </a:extLst>
          </p:cNvPr>
          <p:cNvSpPr>
            <a:spLocks noGrp="1"/>
          </p:cNvSpPr>
          <p:nvPr>
            <p:ph idx="1"/>
          </p:nvPr>
        </p:nvSpPr>
        <p:spPr>
          <a:xfrm>
            <a:off x="6088653" y="2886116"/>
            <a:ext cx="4927425" cy="3245931"/>
          </a:xfrm>
        </p:spPr>
        <p:txBody>
          <a:bodyPr vert="horz" lIns="91440" tIns="45720" rIns="91440" bIns="45720" rtlCol="0">
            <a:normAutofit fontScale="92500" lnSpcReduction="10000"/>
          </a:bodyPr>
          <a:lstStyle/>
          <a:p>
            <a:r>
              <a:rPr lang="fr-FR" dirty="0"/>
              <a:t>Vérifiez les règlements. La procédure y est clairement inscrite, mais elle a changé au fil des années, d’où le fait qu’on ne la décrit pas ici.</a:t>
            </a:r>
          </a:p>
          <a:p>
            <a:pPr>
              <a:buClr>
                <a:srgbClr val="8D87A6"/>
              </a:buClr>
            </a:pPr>
            <a:r>
              <a:rPr lang="fr-FR" dirty="0"/>
              <a:t>C'est différent selon la section qui est modifiée: par exemple, interchanger deux séances qui ne sont pas associées à une évaluation ne pose normalement pas problème et ne nécessite généralement pas de modification officielle. </a:t>
            </a:r>
          </a:p>
        </p:txBody>
      </p:sp>
    </p:spTree>
    <p:extLst>
      <p:ext uri="{BB962C8B-B14F-4D97-AF65-F5344CB8AC3E}">
        <p14:creationId xmlns:p14="http://schemas.microsoft.com/office/powerpoint/2010/main" val="188996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9B25B592-2C0B-450F-B2B8-E021BDA056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EE70089D-3E8B-4FD1-A5EC-A57057677D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0444FCA-5CB4-4EE4-923D-0D0B077A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D8F620-02D5-43DF-8717-F87C23111D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053CA8-F07B-40B3-A320-150C30DAD8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7EBB8D-C636-4CF2-A6AC-E0ECE2C49B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4F7E13-E2D4-42C4-8B8A-EFDFA4A23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0EC33E-3362-49DD-8646-0806B8838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8A088B9-B55F-444C-BB06-EC5E019C44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CFADAA2-988F-47ED-8184-6D4A549317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CDEC79-C533-42C4-AB81-F67E6D861C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11071EC-21DA-465E-A9F3-28F382FA3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273C909-3447-4919-A7D2-68FA87635F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E74B3-BC0C-4B9F-9ED0-8B7975E881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3F0067E-9A2B-4261-9539-1C95FCDB2C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166225-9773-4BBF-89D0-0180924ADB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A7B90C-FC37-4137-ACF1-50031EE459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1D4CD5-06EE-427F-8AE8-09E402EBBB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15D13D-7D3B-48FD-8E4D-108B36A87D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6C6DD3-3C46-4C05-AEF4-E58CB7572B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572B7E-F548-41DD-8E00-C335D9E22B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D354FFD-3760-4C13-BF9A-3555E9CFD0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32821AB-B497-4356-8DBE-0D3A4AF535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FA67D56-59E7-4069-B6AA-D99A424625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D21311-C550-43B9-86F1-54BE06962D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01FF70E-0B2F-4CC6-A55D-5680420475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DEA739-222B-4FE4-A4BE-70FEA7EF16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0A1A3AE-E35D-44B8-A821-82C42A8806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DCB9E6D-2D78-4072-8487-D478CC6615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5111AF-86D4-41C6-9745-A12068FD6A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8E53DD-94C8-4635-904F-6F65EF1D87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1B541FA-3F47-4D95-B026-8649BA3371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3BF24107-8367-F271-0614-3DDB0DC810C3}"/>
              </a:ext>
            </a:extLst>
          </p:cNvPr>
          <p:cNvSpPr>
            <a:spLocks noGrp="1"/>
          </p:cNvSpPr>
          <p:nvPr>
            <p:ph type="title"/>
          </p:nvPr>
        </p:nvSpPr>
        <p:spPr>
          <a:xfrm>
            <a:off x="3492893" y="1255929"/>
            <a:ext cx="7523183" cy="1894891"/>
          </a:xfrm>
        </p:spPr>
        <p:txBody>
          <a:bodyPr anchor="t">
            <a:normAutofit/>
          </a:bodyPr>
          <a:lstStyle/>
          <a:p>
            <a:pPr algn="r"/>
            <a:r>
              <a:rPr lang="fr-FR" dirty="0"/>
              <a:t>Quels sont les pièges à éviter?</a:t>
            </a:r>
          </a:p>
        </p:txBody>
      </p:sp>
      <p:sp>
        <p:nvSpPr>
          <p:cNvPr id="43" name="Right Triangle 42">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911282" y="152943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Espace réservé du contenu 2">
            <a:extLst>
              <a:ext uri="{FF2B5EF4-FFF2-40B4-BE49-F238E27FC236}">
                <a16:creationId xmlns:a16="http://schemas.microsoft.com/office/drawing/2014/main" id="{E6EB3BD4-31D0-9389-CA14-BC0783D489AE}"/>
              </a:ext>
            </a:extLst>
          </p:cNvPr>
          <p:cNvSpPr>
            <a:spLocks noGrp="1"/>
          </p:cNvSpPr>
          <p:nvPr>
            <p:ph idx="1"/>
          </p:nvPr>
        </p:nvSpPr>
        <p:spPr>
          <a:xfrm>
            <a:off x="691079" y="2215423"/>
            <a:ext cx="9142862" cy="3947156"/>
          </a:xfrm>
        </p:spPr>
        <p:txBody>
          <a:bodyPr vert="horz" lIns="91440" tIns="45720" rIns="91440" bIns="45720" rtlCol="0" anchor="ctr">
            <a:normAutofit fontScale="85000" lnSpcReduction="20000"/>
          </a:bodyPr>
          <a:lstStyle/>
          <a:p>
            <a:r>
              <a:rPr lang="fr-FR" sz="1900" dirty="0"/>
              <a:t>Mettre trop ou pas assez de détails. </a:t>
            </a:r>
          </a:p>
          <a:p>
            <a:pPr lvl="1"/>
            <a:r>
              <a:rPr lang="fr-FR" sz="1700" dirty="0"/>
              <a:t>Trop, ça devient rigide.</a:t>
            </a:r>
          </a:p>
          <a:p>
            <a:pPr lvl="1"/>
            <a:r>
              <a:rPr lang="fr-FR" sz="1700" dirty="0"/>
              <a:t>Pas assez, c’est difficile de s’en servir comme guide.</a:t>
            </a:r>
          </a:p>
          <a:p>
            <a:pPr>
              <a:buClr>
                <a:srgbClr val="8D87A6"/>
              </a:buClr>
            </a:pPr>
            <a:r>
              <a:rPr lang="fr-FR" sz="1900" dirty="0"/>
              <a:t>Causer de la confusion!</a:t>
            </a:r>
          </a:p>
          <a:p>
            <a:pPr lvl="1">
              <a:buClr>
                <a:srgbClr val="8D87A6"/>
              </a:buClr>
            </a:pPr>
            <a:r>
              <a:rPr lang="fr-FR" sz="1700" dirty="0"/>
              <a:t>La clarté et l’absence d’erreurs, ça change tout.</a:t>
            </a:r>
          </a:p>
          <a:p>
            <a:pPr>
              <a:buClr>
                <a:srgbClr val="8D87A6"/>
              </a:buClr>
            </a:pPr>
            <a:r>
              <a:rPr lang="fr-FR" sz="1900" dirty="0"/>
              <a:t>Mal employer le plan de cours pendant la session.</a:t>
            </a:r>
          </a:p>
          <a:p>
            <a:pPr lvl="1">
              <a:buClr>
                <a:srgbClr val="8D87A6"/>
              </a:buClr>
            </a:pPr>
            <a:r>
              <a:rPr lang="fr-FR" dirty="0"/>
              <a:t>Idéalement, on y revient de temps à autre avec les étudiants et les étudiantes.</a:t>
            </a:r>
            <a:endParaRPr lang="fr-FR" sz="1900" dirty="0"/>
          </a:p>
          <a:p>
            <a:pPr>
              <a:buClr>
                <a:srgbClr val="8D87A6"/>
              </a:buClr>
            </a:pPr>
            <a:r>
              <a:rPr lang="fr-FR" sz="1900" dirty="0"/>
              <a:t>Ne pas avoir lu les règlements ou ne pas en tenir compte.</a:t>
            </a:r>
          </a:p>
          <a:p>
            <a:pPr lvl="1">
              <a:buClr>
                <a:srgbClr val="8D87A6"/>
              </a:buClr>
            </a:pPr>
            <a:r>
              <a:rPr lang="fr-FR" sz="1700" dirty="0"/>
              <a:t>Par exemple, au premier cycle, il y a un règlement sur le moment où les notes pour des travaux ou examen cumulant 20% de la note finale de la session doivent être remises aux personnes étudiantes. Ne pas remettre ces notes avant la date pourrait être considéré comme un motif valable pour une demande de révision de notes.</a:t>
            </a:r>
          </a:p>
          <a:p>
            <a:pPr>
              <a:buClr>
                <a:srgbClr val="8D87A6"/>
              </a:buClr>
            </a:pPr>
            <a:r>
              <a:rPr lang="fr-FR" sz="1900" dirty="0"/>
              <a:t>Ne pas suivre ce qu'on a soi-même écrit ou faire des changements en cours de session sans suivre la procédure de l’université.</a:t>
            </a:r>
          </a:p>
          <a:p>
            <a:pPr lvl="1">
              <a:buClr>
                <a:srgbClr val="8D87A6"/>
              </a:buClr>
            </a:pPr>
            <a:r>
              <a:rPr lang="fr-FR" sz="1700" dirty="0"/>
              <a:t>C’est la recette parfaite vers les plaintes ou vers les demandes de révision de notes en fin de session…</a:t>
            </a:r>
          </a:p>
        </p:txBody>
      </p:sp>
    </p:spTree>
    <p:extLst>
      <p:ext uri="{BB962C8B-B14F-4D97-AF65-F5344CB8AC3E}">
        <p14:creationId xmlns:p14="http://schemas.microsoft.com/office/powerpoint/2010/main" val="64725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6563FD-1F34-4CD5-95D7-3F22E659143F}"/>
              </a:ext>
            </a:extLst>
          </p:cNvPr>
          <p:cNvSpPr>
            <a:spLocks noGrp="1"/>
          </p:cNvSpPr>
          <p:nvPr>
            <p:ph type="title"/>
          </p:nvPr>
        </p:nvSpPr>
        <p:spPr/>
        <p:txBody>
          <a:bodyPr/>
          <a:lstStyle/>
          <a:p>
            <a:r>
              <a:rPr lang="fr-CA" dirty="0"/>
              <a:t>Que faire si j’ai des questions?</a:t>
            </a:r>
          </a:p>
        </p:txBody>
      </p:sp>
      <p:sp>
        <p:nvSpPr>
          <p:cNvPr id="3" name="Espace réservé du contenu 2">
            <a:extLst>
              <a:ext uri="{FF2B5EF4-FFF2-40B4-BE49-F238E27FC236}">
                <a16:creationId xmlns:a16="http://schemas.microsoft.com/office/drawing/2014/main" id="{6E95A46C-F4C1-4950-BC6D-F87C0C76B0DC}"/>
              </a:ext>
            </a:extLst>
          </p:cNvPr>
          <p:cNvSpPr>
            <a:spLocks noGrp="1"/>
          </p:cNvSpPr>
          <p:nvPr>
            <p:ph idx="1"/>
          </p:nvPr>
        </p:nvSpPr>
        <p:spPr/>
        <p:txBody>
          <a:bodyPr/>
          <a:lstStyle/>
          <a:p>
            <a:r>
              <a:rPr lang="fr-CA" dirty="0"/>
              <a:t>Lire attentivement les règlements.</a:t>
            </a:r>
          </a:p>
          <a:p>
            <a:r>
              <a:rPr lang="fr-CA" dirty="0"/>
              <a:t>Demander conseil à sa direction de département.</a:t>
            </a:r>
          </a:p>
          <a:p>
            <a:r>
              <a:rPr lang="fr-CA" dirty="0"/>
              <a:t>Consulter le </a:t>
            </a:r>
            <a:r>
              <a:rPr lang="fr-CA" dirty="0">
                <a:hlinkClick r:id="rId2"/>
              </a:rPr>
              <a:t>Bureau de pédagogie et de formation à distance </a:t>
            </a:r>
            <a:r>
              <a:rPr lang="fr-CA" dirty="0"/>
              <a:t>de l’UQTR et son site </a:t>
            </a:r>
            <a:r>
              <a:rPr lang="fr-CA" dirty="0">
                <a:hlinkClick r:id="rId3"/>
              </a:rPr>
              <a:t>www.uqtr.ca/enseigner</a:t>
            </a:r>
            <a:r>
              <a:rPr lang="fr-CA" dirty="0"/>
              <a:t>. </a:t>
            </a:r>
          </a:p>
          <a:p>
            <a:r>
              <a:rPr lang="fr-CA" dirty="0"/>
              <a:t>Visiter le site web du </a:t>
            </a:r>
            <a:r>
              <a:rPr lang="fr-CA" dirty="0">
                <a:hlinkClick r:id="rId4"/>
              </a:rPr>
              <a:t>Décanat des études </a:t>
            </a:r>
            <a:r>
              <a:rPr lang="fr-CA" dirty="0"/>
              <a:t>de l’UQTR.</a:t>
            </a:r>
          </a:p>
        </p:txBody>
      </p:sp>
    </p:spTree>
    <p:extLst>
      <p:ext uri="{BB962C8B-B14F-4D97-AF65-F5344CB8AC3E}">
        <p14:creationId xmlns:p14="http://schemas.microsoft.com/office/powerpoint/2010/main" val="142961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1" name="Group 5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2" name="Straight Connector 5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37C0230E-8592-FE6D-656E-8F3D69BFC217}"/>
              </a:ext>
            </a:extLst>
          </p:cNvPr>
          <p:cNvSpPr>
            <a:spLocks noGrp="1"/>
          </p:cNvSpPr>
          <p:nvPr>
            <p:ph type="title"/>
          </p:nvPr>
        </p:nvSpPr>
        <p:spPr>
          <a:xfrm>
            <a:off x="6099142" y="725951"/>
            <a:ext cx="4916936" cy="1938525"/>
          </a:xfrm>
        </p:spPr>
        <p:txBody>
          <a:bodyPr>
            <a:normAutofit/>
          </a:bodyPr>
          <a:lstStyle/>
          <a:p>
            <a:r>
              <a:rPr lang="fr-FR" dirty="0"/>
              <a:t>Buts de ce document</a:t>
            </a:r>
          </a:p>
        </p:txBody>
      </p:sp>
      <p:pic>
        <p:nvPicPr>
          <p:cNvPr id="45" name="Picture 44" descr="Gros plan sur des livres empilés">
            <a:extLst>
              <a:ext uri="{FF2B5EF4-FFF2-40B4-BE49-F238E27FC236}">
                <a16:creationId xmlns:a16="http://schemas.microsoft.com/office/drawing/2014/main" id="{7B0CFD17-EFD3-8629-15D7-4AF0174A9259}"/>
              </a:ext>
            </a:extLst>
          </p:cNvPr>
          <p:cNvPicPr>
            <a:picLocks noChangeAspect="1"/>
          </p:cNvPicPr>
          <p:nvPr/>
        </p:nvPicPr>
        <p:blipFill rotWithShape="1">
          <a:blip r:embed="rId2"/>
          <a:srcRect l="37498" r="14479" b="-2"/>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
        <p:nvSpPr>
          <p:cNvPr id="84" name="Right Triangle 8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Espace réservé du contenu 2">
            <a:extLst>
              <a:ext uri="{FF2B5EF4-FFF2-40B4-BE49-F238E27FC236}">
                <a16:creationId xmlns:a16="http://schemas.microsoft.com/office/drawing/2014/main" id="{D9A56668-7D5B-3521-3B80-FD903870EBFE}"/>
              </a:ext>
            </a:extLst>
          </p:cNvPr>
          <p:cNvSpPr>
            <a:spLocks noGrp="1"/>
          </p:cNvSpPr>
          <p:nvPr>
            <p:ph idx="1"/>
          </p:nvPr>
        </p:nvSpPr>
        <p:spPr>
          <a:xfrm>
            <a:off x="6088653" y="2886116"/>
            <a:ext cx="4927425" cy="3245931"/>
          </a:xfrm>
        </p:spPr>
        <p:txBody>
          <a:bodyPr vert="horz" lIns="91440" tIns="45720" rIns="91440" bIns="45720" rtlCol="0">
            <a:normAutofit/>
          </a:bodyPr>
          <a:lstStyle/>
          <a:p>
            <a:r>
              <a:rPr lang="fr-FR" dirty="0"/>
              <a:t>Mieux comprendre ce qu’est un plan de cours.</a:t>
            </a:r>
          </a:p>
          <a:p>
            <a:r>
              <a:rPr lang="fr-FR" dirty="0"/>
              <a:t>Se doter de quelques outils pour en produire un.</a:t>
            </a:r>
          </a:p>
        </p:txBody>
      </p:sp>
    </p:spTree>
    <p:extLst>
      <p:ext uri="{BB962C8B-B14F-4D97-AF65-F5344CB8AC3E}">
        <p14:creationId xmlns:p14="http://schemas.microsoft.com/office/powerpoint/2010/main" val="112880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D206FB18-CDEC-5167-713A-2D20226D985E}"/>
              </a:ext>
            </a:extLst>
          </p:cNvPr>
          <p:cNvSpPr>
            <a:spLocks noGrp="1"/>
          </p:cNvSpPr>
          <p:nvPr>
            <p:ph type="title"/>
          </p:nvPr>
        </p:nvSpPr>
        <p:spPr>
          <a:xfrm>
            <a:off x="691079" y="725950"/>
            <a:ext cx="3428812" cy="5436630"/>
          </a:xfrm>
        </p:spPr>
        <p:txBody>
          <a:bodyPr anchor="ctr">
            <a:normAutofit/>
          </a:bodyPr>
          <a:lstStyle/>
          <a:p>
            <a:r>
              <a:rPr lang="fr-FR" sz="4100" dirty="0"/>
              <a:t>Qu’est-ce qu’un plan de cours? </a:t>
            </a:r>
          </a:p>
        </p:txBody>
      </p:sp>
      <p:graphicFrame>
        <p:nvGraphicFramePr>
          <p:cNvPr id="5" name="Espace réservé du contenu 2">
            <a:extLst>
              <a:ext uri="{FF2B5EF4-FFF2-40B4-BE49-F238E27FC236}">
                <a16:creationId xmlns:a16="http://schemas.microsoft.com/office/drawing/2014/main" id="{B273D850-52A8-157A-919E-D549A4D95156}"/>
              </a:ext>
            </a:extLst>
          </p:cNvPr>
          <p:cNvGraphicFramePr>
            <a:graphicFrameLocks noGrp="1"/>
          </p:cNvGraphicFramePr>
          <p:nvPr>
            <p:ph idx="1"/>
            <p:extLst>
              <p:ext uri="{D42A27DB-BD31-4B8C-83A1-F6EECF244321}">
                <p14:modId xmlns:p14="http://schemas.microsoft.com/office/powerpoint/2010/main" val="516282703"/>
              </p:ext>
            </p:extLst>
          </p:nvPr>
        </p:nvGraphicFramePr>
        <p:xfrm>
          <a:off x="5103282" y="170170"/>
          <a:ext cx="6879517" cy="5973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685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63BDD8-36FC-48B0-8862-3B51BE4F7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7188C579-6F01-4060-BF31-C045C99A6C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0CBA8DA8-7039-4026-8733-D3F4908603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B834BE-C330-4AFA-9B27-8969E16F05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141B717-A199-4EEE-8434-CBC9E5DDEA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5222AF-AB0D-4F6E-896E-C17796EB66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C2DAFE-2FB9-4D8D-BD2D-ED9F5F84F2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3CD814-26D5-4D79-87E0-19D14406A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7D5AAA-C842-4E1C-BC3A-1075F625FE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A2BF58-94DC-466E-8A14-22A3DB4795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34C7E0-0590-48E8-96F6-F360D134B6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0978ED-0E33-431F-AB9B-9982B4ABCD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B69CC66-E364-4939-9117-F8C4F07AC5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F26B350-296D-48C7-BC91-284315CE9A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EF6201-58A9-4F7B-84D5-9B02266EC1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37A0E2A-071B-4227-ACA6-A749AB0DC6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B607F85-6A97-46C7-B9BC-B8505E1D67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E1BD4B-04FC-4BDC-A11E-35BD219580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AF4F244-77B9-4EB1-AD29-2582BBCFF3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56CFC8A-72E2-4020-90D4-EE0E7DB39B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0F84F9E-4134-4152-959A-C2871B8013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EA8FE-6283-4B9B-BEDC-A1E7B16612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3E4F08-4425-45C0-A346-73394B795B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ECBF93D-BA10-477C-B721-ABCBD81D0E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F94D0A0-D5E2-47F4-B493-370EA21A26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0E9B354-9221-4A81-BFAE-3F702FB53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9066CD6-AB8B-4DAA-9790-FE285D793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CD472A8-84A4-4E1A-83B4-DE91C32E6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8D1A4B-4E3D-422F-984A-9891E2DDFD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46BA3F-F373-412C-869A-D8736E0348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B07C00C-AFB6-4E7D-87B9-44268CE733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D7C4703-6318-4A09-87E7-1D19FB1ADA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3DFFC6F-F715-482D-BC44-6DE29BEDFC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42DA35F9-950C-4AD3-AAD4-731D45E42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2" y="2068181"/>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936D0E20-BDF9-B2AB-49B1-09F7979BD451}"/>
              </a:ext>
            </a:extLst>
          </p:cNvPr>
          <p:cNvSpPr>
            <a:spLocks noGrp="1"/>
          </p:cNvSpPr>
          <p:nvPr>
            <p:ph type="title"/>
          </p:nvPr>
        </p:nvSpPr>
        <p:spPr>
          <a:xfrm>
            <a:off x="691079" y="725951"/>
            <a:ext cx="10325000" cy="1926288"/>
          </a:xfrm>
        </p:spPr>
        <p:txBody>
          <a:bodyPr>
            <a:normAutofit/>
          </a:bodyPr>
          <a:lstStyle/>
          <a:p>
            <a:r>
              <a:rPr lang="fr-FR" dirty="0"/>
              <a:t>Quelles sont ses fonctions?</a:t>
            </a:r>
          </a:p>
        </p:txBody>
      </p:sp>
      <p:graphicFrame>
        <p:nvGraphicFramePr>
          <p:cNvPr id="5" name="Espace réservé du contenu 2">
            <a:extLst>
              <a:ext uri="{FF2B5EF4-FFF2-40B4-BE49-F238E27FC236}">
                <a16:creationId xmlns:a16="http://schemas.microsoft.com/office/drawing/2014/main" id="{AFBF959C-98B3-6EB6-DF80-8A8B53B7AC65}"/>
              </a:ext>
            </a:extLst>
          </p:cNvPr>
          <p:cNvGraphicFramePr>
            <a:graphicFrameLocks noGrp="1"/>
          </p:cNvGraphicFramePr>
          <p:nvPr>
            <p:ph idx="1"/>
            <p:extLst>
              <p:ext uri="{D42A27DB-BD31-4B8C-83A1-F6EECF244321}">
                <p14:modId xmlns:p14="http://schemas.microsoft.com/office/powerpoint/2010/main" val="4148916389"/>
              </p:ext>
            </p:extLst>
          </p:nvPr>
        </p:nvGraphicFramePr>
        <p:xfrm>
          <a:off x="690563" y="2883015"/>
          <a:ext cx="10325100" cy="3257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308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79DAB-F950-44D1-A4A7-413F24CC9029}"/>
              </a:ext>
            </a:extLst>
          </p:cNvPr>
          <p:cNvSpPr>
            <a:spLocks noGrp="1"/>
          </p:cNvSpPr>
          <p:nvPr>
            <p:ph type="title"/>
          </p:nvPr>
        </p:nvSpPr>
        <p:spPr/>
        <p:txBody>
          <a:bodyPr/>
          <a:lstStyle/>
          <a:p>
            <a:r>
              <a:rPr lang="fr-CA" dirty="0"/>
              <a:t>Fonction 1: le guide</a:t>
            </a:r>
          </a:p>
        </p:txBody>
      </p:sp>
      <p:sp>
        <p:nvSpPr>
          <p:cNvPr id="3" name="Espace réservé du contenu 2">
            <a:extLst>
              <a:ext uri="{FF2B5EF4-FFF2-40B4-BE49-F238E27FC236}">
                <a16:creationId xmlns:a16="http://schemas.microsoft.com/office/drawing/2014/main" id="{FA15CE8A-90FC-45F3-B887-CBF026CF8B3A}"/>
              </a:ext>
            </a:extLst>
          </p:cNvPr>
          <p:cNvSpPr>
            <a:spLocks noGrp="1"/>
          </p:cNvSpPr>
          <p:nvPr>
            <p:ph idx="1"/>
          </p:nvPr>
        </p:nvSpPr>
        <p:spPr/>
        <p:txBody>
          <a:bodyPr>
            <a:normAutofit lnSpcReduction="10000"/>
          </a:bodyPr>
          <a:lstStyle/>
          <a:p>
            <a:pPr marL="0" indent="0">
              <a:buNone/>
            </a:pPr>
            <a:r>
              <a:rPr lang="fr-CA" dirty="0"/>
              <a:t>Le plan de cours est, pour la personne enseignante, un guide à suivre pour lui permettre: </a:t>
            </a:r>
          </a:p>
          <a:p>
            <a:r>
              <a:rPr lang="fr-CA" dirty="0"/>
              <a:t>de respecter les normes et règlements de l’université;</a:t>
            </a:r>
          </a:p>
          <a:p>
            <a:r>
              <a:rPr lang="fr-CA" dirty="0"/>
              <a:t>de respecter les normes et règlements des organismes qui donnent l’agrément aux programmes d’études (ex. le CAPFE pour la formation en enseignement, le BCAPG pour la formation en génie);</a:t>
            </a:r>
          </a:p>
          <a:p>
            <a:r>
              <a:rPr lang="fr-CA" dirty="0"/>
              <a:t>de s’inscrire dans une approche-programme.</a:t>
            </a:r>
          </a:p>
          <a:p>
            <a:endParaRPr lang="fr-CA" dirty="0"/>
          </a:p>
          <a:p>
            <a:pPr marL="0" indent="0">
              <a:buNone/>
            </a:pPr>
            <a:r>
              <a:rPr lang="fr-CA" dirty="0"/>
              <a:t>En effet, la manière dont le gabarit de plan de cours est construit facilite le respect des normes et règlements et l’inscription dans une approche-programme.</a:t>
            </a:r>
          </a:p>
        </p:txBody>
      </p:sp>
    </p:spTree>
    <p:extLst>
      <p:ext uri="{BB962C8B-B14F-4D97-AF65-F5344CB8AC3E}">
        <p14:creationId xmlns:p14="http://schemas.microsoft.com/office/powerpoint/2010/main" val="56902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D53CE1-9BA7-4BEC-A2C1-7BBC68EF362E}"/>
              </a:ext>
            </a:extLst>
          </p:cNvPr>
          <p:cNvSpPr>
            <a:spLocks noGrp="1"/>
          </p:cNvSpPr>
          <p:nvPr>
            <p:ph type="title"/>
          </p:nvPr>
        </p:nvSpPr>
        <p:spPr/>
        <p:txBody>
          <a:bodyPr/>
          <a:lstStyle/>
          <a:p>
            <a:r>
              <a:rPr lang="fr-CA" dirty="0"/>
              <a:t>Fonction 2: le contrat</a:t>
            </a:r>
          </a:p>
        </p:txBody>
      </p:sp>
      <p:sp>
        <p:nvSpPr>
          <p:cNvPr id="3" name="Espace réservé du contenu 2">
            <a:extLst>
              <a:ext uri="{FF2B5EF4-FFF2-40B4-BE49-F238E27FC236}">
                <a16:creationId xmlns:a16="http://schemas.microsoft.com/office/drawing/2014/main" id="{F50F129C-B826-451E-84D0-AEEC6B5FCDBF}"/>
              </a:ext>
            </a:extLst>
          </p:cNvPr>
          <p:cNvSpPr>
            <a:spLocks noGrp="1"/>
          </p:cNvSpPr>
          <p:nvPr>
            <p:ph idx="1"/>
          </p:nvPr>
        </p:nvSpPr>
        <p:spPr/>
        <p:txBody>
          <a:bodyPr/>
          <a:lstStyle/>
          <a:p>
            <a:pPr marL="0" indent="0">
              <a:buNone/>
            </a:pPr>
            <a:r>
              <a:rPr lang="fr-CA" dirty="0"/>
              <a:t>On présente souvent le plan de cours comme un contrat entre trois parties:</a:t>
            </a:r>
          </a:p>
          <a:p>
            <a:r>
              <a:rPr lang="fr-CA" dirty="0"/>
              <a:t>La personne enseignante, qui exprime clairement ses choix et ses attentes;</a:t>
            </a:r>
          </a:p>
          <a:p>
            <a:r>
              <a:rPr lang="fr-CA" dirty="0"/>
              <a:t>L’université, qui explicite ses règlements et qui peut y retrouver ce à quoi elle peut s’attendre de la personne enseignante;</a:t>
            </a:r>
          </a:p>
          <a:p>
            <a:r>
              <a:rPr lang="fr-CA" dirty="0"/>
              <a:t>Les étudiants et étudiantes, qui peuvent y lire leurs responsabilités, mais aussi ce à quoi ils et elles peuvent raisonnablement s’attendre de la part de la personne enseignante.</a:t>
            </a:r>
          </a:p>
          <a:p>
            <a:endParaRPr lang="fr-CA" dirty="0"/>
          </a:p>
          <a:p>
            <a:pPr marL="0" indent="0">
              <a:buNone/>
            </a:pPr>
            <a:endParaRPr lang="fr-CA" dirty="0"/>
          </a:p>
        </p:txBody>
      </p:sp>
    </p:spTree>
    <p:extLst>
      <p:ext uri="{BB962C8B-B14F-4D97-AF65-F5344CB8AC3E}">
        <p14:creationId xmlns:p14="http://schemas.microsoft.com/office/powerpoint/2010/main" val="286534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9A6B7-0741-4495-BD48-6F7FEC6DA716}"/>
              </a:ext>
            </a:extLst>
          </p:cNvPr>
          <p:cNvSpPr>
            <a:spLocks noGrp="1"/>
          </p:cNvSpPr>
          <p:nvPr>
            <p:ph type="title"/>
          </p:nvPr>
        </p:nvSpPr>
        <p:spPr/>
        <p:txBody>
          <a:bodyPr/>
          <a:lstStyle/>
          <a:p>
            <a:r>
              <a:rPr lang="fr-CA" dirty="0"/>
              <a:t>Fonction 3: la carte routière</a:t>
            </a:r>
          </a:p>
        </p:txBody>
      </p:sp>
      <p:sp>
        <p:nvSpPr>
          <p:cNvPr id="3" name="Espace réservé du contenu 2">
            <a:extLst>
              <a:ext uri="{FF2B5EF4-FFF2-40B4-BE49-F238E27FC236}">
                <a16:creationId xmlns:a16="http://schemas.microsoft.com/office/drawing/2014/main" id="{5BBA99F2-03AC-4B18-9520-17CAD5BE727E}"/>
              </a:ext>
            </a:extLst>
          </p:cNvPr>
          <p:cNvSpPr>
            <a:spLocks noGrp="1"/>
          </p:cNvSpPr>
          <p:nvPr>
            <p:ph idx="1"/>
          </p:nvPr>
        </p:nvSpPr>
        <p:spPr/>
        <p:txBody>
          <a:bodyPr/>
          <a:lstStyle/>
          <a:p>
            <a:pPr marL="0" indent="0">
              <a:buNone/>
            </a:pPr>
            <a:r>
              <a:rPr lang="fr-CA" dirty="0"/>
              <a:t>Il s’agit d’un guide qu’autant la personne enseignante que les étudiants et étudiantes peuvent employer pour:</a:t>
            </a:r>
          </a:p>
          <a:p>
            <a:r>
              <a:rPr lang="fr-CA" dirty="0"/>
              <a:t>Avoir une vision d’ensemble du cours;</a:t>
            </a:r>
          </a:p>
          <a:p>
            <a:r>
              <a:rPr lang="fr-CA" dirty="0"/>
              <a:t>Se référer tout au long de la session pour savoir ce qui a été fait et ce qui est à venir.</a:t>
            </a:r>
          </a:p>
        </p:txBody>
      </p:sp>
    </p:spTree>
    <p:extLst>
      <p:ext uri="{BB962C8B-B14F-4D97-AF65-F5344CB8AC3E}">
        <p14:creationId xmlns:p14="http://schemas.microsoft.com/office/powerpoint/2010/main" val="385989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91BD81D7-348A-56CF-2184-9B2D2914A6C7}"/>
              </a:ext>
            </a:extLst>
          </p:cNvPr>
          <p:cNvSpPr>
            <a:spLocks noGrp="1"/>
          </p:cNvSpPr>
          <p:nvPr>
            <p:ph type="title"/>
          </p:nvPr>
        </p:nvSpPr>
        <p:spPr>
          <a:xfrm>
            <a:off x="702888" y="578857"/>
            <a:ext cx="4927425" cy="1005358"/>
          </a:xfrm>
        </p:spPr>
        <p:txBody>
          <a:bodyPr>
            <a:normAutofit/>
          </a:bodyPr>
          <a:lstStyle/>
          <a:p>
            <a:r>
              <a:rPr lang="fr-FR" sz="2800" dirty="0"/>
              <a:t>Comment le concevoir?</a:t>
            </a:r>
            <a:br>
              <a:rPr lang="fr-FR" sz="2800" dirty="0"/>
            </a:br>
            <a:r>
              <a:rPr lang="fr-FR" sz="2800" dirty="0"/>
              <a:t>Un tour d’horizon</a:t>
            </a:r>
          </a:p>
        </p:txBody>
      </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Espace réservé du contenu 2">
            <a:extLst>
              <a:ext uri="{FF2B5EF4-FFF2-40B4-BE49-F238E27FC236}">
                <a16:creationId xmlns:a16="http://schemas.microsoft.com/office/drawing/2014/main" id="{F7EFEC79-CD52-6599-43FB-D090F10138E1}"/>
              </a:ext>
            </a:extLst>
          </p:cNvPr>
          <p:cNvSpPr>
            <a:spLocks noGrp="1"/>
          </p:cNvSpPr>
          <p:nvPr>
            <p:ph idx="1"/>
          </p:nvPr>
        </p:nvSpPr>
        <p:spPr>
          <a:xfrm>
            <a:off x="653331" y="1800359"/>
            <a:ext cx="5823049" cy="5097836"/>
          </a:xfrm>
        </p:spPr>
        <p:txBody>
          <a:bodyPr vert="horz" lIns="91440" tIns="45720" rIns="91440" bIns="45720" rtlCol="0" anchor="t">
            <a:normAutofit/>
          </a:bodyPr>
          <a:lstStyle/>
          <a:p>
            <a:pPr marL="0" indent="0">
              <a:lnSpc>
                <a:spcPct val="100000"/>
              </a:lnSpc>
              <a:buNone/>
            </a:pPr>
            <a:r>
              <a:rPr lang="fr-FR" dirty="0">
                <a:latin typeface="+mj-lt"/>
              </a:rPr>
              <a:t>Étapes préparatoires:</a:t>
            </a:r>
          </a:p>
          <a:p>
            <a:pPr>
              <a:lnSpc>
                <a:spcPct val="100000"/>
              </a:lnSpc>
            </a:pPr>
            <a:r>
              <a:rPr lang="fr-FR" dirty="0">
                <a:latin typeface="+mj-lt"/>
              </a:rPr>
              <a:t>Lire les règlements. Cela nous donne certaines balises. Voir la prochaine diapositive à cet effet.</a:t>
            </a:r>
          </a:p>
          <a:p>
            <a:pPr>
              <a:lnSpc>
                <a:spcPct val="100000"/>
              </a:lnSpc>
              <a:buClr>
                <a:srgbClr val="8D87A6"/>
              </a:buClr>
            </a:pPr>
            <a:r>
              <a:rPr lang="fr-FR" dirty="0">
                <a:latin typeface="+mj-lt"/>
                <a:cs typeface="Arial"/>
              </a:rPr>
              <a:t>Lire attentivement la description du cours. On ne peut pas la modifier et on doit la respecter. Elle nous donne un aperçu de la teneur du cours et de son contenu. Voir la diapositive à cet effet.</a:t>
            </a:r>
          </a:p>
          <a:p>
            <a:pPr>
              <a:lnSpc>
                <a:spcPct val="100000"/>
              </a:lnSpc>
              <a:buClr>
                <a:srgbClr val="8D87A6"/>
              </a:buClr>
            </a:pPr>
            <a:r>
              <a:rPr lang="fr-FR" dirty="0">
                <a:latin typeface="+mj-lt"/>
                <a:cs typeface="Arial"/>
              </a:rPr>
              <a:t>Demander le gabarit du plan de cours à remplir au secrétariat du programme auquel le cours est rattaché.</a:t>
            </a:r>
          </a:p>
          <a:p>
            <a:pPr>
              <a:lnSpc>
                <a:spcPct val="100000"/>
              </a:lnSpc>
              <a:buClr>
                <a:srgbClr val="8D87A6"/>
              </a:buClr>
            </a:pPr>
            <a:r>
              <a:rPr lang="fr-FR" dirty="0">
                <a:latin typeface="+mj-lt"/>
                <a:cs typeface="Arial"/>
              </a:rPr>
              <a:t>Demander s’il est possible de consulter le ou les plans de cours de ce cours des années précédentes pour avoir une idée de comment il a été monté. </a:t>
            </a:r>
            <a:endParaRPr lang="fr-FR" sz="1300" dirty="0">
              <a:cs typeface="Arial"/>
            </a:endParaRPr>
          </a:p>
          <a:p>
            <a:pPr>
              <a:lnSpc>
                <a:spcPct val="100000"/>
              </a:lnSpc>
              <a:buClr>
                <a:srgbClr val="8D87A6"/>
              </a:buClr>
            </a:pPr>
            <a:endParaRPr lang="fr-FR" sz="1300" dirty="0">
              <a:cs typeface="Arial"/>
            </a:endParaRPr>
          </a:p>
          <a:p>
            <a:pPr lvl="1">
              <a:lnSpc>
                <a:spcPct val="100000"/>
              </a:lnSpc>
              <a:buClr>
                <a:srgbClr val="8D87A6"/>
              </a:buClr>
            </a:pPr>
            <a:endParaRPr lang="fr-FR" sz="1300" dirty="0"/>
          </a:p>
          <a:p>
            <a:pPr lvl="1">
              <a:lnSpc>
                <a:spcPct val="100000"/>
              </a:lnSpc>
              <a:buClr>
                <a:srgbClr val="8D87A6"/>
              </a:buClr>
            </a:pPr>
            <a:endParaRPr lang="fr-FR" sz="1300" dirty="0"/>
          </a:p>
        </p:txBody>
      </p:sp>
      <p:pic>
        <p:nvPicPr>
          <p:cNvPr id="5" name="Picture 4">
            <a:extLst>
              <a:ext uri="{FF2B5EF4-FFF2-40B4-BE49-F238E27FC236}">
                <a16:creationId xmlns:a16="http://schemas.microsoft.com/office/drawing/2014/main" id="{9E257D65-FA98-B5EB-0A79-427BD8D8F856}"/>
              </a:ext>
            </a:extLst>
          </p:cNvPr>
          <p:cNvPicPr>
            <a:picLocks noChangeAspect="1"/>
          </p:cNvPicPr>
          <p:nvPr/>
        </p:nvPicPr>
        <p:blipFill rotWithShape="1">
          <a:blip r:embed="rId2"/>
          <a:srcRect l="22489" r="32177" b="625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23356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91BD81D7-348A-56CF-2184-9B2D2914A6C7}"/>
              </a:ext>
            </a:extLst>
          </p:cNvPr>
          <p:cNvSpPr>
            <a:spLocks noGrp="1"/>
          </p:cNvSpPr>
          <p:nvPr>
            <p:ph type="title"/>
          </p:nvPr>
        </p:nvSpPr>
        <p:spPr>
          <a:xfrm>
            <a:off x="702888" y="578857"/>
            <a:ext cx="4927425" cy="1005358"/>
          </a:xfrm>
        </p:spPr>
        <p:txBody>
          <a:bodyPr>
            <a:normAutofit/>
          </a:bodyPr>
          <a:lstStyle/>
          <a:p>
            <a:r>
              <a:rPr lang="fr-FR" sz="2800" dirty="0"/>
              <a:t>Comment le concevoir?</a:t>
            </a:r>
            <a:br>
              <a:rPr lang="fr-FR" sz="2800" dirty="0"/>
            </a:br>
            <a:r>
              <a:rPr lang="fr-FR" sz="2800" dirty="0"/>
              <a:t>Un tour d’horizon</a:t>
            </a:r>
          </a:p>
        </p:txBody>
      </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Espace réservé du contenu 2">
            <a:extLst>
              <a:ext uri="{FF2B5EF4-FFF2-40B4-BE49-F238E27FC236}">
                <a16:creationId xmlns:a16="http://schemas.microsoft.com/office/drawing/2014/main" id="{F7EFEC79-CD52-6599-43FB-D090F10138E1}"/>
              </a:ext>
            </a:extLst>
          </p:cNvPr>
          <p:cNvSpPr>
            <a:spLocks noGrp="1"/>
          </p:cNvSpPr>
          <p:nvPr>
            <p:ph idx="1"/>
          </p:nvPr>
        </p:nvSpPr>
        <p:spPr>
          <a:xfrm>
            <a:off x="653331" y="1800359"/>
            <a:ext cx="5823049" cy="5097836"/>
          </a:xfrm>
        </p:spPr>
        <p:txBody>
          <a:bodyPr vert="horz" lIns="91440" tIns="45720" rIns="91440" bIns="45720" rtlCol="0" anchor="t">
            <a:normAutofit/>
          </a:bodyPr>
          <a:lstStyle/>
          <a:p>
            <a:pPr marL="0" indent="0">
              <a:lnSpc>
                <a:spcPct val="100000"/>
              </a:lnSpc>
              <a:buNone/>
            </a:pPr>
            <a:r>
              <a:rPr lang="fr-FR" dirty="0">
                <a:latin typeface="+mj-lt"/>
              </a:rPr>
              <a:t>Réalisation du plan de cours en tant que tel: </a:t>
            </a:r>
          </a:p>
          <a:p>
            <a:pPr>
              <a:lnSpc>
                <a:spcPct val="100000"/>
              </a:lnSpc>
              <a:buClr>
                <a:srgbClr val="8D87A6"/>
              </a:buClr>
            </a:pPr>
            <a:r>
              <a:rPr lang="fr-FR" dirty="0">
                <a:cs typeface="Arial"/>
              </a:rPr>
              <a:t>Réfléchir aux objectifs/compétences à privilégier dans un premier temps.</a:t>
            </a:r>
            <a:endParaRPr lang="en-US" dirty="0">
              <a:cs typeface="Arial"/>
            </a:endParaRPr>
          </a:p>
          <a:p>
            <a:pPr>
              <a:lnSpc>
                <a:spcPct val="100000"/>
              </a:lnSpc>
              <a:buClr>
                <a:srgbClr val="8D87A6"/>
              </a:buClr>
            </a:pPr>
            <a:r>
              <a:rPr lang="fr-FR" dirty="0">
                <a:cs typeface="Arial"/>
              </a:rPr>
              <a:t>Remplir les grandes lignes du calendrier et de la fiche d'évaluation pour avoir une planification sommaire du cours.</a:t>
            </a:r>
          </a:p>
          <a:p>
            <a:pPr>
              <a:lnSpc>
                <a:spcPct val="100000"/>
              </a:lnSpc>
              <a:buClr>
                <a:srgbClr val="8D87A6"/>
              </a:buClr>
            </a:pPr>
            <a:r>
              <a:rPr lang="fr-FR" dirty="0">
                <a:cs typeface="Arial"/>
              </a:rPr>
              <a:t>Compléter le document avec les détails. Quelques itérations pourront être nécessaires.</a:t>
            </a:r>
            <a:endParaRPr lang="fr-FR" sz="1300" dirty="0">
              <a:cs typeface="Arial"/>
            </a:endParaRPr>
          </a:p>
          <a:p>
            <a:pPr lvl="1">
              <a:lnSpc>
                <a:spcPct val="100000"/>
              </a:lnSpc>
              <a:buClr>
                <a:srgbClr val="8D87A6"/>
              </a:buClr>
            </a:pPr>
            <a:endParaRPr lang="fr-FR" sz="1300" dirty="0"/>
          </a:p>
          <a:p>
            <a:pPr lvl="1">
              <a:lnSpc>
                <a:spcPct val="100000"/>
              </a:lnSpc>
              <a:buClr>
                <a:srgbClr val="8D87A6"/>
              </a:buClr>
            </a:pPr>
            <a:endParaRPr lang="fr-FR" sz="1300" dirty="0"/>
          </a:p>
        </p:txBody>
      </p:sp>
      <p:pic>
        <p:nvPicPr>
          <p:cNvPr id="5" name="Picture 4">
            <a:extLst>
              <a:ext uri="{FF2B5EF4-FFF2-40B4-BE49-F238E27FC236}">
                <a16:creationId xmlns:a16="http://schemas.microsoft.com/office/drawing/2014/main" id="{9E257D65-FA98-B5EB-0A79-427BD8D8F856}"/>
              </a:ext>
            </a:extLst>
          </p:cNvPr>
          <p:cNvPicPr>
            <a:picLocks noChangeAspect="1"/>
          </p:cNvPicPr>
          <p:nvPr/>
        </p:nvPicPr>
        <p:blipFill rotWithShape="1">
          <a:blip r:embed="rId2"/>
          <a:srcRect l="22489" r="32177" b="625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1207872350"/>
      </p:ext>
    </p:extLst>
  </p:cSld>
  <p:clrMapOvr>
    <a:masterClrMapping/>
  </p:clrMapOvr>
</p:sld>
</file>

<file path=ppt/theme/theme1.xml><?xml version="1.0" encoding="utf-8"?>
<a:theme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otalTime>92</TotalTime>
  <Words>1469</Words>
  <Application>Microsoft Office PowerPoint</Application>
  <PresentationFormat>Grand écran</PresentationFormat>
  <Paragraphs>90</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Grandview</vt:lpstr>
      <vt:lpstr>Wingdings</vt:lpstr>
      <vt:lpstr>CosineVTI</vt:lpstr>
      <vt:lpstr>Produire un plan de cours, l'équivalent universitaire d'une carte routière</vt:lpstr>
      <vt:lpstr>Buts de ce document</vt:lpstr>
      <vt:lpstr>Qu’est-ce qu’un plan de cours? </vt:lpstr>
      <vt:lpstr>Quelles sont ses fonctions?</vt:lpstr>
      <vt:lpstr>Fonction 1: le guide</vt:lpstr>
      <vt:lpstr>Fonction 2: le contrat</vt:lpstr>
      <vt:lpstr>Fonction 3: la carte routière</vt:lpstr>
      <vt:lpstr>Comment le concevoir? Un tour d’horizon</vt:lpstr>
      <vt:lpstr>Comment le concevoir? Un tour d’horizon</vt:lpstr>
      <vt:lpstr>Les règlements</vt:lpstr>
      <vt:lpstr>Que devrait-il/pourrait-il contenir?</vt:lpstr>
      <vt:lpstr>Attention!</vt:lpstr>
      <vt:lpstr>Comment utiliser le plan de cours pendant la session?</vt:lpstr>
      <vt:lpstr>Quoi faire si on doit le modifier en cours de session?</vt:lpstr>
      <vt:lpstr>Quels sont les pièges à éviter?</vt:lpstr>
      <vt:lpstr>Que faire si j’ai des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Groleau, Audrey</dc:creator>
  <cp:lastModifiedBy>Groleau, Audrey</cp:lastModifiedBy>
  <cp:revision>218</cp:revision>
  <dcterms:created xsi:type="dcterms:W3CDTF">2023-10-08T12:15:36Z</dcterms:created>
  <dcterms:modified xsi:type="dcterms:W3CDTF">2023-11-18T14:40:23Z</dcterms:modified>
</cp:coreProperties>
</file>