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336" r:id="rId4"/>
    <p:sldId id="337" r:id="rId5"/>
    <p:sldId id="270" r:id="rId6"/>
    <p:sldId id="262" r:id="rId7"/>
    <p:sldId id="263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.labrecque@cssbe.gouv.qc.ca" userId="S::urn:spo:guest#nancy.labrecque@cssbe.gouv.qc.ca::" providerId="AD" clId="Web-{B4055B73-2943-874F-F5DA-BB3CED94AF37}"/>
  </pc:docChgLst>
  <pc:docChgLst>
    <pc:chgData name="Geneviève Rochon" userId="831e5f69-e4ba-4d26-a7bf-8f2dbc256968" providerId="ADAL" clId="{79A03906-0EC5-4B91-A654-7EB44E54EFA0}"/>
    <pc:docChg chg="custSel delSld modSld">
      <pc:chgData name="Geneviève Rochon" userId="831e5f69-e4ba-4d26-a7bf-8f2dbc256968" providerId="ADAL" clId="{79A03906-0EC5-4B91-A654-7EB44E54EFA0}" dt="2025-01-29T16:07:15.851" v="54"/>
      <pc:docMkLst>
        <pc:docMk/>
      </pc:docMkLst>
      <pc:sldChg chg="addSp">
        <pc:chgData name="Geneviève Rochon" userId="831e5f69-e4ba-4d26-a7bf-8f2dbc256968" providerId="ADAL" clId="{79A03906-0EC5-4B91-A654-7EB44E54EFA0}" dt="2025-01-29T16:07:10.895" v="49"/>
        <pc:sldMkLst>
          <pc:docMk/>
          <pc:sldMk cId="4268449186" sldId="262"/>
        </pc:sldMkLst>
        <pc:spChg chg="add">
          <ac:chgData name="Geneviève Rochon" userId="831e5f69-e4ba-4d26-a7bf-8f2dbc256968" providerId="ADAL" clId="{79A03906-0EC5-4B91-A654-7EB44E54EFA0}" dt="2025-01-29T16:07:10.895" v="49"/>
          <ac:spMkLst>
            <pc:docMk/>
            <pc:sldMk cId="4268449186" sldId="262"/>
            <ac:spMk id="5" creationId="{30A88CC2-17B0-4D2F-BFF7-1ECD29A0A779}"/>
          </ac:spMkLst>
        </pc:spChg>
      </pc:sldChg>
      <pc:sldChg chg="addSp">
        <pc:chgData name="Geneviève Rochon" userId="831e5f69-e4ba-4d26-a7bf-8f2dbc256968" providerId="ADAL" clId="{79A03906-0EC5-4B91-A654-7EB44E54EFA0}" dt="2025-01-29T16:07:11.710" v="50"/>
        <pc:sldMkLst>
          <pc:docMk/>
          <pc:sldMk cId="1664309192" sldId="263"/>
        </pc:sldMkLst>
        <pc:spChg chg="add">
          <ac:chgData name="Geneviève Rochon" userId="831e5f69-e4ba-4d26-a7bf-8f2dbc256968" providerId="ADAL" clId="{79A03906-0EC5-4B91-A654-7EB44E54EFA0}" dt="2025-01-29T16:07:11.710" v="50"/>
          <ac:spMkLst>
            <pc:docMk/>
            <pc:sldMk cId="1664309192" sldId="263"/>
            <ac:spMk id="4" creationId="{973C791C-B8BB-4C80-A562-29139E80C613}"/>
          </ac:spMkLst>
        </pc:spChg>
      </pc:sldChg>
      <pc:sldChg chg="addSp">
        <pc:chgData name="Geneviève Rochon" userId="831e5f69-e4ba-4d26-a7bf-8f2dbc256968" providerId="ADAL" clId="{79A03906-0EC5-4B91-A654-7EB44E54EFA0}" dt="2025-01-29T16:07:13.015" v="51"/>
        <pc:sldMkLst>
          <pc:docMk/>
          <pc:sldMk cId="2479178949" sldId="266"/>
        </pc:sldMkLst>
        <pc:spChg chg="add">
          <ac:chgData name="Geneviève Rochon" userId="831e5f69-e4ba-4d26-a7bf-8f2dbc256968" providerId="ADAL" clId="{79A03906-0EC5-4B91-A654-7EB44E54EFA0}" dt="2025-01-29T16:07:13.015" v="51"/>
          <ac:spMkLst>
            <pc:docMk/>
            <pc:sldMk cId="2479178949" sldId="266"/>
            <ac:spMk id="4" creationId="{ABAA1602-BCDD-461D-A3A7-D8982AC43E3C}"/>
          </ac:spMkLst>
        </pc:spChg>
      </pc:sldChg>
      <pc:sldChg chg="addSp">
        <pc:chgData name="Geneviève Rochon" userId="831e5f69-e4ba-4d26-a7bf-8f2dbc256968" providerId="ADAL" clId="{79A03906-0EC5-4B91-A654-7EB44E54EFA0}" dt="2025-01-29T16:07:14.045" v="52"/>
        <pc:sldMkLst>
          <pc:docMk/>
          <pc:sldMk cId="2104585338" sldId="267"/>
        </pc:sldMkLst>
        <pc:spChg chg="add">
          <ac:chgData name="Geneviève Rochon" userId="831e5f69-e4ba-4d26-a7bf-8f2dbc256968" providerId="ADAL" clId="{79A03906-0EC5-4B91-A654-7EB44E54EFA0}" dt="2025-01-29T16:07:14.045" v="52"/>
          <ac:spMkLst>
            <pc:docMk/>
            <pc:sldMk cId="2104585338" sldId="267"/>
            <ac:spMk id="7" creationId="{6D8B85E9-2C74-42B1-85E1-EA6E02A34E7B}"/>
          </ac:spMkLst>
        </pc:spChg>
      </pc:sldChg>
      <pc:sldChg chg="addSp">
        <pc:chgData name="Geneviève Rochon" userId="831e5f69-e4ba-4d26-a7bf-8f2dbc256968" providerId="ADAL" clId="{79A03906-0EC5-4B91-A654-7EB44E54EFA0}" dt="2025-01-29T16:07:15.134" v="53"/>
        <pc:sldMkLst>
          <pc:docMk/>
          <pc:sldMk cId="3732241656" sldId="268"/>
        </pc:sldMkLst>
        <pc:spChg chg="add">
          <ac:chgData name="Geneviève Rochon" userId="831e5f69-e4ba-4d26-a7bf-8f2dbc256968" providerId="ADAL" clId="{79A03906-0EC5-4B91-A654-7EB44E54EFA0}" dt="2025-01-29T16:07:15.134" v="53"/>
          <ac:spMkLst>
            <pc:docMk/>
            <pc:sldMk cId="3732241656" sldId="268"/>
            <ac:spMk id="4" creationId="{267D775F-8F66-45CB-A2D5-9A63B9555373}"/>
          </ac:spMkLst>
        </pc:spChg>
      </pc:sldChg>
      <pc:sldChg chg="addSp">
        <pc:chgData name="Geneviève Rochon" userId="831e5f69-e4ba-4d26-a7bf-8f2dbc256968" providerId="ADAL" clId="{79A03906-0EC5-4B91-A654-7EB44E54EFA0}" dt="2025-01-29T16:07:15.851" v="54"/>
        <pc:sldMkLst>
          <pc:docMk/>
          <pc:sldMk cId="375318843" sldId="269"/>
        </pc:sldMkLst>
        <pc:spChg chg="add">
          <ac:chgData name="Geneviève Rochon" userId="831e5f69-e4ba-4d26-a7bf-8f2dbc256968" providerId="ADAL" clId="{79A03906-0EC5-4B91-A654-7EB44E54EFA0}" dt="2025-01-29T16:07:15.851" v="54"/>
          <ac:spMkLst>
            <pc:docMk/>
            <pc:sldMk cId="375318843" sldId="269"/>
            <ac:spMk id="5" creationId="{021E0861-5D72-484F-BDE4-740743A89EAD}"/>
          </ac:spMkLst>
        </pc:spChg>
      </pc:sldChg>
      <pc:sldChg chg="addSp delSp modSp">
        <pc:chgData name="Geneviève Rochon" userId="831e5f69-e4ba-4d26-a7bf-8f2dbc256968" providerId="ADAL" clId="{79A03906-0EC5-4B91-A654-7EB44E54EFA0}" dt="2025-01-29T16:07:09.677" v="48"/>
        <pc:sldMkLst>
          <pc:docMk/>
          <pc:sldMk cId="1303240531" sldId="270"/>
        </pc:sldMkLst>
        <pc:spChg chg="del">
          <ac:chgData name="Geneviève Rochon" userId="831e5f69-e4ba-4d26-a7bf-8f2dbc256968" providerId="ADAL" clId="{79A03906-0EC5-4B91-A654-7EB44E54EFA0}" dt="2025-01-29T16:04:51.383" v="42" actId="478"/>
          <ac:spMkLst>
            <pc:docMk/>
            <pc:sldMk cId="1303240531" sldId="270"/>
            <ac:spMk id="2" creationId="{00000000-0000-0000-0000-000000000000}"/>
          </ac:spMkLst>
        </pc:spChg>
        <pc:spChg chg="add mod">
          <ac:chgData name="Geneviève Rochon" userId="831e5f69-e4ba-4d26-a7bf-8f2dbc256968" providerId="ADAL" clId="{79A03906-0EC5-4B91-A654-7EB44E54EFA0}" dt="2025-01-29T16:04:40.795" v="41" actId="20577"/>
          <ac:spMkLst>
            <pc:docMk/>
            <pc:sldMk cId="1303240531" sldId="270"/>
            <ac:spMk id="4" creationId="{E861BD2A-AAA9-4A9B-A316-0AFB83FD9C3A}"/>
          </ac:spMkLst>
        </pc:spChg>
        <pc:spChg chg="add del mod">
          <ac:chgData name="Geneviève Rochon" userId="831e5f69-e4ba-4d26-a7bf-8f2dbc256968" providerId="ADAL" clId="{79A03906-0EC5-4B91-A654-7EB44E54EFA0}" dt="2025-01-29T16:04:53.310" v="43" actId="478"/>
          <ac:spMkLst>
            <pc:docMk/>
            <pc:sldMk cId="1303240531" sldId="270"/>
            <ac:spMk id="5" creationId="{2497806D-9ED4-4517-A8C7-B145EB89A548}"/>
          </ac:spMkLst>
        </pc:spChg>
        <pc:spChg chg="add">
          <ac:chgData name="Geneviève Rochon" userId="831e5f69-e4ba-4d26-a7bf-8f2dbc256968" providerId="ADAL" clId="{79A03906-0EC5-4B91-A654-7EB44E54EFA0}" dt="2025-01-29T16:07:09.677" v="48"/>
          <ac:spMkLst>
            <pc:docMk/>
            <pc:sldMk cId="1303240531" sldId="270"/>
            <ac:spMk id="7" creationId="{7470870E-0643-4AFB-8EEC-8F3D59D6FCD8}"/>
          </ac:spMkLst>
        </pc:spChg>
        <pc:picChg chg="mod">
          <ac:chgData name="Geneviève Rochon" userId="831e5f69-e4ba-4d26-a7bf-8f2dbc256968" providerId="ADAL" clId="{79A03906-0EC5-4B91-A654-7EB44E54EFA0}" dt="2025-01-29T16:05:01.033" v="45" actId="1076"/>
          <ac:picMkLst>
            <pc:docMk/>
            <pc:sldMk cId="1303240531" sldId="270"/>
            <ac:picMk id="1026" creationId="{00000000-0000-0000-0000-000000000000}"/>
          </ac:picMkLst>
        </pc:picChg>
      </pc:sldChg>
      <pc:sldChg chg="modSp">
        <pc:chgData name="Geneviève Rochon" userId="831e5f69-e4ba-4d26-a7bf-8f2dbc256968" providerId="ADAL" clId="{79A03906-0EC5-4B91-A654-7EB44E54EFA0}" dt="2025-01-29T16:04:09.593" v="0" actId="20577"/>
        <pc:sldMkLst>
          <pc:docMk/>
          <pc:sldMk cId="2428500861" sldId="336"/>
        </pc:sldMkLst>
        <pc:spChg chg="mod">
          <ac:chgData name="Geneviève Rochon" userId="831e5f69-e4ba-4d26-a7bf-8f2dbc256968" providerId="ADAL" clId="{79A03906-0EC5-4B91-A654-7EB44E54EFA0}" dt="2025-01-29T16:04:09.593" v="0" actId="20577"/>
          <ac:spMkLst>
            <pc:docMk/>
            <pc:sldMk cId="2428500861" sldId="336"/>
            <ac:spMk id="6" creationId="{2D170058-7EC2-4CAC-AA28-42FD7F2B02CF}"/>
          </ac:spMkLst>
        </pc:spChg>
      </pc:sldChg>
      <pc:sldChg chg="modSp">
        <pc:chgData name="Geneviève Rochon" userId="831e5f69-e4ba-4d26-a7bf-8f2dbc256968" providerId="ADAL" clId="{79A03906-0EC5-4B91-A654-7EB44E54EFA0}" dt="2025-01-29T16:05:33.426" v="47" actId="13926"/>
        <pc:sldMkLst>
          <pc:docMk/>
          <pc:sldMk cId="2584855706" sldId="337"/>
        </pc:sldMkLst>
        <pc:spChg chg="mod">
          <ac:chgData name="Geneviève Rochon" userId="831e5f69-e4ba-4d26-a7bf-8f2dbc256968" providerId="ADAL" clId="{79A03906-0EC5-4B91-A654-7EB44E54EFA0}" dt="2025-01-29T16:05:33.426" v="47" actId="13926"/>
          <ac:spMkLst>
            <pc:docMk/>
            <pc:sldMk cId="2584855706" sldId="337"/>
            <ac:spMk id="2" creationId="{28E022DE-19B3-4DE2-99E2-5F34E862DA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462E-284F-4426-AA26-2C631EAACB24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1393-F5B4-493C-BEA8-442C607DF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31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Bonne journée!</a:t>
            </a:r>
          </a:p>
          <a:p>
            <a:r>
              <a:rPr lang="fr-CA" dirty="0"/>
              <a:t>Échanges seront bien présents:</a:t>
            </a:r>
            <a:r>
              <a:rPr lang="fr-CA" baseline="0" dirty="0"/>
              <a:t> </a:t>
            </a:r>
            <a:r>
              <a:rPr lang="fr-CA" baseline="0" dirty="0" err="1"/>
              <a:t>CoP</a:t>
            </a:r>
            <a:endParaRPr lang="fr-CA" baseline="0" dirty="0"/>
          </a:p>
          <a:p>
            <a:r>
              <a:rPr lang="fr-CA" baseline="0" dirty="0"/>
              <a:t>Important d’y participer activement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669D3-5E3F-4F02-B2F0-990E23AA9ACF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6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 de la statistique du Québec (ISQ),(2013). </a:t>
            </a:r>
            <a:r>
              <a:rPr lang="fr-CA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 québécoise sur le développement des enfants à la maternelle 2012</a:t>
            </a:r>
            <a:r>
              <a:rPr lang="fr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[En ligne]. Consulté le 31 janvier. http://www.stat.gouv.qc.ca/statistiques/sante/enfants-ados/developpement-enfants-maternelle-2012.pdf</a:t>
            </a:r>
          </a:p>
          <a:p>
            <a:pPr fontAlgn="base"/>
            <a:r>
              <a:rPr lang="fr-CA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Larose et al. (2006). Du primaire au secondaire : comment se rassurer comme parent? [En ligne]. Consulté le 9 février 2018. http://www.alloprofparents.ca/articles-dexperts/le-cheminement-scolaire/primaire-secondaire-se-rassurer-parent/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1393-F5B4-493C-BEA8-442C607DFE0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5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Les actions souhaitées de la part de tous les intervenants, responsabilité partagée qui induit des rôles différents à chacun. Remplir</a:t>
            </a:r>
            <a:r>
              <a:rPr lang="fr-CA" baseline="0"/>
              <a:t> le document </a:t>
            </a:r>
          </a:p>
          <a:p>
            <a:endParaRPr lang="fr-CA" baseline="0"/>
          </a:p>
          <a:p>
            <a:r>
              <a:rPr lang="fr-CA" baseline="0"/>
              <a:t>Retour en grand groupe: ce que cela a apporté dans vos actions déjà en place.</a:t>
            </a:r>
          </a:p>
          <a:p>
            <a:r>
              <a:rPr lang="fr-CA" baseline="0"/>
              <a:t>Juste une amorce, on sait que l’on ne fit que démarrer un sujet qui sera surtout réfléchi en équipe-école.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1393-F5B4-493C-BEA8-442C607DFE0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48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Nous voyons déjà les outils dans d’autres milieux que les vôtres.</a:t>
            </a:r>
          </a:p>
          <a:p>
            <a:r>
              <a:rPr lang="fr-CA"/>
              <a:t>Présentation nationale et régionale </a:t>
            </a:r>
          </a:p>
          <a:p>
            <a:r>
              <a:rPr lang="fr-CA"/>
              <a:t>An prochain: présentation lors journée régionale DMO aux CP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1393-F5B4-493C-BEA8-442C607DFE0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2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Pour votre engagement</a:t>
            </a:r>
          </a:p>
          <a:p>
            <a:r>
              <a:rPr lang="fr-CA"/>
              <a:t>Pour ses réflexions qui ont fait avancer notre compréhension des pratiques efficaces.</a:t>
            </a:r>
          </a:p>
          <a:p>
            <a:endParaRPr lang="fr-CA"/>
          </a:p>
          <a:p>
            <a:r>
              <a:rPr lang="fr-CA"/>
              <a:t>Mot de chacune, Nancy, Marie-France, </a:t>
            </a:r>
            <a:r>
              <a:rPr lang="fr-CA" err="1"/>
              <a:t>Noémi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1393-F5B4-493C-BEA8-442C607DFE0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00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529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72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91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0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176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579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521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781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941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704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085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04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4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9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8233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61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53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495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413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51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8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50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5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540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4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747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51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83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23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6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94419D-7296-45CA-B7FE-144CB185C4A3}" type="datetimeFigureOut">
              <a:rPr lang="fr-CA" smtClean="0"/>
              <a:t>2025-01-28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8127758-4233-4B54-9519-363BBF385D9C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F1F24B-A655-4CAC-942A-ADEA982480F6}" type="datetimeFigureOut">
              <a:rPr lang="fr-CA" smtClean="0"/>
              <a:t>2025-01-27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F1F24B-A655-4CAC-942A-ADEA982480F6}" type="datetimeFigureOut">
              <a:rPr lang="fr-CA" smtClean="0"/>
              <a:t>2025-01-26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186A95-3C27-4A9E-9DBC-92A304B975E5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0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AyA6YfNyYSZ7AzW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24A6B0-C2D3-4BB8-A75D-3DDCF261C015}"/>
              </a:ext>
            </a:extLst>
          </p:cNvPr>
          <p:cNvSpPr/>
          <p:nvPr/>
        </p:nvSpPr>
        <p:spPr>
          <a:xfrm>
            <a:off x="6333893" y="0"/>
            <a:ext cx="5858107" cy="4572000"/>
          </a:xfrm>
          <a:prstGeom prst="rect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D88327-AA6E-4DA9-BFA6-4923D7F6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9096" cy="458833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C647013-BEAE-4AD0-9FC0-732DDFC30886}"/>
              </a:ext>
            </a:extLst>
          </p:cNvPr>
          <p:cNvSpPr txBox="1">
            <a:spLocks/>
          </p:cNvSpPr>
          <p:nvPr/>
        </p:nvSpPr>
        <p:spPr>
          <a:xfrm>
            <a:off x="6595866" y="1562644"/>
            <a:ext cx="5596133" cy="1463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duster" panose="03050602040202020205" pitchFamily="66" charset="0"/>
                <a:ea typeface="+mj-ea"/>
                <a:cs typeface="+mj-cs"/>
              </a:rPr>
              <a:t>Le plaisir d’écrire, </a:t>
            </a:r>
            <a:br>
              <a:rPr kumimoji="0" lang="fr-FR" sz="4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duster" panose="03050602040202020205" pitchFamily="66" charset="0"/>
                <a:ea typeface="+mj-ea"/>
                <a:cs typeface="+mj-cs"/>
              </a:rPr>
            </a:br>
            <a:br>
              <a:rPr kumimoji="0" lang="fr-FR" sz="18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duster" panose="03050602040202020205" pitchFamily="66" charset="0"/>
                <a:ea typeface="+mj-ea"/>
                <a:cs typeface="+mj-cs"/>
              </a:rPr>
            </a:br>
            <a:r>
              <a:rPr kumimoji="0" lang="fr-FR" sz="4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duster" panose="03050602040202020205" pitchFamily="66" charset="0"/>
                <a:ea typeface="+mj-ea"/>
                <a:cs typeface="+mj-cs"/>
              </a:rPr>
              <a:t>ça se prépare !</a:t>
            </a:r>
            <a:endParaRPr kumimoji="0" lang="fr-CA" sz="44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halkduster" panose="03050602040202020205" pitchFamily="66" charset="0"/>
              <a:ea typeface="+mj-ea"/>
              <a:cs typeface="+mj-cs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C33CD18-0AE5-4061-B1EC-CFCEF68762F4}"/>
              </a:ext>
            </a:extLst>
          </p:cNvPr>
          <p:cNvSpPr txBox="1">
            <a:spLocks/>
          </p:cNvSpPr>
          <p:nvPr/>
        </p:nvSpPr>
        <p:spPr>
          <a:xfrm>
            <a:off x="0" y="5728023"/>
            <a:ext cx="11734800" cy="110767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BDA7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Présentation créée par Nancy Labrecque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ergothérapeute C.S. Beauce-</a:t>
            </a:r>
            <a:r>
              <a:rPr kumimoji="0" lang="fr-C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Echtemin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 </a:t>
            </a: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Noémi Cantin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professeure, département d’ergothérapie, UQTR, </a:t>
            </a: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Marie-France Morin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professeure titulaire, faculté d’éducation, </a:t>
            </a:r>
            <a:r>
              <a:rPr kumimoji="0" lang="fr-C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USherbrooke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(2021)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D170058-7EC2-4CAC-AA28-42FD7F2B02CF}"/>
              </a:ext>
            </a:extLst>
          </p:cNvPr>
          <p:cNvSpPr txBox="1">
            <a:spLocks/>
          </p:cNvSpPr>
          <p:nvPr/>
        </p:nvSpPr>
        <p:spPr>
          <a:xfrm>
            <a:off x="6595865" y="3310040"/>
            <a:ext cx="5596133" cy="1463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Rencontre 8</a:t>
            </a:r>
            <a:endParaRPr kumimoji="0" lang="fr-CA" sz="2200" b="0" i="0" u="none" strike="noStrike" kern="1200" cap="all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850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>
                <a:solidFill>
                  <a:srgbClr val="FFFFFF"/>
                </a:solidFill>
              </a:rPr>
              <a:t>Ordre du jour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8E022DE-19B3-4DE2-99E2-5F34E862DA72}"/>
              </a:ext>
            </a:extLst>
          </p:cNvPr>
          <p:cNvSpPr txBox="1"/>
          <p:nvPr/>
        </p:nvSpPr>
        <p:spPr>
          <a:xfrm>
            <a:off x="5620488" y="614168"/>
            <a:ext cx="6416298" cy="501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Accueil et bienvenue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Mise en commun et échange sur les stratégies essayées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Partage d’outil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Le projet... Où en sommes-nous?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Activité : </a:t>
            </a:r>
            <a:r>
              <a:rPr kumimoji="0" lang="fr-C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question-réponse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Explication de l’activité réflexive de l’après-midi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w Cen MT" panose="020B0602020104020603"/>
                <a:ea typeface="+mn-ea"/>
                <a:cs typeface="+mn-cs"/>
              </a:rPr>
              <a:t>Travail en équipe en PM et retour possible en fin de journée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F81F5E-7A1F-4057-A12C-D193146321AF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258485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RAI OU FAUX : La maladie de lyme | ICI Expl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55" y="2237232"/>
            <a:ext cx="7063489" cy="39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861BD2A-AAA9-4A9B-A316-0AFB83FD9C3A}"/>
              </a:ext>
            </a:extLst>
          </p:cNvPr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Réactivation des connaissances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70870E-0643-4AFB-8EEC-8F3D59D6FCD8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13032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/>
              <a:t>Partage de pratiques </a:t>
            </a:r>
            <a:br>
              <a:rPr lang="fr-CA" sz="4400"/>
            </a:br>
            <a:r>
              <a:rPr lang="fr-CA" sz="4400"/>
              <a:t>sur la différenciation pédagogique et style d'écriture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En sous-groupe de 2 CS</a:t>
            </a:r>
          </a:p>
          <a:p>
            <a:r>
              <a:rPr lang="fr-CA"/>
              <a:t>9h05 à 9h55</a:t>
            </a:r>
          </a:p>
          <a:p>
            <a:r>
              <a:rPr lang="fr-CA">
                <a:solidFill>
                  <a:srgbClr val="C00000"/>
                </a:solidFill>
              </a:rPr>
              <a:t>Nommer un porte-parole</a:t>
            </a:r>
          </a:p>
          <a:p>
            <a:r>
              <a:rPr lang="fr-CA"/>
              <a:t>Temps 1: présenter les activités de différenciation vécues</a:t>
            </a:r>
          </a:p>
          <a:p>
            <a:r>
              <a:rPr lang="fr-CA"/>
              <a:t>Temps 2: répondre aux questions</a:t>
            </a:r>
          </a:p>
          <a:p>
            <a:endParaRPr lang="fr-CA"/>
          </a:p>
          <a:p>
            <a:r>
              <a:rPr lang="fr-CA"/>
              <a:t>En grand groupe</a:t>
            </a:r>
          </a:p>
          <a:p>
            <a:r>
              <a:rPr lang="fr-CA"/>
              <a:t>10h10 à 10h45	Synthèse des réponses aux questions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15139" y="2084832"/>
            <a:ext cx="41688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chemeClr val="accent2">
                    <a:lumMod val="75000"/>
                  </a:schemeClr>
                </a:solidFill>
              </a:rPr>
              <a:t>Sous-groupe de 2 CS</a:t>
            </a:r>
          </a:p>
          <a:p>
            <a:pPr algn="ctr"/>
            <a:r>
              <a:rPr lang="fr-CA" sz="2400" b="1">
                <a:solidFill>
                  <a:schemeClr val="accent2">
                    <a:lumMod val="75000"/>
                  </a:schemeClr>
                </a:solidFill>
              </a:rPr>
              <a:t>50 minutes</a:t>
            </a:r>
          </a:p>
          <a:p>
            <a:pPr algn="ctr"/>
            <a:endParaRPr lang="fr-CA" sz="2400" b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CA" sz="2400" err="1">
                <a:solidFill>
                  <a:schemeClr val="accent2">
                    <a:lumMod val="75000"/>
                  </a:schemeClr>
                </a:solidFill>
              </a:rPr>
              <a:t>CSCapitale</a:t>
            </a:r>
            <a:r>
              <a:rPr lang="fr-CA" sz="2400">
                <a:solidFill>
                  <a:schemeClr val="accent2">
                    <a:lumMod val="75000"/>
                  </a:schemeClr>
                </a:solidFill>
              </a:rPr>
              <a:t> et CSBE</a:t>
            </a:r>
          </a:p>
          <a:p>
            <a:pPr algn="ctr"/>
            <a:r>
              <a:rPr lang="fr-CA" sz="2400">
                <a:solidFill>
                  <a:schemeClr val="accent2">
                    <a:lumMod val="75000"/>
                  </a:schemeClr>
                </a:solidFill>
              </a:rPr>
              <a:t>CSDN – La Caravelle et CSDD</a:t>
            </a:r>
          </a:p>
          <a:p>
            <a:pPr algn="ctr"/>
            <a:r>
              <a:rPr lang="fr-CA" sz="2400">
                <a:solidFill>
                  <a:schemeClr val="accent2">
                    <a:lumMod val="75000"/>
                  </a:schemeClr>
                </a:solidFill>
              </a:rPr>
              <a:t>CSCS - CSDN – La Nacelle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A88CC2-17B0-4D2F-BFF7-1ECD29A0A779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426844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différenciation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Mêmes pratiques qu’en grand groupe, mais individualisées ou en sous-groupe</a:t>
            </a:r>
          </a:p>
          <a:p>
            <a:r>
              <a:rPr lang="fr-CA"/>
              <a:t>Trouver le juste de défi – zone proximale de développement</a:t>
            </a:r>
          </a:p>
          <a:p>
            <a:r>
              <a:rPr lang="fr-CA"/>
              <a:t>Réfléchir à ce qui surcharge et simplifier</a:t>
            </a:r>
          </a:p>
          <a:p>
            <a:r>
              <a:rPr lang="fr-CA"/>
              <a:t>Questionner pour développer la métacognition</a:t>
            </a:r>
          </a:p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3C791C-B8BB-4C80-A562-29139E80C613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166430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>
                <a:ea typeface="Calibri" panose="020F0502020204030204" pitchFamily="34" charset="0"/>
                <a:cs typeface="Times New Roman" panose="02020603050405020304" pitchFamily="18" charset="0"/>
              </a:rPr>
              <a:t>Transition préscolaire – primaire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Les changements dans les modalités d’apprentissage qu’impose le passage du préscolaire vers le primaire peuvent amener certains enfants à plus ou moins bien s’ajuster à la première année (</a:t>
            </a:r>
            <a:r>
              <a:rPr lang="fr-CA" err="1"/>
              <a:t>Niesel</a:t>
            </a:r>
            <a:r>
              <a:rPr lang="fr-CA"/>
              <a:t> &amp; </a:t>
            </a:r>
            <a:r>
              <a:rPr lang="fr-CA" err="1"/>
              <a:t>Griebel</a:t>
            </a:r>
            <a:r>
              <a:rPr lang="fr-CA"/>
              <a:t>, 2007).</a:t>
            </a:r>
          </a:p>
          <a:p>
            <a:r>
              <a:rPr lang="fr-CA"/>
              <a:t>À la maternelle, 1 enfant sur 4 est identifié comme ayant des difficultés dans au moins un domaine de développement.</a:t>
            </a:r>
          </a:p>
          <a:p>
            <a:r>
              <a:rPr lang="fr-CA"/>
              <a:t>Si les difficultés ne sont pas prises en charge, elles risquent d’augmenter lors de la transition vers la 1re année.</a:t>
            </a:r>
          </a:p>
          <a:p>
            <a:r>
              <a:rPr lang="fr-CA"/>
              <a:t>« L’implication, l’accompagnement et la présence du parent demeurent toujours les meilleurs facteurs de protection dont un enfant [ou un adolescent] peut bénéficier » lors de périodes de stress.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AA1602-BCDD-461D-A3A7-D8982AC43E3C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247917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>
                <a:ea typeface="Calibri" panose="020F0502020204030204" pitchFamily="34" charset="0"/>
                <a:cs typeface="Times New Roman" panose="02020603050405020304" pitchFamily="18" charset="0"/>
              </a:rPr>
              <a:t>Transition préscolaire – primaire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fr-CA" sz="2400"/>
              <a:t>Information et consensus sur les attentes et les pratiques</a:t>
            </a:r>
          </a:p>
          <a:p>
            <a:r>
              <a:rPr lang="fr-CA" sz="2400"/>
              <a:t>Information sur les élèves</a:t>
            </a:r>
          </a:p>
          <a:p>
            <a:r>
              <a:rPr lang="fr-CA" sz="2400"/>
              <a:t>Pratiques collaboratives efficaces</a:t>
            </a:r>
          </a:p>
          <a:p>
            <a:endParaRPr lang="fr-CA" sz="2400"/>
          </a:p>
          <a:p>
            <a:r>
              <a:rPr lang="fr-CA" sz="2400"/>
              <a:t>Qu’est-ce qui sera pertinent de transmettre à vos collègues de la deuxième année?</a:t>
            </a:r>
          </a:p>
          <a:p>
            <a:r>
              <a:rPr lang="fr-CA" sz="2400"/>
              <a:t>Quelles seraient les actions souhaitées dans la transition de ces information et de ces pratiques?</a:t>
            </a:r>
          </a:p>
          <a:p>
            <a:r>
              <a:rPr lang="fr-CA" sz="2400"/>
              <a:t>Comment informer les collègues du préscolaire?</a:t>
            </a:r>
          </a:p>
          <a:p>
            <a:endParaRPr lang="fr-CA" sz="2400"/>
          </a:p>
        </p:txBody>
      </p:sp>
      <p:sp>
        <p:nvSpPr>
          <p:cNvPr id="4" name="ZoneTexte 3"/>
          <p:cNvSpPr txBox="1"/>
          <p:nvPr/>
        </p:nvSpPr>
        <p:spPr>
          <a:xfrm>
            <a:off x="9040482" y="1962835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3600">
              <a:solidFill>
                <a:schemeClr val="accent2"/>
              </a:solidFill>
            </a:endParaRPr>
          </a:p>
        </p:txBody>
      </p:sp>
      <p:sp>
        <p:nvSpPr>
          <p:cNvPr id="5" name="Vague 4"/>
          <p:cNvSpPr/>
          <p:nvPr/>
        </p:nvSpPr>
        <p:spPr>
          <a:xfrm>
            <a:off x="8225286" y="2286000"/>
            <a:ext cx="2518913" cy="163381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>
                <a:solidFill>
                  <a:schemeClr val="bg1"/>
                </a:solidFill>
              </a:rPr>
              <a:t>Par école</a:t>
            </a:r>
          </a:p>
          <a:p>
            <a:pPr algn="ctr"/>
            <a:r>
              <a:rPr lang="fr-CA" sz="2000">
                <a:solidFill>
                  <a:schemeClr val="bg1"/>
                </a:solidFill>
              </a:rPr>
              <a:t>13h00 à 14h00</a:t>
            </a:r>
          </a:p>
        </p:txBody>
      </p:sp>
      <p:sp>
        <p:nvSpPr>
          <p:cNvPr id="6" name="Pensées 5"/>
          <p:cNvSpPr/>
          <p:nvPr/>
        </p:nvSpPr>
        <p:spPr>
          <a:xfrm>
            <a:off x="7988059" y="5555411"/>
            <a:ext cx="3071005" cy="1086928"/>
          </a:xfrm>
          <a:prstGeom prst="cloudCallout">
            <a:avLst>
              <a:gd name="adj1" fmla="val -37125"/>
              <a:gd name="adj2" fmla="val 67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/>
              <a:t>Un secrétaire</a:t>
            </a:r>
          </a:p>
          <a:p>
            <a:pPr algn="ctr"/>
            <a:r>
              <a:rPr lang="fr-CA" sz="2000"/>
              <a:t>Un porte-parole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B85E9-2C74-42B1-85E1-EA6E02A34E7B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21045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5400">
                <a:ea typeface="Calibri" panose="020F0502020204030204" pitchFamily="34" charset="0"/>
                <a:cs typeface="Times New Roman" panose="02020603050405020304" pitchFamily="18" charset="0"/>
              </a:rPr>
              <a:t>Évaluation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Enseignants: questionnaire</a:t>
            </a:r>
          </a:p>
          <a:p>
            <a:r>
              <a:rPr lang="fr-CA" u="sng" dirty="0">
                <a:hlinkClick r:id="rId3"/>
              </a:rPr>
              <a:t>https://goo.gl/forms/AyA6YfNyYSZ7AzW73</a:t>
            </a:r>
            <a:r>
              <a:rPr lang="fr-CA" u="sng" dirty="0"/>
              <a:t> </a:t>
            </a:r>
            <a:endParaRPr lang="fr-CA" dirty="0"/>
          </a:p>
          <a:p>
            <a:endParaRPr lang="fr-CA" dirty="0"/>
          </a:p>
          <a:p>
            <a:r>
              <a:rPr lang="fr-CA" dirty="0"/>
              <a:t>Orthopédagogues: groupe de discussion</a:t>
            </a:r>
          </a:p>
          <a:p>
            <a:r>
              <a:rPr lang="fr-CA" dirty="0"/>
              <a:t>Conseillers pédagogique: groupe de discussion</a:t>
            </a:r>
          </a:p>
          <a:p>
            <a:r>
              <a:rPr lang="fr-CA" dirty="0"/>
              <a:t>Directions: groupe de discussion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7D775F-8F66-45CB-A2D5-9A63B9555373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373224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2" name="Picture 4" descr="RÃ©sultats de recherche d'images pour Â«Â merci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0" y="449090"/>
            <a:ext cx="11397665" cy="58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1E0861-5D72-484F-BDE4-740743A89EAD}"/>
              </a:ext>
            </a:extLst>
          </p:cNvPr>
          <p:cNvSpPr txBox="1"/>
          <p:nvPr/>
        </p:nvSpPr>
        <p:spPr>
          <a:xfrm>
            <a:off x="8572503" y="165089"/>
            <a:ext cx="3755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009276"/>
                </a:solidFill>
                <a:effectLst/>
                <a:uLnTx/>
                <a:uFillTx/>
                <a:latin typeface="Chalkduster" panose="03050602040202020205" pitchFamily="66" charset="0"/>
                <a:ea typeface="+mn-ea"/>
                <a:cs typeface="+mn-cs"/>
              </a:rPr>
              <a:t>Le plaisir d’écrire, ça se prépare!</a:t>
            </a:r>
          </a:p>
        </p:txBody>
      </p:sp>
    </p:spTree>
    <p:extLst>
      <p:ext uri="{BB962C8B-B14F-4D97-AF65-F5344CB8AC3E}">
        <p14:creationId xmlns:p14="http://schemas.microsoft.com/office/powerpoint/2010/main" val="375318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égral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Intégral">
  <a:themeElements>
    <a:clrScheme name="Personnalisé 4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75BDA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2_Intégral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75BDA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8466</TotalTime>
  <Words>706</Words>
  <Application>Microsoft Office PowerPoint</Application>
  <PresentationFormat>Grand écran</PresentationFormat>
  <Paragraphs>85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Calibri</vt:lpstr>
      <vt:lpstr>Chalkduster</vt:lpstr>
      <vt:lpstr>Times New Roman</vt:lpstr>
      <vt:lpstr>Tw Cen MT</vt:lpstr>
      <vt:lpstr>Tw Cen MT Condensed</vt:lpstr>
      <vt:lpstr>Wingdings 3</vt:lpstr>
      <vt:lpstr>Intégral</vt:lpstr>
      <vt:lpstr>1_Intégral</vt:lpstr>
      <vt:lpstr>2_Intégral</vt:lpstr>
      <vt:lpstr>Présentation PowerPoint</vt:lpstr>
      <vt:lpstr>Ordre du jour</vt:lpstr>
      <vt:lpstr>Présentation PowerPoint</vt:lpstr>
      <vt:lpstr>Partage de pratiques  sur la différenciation pédagogique et style d'écriture</vt:lpstr>
      <vt:lpstr>La différenciation</vt:lpstr>
      <vt:lpstr>Transition préscolaire – primaire</vt:lpstr>
      <vt:lpstr>Transition préscolaire – primaire</vt:lpstr>
      <vt:lpstr>Évaluation</vt:lpstr>
      <vt:lpstr>Présentation PowerPoint</vt:lpstr>
    </vt:vector>
  </TitlesOfParts>
  <Company>CSDN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plaisir d’écrire, ça se prépare !</dc:title>
  <dc:creator>Labrecque Dominique</dc:creator>
  <cp:lastModifiedBy>Geneviève Rochon</cp:lastModifiedBy>
  <cp:revision>2</cp:revision>
  <dcterms:created xsi:type="dcterms:W3CDTF">2018-05-02T13:46:39Z</dcterms:created>
  <dcterms:modified xsi:type="dcterms:W3CDTF">2025-02-04T13:19:16Z</dcterms:modified>
</cp:coreProperties>
</file>