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pptx" ContentType="application/vnd.openxmlformats-officedocument.presentationml.presentation"/>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2.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3.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72" r:id="rId3"/>
    <p:sldId id="259" r:id="rId4"/>
    <p:sldId id="257" r:id="rId5"/>
    <p:sldId id="260" r:id="rId6"/>
    <p:sldId id="269" r:id="rId7"/>
    <p:sldId id="273" r:id="rId8"/>
    <p:sldId id="271" r:id="rId9"/>
    <p:sldId id="276" r:id="rId10"/>
    <p:sldId id="277" r:id="rId11"/>
    <p:sldId id="290" r:id="rId12"/>
    <p:sldId id="289" r:id="rId13"/>
  </p:sldIdLst>
  <p:sldSz cx="9144000" cy="6858000" type="screen4x3"/>
  <p:notesSz cx="7010400" cy="9236075"/>
  <p:defaultTextStyle>
    <a:defPPr>
      <a:defRPr lang="fr-CA"/>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gnon, François" initials="GF" lastIdx="1" clrIdx="0">
    <p:extLst>
      <p:ext uri="{19B8F6BF-5375-455C-9EA6-DF929625EA0E}">
        <p15:presenceInfo xmlns:p15="http://schemas.microsoft.com/office/powerpoint/2012/main" userId="S-1-5-21-1960106616-3067359039-3699378462-1128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86433" autoAdjust="0"/>
  </p:normalViewPr>
  <p:slideViewPr>
    <p:cSldViewPr>
      <p:cViewPr varScale="1">
        <p:scale>
          <a:sx n="58" d="100"/>
          <a:sy n="58" d="100"/>
        </p:scale>
        <p:origin x="1416" y="28"/>
      </p:cViewPr>
      <p:guideLst>
        <p:guide orient="horz" pos="2160"/>
        <p:guide pos="2880"/>
      </p:guideLst>
    </p:cSldViewPr>
  </p:slideViewPr>
  <p:outlineViewPr>
    <p:cViewPr>
      <p:scale>
        <a:sx n="33" d="100"/>
        <a:sy n="33" d="100"/>
      </p:scale>
      <p:origin x="0" y="-354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0"/>
            <a:ext cx="3037736" cy="463065"/>
          </a:xfrm>
          <a:prstGeom prst="rect">
            <a:avLst/>
          </a:prstGeom>
        </p:spPr>
        <p:txBody>
          <a:bodyPr vert="horz" lIns="90943" tIns="45472" rIns="90943" bIns="45472" rtlCol="0"/>
          <a:lstStyle>
            <a:lvl1pPr algn="l">
              <a:defRPr sz="1200"/>
            </a:lvl1pPr>
          </a:lstStyle>
          <a:p>
            <a:endParaRPr lang="fr-CA"/>
          </a:p>
        </p:txBody>
      </p:sp>
      <p:sp>
        <p:nvSpPr>
          <p:cNvPr id="3" name="Espace réservé de la date 2"/>
          <p:cNvSpPr>
            <a:spLocks noGrp="1"/>
          </p:cNvSpPr>
          <p:nvPr>
            <p:ph type="dt" sz="quarter" idx="1"/>
          </p:nvPr>
        </p:nvSpPr>
        <p:spPr>
          <a:xfrm>
            <a:off x="3971084" y="0"/>
            <a:ext cx="3037736" cy="463065"/>
          </a:xfrm>
          <a:prstGeom prst="rect">
            <a:avLst/>
          </a:prstGeom>
        </p:spPr>
        <p:txBody>
          <a:bodyPr vert="horz" lIns="90943" tIns="45472" rIns="90943" bIns="45472" rtlCol="0"/>
          <a:lstStyle>
            <a:lvl1pPr algn="r">
              <a:defRPr sz="1200"/>
            </a:lvl1pPr>
          </a:lstStyle>
          <a:p>
            <a:fld id="{0F0A3420-EA3E-4C27-8971-11A98C6A888A}" type="datetimeFigureOut">
              <a:rPr lang="fr-CA" smtClean="0"/>
              <a:t>2022-10-05</a:t>
            </a:fld>
            <a:endParaRPr lang="fr-CA"/>
          </a:p>
        </p:txBody>
      </p:sp>
      <p:sp>
        <p:nvSpPr>
          <p:cNvPr id="4" name="Espace réservé du pied de page 3"/>
          <p:cNvSpPr>
            <a:spLocks noGrp="1"/>
          </p:cNvSpPr>
          <p:nvPr>
            <p:ph type="ftr" sz="quarter" idx="2"/>
          </p:nvPr>
        </p:nvSpPr>
        <p:spPr>
          <a:xfrm>
            <a:off x="2" y="8773013"/>
            <a:ext cx="3037736" cy="463065"/>
          </a:xfrm>
          <a:prstGeom prst="rect">
            <a:avLst/>
          </a:prstGeom>
        </p:spPr>
        <p:txBody>
          <a:bodyPr vert="horz" lIns="90943" tIns="45472" rIns="90943" bIns="45472"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971084" y="8773013"/>
            <a:ext cx="3037736" cy="463065"/>
          </a:xfrm>
          <a:prstGeom prst="rect">
            <a:avLst/>
          </a:prstGeom>
        </p:spPr>
        <p:txBody>
          <a:bodyPr vert="horz" lIns="90943" tIns="45472" rIns="90943" bIns="45472" rtlCol="0" anchor="b"/>
          <a:lstStyle>
            <a:lvl1pPr algn="r">
              <a:defRPr sz="1200"/>
            </a:lvl1pPr>
          </a:lstStyle>
          <a:p>
            <a:fld id="{93B78396-6BF5-4C0E-A210-C384A5D37B19}" type="slidenum">
              <a:rPr lang="fr-CA" smtClean="0"/>
              <a:t>‹N°›</a:t>
            </a:fld>
            <a:endParaRPr lang="fr-CA"/>
          </a:p>
        </p:txBody>
      </p:sp>
    </p:spTree>
    <p:extLst>
      <p:ext uri="{BB962C8B-B14F-4D97-AF65-F5344CB8AC3E}">
        <p14:creationId xmlns:p14="http://schemas.microsoft.com/office/powerpoint/2010/main" val="25731689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37840" cy="461804"/>
          </a:xfrm>
          <a:prstGeom prst="rect">
            <a:avLst/>
          </a:prstGeom>
        </p:spPr>
        <p:txBody>
          <a:bodyPr vert="horz" lIns="92817" tIns="46409" rIns="92817" bIns="46409" rtlCol="0"/>
          <a:lstStyle>
            <a:lvl1pPr algn="l">
              <a:defRPr sz="1200"/>
            </a:lvl1pPr>
          </a:lstStyle>
          <a:p>
            <a:endParaRPr lang="fr-CA"/>
          </a:p>
        </p:txBody>
      </p:sp>
      <p:sp>
        <p:nvSpPr>
          <p:cNvPr id="3" name="Espace réservé de la date 2"/>
          <p:cNvSpPr>
            <a:spLocks noGrp="1"/>
          </p:cNvSpPr>
          <p:nvPr>
            <p:ph type="dt" idx="1"/>
          </p:nvPr>
        </p:nvSpPr>
        <p:spPr>
          <a:xfrm>
            <a:off x="3970941" y="0"/>
            <a:ext cx="3037840" cy="461804"/>
          </a:xfrm>
          <a:prstGeom prst="rect">
            <a:avLst/>
          </a:prstGeom>
        </p:spPr>
        <p:txBody>
          <a:bodyPr vert="horz" lIns="92817" tIns="46409" rIns="92817" bIns="46409" rtlCol="0"/>
          <a:lstStyle>
            <a:lvl1pPr algn="r">
              <a:defRPr sz="1200"/>
            </a:lvl1pPr>
          </a:lstStyle>
          <a:p>
            <a:fld id="{7616E6CC-6048-4140-960F-95FC4B5995DA}" type="datetimeFigureOut">
              <a:rPr lang="fr-CA" smtClean="0"/>
              <a:t>2022-10-05</a:t>
            </a:fld>
            <a:endParaRPr lang="fr-CA"/>
          </a:p>
        </p:txBody>
      </p:sp>
      <p:sp>
        <p:nvSpPr>
          <p:cNvPr id="4" name="Espace réservé de l'image des diapositives 3"/>
          <p:cNvSpPr>
            <a:spLocks noGrp="1" noRot="1" noChangeAspect="1"/>
          </p:cNvSpPr>
          <p:nvPr>
            <p:ph type="sldImg" idx="2"/>
          </p:nvPr>
        </p:nvSpPr>
        <p:spPr>
          <a:xfrm>
            <a:off x="1196975" y="693738"/>
            <a:ext cx="4616450" cy="3462337"/>
          </a:xfrm>
          <a:prstGeom prst="rect">
            <a:avLst/>
          </a:prstGeom>
          <a:noFill/>
          <a:ln w="12700">
            <a:solidFill>
              <a:prstClr val="black"/>
            </a:solidFill>
          </a:ln>
        </p:spPr>
        <p:txBody>
          <a:bodyPr vert="horz" lIns="92817" tIns="46409" rIns="92817" bIns="46409" rtlCol="0" anchor="ctr"/>
          <a:lstStyle/>
          <a:p>
            <a:endParaRPr lang="fr-CA"/>
          </a:p>
        </p:txBody>
      </p:sp>
      <p:sp>
        <p:nvSpPr>
          <p:cNvPr id="5" name="Espace réservé des commentaires 4"/>
          <p:cNvSpPr>
            <a:spLocks noGrp="1"/>
          </p:cNvSpPr>
          <p:nvPr>
            <p:ph type="body" sz="quarter" idx="3"/>
          </p:nvPr>
        </p:nvSpPr>
        <p:spPr>
          <a:xfrm>
            <a:off x="701040" y="4387136"/>
            <a:ext cx="5608320" cy="4156235"/>
          </a:xfrm>
          <a:prstGeom prst="rect">
            <a:avLst/>
          </a:prstGeom>
        </p:spPr>
        <p:txBody>
          <a:bodyPr vert="horz" lIns="92817" tIns="46409" rIns="92817" bIns="46409"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1" y="8772669"/>
            <a:ext cx="3037840" cy="461804"/>
          </a:xfrm>
          <a:prstGeom prst="rect">
            <a:avLst/>
          </a:prstGeom>
        </p:spPr>
        <p:txBody>
          <a:bodyPr vert="horz" lIns="92817" tIns="46409" rIns="92817" bIns="46409"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0941" y="8772669"/>
            <a:ext cx="3037840" cy="461804"/>
          </a:xfrm>
          <a:prstGeom prst="rect">
            <a:avLst/>
          </a:prstGeom>
        </p:spPr>
        <p:txBody>
          <a:bodyPr vert="horz" lIns="92817" tIns="46409" rIns="92817" bIns="46409" rtlCol="0" anchor="b"/>
          <a:lstStyle>
            <a:lvl1pPr algn="r">
              <a:defRPr sz="1200"/>
            </a:lvl1pPr>
          </a:lstStyle>
          <a:p>
            <a:fld id="{A5B7A547-1CF4-4E61-B9AD-9C0EA920E46A}" type="slidenum">
              <a:rPr lang="fr-CA" smtClean="0"/>
              <a:t>‹N°›</a:t>
            </a:fld>
            <a:endParaRPr lang="fr-CA"/>
          </a:p>
        </p:txBody>
      </p:sp>
    </p:spTree>
    <p:extLst>
      <p:ext uri="{BB962C8B-B14F-4D97-AF65-F5344CB8AC3E}">
        <p14:creationId xmlns:p14="http://schemas.microsoft.com/office/powerpoint/2010/main" val="29755015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A5B7A547-1CF4-4E61-B9AD-9C0EA920E46A}" type="slidenum">
              <a:rPr lang="fr-CA" smtClean="0"/>
              <a:t>2</a:t>
            </a:fld>
            <a:endParaRPr lang="fr-CA"/>
          </a:p>
        </p:txBody>
      </p:sp>
    </p:spTree>
    <p:extLst>
      <p:ext uri="{BB962C8B-B14F-4D97-AF65-F5344CB8AC3E}">
        <p14:creationId xmlns:p14="http://schemas.microsoft.com/office/powerpoint/2010/main" val="3955288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A5B7A547-1CF4-4E61-B9AD-9C0EA920E46A}" type="slidenum">
              <a:rPr lang="fr-CA" smtClean="0"/>
              <a:t>7</a:t>
            </a:fld>
            <a:endParaRPr lang="fr-CA"/>
          </a:p>
        </p:txBody>
      </p:sp>
    </p:spTree>
    <p:extLst>
      <p:ext uri="{BB962C8B-B14F-4D97-AF65-F5344CB8AC3E}">
        <p14:creationId xmlns:p14="http://schemas.microsoft.com/office/powerpoint/2010/main" val="2208007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A5B7A547-1CF4-4E61-B9AD-9C0EA920E46A}" type="slidenum">
              <a:rPr lang="fr-CA" smtClean="0"/>
              <a:t>8</a:t>
            </a:fld>
            <a:endParaRPr lang="fr-CA"/>
          </a:p>
        </p:txBody>
      </p:sp>
    </p:spTree>
    <p:extLst>
      <p:ext uri="{BB962C8B-B14F-4D97-AF65-F5344CB8AC3E}">
        <p14:creationId xmlns:p14="http://schemas.microsoft.com/office/powerpoint/2010/main" val="18149798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707904" y="1556792"/>
            <a:ext cx="5184576" cy="1440160"/>
          </a:xfrm>
        </p:spPr>
        <p:txBody>
          <a:bodyPr/>
          <a:lstStyle>
            <a:lvl1pPr>
              <a:defRPr sz="2800" b="0">
                <a:solidFill>
                  <a:schemeClr val="tx1">
                    <a:lumMod val="75000"/>
                    <a:lumOff val="25000"/>
                  </a:schemeClr>
                </a:solidFill>
              </a:defRPr>
            </a:lvl1pPr>
          </a:lstStyle>
          <a:p>
            <a:pPr lvl="0"/>
            <a:r>
              <a:rPr lang="fr-FR" noProof="0"/>
              <a:t>Modifiez le style du titre</a:t>
            </a:r>
            <a:endParaRPr lang="fr-CA" noProof="0" dirty="0"/>
          </a:p>
        </p:txBody>
      </p:sp>
      <p:sp>
        <p:nvSpPr>
          <p:cNvPr id="3075" name="Rectangle 3"/>
          <p:cNvSpPr>
            <a:spLocks noGrp="1" noChangeArrowheads="1"/>
          </p:cNvSpPr>
          <p:nvPr>
            <p:ph type="subTitle" idx="1"/>
          </p:nvPr>
        </p:nvSpPr>
        <p:spPr>
          <a:xfrm>
            <a:off x="3708028" y="2996952"/>
            <a:ext cx="4824412" cy="1055688"/>
          </a:xfrm>
        </p:spPr>
        <p:txBody>
          <a:bodyPr/>
          <a:lstStyle>
            <a:lvl1pPr marL="0" indent="0">
              <a:buFontTx/>
              <a:buNone/>
              <a:defRPr sz="1600">
                <a:solidFill>
                  <a:schemeClr val="bg1">
                    <a:lumMod val="50000"/>
                  </a:schemeClr>
                </a:solidFill>
              </a:defRPr>
            </a:lvl1pPr>
          </a:lstStyle>
          <a:p>
            <a:pPr lvl="0"/>
            <a:r>
              <a:rPr lang="fr-FR" noProof="0"/>
              <a:t>Modifiez le style des sous-titres du masque</a:t>
            </a:r>
            <a:endParaRPr lang="fr-CA" noProof="0" dirty="0"/>
          </a:p>
        </p:txBody>
      </p:sp>
      <p:sp>
        <p:nvSpPr>
          <p:cNvPr id="3076" name="Rectangle 4"/>
          <p:cNvSpPr>
            <a:spLocks noGrp="1" noChangeArrowheads="1"/>
          </p:cNvSpPr>
          <p:nvPr>
            <p:ph type="dt" sz="half" idx="2"/>
          </p:nvPr>
        </p:nvSpPr>
        <p:spPr/>
        <p:txBody>
          <a:bodyPr/>
          <a:lstStyle>
            <a:lvl1pPr>
              <a:defRPr/>
            </a:lvl1pPr>
          </a:lstStyle>
          <a:p>
            <a:endParaRPr lang="fr-CA"/>
          </a:p>
        </p:txBody>
      </p:sp>
      <p:sp>
        <p:nvSpPr>
          <p:cNvPr id="3077" name="Rectangle 5"/>
          <p:cNvSpPr>
            <a:spLocks noGrp="1" noChangeArrowheads="1"/>
          </p:cNvSpPr>
          <p:nvPr>
            <p:ph type="ftr" sz="quarter" idx="3"/>
          </p:nvPr>
        </p:nvSpPr>
        <p:spPr/>
        <p:txBody>
          <a:bodyPr/>
          <a:lstStyle>
            <a:lvl1pPr>
              <a:defRPr/>
            </a:lvl1pPr>
          </a:lstStyle>
          <a:p>
            <a:r>
              <a:rPr lang="fr-CA"/>
              <a:t>Comité d'audit - 12 septembre 2018</a:t>
            </a:r>
          </a:p>
        </p:txBody>
      </p:sp>
      <p:sp>
        <p:nvSpPr>
          <p:cNvPr id="3078" name="Rectangle 6"/>
          <p:cNvSpPr>
            <a:spLocks noGrp="1" noChangeArrowheads="1"/>
          </p:cNvSpPr>
          <p:nvPr>
            <p:ph type="sldNum" sz="quarter" idx="4"/>
          </p:nvPr>
        </p:nvSpPr>
        <p:spPr/>
        <p:txBody>
          <a:bodyPr/>
          <a:lstStyle>
            <a:lvl1pPr>
              <a:defRPr/>
            </a:lvl1pPr>
          </a:lstStyle>
          <a:p>
            <a:fld id="{24C65AC3-BEA3-4506-BE0D-3D4019E85E88}" type="slidenum">
              <a:rPr lang="fr-CA"/>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lvl1pPr>
              <a:defRPr/>
            </a:lvl1pPr>
          </a:lstStyle>
          <a:p>
            <a:endParaRPr lang="fr-CA"/>
          </a:p>
        </p:txBody>
      </p:sp>
      <p:sp>
        <p:nvSpPr>
          <p:cNvPr id="5" name="Espace réservé du pied de page 4"/>
          <p:cNvSpPr>
            <a:spLocks noGrp="1"/>
          </p:cNvSpPr>
          <p:nvPr>
            <p:ph type="ftr" sz="quarter" idx="11"/>
          </p:nvPr>
        </p:nvSpPr>
        <p:spPr/>
        <p:txBody>
          <a:bodyPr/>
          <a:lstStyle>
            <a:lvl1pPr>
              <a:defRPr/>
            </a:lvl1pPr>
          </a:lstStyle>
          <a:p>
            <a:r>
              <a:rPr lang="fr-CA"/>
              <a:t>Comité d'audit - 12 septembre 2018</a:t>
            </a:r>
          </a:p>
        </p:txBody>
      </p:sp>
      <p:sp>
        <p:nvSpPr>
          <p:cNvPr id="6" name="Espace réservé du numéro de diapositive 5"/>
          <p:cNvSpPr>
            <a:spLocks noGrp="1"/>
          </p:cNvSpPr>
          <p:nvPr>
            <p:ph type="sldNum" sz="quarter" idx="12"/>
          </p:nvPr>
        </p:nvSpPr>
        <p:spPr/>
        <p:txBody>
          <a:bodyPr/>
          <a:lstStyle>
            <a:lvl1pPr>
              <a:defRPr/>
            </a:lvl1pPr>
          </a:lstStyle>
          <a:p>
            <a:fld id="{38B68D86-EA80-4D2D-8954-6EA03F050AA2}" type="slidenum">
              <a:rPr lang="fr-CA"/>
              <a:pPr/>
              <a:t>‹N°›</a:t>
            </a:fld>
            <a:endParaRPr lang="fr-CA"/>
          </a:p>
        </p:txBody>
      </p:sp>
    </p:spTree>
    <p:extLst>
      <p:ext uri="{BB962C8B-B14F-4D97-AF65-F5344CB8AC3E}">
        <p14:creationId xmlns:p14="http://schemas.microsoft.com/office/powerpoint/2010/main" val="2900559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318250" y="333375"/>
            <a:ext cx="1998663" cy="5183188"/>
          </a:xfrm>
        </p:spPr>
        <p:txBody>
          <a:bodyPr vert="eaVert"/>
          <a:lstStyle/>
          <a:p>
            <a:r>
              <a:rPr lang="fr-FR"/>
              <a:t>Modifiez le style du titre</a:t>
            </a:r>
            <a:endParaRPr lang="fr-CA"/>
          </a:p>
        </p:txBody>
      </p:sp>
      <p:sp>
        <p:nvSpPr>
          <p:cNvPr id="3" name="Espace réservé du texte vertical 2"/>
          <p:cNvSpPr>
            <a:spLocks noGrp="1"/>
          </p:cNvSpPr>
          <p:nvPr>
            <p:ph type="body" orient="vert" idx="1"/>
          </p:nvPr>
        </p:nvSpPr>
        <p:spPr>
          <a:xfrm>
            <a:off x="322263" y="333375"/>
            <a:ext cx="5843587" cy="518318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lvl1pPr>
              <a:defRPr/>
            </a:lvl1pPr>
          </a:lstStyle>
          <a:p>
            <a:endParaRPr lang="fr-CA"/>
          </a:p>
        </p:txBody>
      </p:sp>
      <p:sp>
        <p:nvSpPr>
          <p:cNvPr id="5" name="Espace réservé du pied de page 4"/>
          <p:cNvSpPr>
            <a:spLocks noGrp="1"/>
          </p:cNvSpPr>
          <p:nvPr>
            <p:ph type="ftr" sz="quarter" idx="11"/>
          </p:nvPr>
        </p:nvSpPr>
        <p:spPr/>
        <p:txBody>
          <a:bodyPr/>
          <a:lstStyle>
            <a:lvl1pPr>
              <a:defRPr/>
            </a:lvl1pPr>
          </a:lstStyle>
          <a:p>
            <a:r>
              <a:rPr lang="fr-CA"/>
              <a:t>Comité d'audit - 12 septembre 2018</a:t>
            </a:r>
          </a:p>
        </p:txBody>
      </p:sp>
      <p:sp>
        <p:nvSpPr>
          <p:cNvPr id="6" name="Espace réservé du numéro de diapositive 5"/>
          <p:cNvSpPr>
            <a:spLocks noGrp="1"/>
          </p:cNvSpPr>
          <p:nvPr>
            <p:ph type="sldNum" sz="quarter" idx="12"/>
          </p:nvPr>
        </p:nvSpPr>
        <p:spPr/>
        <p:txBody>
          <a:bodyPr/>
          <a:lstStyle>
            <a:lvl1pPr>
              <a:defRPr/>
            </a:lvl1pPr>
          </a:lstStyle>
          <a:p>
            <a:fld id="{45B44B8C-ADAD-4E92-AEA5-2E6214293796}" type="slidenum">
              <a:rPr lang="fr-CA"/>
              <a:pPr/>
              <a:t>‹N°›</a:t>
            </a:fld>
            <a:endParaRPr lang="fr-CA"/>
          </a:p>
        </p:txBody>
      </p:sp>
    </p:spTree>
    <p:extLst>
      <p:ext uri="{BB962C8B-B14F-4D97-AF65-F5344CB8AC3E}">
        <p14:creationId xmlns:p14="http://schemas.microsoft.com/office/powerpoint/2010/main" val="3767682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1"/>
            </a:lvl1pPr>
          </a:lstStyle>
          <a:p>
            <a:r>
              <a:rPr lang="fr-FR"/>
              <a:t>Modifiez le style du titre</a:t>
            </a:r>
            <a:endParaRPr lang="fr-CA" dirty="0"/>
          </a:p>
        </p:txBody>
      </p:sp>
      <p:sp>
        <p:nvSpPr>
          <p:cNvPr id="3" name="Espace réservé du contenu 2"/>
          <p:cNvSpPr>
            <a:spLocks noGrp="1"/>
          </p:cNvSpPr>
          <p:nvPr>
            <p:ph idx="1"/>
          </p:nvPr>
        </p:nvSpPr>
        <p:spPr>
          <a:xfrm>
            <a:off x="323528" y="1628800"/>
            <a:ext cx="7992888" cy="31972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dirty="0"/>
          </a:p>
        </p:txBody>
      </p:sp>
      <p:sp>
        <p:nvSpPr>
          <p:cNvPr id="4" name="Espace réservé de la date 3"/>
          <p:cNvSpPr>
            <a:spLocks noGrp="1"/>
          </p:cNvSpPr>
          <p:nvPr>
            <p:ph type="dt" sz="half" idx="10"/>
          </p:nvPr>
        </p:nvSpPr>
        <p:spPr/>
        <p:txBody>
          <a:bodyPr/>
          <a:lstStyle>
            <a:lvl1pPr>
              <a:defRPr/>
            </a:lvl1pPr>
          </a:lstStyle>
          <a:p>
            <a:endParaRPr lang="fr-CA"/>
          </a:p>
        </p:txBody>
      </p:sp>
      <p:sp>
        <p:nvSpPr>
          <p:cNvPr id="5" name="Espace réservé du pied de page 4"/>
          <p:cNvSpPr>
            <a:spLocks noGrp="1"/>
          </p:cNvSpPr>
          <p:nvPr>
            <p:ph type="ftr" sz="quarter" idx="11"/>
          </p:nvPr>
        </p:nvSpPr>
        <p:spPr/>
        <p:txBody>
          <a:bodyPr/>
          <a:lstStyle>
            <a:lvl1pPr>
              <a:defRPr/>
            </a:lvl1pPr>
          </a:lstStyle>
          <a:p>
            <a:r>
              <a:rPr lang="fr-CA"/>
              <a:t>Comité d'audit - 12 septembre 2018</a:t>
            </a:r>
          </a:p>
        </p:txBody>
      </p:sp>
      <p:sp>
        <p:nvSpPr>
          <p:cNvPr id="6" name="Espace réservé du numéro de diapositive 5"/>
          <p:cNvSpPr>
            <a:spLocks noGrp="1"/>
          </p:cNvSpPr>
          <p:nvPr>
            <p:ph type="sldNum" sz="quarter" idx="12"/>
          </p:nvPr>
        </p:nvSpPr>
        <p:spPr/>
        <p:txBody>
          <a:bodyPr/>
          <a:lstStyle>
            <a:lvl1pPr>
              <a:defRPr/>
            </a:lvl1pPr>
          </a:lstStyle>
          <a:p>
            <a:fld id="{712E22A0-2D87-479C-8169-BB4647ED57A1}" type="slidenum">
              <a:rPr lang="fr-CA"/>
              <a:pPr/>
              <a:t>‹N°›</a:t>
            </a:fld>
            <a:endParaRPr lang="fr-CA"/>
          </a:p>
        </p:txBody>
      </p:sp>
    </p:spTree>
    <p:extLst>
      <p:ext uri="{BB962C8B-B14F-4D97-AF65-F5344CB8AC3E}">
        <p14:creationId xmlns:p14="http://schemas.microsoft.com/office/powerpoint/2010/main" val="240794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11560" y="3501008"/>
            <a:ext cx="7772400" cy="1362075"/>
          </a:xfrm>
        </p:spPr>
        <p:txBody>
          <a:bodyPr anchor="t"/>
          <a:lstStyle>
            <a:lvl1pPr algn="l">
              <a:defRPr sz="4000" b="1" cap="all"/>
            </a:lvl1pPr>
          </a:lstStyle>
          <a:p>
            <a:r>
              <a:rPr lang="fr-FR"/>
              <a:t>Modifiez le style du titre</a:t>
            </a:r>
            <a:endParaRPr lang="fr-CA" dirty="0"/>
          </a:p>
        </p:txBody>
      </p:sp>
      <p:sp>
        <p:nvSpPr>
          <p:cNvPr id="3" name="Espace réservé du texte 2"/>
          <p:cNvSpPr>
            <a:spLocks noGrp="1"/>
          </p:cNvSpPr>
          <p:nvPr>
            <p:ph type="body" idx="1"/>
          </p:nvPr>
        </p:nvSpPr>
        <p:spPr>
          <a:xfrm>
            <a:off x="611560" y="1916832"/>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endParaRPr lang="fr-CA"/>
          </a:p>
        </p:txBody>
      </p:sp>
      <p:sp>
        <p:nvSpPr>
          <p:cNvPr id="5" name="Espace réservé du pied de page 4"/>
          <p:cNvSpPr>
            <a:spLocks noGrp="1"/>
          </p:cNvSpPr>
          <p:nvPr>
            <p:ph type="ftr" sz="quarter" idx="11"/>
          </p:nvPr>
        </p:nvSpPr>
        <p:spPr/>
        <p:txBody>
          <a:bodyPr/>
          <a:lstStyle>
            <a:lvl1pPr>
              <a:defRPr/>
            </a:lvl1pPr>
          </a:lstStyle>
          <a:p>
            <a:r>
              <a:rPr lang="fr-CA"/>
              <a:t>Comité d'audit - 12 septembre 2018</a:t>
            </a:r>
          </a:p>
        </p:txBody>
      </p:sp>
      <p:sp>
        <p:nvSpPr>
          <p:cNvPr id="6" name="Espace réservé du numéro de diapositive 5"/>
          <p:cNvSpPr>
            <a:spLocks noGrp="1"/>
          </p:cNvSpPr>
          <p:nvPr>
            <p:ph type="sldNum" sz="quarter" idx="12"/>
          </p:nvPr>
        </p:nvSpPr>
        <p:spPr/>
        <p:txBody>
          <a:bodyPr/>
          <a:lstStyle>
            <a:lvl1pPr>
              <a:defRPr/>
            </a:lvl1pPr>
          </a:lstStyle>
          <a:p>
            <a:fld id="{E5BFDCCE-3302-40EF-84B7-7787884A4D2A}" type="slidenum">
              <a:rPr lang="fr-CA"/>
              <a:pPr/>
              <a:t>‹N°›</a:t>
            </a:fld>
            <a:endParaRPr lang="fr-CA"/>
          </a:p>
        </p:txBody>
      </p:sp>
    </p:spTree>
    <p:extLst>
      <p:ext uri="{BB962C8B-B14F-4D97-AF65-F5344CB8AC3E}">
        <p14:creationId xmlns:p14="http://schemas.microsoft.com/office/powerpoint/2010/main" val="3866797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dirty="0"/>
          </a:p>
        </p:txBody>
      </p:sp>
      <p:sp>
        <p:nvSpPr>
          <p:cNvPr id="3" name="Espace réservé du contenu 2"/>
          <p:cNvSpPr>
            <a:spLocks noGrp="1"/>
          </p:cNvSpPr>
          <p:nvPr>
            <p:ph sz="half" idx="1"/>
          </p:nvPr>
        </p:nvSpPr>
        <p:spPr>
          <a:xfrm>
            <a:off x="395536" y="1772816"/>
            <a:ext cx="3889375" cy="3197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427984" y="1772816"/>
            <a:ext cx="3889375" cy="3197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dirty="0"/>
          </a:p>
        </p:txBody>
      </p:sp>
      <p:sp>
        <p:nvSpPr>
          <p:cNvPr id="5" name="Espace réservé de la date 4"/>
          <p:cNvSpPr>
            <a:spLocks noGrp="1"/>
          </p:cNvSpPr>
          <p:nvPr>
            <p:ph type="dt" sz="half" idx="10"/>
          </p:nvPr>
        </p:nvSpPr>
        <p:spPr/>
        <p:txBody>
          <a:bodyPr/>
          <a:lstStyle>
            <a:lvl1pPr>
              <a:defRPr/>
            </a:lvl1pPr>
          </a:lstStyle>
          <a:p>
            <a:endParaRPr lang="fr-CA"/>
          </a:p>
        </p:txBody>
      </p:sp>
      <p:sp>
        <p:nvSpPr>
          <p:cNvPr id="6" name="Espace réservé du pied de page 5"/>
          <p:cNvSpPr>
            <a:spLocks noGrp="1"/>
          </p:cNvSpPr>
          <p:nvPr>
            <p:ph type="ftr" sz="quarter" idx="11"/>
          </p:nvPr>
        </p:nvSpPr>
        <p:spPr/>
        <p:txBody>
          <a:bodyPr/>
          <a:lstStyle>
            <a:lvl1pPr>
              <a:defRPr/>
            </a:lvl1pPr>
          </a:lstStyle>
          <a:p>
            <a:r>
              <a:rPr lang="fr-CA"/>
              <a:t>Comité d'audit - 12 septembre 2018</a:t>
            </a:r>
          </a:p>
        </p:txBody>
      </p:sp>
      <p:sp>
        <p:nvSpPr>
          <p:cNvPr id="7" name="Espace réservé du numéro de diapositive 6"/>
          <p:cNvSpPr>
            <a:spLocks noGrp="1"/>
          </p:cNvSpPr>
          <p:nvPr>
            <p:ph type="sldNum" sz="quarter" idx="12"/>
          </p:nvPr>
        </p:nvSpPr>
        <p:spPr/>
        <p:txBody>
          <a:bodyPr/>
          <a:lstStyle>
            <a:lvl1pPr>
              <a:defRPr/>
            </a:lvl1pPr>
          </a:lstStyle>
          <a:p>
            <a:fld id="{DACFE7F4-C561-4182-913E-32CC55AFFDD4}" type="slidenum">
              <a:rPr lang="fr-CA"/>
              <a:pPr/>
              <a:t>‹N°›</a:t>
            </a:fld>
            <a:endParaRPr lang="fr-CA"/>
          </a:p>
        </p:txBody>
      </p:sp>
    </p:spTree>
    <p:extLst>
      <p:ext uri="{BB962C8B-B14F-4D97-AF65-F5344CB8AC3E}">
        <p14:creationId xmlns:p14="http://schemas.microsoft.com/office/powerpoint/2010/main" val="4041726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p:cNvSpPr>
            <a:spLocks noGrp="1"/>
          </p:cNvSpPr>
          <p:nvPr>
            <p:ph type="dt" sz="half" idx="10"/>
          </p:nvPr>
        </p:nvSpPr>
        <p:spPr/>
        <p:txBody>
          <a:bodyPr/>
          <a:lstStyle>
            <a:lvl1pPr>
              <a:defRPr/>
            </a:lvl1pPr>
          </a:lstStyle>
          <a:p>
            <a:endParaRPr lang="fr-CA"/>
          </a:p>
        </p:txBody>
      </p:sp>
      <p:sp>
        <p:nvSpPr>
          <p:cNvPr id="8" name="Espace réservé du pied de page 7"/>
          <p:cNvSpPr>
            <a:spLocks noGrp="1"/>
          </p:cNvSpPr>
          <p:nvPr>
            <p:ph type="ftr" sz="quarter" idx="11"/>
          </p:nvPr>
        </p:nvSpPr>
        <p:spPr/>
        <p:txBody>
          <a:bodyPr/>
          <a:lstStyle>
            <a:lvl1pPr>
              <a:defRPr/>
            </a:lvl1pPr>
          </a:lstStyle>
          <a:p>
            <a:r>
              <a:rPr lang="fr-CA"/>
              <a:t>Comité d'audit - 12 septembre 2018</a:t>
            </a:r>
          </a:p>
        </p:txBody>
      </p:sp>
      <p:sp>
        <p:nvSpPr>
          <p:cNvPr id="9" name="Espace réservé du numéro de diapositive 8"/>
          <p:cNvSpPr>
            <a:spLocks noGrp="1"/>
          </p:cNvSpPr>
          <p:nvPr>
            <p:ph type="sldNum" sz="quarter" idx="12"/>
          </p:nvPr>
        </p:nvSpPr>
        <p:spPr/>
        <p:txBody>
          <a:bodyPr/>
          <a:lstStyle>
            <a:lvl1pPr>
              <a:defRPr/>
            </a:lvl1pPr>
          </a:lstStyle>
          <a:p>
            <a:fld id="{61CAC0CF-66A7-45E4-BECD-D8B416F6C383}" type="slidenum">
              <a:rPr lang="fr-CA"/>
              <a:pPr/>
              <a:t>‹N°›</a:t>
            </a:fld>
            <a:endParaRPr lang="fr-CA"/>
          </a:p>
        </p:txBody>
      </p:sp>
    </p:spTree>
    <p:extLst>
      <p:ext uri="{BB962C8B-B14F-4D97-AF65-F5344CB8AC3E}">
        <p14:creationId xmlns:p14="http://schemas.microsoft.com/office/powerpoint/2010/main" val="252565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e la date 2"/>
          <p:cNvSpPr>
            <a:spLocks noGrp="1"/>
          </p:cNvSpPr>
          <p:nvPr>
            <p:ph type="dt" sz="half" idx="10"/>
          </p:nvPr>
        </p:nvSpPr>
        <p:spPr/>
        <p:txBody>
          <a:bodyPr/>
          <a:lstStyle>
            <a:lvl1pPr>
              <a:defRPr/>
            </a:lvl1pPr>
          </a:lstStyle>
          <a:p>
            <a:endParaRPr lang="fr-CA"/>
          </a:p>
        </p:txBody>
      </p:sp>
      <p:sp>
        <p:nvSpPr>
          <p:cNvPr id="4" name="Espace réservé du pied de page 3"/>
          <p:cNvSpPr>
            <a:spLocks noGrp="1"/>
          </p:cNvSpPr>
          <p:nvPr>
            <p:ph type="ftr" sz="quarter" idx="11"/>
          </p:nvPr>
        </p:nvSpPr>
        <p:spPr/>
        <p:txBody>
          <a:bodyPr/>
          <a:lstStyle>
            <a:lvl1pPr>
              <a:defRPr/>
            </a:lvl1pPr>
          </a:lstStyle>
          <a:p>
            <a:r>
              <a:rPr lang="fr-CA"/>
              <a:t>Comité d'audit - 12 septembre 2018</a:t>
            </a:r>
          </a:p>
        </p:txBody>
      </p:sp>
      <p:sp>
        <p:nvSpPr>
          <p:cNvPr id="5" name="Espace réservé du numéro de diapositive 4"/>
          <p:cNvSpPr>
            <a:spLocks noGrp="1"/>
          </p:cNvSpPr>
          <p:nvPr>
            <p:ph type="sldNum" sz="quarter" idx="12"/>
          </p:nvPr>
        </p:nvSpPr>
        <p:spPr/>
        <p:txBody>
          <a:bodyPr/>
          <a:lstStyle>
            <a:lvl1pPr>
              <a:defRPr/>
            </a:lvl1pPr>
          </a:lstStyle>
          <a:p>
            <a:fld id="{3DBD4045-1DB3-4D0F-8F26-83B595894882}" type="slidenum">
              <a:rPr lang="fr-CA"/>
              <a:pPr/>
              <a:t>‹N°›</a:t>
            </a:fld>
            <a:endParaRPr lang="fr-CA"/>
          </a:p>
        </p:txBody>
      </p:sp>
    </p:spTree>
    <p:extLst>
      <p:ext uri="{BB962C8B-B14F-4D97-AF65-F5344CB8AC3E}">
        <p14:creationId xmlns:p14="http://schemas.microsoft.com/office/powerpoint/2010/main" val="47217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CA"/>
          </a:p>
        </p:txBody>
      </p:sp>
      <p:sp>
        <p:nvSpPr>
          <p:cNvPr id="3" name="Espace réservé du pied de page 2"/>
          <p:cNvSpPr>
            <a:spLocks noGrp="1"/>
          </p:cNvSpPr>
          <p:nvPr>
            <p:ph type="ftr" sz="quarter" idx="11"/>
          </p:nvPr>
        </p:nvSpPr>
        <p:spPr/>
        <p:txBody>
          <a:bodyPr/>
          <a:lstStyle>
            <a:lvl1pPr>
              <a:defRPr/>
            </a:lvl1pPr>
          </a:lstStyle>
          <a:p>
            <a:r>
              <a:rPr lang="fr-CA"/>
              <a:t>Comité d'audit - 12 septembre 2018</a:t>
            </a:r>
          </a:p>
        </p:txBody>
      </p:sp>
      <p:sp>
        <p:nvSpPr>
          <p:cNvPr id="4" name="Espace réservé du numéro de diapositive 3"/>
          <p:cNvSpPr>
            <a:spLocks noGrp="1"/>
          </p:cNvSpPr>
          <p:nvPr>
            <p:ph type="sldNum" sz="quarter" idx="12"/>
          </p:nvPr>
        </p:nvSpPr>
        <p:spPr/>
        <p:txBody>
          <a:bodyPr/>
          <a:lstStyle>
            <a:lvl1pPr>
              <a:defRPr/>
            </a:lvl1pPr>
          </a:lstStyle>
          <a:p>
            <a:fld id="{99C1A254-0EB9-4DE3-A29F-390004AF86B5}" type="slidenum">
              <a:rPr lang="fr-CA"/>
              <a:pPr/>
              <a:t>‹N°›</a:t>
            </a:fld>
            <a:endParaRPr lang="fr-CA"/>
          </a:p>
        </p:txBody>
      </p:sp>
    </p:spTree>
    <p:extLst>
      <p:ext uri="{BB962C8B-B14F-4D97-AF65-F5344CB8AC3E}">
        <p14:creationId xmlns:p14="http://schemas.microsoft.com/office/powerpoint/2010/main" val="3226183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CA"/>
          </a:p>
        </p:txBody>
      </p:sp>
      <p:sp>
        <p:nvSpPr>
          <p:cNvPr id="6" name="Espace réservé du pied de page 5"/>
          <p:cNvSpPr>
            <a:spLocks noGrp="1"/>
          </p:cNvSpPr>
          <p:nvPr>
            <p:ph type="ftr" sz="quarter" idx="11"/>
          </p:nvPr>
        </p:nvSpPr>
        <p:spPr/>
        <p:txBody>
          <a:bodyPr/>
          <a:lstStyle>
            <a:lvl1pPr>
              <a:defRPr/>
            </a:lvl1pPr>
          </a:lstStyle>
          <a:p>
            <a:r>
              <a:rPr lang="fr-CA"/>
              <a:t>Comité d'audit - 12 septembre 2018</a:t>
            </a:r>
          </a:p>
        </p:txBody>
      </p:sp>
      <p:sp>
        <p:nvSpPr>
          <p:cNvPr id="7" name="Espace réservé du numéro de diapositive 6"/>
          <p:cNvSpPr>
            <a:spLocks noGrp="1"/>
          </p:cNvSpPr>
          <p:nvPr>
            <p:ph type="sldNum" sz="quarter" idx="12"/>
          </p:nvPr>
        </p:nvSpPr>
        <p:spPr/>
        <p:txBody>
          <a:bodyPr/>
          <a:lstStyle>
            <a:lvl1pPr>
              <a:defRPr/>
            </a:lvl1pPr>
          </a:lstStyle>
          <a:p>
            <a:fld id="{528D347C-6D32-4DAA-AA24-E9F0C04B447B}" type="slidenum">
              <a:rPr lang="fr-CA"/>
              <a:pPr/>
              <a:t>‹N°›</a:t>
            </a:fld>
            <a:endParaRPr lang="fr-CA"/>
          </a:p>
        </p:txBody>
      </p:sp>
    </p:spTree>
    <p:extLst>
      <p:ext uri="{BB962C8B-B14F-4D97-AF65-F5344CB8AC3E}">
        <p14:creationId xmlns:p14="http://schemas.microsoft.com/office/powerpoint/2010/main" val="1372536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CA"/>
          </a:p>
        </p:txBody>
      </p:sp>
      <p:sp>
        <p:nvSpPr>
          <p:cNvPr id="6" name="Espace réservé du pied de page 5"/>
          <p:cNvSpPr>
            <a:spLocks noGrp="1"/>
          </p:cNvSpPr>
          <p:nvPr>
            <p:ph type="ftr" sz="quarter" idx="11"/>
          </p:nvPr>
        </p:nvSpPr>
        <p:spPr/>
        <p:txBody>
          <a:bodyPr/>
          <a:lstStyle>
            <a:lvl1pPr>
              <a:defRPr/>
            </a:lvl1pPr>
          </a:lstStyle>
          <a:p>
            <a:r>
              <a:rPr lang="fr-CA"/>
              <a:t>Comité d'audit - 12 septembre 2018</a:t>
            </a:r>
          </a:p>
        </p:txBody>
      </p:sp>
      <p:sp>
        <p:nvSpPr>
          <p:cNvPr id="7" name="Espace réservé du numéro de diapositive 6"/>
          <p:cNvSpPr>
            <a:spLocks noGrp="1"/>
          </p:cNvSpPr>
          <p:nvPr>
            <p:ph type="sldNum" sz="quarter" idx="12"/>
          </p:nvPr>
        </p:nvSpPr>
        <p:spPr/>
        <p:txBody>
          <a:bodyPr/>
          <a:lstStyle>
            <a:lvl1pPr>
              <a:defRPr/>
            </a:lvl1pPr>
          </a:lstStyle>
          <a:p>
            <a:fld id="{1EF0A715-D528-4326-A359-706E33812540}" type="slidenum">
              <a:rPr lang="fr-CA"/>
              <a:pPr/>
              <a:t>‹N°›</a:t>
            </a:fld>
            <a:endParaRPr lang="fr-CA"/>
          </a:p>
        </p:txBody>
      </p:sp>
    </p:spTree>
    <p:extLst>
      <p:ext uri="{BB962C8B-B14F-4D97-AF65-F5344CB8AC3E}">
        <p14:creationId xmlns:p14="http://schemas.microsoft.com/office/powerpoint/2010/main" val="3752434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2262" y="116632"/>
            <a:ext cx="662600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CA" dirty="0"/>
              <a:t>Cliquez pour modifier le style du titre</a:t>
            </a:r>
          </a:p>
        </p:txBody>
      </p:sp>
      <p:sp>
        <p:nvSpPr>
          <p:cNvPr id="1027" name="Rectangle 3"/>
          <p:cNvSpPr>
            <a:spLocks noGrp="1" noChangeArrowheads="1"/>
          </p:cNvSpPr>
          <p:nvPr>
            <p:ph type="body" idx="1"/>
          </p:nvPr>
        </p:nvSpPr>
        <p:spPr bwMode="auto">
          <a:xfrm>
            <a:off x="323528" y="1628801"/>
            <a:ext cx="7993385"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CA" dirty="0"/>
              <a:t>Cliquez pour modifier les styles du texte du masque</a:t>
            </a:r>
          </a:p>
          <a:p>
            <a:pPr lvl="1"/>
            <a:r>
              <a:rPr lang="fr-CA" dirty="0"/>
              <a:t>Deuxième niveau</a:t>
            </a:r>
          </a:p>
          <a:p>
            <a:pPr lvl="2"/>
            <a:r>
              <a:rPr lang="fr-CA" dirty="0"/>
              <a:t>Troisième niveau</a:t>
            </a:r>
          </a:p>
          <a:p>
            <a:pPr lvl="3"/>
            <a:r>
              <a:rPr lang="fr-CA" dirty="0"/>
              <a:t>Quatrième niveau</a:t>
            </a:r>
          </a:p>
          <a:p>
            <a:pPr lvl="4"/>
            <a:r>
              <a:rPr lang="fr-CA" dirty="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fr-CA"/>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fr-CA"/>
              <a:t>Comité d'audit - 12 septembre 2018</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91CBE31-F8BC-4B43-9ADD-14958EA7E7AA}" type="slidenum">
              <a:rPr lang="fr-CA"/>
              <a:pPr/>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2400" b="1">
          <a:solidFill>
            <a:schemeClr val="tx1">
              <a:lumMod val="75000"/>
              <a:lumOff val="25000"/>
            </a:schemeClr>
          </a:solidFill>
          <a:latin typeface="+mj-lt"/>
          <a:ea typeface="+mj-ea"/>
          <a:cs typeface="+mj-cs"/>
        </a:defRPr>
      </a:lvl1pPr>
      <a:lvl2pPr algn="l" rtl="0" eaLnBrk="1" fontAlgn="base" hangingPunct="1">
        <a:spcBef>
          <a:spcPct val="0"/>
        </a:spcBef>
        <a:spcAft>
          <a:spcPct val="0"/>
        </a:spcAft>
        <a:defRPr sz="2400" b="1">
          <a:solidFill>
            <a:schemeClr val="tx1"/>
          </a:solidFill>
          <a:latin typeface="Tahoma" pitchFamily="34" charset="0"/>
          <a:cs typeface="Arial" charset="0"/>
        </a:defRPr>
      </a:lvl2pPr>
      <a:lvl3pPr algn="l" rtl="0" eaLnBrk="1" fontAlgn="base" hangingPunct="1">
        <a:spcBef>
          <a:spcPct val="0"/>
        </a:spcBef>
        <a:spcAft>
          <a:spcPct val="0"/>
        </a:spcAft>
        <a:defRPr sz="2400" b="1">
          <a:solidFill>
            <a:schemeClr val="tx1"/>
          </a:solidFill>
          <a:latin typeface="Tahoma" pitchFamily="34" charset="0"/>
          <a:cs typeface="Arial" charset="0"/>
        </a:defRPr>
      </a:lvl3pPr>
      <a:lvl4pPr algn="l" rtl="0" eaLnBrk="1" fontAlgn="base" hangingPunct="1">
        <a:spcBef>
          <a:spcPct val="0"/>
        </a:spcBef>
        <a:spcAft>
          <a:spcPct val="0"/>
        </a:spcAft>
        <a:defRPr sz="2400" b="1">
          <a:solidFill>
            <a:schemeClr val="tx1"/>
          </a:solidFill>
          <a:latin typeface="Tahoma" pitchFamily="34" charset="0"/>
          <a:cs typeface="Arial" charset="0"/>
        </a:defRPr>
      </a:lvl4pPr>
      <a:lvl5pPr algn="l" rtl="0" eaLnBrk="1" fontAlgn="base" hangingPunct="1">
        <a:spcBef>
          <a:spcPct val="0"/>
        </a:spcBef>
        <a:spcAft>
          <a:spcPct val="0"/>
        </a:spcAft>
        <a:defRPr sz="2400" b="1">
          <a:solidFill>
            <a:schemeClr val="tx1"/>
          </a:solidFill>
          <a:latin typeface="Tahoma" pitchFamily="34" charset="0"/>
          <a:cs typeface="Arial" charset="0"/>
        </a:defRPr>
      </a:lvl5pPr>
      <a:lvl6pPr marL="457200" algn="l" rtl="0" eaLnBrk="1" fontAlgn="base" hangingPunct="1">
        <a:spcBef>
          <a:spcPct val="0"/>
        </a:spcBef>
        <a:spcAft>
          <a:spcPct val="0"/>
        </a:spcAft>
        <a:defRPr sz="2400" b="1">
          <a:solidFill>
            <a:schemeClr val="tx1"/>
          </a:solidFill>
          <a:latin typeface="Tahoma" pitchFamily="34" charset="0"/>
          <a:cs typeface="Arial" charset="0"/>
        </a:defRPr>
      </a:lvl6pPr>
      <a:lvl7pPr marL="914400" algn="l" rtl="0" eaLnBrk="1" fontAlgn="base" hangingPunct="1">
        <a:spcBef>
          <a:spcPct val="0"/>
        </a:spcBef>
        <a:spcAft>
          <a:spcPct val="0"/>
        </a:spcAft>
        <a:defRPr sz="2400" b="1">
          <a:solidFill>
            <a:schemeClr val="tx1"/>
          </a:solidFill>
          <a:latin typeface="Tahoma" pitchFamily="34" charset="0"/>
          <a:cs typeface="Arial" charset="0"/>
        </a:defRPr>
      </a:lvl7pPr>
      <a:lvl8pPr marL="1371600" algn="l" rtl="0" eaLnBrk="1" fontAlgn="base" hangingPunct="1">
        <a:spcBef>
          <a:spcPct val="0"/>
        </a:spcBef>
        <a:spcAft>
          <a:spcPct val="0"/>
        </a:spcAft>
        <a:defRPr sz="2400" b="1">
          <a:solidFill>
            <a:schemeClr val="tx1"/>
          </a:solidFill>
          <a:latin typeface="Tahoma" pitchFamily="34" charset="0"/>
          <a:cs typeface="Arial" charset="0"/>
        </a:defRPr>
      </a:lvl8pPr>
      <a:lvl9pPr marL="1828800" algn="l" rtl="0" eaLnBrk="1" fontAlgn="base" hangingPunct="1">
        <a:spcBef>
          <a:spcPct val="0"/>
        </a:spcBef>
        <a:spcAft>
          <a:spcPct val="0"/>
        </a:spcAft>
        <a:defRPr sz="2400" b="1">
          <a:solidFill>
            <a:schemeClr val="tx1"/>
          </a:solidFill>
          <a:latin typeface="Tahoma" pitchFamily="34" charset="0"/>
          <a:cs typeface="Arial"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sz="20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bg1"/>
          </a:solidFill>
          <a:latin typeface="+mn-lt"/>
          <a:cs typeface="+mn-cs"/>
        </a:defRPr>
      </a:lvl6pPr>
      <a:lvl7pPr marL="2971800" indent="-228600" algn="l" rtl="0" eaLnBrk="1" fontAlgn="base" hangingPunct="1">
        <a:spcBef>
          <a:spcPct val="20000"/>
        </a:spcBef>
        <a:spcAft>
          <a:spcPct val="0"/>
        </a:spcAft>
        <a:buChar char="»"/>
        <a:defRPr sz="2000">
          <a:solidFill>
            <a:schemeClr val="bg1"/>
          </a:solidFill>
          <a:latin typeface="+mn-lt"/>
          <a:cs typeface="+mn-cs"/>
        </a:defRPr>
      </a:lvl7pPr>
      <a:lvl8pPr marL="3429000" indent="-228600" algn="l" rtl="0" eaLnBrk="1" fontAlgn="base" hangingPunct="1">
        <a:spcBef>
          <a:spcPct val="20000"/>
        </a:spcBef>
        <a:spcAft>
          <a:spcPct val="0"/>
        </a:spcAft>
        <a:buChar char="»"/>
        <a:defRPr sz="2000">
          <a:solidFill>
            <a:schemeClr val="bg1"/>
          </a:solidFill>
          <a:latin typeface="+mn-lt"/>
          <a:cs typeface="+mn-cs"/>
        </a:defRPr>
      </a:lvl8pPr>
      <a:lvl9pPr marL="3886200" indent="-228600" algn="l" rtl="0" eaLnBrk="1" fontAlgn="base" hangingPunct="1">
        <a:spcBef>
          <a:spcPct val="20000"/>
        </a:spcBef>
        <a:spcAft>
          <a:spcPct val="0"/>
        </a:spcAft>
        <a:buChar char="»"/>
        <a:defRPr sz="2000">
          <a:solidFill>
            <a:schemeClr val="bg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hyperlink" Target="https://oraprdnt.uqtr.uquebec.ca/pls/protege/gscw031?owa_no_site=5661&amp;owa_no_fiche=7" TargetMode="External"/><Relationship Id="rId5" Type="http://schemas.openxmlformats.org/officeDocument/2006/relationships/hyperlink" Target="mailto:paie@uqtr.ca" TargetMode="External"/><Relationship Id="rId4"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tags" Target="../tags/tag32.xml"/><Relationship Id="rId7" Type="http://schemas.openxmlformats.org/officeDocument/2006/relationships/image" Target="../media/image5.wmf"/><Relationship Id="rId2" Type="http://schemas.openxmlformats.org/officeDocument/2006/relationships/tags" Target="../tags/tag31.xml"/><Relationship Id="rId1" Type="http://schemas.openxmlformats.org/officeDocument/2006/relationships/vmlDrawing" Target="../drawings/vmlDrawing1.vml"/><Relationship Id="rId6" Type="http://schemas.openxmlformats.org/officeDocument/2006/relationships/package" Target="../embeddings/Microsoft_PowerPoint_Presentation.pptx"/><Relationship Id="rId5" Type="http://schemas.openxmlformats.org/officeDocument/2006/relationships/slideLayout" Target="../slideLayouts/slideLayout4.xml"/><Relationship Id="rId4" Type="http://schemas.openxmlformats.org/officeDocument/2006/relationships/tags" Target="../tags/tag33.xml"/></Relationships>
</file>

<file path=ppt/slides/_rels/slide12.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hyperlink" Target="https://www.francetvinfo.fr/replay-radio/un-jour-une-question/que-signifie-le-sigle-rse_1785829.html" TargetMode="External"/><Relationship Id="rId5" Type="http://schemas.openxmlformats.org/officeDocument/2006/relationships/image" Target="../media/image6.jpg"/><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hyperlink" Target="http://www.uqtr.ca/servicedesfinances" TargetMode="Externa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hyperlink" Target="https://oraprdnt.uqtr.uquebec.ca/pls/public/gscw031?owa_no_site=3858&amp;owa_no_fiche=55&amp;owa_bottin=" TargetMode="Externa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hyperlink" Target="mailto:Kimberly.guerin-briere@uqtr.ca" TargetMode="External"/><Relationship Id="rId5" Type="http://schemas.openxmlformats.org/officeDocument/2006/relationships/hyperlink" Target="mailto:Veronique.boulay@uqtr.ca" TargetMode="Externa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hyperlink" Target="mailto:carfinances@uqtr.ca" TargetMode="Externa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oraprdnt.uqtr.uquebec.ca/pls/public/finw006" TargetMode="External"/><Relationship Id="rId3" Type="http://schemas.openxmlformats.org/officeDocument/2006/relationships/tags" Target="../tags/tag14.xml"/><Relationship Id="rId7" Type="http://schemas.openxmlformats.org/officeDocument/2006/relationships/hyperlink" Target="https://oraprdnt.uqtr.uquebec.ca/pls/public/actw001i?owa_anses=00000" TargetMode="Externa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hyperlink" Target="https://oraprdnt.uqtr.uquebec.ca/pls/public/gscw031?owa_no_site=3858&amp;owa_no_fiche=68&amp;owa_bottin=" TargetMode="External"/><Relationship Id="rId5" Type="http://schemas.openxmlformats.org/officeDocument/2006/relationships/hyperlink" Target="mailto:carefin@uqtr.ca" TargetMode="Externa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hyperlink" Target="https://oraprdnt.uqtr.uquebec.ca/pls/public/gscw031?owa_no_site=6778&amp;owa_no_fiche=3&amp;owa_bottin=" TargetMode="Externa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hyperlink" Target="http://www.uqtr.ca/vrsg/Reglementation/89.pdf" TargetMode="External"/><Relationship Id="rId5" Type="http://schemas.openxmlformats.org/officeDocument/2006/relationships/hyperlink" Target="mailto:Capfinances@uqtr.ca" TargetMode="Externa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uqtr.ca/vrsg/Reglementation/89.pdf" TargetMode="External"/><Relationship Id="rId3" Type="http://schemas.openxmlformats.org/officeDocument/2006/relationships/tags" Target="../tags/tag20.xml"/><Relationship Id="rId7" Type="http://schemas.openxmlformats.org/officeDocument/2006/relationships/hyperlink" Target="http://www.uqtr.ca/vrsg/Reglementation/185.pdf" TargetMode="Externa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hyperlink" Target="mailto:Rdepfinances@uqtr.ca" TargetMode="External"/><Relationship Id="rId5" Type="http://schemas.openxmlformats.org/officeDocument/2006/relationships/notesSlide" Target="../notesSlides/notesSlide2.xml"/><Relationship Id="rId4" Type="http://schemas.openxmlformats.org/officeDocument/2006/relationships/slideLayout" Target="../slideLayouts/slideLayout2.xml"/><Relationship Id="rId9" Type="http://schemas.openxmlformats.org/officeDocument/2006/relationships/hyperlink" Target="https://oraprdnt.uqtr.uquebec.ca/pls/protege/gscw031?owa_no_site=6658" TargetMode="External"/></Relationships>
</file>

<file path=ppt/slides/_rels/slide8.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hyperlink" Target="mailto:srf@uqtr.ca" TargetMode="Externa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hyperlink" Target="mailto:amelie.Dugre@uqtr.ca" TargetMode="External"/><Relationship Id="rId5" Type="http://schemas.openxmlformats.org/officeDocument/2006/relationships/slideLayout" Target="../slideLayouts/slideLayout4.xml"/><Relationship Id="rId4" Type="http://schemas.openxmlformats.org/officeDocument/2006/relationships/tags" Target="../tags/tag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custDataLst>
              <p:tags r:id="rId1"/>
            </p:custDataLst>
          </p:nvPr>
        </p:nvSpPr>
        <p:spPr/>
        <p:txBody>
          <a:bodyPr/>
          <a:lstStyle/>
          <a:p>
            <a:r>
              <a:rPr lang="fr-FR" dirty="0"/>
              <a:t>Service des finances</a:t>
            </a:r>
            <a:br>
              <a:rPr lang="fr-FR" dirty="0"/>
            </a:br>
            <a:r>
              <a:rPr lang="fr-FR" dirty="0"/>
              <a:t>Qui fait quoi?</a:t>
            </a:r>
          </a:p>
        </p:txBody>
      </p:sp>
      <p:sp>
        <p:nvSpPr>
          <p:cNvPr id="5" name="Rectangle 4"/>
          <p:cNvSpPr txBox="1">
            <a:spLocks noChangeArrowheads="1"/>
          </p:cNvSpPr>
          <p:nvPr>
            <p:custDataLst>
              <p:tags r:id="rId2"/>
            </p:custDataLst>
          </p:nvPr>
        </p:nvSpPr>
        <p:spPr bwMode="auto">
          <a:xfrm>
            <a:off x="251520" y="6165304"/>
            <a:ext cx="5976664" cy="1055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Tx/>
              <a:buNone/>
              <a:defRPr sz="1600">
                <a:solidFill>
                  <a:schemeClr val="bg1">
                    <a:lumMod val="50000"/>
                  </a:schemeClr>
                </a:solidFill>
                <a:latin typeface="+mn-lt"/>
                <a:ea typeface="+mn-ea"/>
                <a:cs typeface="+mn-cs"/>
              </a:defRPr>
            </a:lvl1pPr>
            <a:lvl2pPr marL="742950" indent="-285750" algn="l" rtl="0" eaLnBrk="1" fontAlgn="base" hangingPunct="1">
              <a:spcBef>
                <a:spcPct val="20000"/>
              </a:spcBef>
              <a:spcAft>
                <a:spcPct val="0"/>
              </a:spcAft>
              <a:buBlip>
                <a:blip r:embed="rId4"/>
              </a:buBlip>
              <a:defRPr sz="20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bg1"/>
                </a:solidFill>
                <a:latin typeface="+mn-lt"/>
                <a:cs typeface="+mn-cs"/>
              </a:defRPr>
            </a:lvl6pPr>
            <a:lvl7pPr marL="2971800" indent="-228600" algn="l" rtl="0" eaLnBrk="1" fontAlgn="base" hangingPunct="1">
              <a:spcBef>
                <a:spcPct val="20000"/>
              </a:spcBef>
              <a:spcAft>
                <a:spcPct val="0"/>
              </a:spcAft>
              <a:buChar char="»"/>
              <a:defRPr sz="2000">
                <a:solidFill>
                  <a:schemeClr val="bg1"/>
                </a:solidFill>
                <a:latin typeface="+mn-lt"/>
                <a:cs typeface="+mn-cs"/>
              </a:defRPr>
            </a:lvl7pPr>
            <a:lvl8pPr marL="3429000" indent="-228600" algn="l" rtl="0" eaLnBrk="1" fontAlgn="base" hangingPunct="1">
              <a:spcBef>
                <a:spcPct val="20000"/>
              </a:spcBef>
              <a:spcAft>
                <a:spcPct val="0"/>
              </a:spcAft>
              <a:buChar char="»"/>
              <a:defRPr sz="2000">
                <a:solidFill>
                  <a:schemeClr val="bg1"/>
                </a:solidFill>
                <a:latin typeface="+mn-lt"/>
                <a:cs typeface="+mn-cs"/>
              </a:defRPr>
            </a:lvl8pPr>
            <a:lvl9pPr marL="3886200" indent="-228600" algn="l" rtl="0" eaLnBrk="1" fontAlgn="base" hangingPunct="1">
              <a:spcBef>
                <a:spcPct val="20000"/>
              </a:spcBef>
              <a:spcAft>
                <a:spcPct val="0"/>
              </a:spcAft>
              <a:buChar char="»"/>
              <a:defRPr sz="2000">
                <a:solidFill>
                  <a:schemeClr val="bg1"/>
                </a:solidFill>
                <a:latin typeface="+mn-lt"/>
                <a:cs typeface="+mn-cs"/>
              </a:defRPr>
            </a:lvl9pPr>
          </a:lstStyle>
          <a:p>
            <a:r>
              <a:rPr lang="fr-FR" kern="0" dirty="0"/>
              <a:t>25 août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D13EA3-8CEB-4268-AB0A-229E3F5F473F}"/>
              </a:ext>
            </a:extLst>
          </p:cNvPr>
          <p:cNvSpPr>
            <a:spLocks noGrp="1"/>
          </p:cNvSpPr>
          <p:nvPr>
            <p:ph type="title"/>
            <p:custDataLst>
              <p:tags r:id="rId1"/>
            </p:custDataLst>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fr-CA" kern="1200" dirty="0">
                <a:latin typeface="Times New Roman" panose="02020603050405020304" pitchFamily="18" charset="0"/>
                <a:cs typeface="Times New Roman" panose="02020603050405020304" pitchFamily="18" charset="0"/>
              </a:rPr>
              <a:t>Paie</a:t>
            </a:r>
          </a:p>
        </p:txBody>
      </p:sp>
      <p:sp>
        <p:nvSpPr>
          <p:cNvPr id="5" name="Espace réservé du numéro de diapositive 4">
            <a:extLst>
              <a:ext uri="{FF2B5EF4-FFF2-40B4-BE49-F238E27FC236}">
                <a16:creationId xmlns:a16="http://schemas.microsoft.com/office/drawing/2014/main" id="{80348B0B-DC3D-4110-AB54-FAF995F372B8}"/>
              </a:ext>
            </a:extLst>
          </p:cNvPr>
          <p:cNvSpPr>
            <a:spLocks noGrp="1"/>
          </p:cNvSpPr>
          <p:nvPr>
            <p:ph type="sldNum" sz="quarter" idx="12"/>
            <p:custDataLst>
              <p:tags r:id="rId2"/>
            </p:custDataLst>
          </p:nvPr>
        </p:nvSpPr>
        <p:spPr/>
        <p:txBody>
          <a:bodyPr/>
          <a:lstStyle/>
          <a:p>
            <a:fld id="{DACFE7F4-C561-4182-913E-32CC55AFFDD4}" type="slidenum">
              <a:rPr lang="fr-CA" smtClean="0"/>
              <a:pPr/>
              <a:t>10</a:t>
            </a:fld>
            <a:endParaRPr lang="fr-CA"/>
          </a:p>
        </p:txBody>
      </p:sp>
      <p:sp>
        <p:nvSpPr>
          <p:cNvPr id="8" name="Espace réservé du contenu 7">
            <a:extLst>
              <a:ext uri="{FF2B5EF4-FFF2-40B4-BE49-F238E27FC236}">
                <a16:creationId xmlns:a16="http://schemas.microsoft.com/office/drawing/2014/main" id="{6CFB608D-1884-4288-9007-BA97D4B8BC1B}"/>
              </a:ext>
            </a:extLst>
          </p:cNvPr>
          <p:cNvSpPr>
            <a:spLocks noGrp="1"/>
          </p:cNvSpPr>
          <p:nvPr>
            <p:ph sz="half" idx="1"/>
            <p:custDataLst>
              <p:tags r:id="rId3"/>
            </p:custDataLst>
          </p:nvPr>
        </p:nvSpPr>
        <p:spPr>
          <a:xfrm>
            <a:off x="395536" y="1772816"/>
            <a:ext cx="8291264" cy="447240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Ø"/>
            </a:pPr>
            <a:r>
              <a:rPr lang="fr-CA" sz="1050" dirty="0"/>
              <a:t>Description du secteur</a:t>
            </a:r>
          </a:p>
          <a:p>
            <a:pPr>
              <a:buFont typeface="Wingdings" panose="05000000000000000000" pitchFamily="2" charset="2"/>
              <a:buChar char="Ø"/>
            </a:pPr>
            <a:endParaRPr lang="fr-CA" sz="1050" dirty="0"/>
          </a:p>
          <a:p>
            <a:pPr marL="0" indent="0">
              <a:buNone/>
            </a:pPr>
            <a:r>
              <a:rPr lang="fr-CA" sz="1050" dirty="0"/>
              <a:t>        L’équipe de ce secteur assure le traitement de la paie (salaires, bourses étudiantes, frais de déplacements des chargés de cours,</a:t>
            </a:r>
          </a:p>
          <a:p>
            <a:pPr marL="0" indent="0">
              <a:buNone/>
            </a:pPr>
            <a:r>
              <a:rPr lang="fr-CA" sz="1050" dirty="0"/>
              <a:t>        cotisations professionnelles, honoraires professionnels, frais internet) en conformité avec les lois, normes et politique de travail en</a:t>
            </a:r>
          </a:p>
          <a:p>
            <a:pPr marL="0" indent="0">
              <a:buNone/>
            </a:pPr>
            <a:r>
              <a:rPr lang="fr-CA" sz="1050" dirty="0"/>
              <a:t>        vigueur. Elle s’assure que les remises appropriées soient effectuées selon les ententes avec les gouvernements et les différents</a:t>
            </a:r>
          </a:p>
          <a:p>
            <a:pPr marL="0" indent="0">
              <a:buNone/>
            </a:pPr>
            <a:r>
              <a:rPr lang="fr-CA" sz="1050" dirty="0"/>
              <a:t>        partenaires. Elle prépare et met à jour les feuillets d’impôts et s’assure de leur disponibilité. Elle répond aux demandes d’information</a:t>
            </a:r>
          </a:p>
          <a:p>
            <a:pPr marL="0" indent="0">
              <a:buNone/>
            </a:pPr>
            <a:r>
              <a:rPr lang="fr-CA" sz="1050" dirty="0"/>
              <a:t>        et aux commentaires relatifs au traitement des salaires, aux impôts sur le revenu des particuliers, et aux prestations payées.</a:t>
            </a:r>
          </a:p>
          <a:p>
            <a:pPr marL="0" indent="0">
              <a:buNone/>
            </a:pPr>
            <a:endParaRPr lang="fr-CA" sz="1050" dirty="0"/>
          </a:p>
          <a:p>
            <a:pPr>
              <a:buFont typeface="Wingdings" panose="05000000000000000000" pitchFamily="2" charset="2"/>
              <a:buChar char="Ø"/>
            </a:pPr>
            <a:r>
              <a:rPr lang="fr-CA" sz="1050" dirty="0"/>
              <a:t>Adresse courriel</a:t>
            </a:r>
          </a:p>
          <a:p>
            <a:pPr marL="0" indent="0">
              <a:buNone/>
            </a:pPr>
            <a:r>
              <a:rPr lang="fr-CA" sz="1050" dirty="0"/>
              <a:t>        </a:t>
            </a:r>
            <a:r>
              <a:rPr lang="fr-CA" sz="1050" dirty="0">
                <a:hlinkClick r:id="rId5"/>
              </a:rPr>
              <a:t>paie@uqtr.ca</a:t>
            </a:r>
            <a:endParaRPr lang="fr-CA" sz="1050" dirty="0"/>
          </a:p>
          <a:p>
            <a:pPr marL="0" indent="0">
              <a:buNone/>
            </a:pPr>
            <a:endParaRPr lang="fr-CA" sz="1050" dirty="0"/>
          </a:p>
          <a:p>
            <a:pPr>
              <a:buFont typeface="Wingdings" panose="05000000000000000000" pitchFamily="2" charset="2"/>
              <a:buChar char="Ø"/>
            </a:pPr>
            <a:r>
              <a:rPr lang="fr-CA" sz="1050" dirty="0"/>
              <a:t>Documents et liens pertinents</a:t>
            </a:r>
            <a:br>
              <a:rPr lang="fr-CA" sz="1050" dirty="0"/>
            </a:br>
            <a:r>
              <a:rPr lang="fr-CA" sz="1050" dirty="0">
                <a:hlinkClick r:id="rId6"/>
              </a:rPr>
              <a:t>Calendrier de paie </a:t>
            </a:r>
            <a:endParaRPr lang="fr-CA" sz="1050" dirty="0"/>
          </a:p>
          <a:p>
            <a:pPr marL="0" indent="0">
              <a:buNone/>
            </a:pPr>
            <a:r>
              <a:rPr lang="fr-CA" sz="1050" dirty="0"/>
              <a:t> </a:t>
            </a:r>
          </a:p>
          <a:p>
            <a:pPr>
              <a:buFont typeface="Wingdings" panose="05000000000000000000" pitchFamily="2" charset="2"/>
              <a:buChar char="Ø"/>
            </a:pPr>
            <a:r>
              <a:rPr lang="fr-CA" sz="1050" dirty="0"/>
              <a:t>Autres informations</a:t>
            </a:r>
          </a:p>
          <a:p>
            <a:pPr marL="0" indent="0">
              <a:buNone/>
            </a:pPr>
            <a:r>
              <a:rPr lang="fr-CA" sz="1050" dirty="0"/>
              <a:t>        De nombreux formulaires sont disponibles sur le site internet du service</a:t>
            </a:r>
          </a:p>
          <a:p>
            <a:pPr>
              <a:buFont typeface="Wingdings" panose="05000000000000000000" pitchFamily="2" charset="2"/>
              <a:buChar char="Ø"/>
            </a:pPr>
            <a:endParaRPr lang="fr-CA" sz="1050" dirty="0"/>
          </a:p>
        </p:txBody>
      </p:sp>
    </p:spTree>
    <p:extLst>
      <p:ext uri="{BB962C8B-B14F-4D97-AF65-F5344CB8AC3E}">
        <p14:creationId xmlns:p14="http://schemas.microsoft.com/office/powerpoint/2010/main" val="3905715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D13EA3-8CEB-4268-AB0A-229E3F5F473F}"/>
              </a:ext>
            </a:extLst>
          </p:cNvPr>
          <p:cNvSpPr>
            <a:spLocks noGrp="1"/>
          </p:cNvSpPr>
          <p:nvPr>
            <p:ph type="title"/>
            <p:custDataLst>
              <p:tags r:id="rId2"/>
            </p:custDataLst>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fr-CA" kern="1200" dirty="0">
                <a:latin typeface="Times New Roman" panose="02020603050405020304" pitchFamily="18" charset="0"/>
                <a:cs typeface="Times New Roman" panose="02020603050405020304" pitchFamily="18" charset="0"/>
              </a:rPr>
              <a:t>Organigramme</a:t>
            </a:r>
          </a:p>
        </p:txBody>
      </p:sp>
      <p:sp>
        <p:nvSpPr>
          <p:cNvPr id="5" name="Espace réservé du numéro de diapositive 4">
            <a:extLst>
              <a:ext uri="{FF2B5EF4-FFF2-40B4-BE49-F238E27FC236}">
                <a16:creationId xmlns:a16="http://schemas.microsoft.com/office/drawing/2014/main" id="{80348B0B-DC3D-4110-AB54-FAF995F372B8}"/>
              </a:ext>
            </a:extLst>
          </p:cNvPr>
          <p:cNvSpPr>
            <a:spLocks noGrp="1"/>
          </p:cNvSpPr>
          <p:nvPr>
            <p:ph type="sldNum" sz="quarter" idx="12"/>
            <p:custDataLst>
              <p:tags r:id="rId3"/>
            </p:custDataLst>
          </p:nvPr>
        </p:nvSpPr>
        <p:spPr/>
        <p:txBody>
          <a:bodyPr/>
          <a:lstStyle/>
          <a:p>
            <a:fld id="{DACFE7F4-C561-4182-913E-32CC55AFFDD4}" type="slidenum">
              <a:rPr lang="fr-CA" smtClean="0"/>
              <a:pPr/>
              <a:t>11</a:t>
            </a:fld>
            <a:endParaRPr lang="fr-CA"/>
          </a:p>
        </p:txBody>
      </p:sp>
      <p:sp>
        <p:nvSpPr>
          <p:cNvPr id="8" name="Espace réservé du contenu 7">
            <a:extLst>
              <a:ext uri="{FF2B5EF4-FFF2-40B4-BE49-F238E27FC236}">
                <a16:creationId xmlns:a16="http://schemas.microsoft.com/office/drawing/2014/main" id="{6CFB608D-1884-4288-9007-BA97D4B8BC1B}"/>
              </a:ext>
            </a:extLst>
          </p:cNvPr>
          <p:cNvSpPr>
            <a:spLocks noGrp="1"/>
          </p:cNvSpPr>
          <p:nvPr>
            <p:ph sz="half" idx="1"/>
            <p:custDataLst>
              <p:tags r:id="rId4"/>
            </p:custDataLst>
          </p:nvPr>
        </p:nvSpPr>
        <p:spPr>
          <a:xfrm>
            <a:off x="395536" y="1772816"/>
            <a:ext cx="8496944" cy="447240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Ø"/>
            </a:pPr>
            <a:endParaRPr lang="fr-CA" sz="1050" dirty="0"/>
          </a:p>
        </p:txBody>
      </p:sp>
      <p:graphicFrame>
        <p:nvGraphicFramePr>
          <p:cNvPr id="3" name="Objet 2">
            <a:hlinkClick r:id="" action="ppaction://ole?verb=0"/>
            <a:extLst>
              <a:ext uri="{FF2B5EF4-FFF2-40B4-BE49-F238E27FC236}">
                <a16:creationId xmlns:a16="http://schemas.microsoft.com/office/drawing/2014/main" id="{069C009F-8309-4B93-8ECD-C3E2261D0CAC}"/>
              </a:ext>
            </a:extLst>
          </p:cNvPr>
          <p:cNvGraphicFramePr>
            <a:graphicFrameLocks noChangeAspect="1"/>
          </p:cNvGraphicFramePr>
          <p:nvPr>
            <p:extLst/>
          </p:nvPr>
        </p:nvGraphicFramePr>
        <p:xfrm>
          <a:off x="322262" y="868759"/>
          <a:ext cx="8570218" cy="5440561"/>
        </p:xfrm>
        <a:graphic>
          <a:graphicData uri="http://schemas.openxmlformats.org/presentationml/2006/ole">
            <mc:AlternateContent xmlns:mc="http://schemas.openxmlformats.org/markup-compatibility/2006">
              <mc:Choice xmlns:v="urn:schemas-microsoft-com:vml" Requires="v">
                <p:oleObj spid="_x0000_s1050" name="Presentation" r:id="rId6" imgW="4762440" imgH="2679840" progId="PowerPoint.Show.12">
                  <p:embed/>
                </p:oleObj>
              </mc:Choice>
              <mc:Fallback>
                <p:oleObj name="Presentation" r:id="rId6" imgW="4762440" imgH="2679840" progId="PowerPoint.Show.12">
                  <p:embed/>
                  <p:pic>
                    <p:nvPicPr>
                      <p:cNvPr id="3" name="Objet 2">
                        <a:hlinkClick r:id="" action="ppaction://ole?verb=0"/>
                        <a:extLst>
                          <a:ext uri="{FF2B5EF4-FFF2-40B4-BE49-F238E27FC236}">
                            <a16:creationId xmlns:a16="http://schemas.microsoft.com/office/drawing/2014/main" id="{069C009F-8309-4B93-8ECD-C3E2261D0CAC}"/>
                          </a:ext>
                        </a:extLst>
                      </p:cNvPr>
                      <p:cNvPicPr/>
                      <p:nvPr/>
                    </p:nvPicPr>
                    <p:blipFill>
                      <a:blip r:embed="rId7"/>
                      <a:stretch>
                        <a:fillRect/>
                      </a:stretch>
                    </p:blipFill>
                    <p:spPr>
                      <a:xfrm>
                        <a:off x="322262" y="868759"/>
                        <a:ext cx="8570218" cy="5440561"/>
                      </a:xfrm>
                      <a:prstGeom prst="rect">
                        <a:avLst/>
                      </a:prstGeom>
                    </p:spPr>
                  </p:pic>
                </p:oleObj>
              </mc:Fallback>
            </mc:AlternateContent>
          </a:graphicData>
        </a:graphic>
      </p:graphicFrame>
    </p:spTree>
    <p:extLst>
      <p:ext uri="{BB962C8B-B14F-4D97-AF65-F5344CB8AC3E}">
        <p14:creationId xmlns:p14="http://schemas.microsoft.com/office/powerpoint/2010/main" val="972460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AFDA17-5610-4755-88CA-7158E3388614}"/>
              </a:ext>
            </a:extLst>
          </p:cNvPr>
          <p:cNvSpPr>
            <a:spLocks noGrp="1"/>
          </p:cNvSpPr>
          <p:nvPr>
            <p:ph type="title"/>
            <p:custDataLst>
              <p:tags r:id="rId1"/>
            </p:custDataLst>
          </p:nvPr>
        </p:nvSpPr>
        <p:spPr/>
        <p:txBody>
          <a:bodyPr/>
          <a:lstStyle/>
          <a:p>
            <a:r>
              <a:rPr lang="fr-CA" dirty="0"/>
              <a:t>Questions</a:t>
            </a:r>
          </a:p>
        </p:txBody>
      </p:sp>
      <p:pic>
        <p:nvPicPr>
          <p:cNvPr id="9" name="Espace réservé du contenu 8">
            <a:extLst>
              <a:ext uri="{FF2B5EF4-FFF2-40B4-BE49-F238E27FC236}">
                <a16:creationId xmlns:a16="http://schemas.microsoft.com/office/drawing/2014/main" id="{8C35D87E-FF55-4D03-8C08-FD08B23D5AF9}"/>
              </a:ext>
            </a:extLst>
          </p:cNvPr>
          <p:cNvPicPr>
            <a:picLocks noGrp="1" noChangeAspect="1"/>
          </p:cNvPicPr>
          <p:nvPr>
            <p:ph idx="1"/>
            <p:custDataLst>
              <p:tags r:id="rId2"/>
            </p:custDataLst>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1475656" y="2348880"/>
            <a:ext cx="5689012" cy="3197225"/>
          </a:xfrm>
        </p:spPr>
      </p:pic>
      <p:sp>
        <p:nvSpPr>
          <p:cNvPr id="4" name="Espace réservé du numéro de diapositive 3">
            <a:extLst>
              <a:ext uri="{FF2B5EF4-FFF2-40B4-BE49-F238E27FC236}">
                <a16:creationId xmlns:a16="http://schemas.microsoft.com/office/drawing/2014/main" id="{81BA04F4-45AC-4A42-AA6F-CD92A3D50B30}"/>
              </a:ext>
            </a:extLst>
          </p:cNvPr>
          <p:cNvSpPr>
            <a:spLocks noGrp="1"/>
          </p:cNvSpPr>
          <p:nvPr>
            <p:ph type="sldNum" sz="quarter" idx="12"/>
            <p:custDataLst>
              <p:tags r:id="rId3"/>
            </p:custDataLst>
          </p:nvPr>
        </p:nvSpPr>
        <p:spPr/>
        <p:txBody>
          <a:bodyPr/>
          <a:lstStyle/>
          <a:p>
            <a:fld id="{712E22A0-2D87-479C-8169-BB4647ED57A1}" type="slidenum">
              <a:rPr lang="fr-CA" smtClean="0"/>
              <a:pPr/>
              <a:t>12</a:t>
            </a:fld>
            <a:endParaRPr lang="fr-CA"/>
          </a:p>
        </p:txBody>
      </p:sp>
    </p:spTree>
    <p:extLst>
      <p:ext uri="{BB962C8B-B14F-4D97-AF65-F5344CB8AC3E}">
        <p14:creationId xmlns:p14="http://schemas.microsoft.com/office/powerpoint/2010/main" val="1508564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53929A-6D65-428C-A7C3-5BD9BF9B45EA}"/>
              </a:ext>
            </a:extLst>
          </p:cNvPr>
          <p:cNvSpPr>
            <a:spLocks noGrp="1"/>
          </p:cNvSpPr>
          <p:nvPr>
            <p:ph type="title"/>
            <p:custDataLst>
              <p:tags r:id="rId1"/>
            </p:custDataLst>
          </p:nvPr>
        </p:nvSpPr>
        <p:spPr/>
        <p:txBody>
          <a:bodyPr/>
          <a:lstStyle/>
          <a:p>
            <a:r>
              <a:rPr lang="fr-CA" dirty="0"/>
              <a:t>Service des finances</a:t>
            </a:r>
            <a:br>
              <a:rPr lang="fr-CA" dirty="0"/>
            </a:br>
            <a:r>
              <a:rPr lang="fr-CA" dirty="0"/>
              <a:t>Qui fait quoi ?</a:t>
            </a:r>
          </a:p>
        </p:txBody>
      </p:sp>
      <p:sp>
        <p:nvSpPr>
          <p:cNvPr id="3" name="Espace réservé du contenu 2">
            <a:extLst>
              <a:ext uri="{FF2B5EF4-FFF2-40B4-BE49-F238E27FC236}">
                <a16:creationId xmlns:a16="http://schemas.microsoft.com/office/drawing/2014/main" id="{C4731A5B-57EE-44B0-8FD9-1373C2AA6135}"/>
              </a:ext>
            </a:extLst>
          </p:cNvPr>
          <p:cNvSpPr>
            <a:spLocks noGrp="1"/>
          </p:cNvSpPr>
          <p:nvPr>
            <p:ph idx="1"/>
            <p:custDataLst>
              <p:tags r:id="rId2"/>
            </p:custDataLst>
          </p:nvPr>
        </p:nvSpPr>
        <p:spPr>
          <a:xfrm>
            <a:off x="323528" y="1628800"/>
            <a:ext cx="7992888" cy="4752528"/>
          </a:xfrm>
        </p:spPr>
        <p:txBody>
          <a:bodyPr/>
          <a:lstStyle/>
          <a:p>
            <a:pPr marL="0" indent="0" algn="just">
              <a:buNone/>
            </a:pPr>
            <a:r>
              <a:rPr lang="fr-CA" sz="1800" dirty="0">
                <a:solidFill>
                  <a:srgbClr val="444444"/>
                </a:solidFill>
                <a:ea typeface="Calibri" panose="020F0502020204030204" pitchFamily="34" charset="0"/>
                <a:cs typeface="Times New Roman" panose="02020603050405020304" pitchFamily="18" charset="0"/>
              </a:rPr>
              <a:t>Ce document d’accompagnement présenté par la directrice du Service des finances (SF) de l’Université du Québec à Trois-Rivières (UQTR) se veut un outil permettant de présenter les différents secteurs d’activités du SF. </a:t>
            </a:r>
          </a:p>
          <a:p>
            <a:pPr lvl="1" algn="just">
              <a:buFont typeface="Arial" panose="020B0604020202020204" pitchFamily="34" charset="0"/>
              <a:buChar char="•"/>
            </a:pPr>
            <a:r>
              <a:rPr lang="fr-CA" sz="1800" dirty="0"/>
              <a:t>Budget</a:t>
            </a:r>
          </a:p>
          <a:p>
            <a:pPr lvl="1" algn="just">
              <a:buFont typeface="Arial" panose="020B0604020202020204" pitchFamily="34" charset="0"/>
              <a:buChar char="•"/>
            </a:pPr>
            <a:r>
              <a:rPr lang="fr-CA" sz="1800" dirty="0"/>
              <a:t>États financiers et comptes à recevoir</a:t>
            </a:r>
          </a:p>
          <a:p>
            <a:pPr lvl="1" algn="just">
              <a:buFont typeface="Arial" panose="020B0604020202020204" pitchFamily="34" charset="0"/>
              <a:buChar char="•"/>
            </a:pPr>
            <a:r>
              <a:rPr lang="fr-CA" sz="1800" dirty="0"/>
              <a:t>Comptes à recevoir étudiants</a:t>
            </a:r>
          </a:p>
          <a:p>
            <a:pPr lvl="1" algn="just">
              <a:buFont typeface="Arial" panose="020B0604020202020204" pitchFamily="34" charset="0"/>
              <a:buChar char="•"/>
            </a:pPr>
            <a:r>
              <a:rPr lang="fr-CA" sz="1800" dirty="0"/>
              <a:t>Compte à payer et rapports de dépenses</a:t>
            </a:r>
          </a:p>
          <a:p>
            <a:pPr lvl="1" algn="just">
              <a:buFont typeface="Arial" panose="020B0604020202020204" pitchFamily="34" charset="0"/>
              <a:buChar char="•"/>
            </a:pPr>
            <a:r>
              <a:rPr lang="fr-CA" sz="1800" dirty="0"/>
              <a:t>Recherche</a:t>
            </a:r>
          </a:p>
          <a:p>
            <a:pPr lvl="1" algn="just">
              <a:buFont typeface="Arial" panose="020B0604020202020204" pitchFamily="34" charset="0"/>
              <a:buChar char="•"/>
            </a:pPr>
            <a:r>
              <a:rPr lang="fr-CA" sz="1800" dirty="0"/>
              <a:t>Service de l’activité physique et sportive (SAPS) – gestion financière</a:t>
            </a:r>
          </a:p>
          <a:p>
            <a:pPr lvl="1" algn="just">
              <a:buFont typeface="Arial" panose="020B0604020202020204" pitchFamily="34" charset="0"/>
              <a:buChar char="•"/>
            </a:pPr>
            <a:r>
              <a:rPr lang="fr-CA" sz="1800" dirty="0"/>
              <a:t>Paie.</a:t>
            </a:r>
          </a:p>
          <a:p>
            <a:pPr marL="457200" lvl="1" indent="0" algn="just">
              <a:buNone/>
            </a:pPr>
            <a:endParaRPr lang="fr-CA" sz="1800" dirty="0"/>
          </a:p>
          <a:p>
            <a:pPr marL="0" indent="0" algn="just">
              <a:buNone/>
            </a:pPr>
            <a:r>
              <a:rPr lang="fr-CA" sz="1800" dirty="0"/>
              <a:t>Vous êtes invités à consulter notre site internet au </a:t>
            </a:r>
          </a:p>
          <a:p>
            <a:pPr marL="0" indent="0" algn="just">
              <a:buNone/>
            </a:pPr>
            <a:r>
              <a:rPr lang="fr-CA" sz="1800" dirty="0">
                <a:hlinkClick r:id="rId6"/>
              </a:rPr>
              <a:t>http://www.uqtr.ca/servicedesfinances</a:t>
            </a:r>
            <a:endParaRPr lang="fr-CA" sz="1800" dirty="0"/>
          </a:p>
          <a:p>
            <a:pPr marL="0" indent="0" algn="just">
              <a:buNone/>
            </a:pPr>
            <a:endParaRPr lang="fr-CA" sz="1800" dirty="0"/>
          </a:p>
        </p:txBody>
      </p:sp>
      <p:sp>
        <p:nvSpPr>
          <p:cNvPr id="4" name="Espace réservé du numéro de diapositive 3">
            <a:extLst>
              <a:ext uri="{FF2B5EF4-FFF2-40B4-BE49-F238E27FC236}">
                <a16:creationId xmlns:a16="http://schemas.microsoft.com/office/drawing/2014/main" id="{D2A7BD39-DF25-447A-BD1E-2B9650CFD311}"/>
              </a:ext>
            </a:extLst>
          </p:cNvPr>
          <p:cNvSpPr>
            <a:spLocks noGrp="1"/>
          </p:cNvSpPr>
          <p:nvPr>
            <p:ph type="sldNum" sz="quarter" idx="12"/>
            <p:custDataLst>
              <p:tags r:id="rId3"/>
            </p:custDataLst>
          </p:nvPr>
        </p:nvSpPr>
        <p:spPr/>
        <p:txBody>
          <a:bodyPr/>
          <a:lstStyle/>
          <a:p>
            <a:fld id="{712E22A0-2D87-479C-8169-BB4647ED57A1}" type="slidenum">
              <a:rPr lang="fr-CA" smtClean="0"/>
              <a:pPr/>
              <a:t>2</a:t>
            </a:fld>
            <a:endParaRPr lang="fr-CA"/>
          </a:p>
        </p:txBody>
      </p:sp>
    </p:spTree>
    <p:extLst>
      <p:ext uri="{BB962C8B-B14F-4D97-AF65-F5344CB8AC3E}">
        <p14:creationId xmlns:p14="http://schemas.microsoft.com/office/powerpoint/2010/main" val="2670945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22262" y="107007"/>
            <a:ext cx="6626002" cy="1008112"/>
          </a:xfrm>
        </p:spPr>
        <p:txBody>
          <a:bodyPr/>
          <a:lstStyle/>
          <a:p>
            <a:r>
              <a:rPr lang="fr-CA" dirty="0">
                <a:latin typeface="Times New Roman" panose="02020603050405020304" pitchFamily="18" charset="0"/>
                <a:cs typeface="Times New Roman" panose="02020603050405020304" pitchFamily="18" charset="0"/>
              </a:rPr>
              <a:t>Budget</a:t>
            </a:r>
          </a:p>
        </p:txBody>
      </p:sp>
      <p:sp>
        <p:nvSpPr>
          <p:cNvPr id="3" name="Espace réservé du contenu 2"/>
          <p:cNvSpPr>
            <a:spLocks noGrp="1"/>
          </p:cNvSpPr>
          <p:nvPr>
            <p:ph idx="1"/>
            <p:custDataLst>
              <p:tags r:id="rId2"/>
            </p:custDataLst>
          </p:nvPr>
        </p:nvSpPr>
        <p:spPr>
          <a:xfrm>
            <a:off x="322262" y="1231900"/>
            <a:ext cx="8568952" cy="5293444"/>
          </a:xfrm>
        </p:spPr>
        <p:txBody>
          <a:bodyPr anchor="ctr"/>
          <a:lstStyle/>
          <a:p>
            <a:pPr lvl="0">
              <a:buFont typeface="Wingdings" panose="05000000000000000000" pitchFamily="2" charset="2"/>
              <a:buChar char="Ø"/>
            </a:pPr>
            <a:r>
              <a:rPr lang="fr-CA" sz="1050" dirty="0"/>
              <a:t>Description du secteur</a:t>
            </a:r>
          </a:p>
          <a:p>
            <a:pPr marL="0" indent="0">
              <a:buNone/>
            </a:pPr>
            <a:r>
              <a:rPr lang="fr-CA" sz="1050" dirty="0"/>
              <a:t>         Ce secteur participe à l'élaboration du budget annuel et révisé. Il est responsable des contrôles budgétaires en fonction des </a:t>
            </a:r>
          </a:p>
          <a:p>
            <a:pPr marL="0" indent="0">
              <a:buNone/>
            </a:pPr>
            <a:r>
              <a:rPr lang="fr-CA" sz="1050" dirty="0"/>
              <a:t>         disponibilités des fonds. Il s’assure de l’utilisation adéquate des ressources requises au bon fonctionnement de l’UQTR. Ce suivi</a:t>
            </a:r>
          </a:p>
          <a:p>
            <a:pPr marL="0" indent="0">
              <a:buNone/>
            </a:pPr>
            <a:r>
              <a:rPr lang="fr-CA" sz="1050" dirty="0"/>
              <a:t>         s’effectue au niveau des ressources humaines et matérielles. </a:t>
            </a:r>
          </a:p>
          <a:p>
            <a:pPr marL="0" indent="0">
              <a:buNone/>
            </a:pPr>
            <a:r>
              <a:rPr lang="fr-CA" sz="1050" b="1" dirty="0"/>
              <a:t> </a:t>
            </a:r>
            <a:endParaRPr lang="fr-CA" sz="1050" dirty="0"/>
          </a:p>
          <a:p>
            <a:pPr lvl="0">
              <a:buFont typeface="Wingdings" panose="05000000000000000000" pitchFamily="2" charset="2"/>
              <a:buChar char="Ø"/>
            </a:pPr>
            <a:r>
              <a:rPr lang="fr-CA" sz="1050" dirty="0"/>
              <a:t>Adresses courriel : </a:t>
            </a:r>
            <a:br>
              <a:rPr lang="fr-CA" sz="1050" dirty="0"/>
            </a:br>
            <a:r>
              <a:rPr lang="fr-CA" sz="1050" u="sng" dirty="0">
                <a:hlinkClick r:id="rId5"/>
              </a:rPr>
              <a:t>Veronique.boulay@uqtr.ca</a:t>
            </a:r>
            <a:br>
              <a:rPr lang="fr-CA" sz="1050" u="sng" dirty="0"/>
            </a:br>
            <a:r>
              <a:rPr lang="fr-CA" sz="1050" u="sng" dirty="0">
                <a:solidFill>
                  <a:schemeClr val="accent1">
                    <a:lumMod val="50000"/>
                  </a:schemeClr>
                </a:solidFill>
                <a:hlinkClick r:id="rId6">
                  <a:extLst>
                    <a:ext uri="{A12FA001-AC4F-418D-AE19-62706E023703}">
                      <ahyp:hlinkClr xmlns:ahyp="http://schemas.microsoft.com/office/drawing/2018/hyperlinkcolor" val="tx"/>
                    </a:ext>
                  </a:extLst>
                </a:hlinkClick>
              </a:rPr>
              <a:t>Kimberly.guerin-briere@uqtr.ca</a:t>
            </a:r>
            <a:endParaRPr lang="fr-CA" sz="1050" u="sng" dirty="0">
              <a:solidFill>
                <a:schemeClr val="accent1">
                  <a:lumMod val="50000"/>
                </a:schemeClr>
              </a:solidFill>
            </a:endParaRPr>
          </a:p>
          <a:p>
            <a:pPr marL="0" lvl="0" indent="0">
              <a:buNone/>
            </a:pPr>
            <a:r>
              <a:rPr lang="fr-CA" sz="1050" dirty="0">
                <a:solidFill>
                  <a:schemeClr val="accent1">
                    <a:lumMod val="50000"/>
                  </a:schemeClr>
                </a:solidFill>
              </a:rPr>
              <a:t>        </a:t>
            </a:r>
            <a:r>
              <a:rPr lang="fr-CA" sz="1050" u="sng" dirty="0">
                <a:solidFill>
                  <a:schemeClr val="accent1">
                    <a:lumMod val="50000"/>
                  </a:schemeClr>
                </a:solidFill>
              </a:rPr>
              <a:t>Genevieve.charpentier@uqtr.ca</a:t>
            </a:r>
          </a:p>
          <a:p>
            <a:pPr marL="0" indent="0">
              <a:buNone/>
            </a:pPr>
            <a:endParaRPr lang="fr-CA" sz="1050" u="sng" dirty="0"/>
          </a:p>
          <a:p>
            <a:pPr lvl="0">
              <a:buFont typeface="Wingdings" panose="05000000000000000000" pitchFamily="2" charset="2"/>
              <a:buChar char="Ø"/>
            </a:pPr>
            <a:r>
              <a:rPr lang="fr-CA" sz="1050" dirty="0"/>
              <a:t>Lien vers les documents pertinents – Budgets départementaux</a:t>
            </a:r>
          </a:p>
          <a:p>
            <a:pPr lvl="1"/>
            <a:r>
              <a:rPr lang="fr-CA" sz="1050" u="sng" dirty="0">
                <a:hlinkClick r:id="rId7"/>
              </a:rPr>
              <a:t>Documents- Budgets départementaux</a:t>
            </a:r>
            <a:endParaRPr lang="fr-CA" sz="1050" u="sng" dirty="0"/>
          </a:p>
          <a:p>
            <a:pPr marL="457200" lvl="1" indent="0">
              <a:buNone/>
            </a:pPr>
            <a:endParaRPr lang="fr-CA" sz="1050" dirty="0"/>
          </a:p>
          <a:p>
            <a:pPr lvl="0">
              <a:buFont typeface="Wingdings" panose="05000000000000000000" pitchFamily="2" charset="2"/>
              <a:buChar char="Ø"/>
            </a:pPr>
            <a:r>
              <a:rPr lang="fr-CA" sz="1050" dirty="0"/>
              <a:t>Cycle des opérations</a:t>
            </a:r>
          </a:p>
          <a:p>
            <a:pPr lvl="1"/>
            <a:r>
              <a:rPr lang="fr-CA" sz="1050" dirty="0"/>
              <a:t>Janvier- avril : </a:t>
            </a:r>
          </a:p>
          <a:p>
            <a:pPr lvl="2"/>
            <a:r>
              <a:rPr lang="fr-CA" sz="1050" dirty="0"/>
              <a:t>Budget initial de fonctionnement</a:t>
            </a:r>
          </a:p>
          <a:p>
            <a:pPr lvl="3"/>
            <a:r>
              <a:rPr lang="fr-CA" sz="1050" dirty="0"/>
              <a:t>Demandes d’effectifs</a:t>
            </a:r>
          </a:p>
          <a:p>
            <a:pPr lvl="3"/>
            <a:r>
              <a:rPr lang="fr-CA" sz="1050" dirty="0"/>
              <a:t>Autres demandes budgétaires </a:t>
            </a:r>
          </a:p>
          <a:p>
            <a:pPr lvl="1"/>
            <a:r>
              <a:rPr lang="fr-CA" sz="1050" dirty="0"/>
              <a:t>Octobre- décembre :</a:t>
            </a:r>
          </a:p>
          <a:p>
            <a:pPr lvl="2"/>
            <a:r>
              <a:rPr lang="fr-CA" sz="1050" dirty="0"/>
              <a:t>Budget révisé de fonctionnement</a:t>
            </a:r>
          </a:p>
          <a:p>
            <a:pPr>
              <a:buFont typeface="Wingdings" panose="05000000000000000000" pitchFamily="2" charset="2"/>
              <a:buChar char="Ø"/>
            </a:pPr>
            <a:r>
              <a:rPr lang="fr-CA" sz="1050" dirty="0"/>
              <a:t> Autres informations </a:t>
            </a:r>
          </a:p>
          <a:p>
            <a:pPr marL="0" indent="0">
              <a:buNone/>
            </a:pPr>
            <a:r>
              <a:rPr lang="fr-CA" sz="1050" dirty="0"/>
              <a:t> </a:t>
            </a:r>
          </a:p>
          <a:p>
            <a:pPr lvl="1"/>
            <a:r>
              <a:rPr lang="fr-CA" sz="1050" dirty="0"/>
              <a:t>Les nouveaux directeurs de département recevront une offre de formation en septembre pour faciliter le suivi budgétaire de leur département. Les différents documents expliquant les budgets disponibles et les politiques budgétaires seront vus dans le cadre de cette formation. </a:t>
            </a:r>
          </a:p>
          <a:p>
            <a:pPr lvl="1"/>
            <a:r>
              <a:rPr lang="fr-CA" sz="1050" dirty="0"/>
              <a:t>Tous les formulaires de bourses, d’honoraires professionnels, de conférenciers, de concours et prix qui sont payés avec le budget de fonctionnement de l’université doivent être envoyés à l’adresse courriel : </a:t>
            </a:r>
            <a:r>
              <a:rPr lang="fr-CA" sz="1050" u="sng" dirty="0">
                <a:hlinkClick r:id="rId5"/>
              </a:rPr>
              <a:t>budget@uqtr.ca </a:t>
            </a:r>
            <a:r>
              <a:rPr lang="fr-CA" sz="1050" u="sng" dirty="0"/>
              <a:t> </a:t>
            </a:r>
            <a:r>
              <a:rPr lang="fr-CA" sz="1050" dirty="0"/>
              <a:t>pour paiement.</a:t>
            </a:r>
          </a:p>
          <a:p>
            <a:pPr lvl="1"/>
            <a:endParaRPr lang="fr-CA" sz="1050" dirty="0"/>
          </a:p>
          <a:p>
            <a:pPr marL="0" indent="0">
              <a:buNone/>
            </a:pPr>
            <a:endParaRPr lang="fr-CA" sz="1050"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custDataLst>
              <p:tags r:id="rId3"/>
            </p:custDataLst>
          </p:nvPr>
        </p:nvSpPr>
        <p:spPr/>
        <p:txBody>
          <a:bodyPr/>
          <a:lstStyle/>
          <a:p>
            <a:fld id="{712E22A0-2D87-479C-8169-BB4647ED57A1}" type="slidenum">
              <a:rPr lang="fr-CA" smtClean="0"/>
              <a:pPr/>
              <a:t>3</a:t>
            </a:fld>
            <a:endParaRPr lang="fr-CA"/>
          </a:p>
        </p:txBody>
      </p:sp>
    </p:spTree>
    <p:extLst>
      <p:ext uri="{BB962C8B-B14F-4D97-AF65-F5344CB8AC3E}">
        <p14:creationId xmlns:p14="http://schemas.microsoft.com/office/powerpoint/2010/main" val="1673225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19533" y="332656"/>
            <a:ext cx="6626002" cy="6401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fr-CA" dirty="0">
                <a:latin typeface="Times New Roman" panose="02020603050405020304" pitchFamily="18" charset="0"/>
                <a:cs typeface="Times New Roman" panose="02020603050405020304" pitchFamily="18" charset="0"/>
              </a:rPr>
              <a:t>États financiers et comptes à recevoir</a:t>
            </a:r>
          </a:p>
        </p:txBody>
      </p:sp>
      <p:sp>
        <p:nvSpPr>
          <p:cNvPr id="6" name="Espace réservé du numéro de diapositive 5"/>
          <p:cNvSpPr>
            <a:spLocks noGrp="1"/>
          </p:cNvSpPr>
          <p:nvPr>
            <p:ph type="sldNum" sz="quarter" idx="12"/>
            <p:custDataLst>
              <p:tags r:id="rId2"/>
            </p:custDataLst>
          </p:nvPr>
        </p:nvSpPr>
        <p:spPr/>
        <p:txBody>
          <a:bodyPr/>
          <a:lstStyle/>
          <a:p>
            <a:fld id="{712E22A0-2D87-479C-8169-BB4647ED57A1}" type="slidenum">
              <a:rPr lang="fr-CA" smtClean="0"/>
              <a:pPr/>
              <a:t>4</a:t>
            </a:fld>
            <a:endParaRPr lang="fr-CA"/>
          </a:p>
        </p:txBody>
      </p:sp>
      <p:sp>
        <p:nvSpPr>
          <p:cNvPr id="5" name="Espace réservé du contenu 4">
            <a:extLst>
              <a:ext uri="{FF2B5EF4-FFF2-40B4-BE49-F238E27FC236}">
                <a16:creationId xmlns:a16="http://schemas.microsoft.com/office/drawing/2014/main" id="{BDD37448-EBFA-4DFA-8795-14DEBAE5E6B4}"/>
              </a:ext>
            </a:extLst>
          </p:cNvPr>
          <p:cNvSpPr>
            <a:spLocks noGrp="1"/>
          </p:cNvSpPr>
          <p:nvPr>
            <p:ph idx="1"/>
            <p:custDataLst>
              <p:tags r:id="rId3"/>
            </p:custDataLst>
          </p:nvPr>
        </p:nvSpPr>
        <p:spPr>
          <a:xfrm>
            <a:off x="322262" y="1628800"/>
            <a:ext cx="7992888" cy="5092675"/>
          </a:xfrm>
        </p:spPr>
        <p:txBody>
          <a:bodyPr/>
          <a:lstStyle/>
          <a:p>
            <a:pPr>
              <a:buFont typeface="Wingdings" panose="05000000000000000000" pitchFamily="2" charset="2"/>
              <a:buChar char="Ø"/>
            </a:pPr>
            <a:r>
              <a:rPr lang="fr-CA" sz="1050" dirty="0"/>
              <a:t>Description du secteur</a:t>
            </a:r>
          </a:p>
          <a:p>
            <a:pPr marL="0" indent="0">
              <a:buNone/>
            </a:pPr>
            <a:endParaRPr lang="fr-CA" sz="1050" dirty="0"/>
          </a:p>
          <a:p>
            <a:pPr marL="0" indent="0">
              <a:buNone/>
            </a:pPr>
            <a:r>
              <a:rPr lang="fr-CA" sz="1050" dirty="0"/>
              <a:t>         </a:t>
            </a:r>
            <a:r>
              <a:rPr lang="fr-CA" sz="1050" u="sng" dirty="0"/>
              <a:t>États financiers </a:t>
            </a:r>
          </a:p>
          <a:p>
            <a:pPr marL="0" lvl="0" indent="0">
              <a:buNone/>
            </a:pPr>
            <a:r>
              <a:rPr lang="fr-CA" sz="1050" dirty="0"/>
              <a:t>         Ce secteur effectue la production des états financiers consolidés de l’UQTR (trimestriels et annuels) et procède aux analyses</a:t>
            </a:r>
          </a:p>
          <a:p>
            <a:pPr marL="0" lvl="0" indent="0">
              <a:buNone/>
            </a:pPr>
            <a:r>
              <a:rPr lang="fr-CA" sz="1050" dirty="0"/>
              <a:t>         des  comptes de grand livre.</a:t>
            </a:r>
          </a:p>
          <a:p>
            <a:pPr marL="0" lvl="0" indent="0">
              <a:buNone/>
            </a:pPr>
            <a:endParaRPr lang="fr-CA" sz="1050" dirty="0"/>
          </a:p>
          <a:p>
            <a:pPr marL="0" indent="0">
              <a:buNone/>
            </a:pPr>
            <a:r>
              <a:rPr lang="fr-CA" sz="1050" dirty="0"/>
              <a:t>         </a:t>
            </a:r>
            <a:r>
              <a:rPr lang="fr-CA" sz="1050" u="sng" dirty="0"/>
              <a:t>Comptes à recevoir (Clients) </a:t>
            </a:r>
          </a:p>
          <a:p>
            <a:pPr marL="0" lvl="0" indent="0">
              <a:buNone/>
            </a:pPr>
            <a:r>
              <a:rPr lang="fr-CA" sz="1050" dirty="0"/>
              <a:t>         L’équipe de ce secteur produit la facturation des comptes clients </a:t>
            </a:r>
            <a:r>
              <a:rPr lang="fr-CA" sz="1050" i="1" dirty="0"/>
              <a:t>(suite aux demandes des différents départements, services et</a:t>
            </a:r>
          </a:p>
          <a:p>
            <a:pPr marL="0" lvl="0" indent="0">
              <a:buNone/>
            </a:pPr>
            <a:r>
              <a:rPr lang="fr-CA" sz="1050" i="1" dirty="0"/>
              <a:t>         unités administratives de l’UQTR) </a:t>
            </a:r>
            <a:r>
              <a:rPr lang="fr-CA" sz="1050" dirty="0"/>
              <a:t>et le suivi des comptes à recevoir. </a:t>
            </a:r>
          </a:p>
          <a:p>
            <a:pPr marL="0" lvl="0" indent="0">
              <a:buNone/>
            </a:pPr>
            <a:r>
              <a:rPr lang="fr-CA" sz="1050" dirty="0"/>
              <a:t>         Il est responsable des dépôts, leur comptabilisation dans le système comptable et de la réalisation de la conciliation bancaire.</a:t>
            </a:r>
          </a:p>
          <a:p>
            <a:pPr marL="0" lvl="0" indent="0">
              <a:buNone/>
            </a:pPr>
            <a:endParaRPr lang="fr-CA" sz="1050" dirty="0"/>
          </a:p>
          <a:p>
            <a:pPr>
              <a:buFont typeface="Wingdings" panose="05000000000000000000" pitchFamily="2" charset="2"/>
              <a:buChar char="Ø"/>
            </a:pPr>
            <a:r>
              <a:rPr lang="fr-CA" sz="1050" dirty="0"/>
              <a:t>Adresses courriel : </a:t>
            </a:r>
          </a:p>
          <a:p>
            <a:pPr marL="0" indent="0">
              <a:buNone/>
            </a:pPr>
            <a:r>
              <a:rPr lang="fr-CA" sz="1050" dirty="0"/>
              <a:t>         </a:t>
            </a:r>
            <a:r>
              <a:rPr lang="fr-CA" sz="1050" dirty="0">
                <a:hlinkClick r:id="rId5"/>
              </a:rPr>
              <a:t>carfinances@uqtr.ca</a:t>
            </a:r>
            <a:r>
              <a:rPr lang="fr-CA" sz="1050" dirty="0"/>
              <a:t> </a:t>
            </a:r>
          </a:p>
          <a:p>
            <a:pPr marL="0" indent="0">
              <a:buNone/>
            </a:pPr>
            <a:endParaRPr lang="fr-CA" sz="1050" dirty="0"/>
          </a:p>
          <a:p>
            <a:pPr lvl="0">
              <a:buFont typeface="Wingdings" panose="05000000000000000000" pitchFamily="2" charset="2"/>
              <a:buChar char="Ø"/>
            </a:pPr>
            <a:r>
              <a:rPr lang="fr-CA" sz="1050" dirty="0"/>
              <a:t>Cycle des opérations</a:t>
            </a:r>
          </a:p>
          <a:p>
            <a:pPr lvl="1"/>
            <a:r>
              <a:rPr lang="fr-CA" sz="1050" dirty="0"/>
              <a:t>États financiers annuels : 30 avril </a:t>
            </a:r>
          </a:p>
          <a:p>
            <a:pPr marL="0" indent="0">
              <a:buNone/>
            </a:pPr>
            <a:r>
              <a:rPr lang="fr-CA" sz="1050" dirty="0"/>
              <a:t>                   Un mémo rappelant les différentes échéances (contrats de travail, dépôts, rapport de dépenses, factures d’achat, etc.) </a:t>
            </a:r>
          </a:p>
          <a:p>
            <a:pPr marL="0" indent="0">
              <a:buNone/>
            </a:pPr>
            <a:r>
              <a:rPr lang="fr-CA" sz="1050" dirty="0"/>
              <a:t>                   est transmis quelques semaines avant la fin d’année financière à tous les membres de la communauté universitaire.  </a:t>
            </a:r>
          </a:p>
          <a:p>
            <a:pPr marL="0" indent="0">
              <a:buNone/>
            </a:pPr>
            <a:endParaRPr lang="fr-CA" sz="1050" dirty="0"/>
          </a:p>
          <a:p>
            <a:pPr lvl="1"/>
            <a:r>
              <a:rPr lang="fr-CA" sz="1050" dirty="0"/>
              <a:t>États financiers trimestriels : 31 juillet, 31 octobre, 31 janvier</a:t>
            </a:r>
          </a:p>
          <a:p>
            <a:pPr marL="0" indent="0">
              <a:buNone/>
            </a:pPr>
            <a:endParaRPr lang="fr-CA" sz="1050" dirty="0"/>
          </a:p>
          <a:p>
            <a:pPr lvl="1"/>
            <a:r>
              <a:rPr lang="fr-CA" sz="1050" dirty="0"/>
              <a:t>Comptes à recevoir (Clients)</a:t>
            </a:r>
          </a:p>
          <a:p>
            <a:pPr marL="457200" lvl="1" indent="0">
              <a:buNone/>
            </a:pPr>
            <a:r>
              <a:rPr lang="fr-CA" sz="1050" dirty="0"/>
              <a:t>        Facturation (en continu, en fonction des demandes)  </a:t>
            </a:r>
          </a:p>
          <a:p>
            <a:pPr marL="0" indent="0">
              <a:buNone/>
            </a:pPr>
            <a:r>
              <a:rPr lang="fr-CA" sz="1050" dirty="0"/>
              <a:t> </a:t>
            </a:r>
          </a:p>
          <a:p>
            <a:pPr marL="0" indent="0">
              <a:buNone/>
            </a:pPr>
            <a:r>
              <a:rPr lang="fr-CA" sz="1050" dirty="0"/>
              <a:t> </a:t>
            </a:r>
          </a:p>
          <a:p>
            <a:endParaRPr lang="fr-CA" sz="105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fr-CA" dirty="0">
                <a:latin typeface="Times New Roman" panose="02020603050405020304" pitchFamily="18" charset="0"/>
                <a:cs typeface="Times New Roman" panose="02020603050405020304" pitchFamily="18" charset="0"/>
              </a:rPr>
              <a:t>Comptes à recevoir étudiants</a:t>
            </a:r>
          </a:p>
        </p:txBody>
      </p:sp>
      <p:sp>
        <p:nvSpPr>
          <p:cNvPr id="3" name="Espace réservé du numéro de diapositive 2"/>
          <p:cNvSpPr>
            <a:spLocks noGrp="1"/>
          </p:cNvSpPr>
          <p:nvPr>
            <p:ph type="sldNum" sz="quarter" idx="12"/>
            <p:custDataLst>
              <p:tags r:id="rId2"/>
            </p:custDataLst>
          </p:nvPr>
        </p:nvSpPr>
        <p:spPr/>
        <p:txBody>
          <a:bodyPr/>
          <a:lstStyle/>
          <a:p>
            <a:fld id="{712E22A0-2D87-479C-8169-BB4647ED57A1}" type="slidenum">
              <a:rPr lang="fr-CA" smtClean="0"/>
              <a:pPr/>
              <a:t>5</a:t>
            </a:fld>
            <a:endParaRPr lang="fr-CA"/>
          </a:p>
        </p:txBody>
      </p:sp>
      <p:sp>
        <p:nvSpPr>
          <p:cNvPr id="6" name="Espace réservé du contenu 5">
            <a:extLst>
              <a:ext uri="{FF2B5EF4-FFF2-40B4-BE49-F238E27FC236}">
                <a16:creationId xmlns:a16="http://schemas.microsoft.com/office/drawing/2014/main" id="{E2C0DF40-E473-4647-BAFE-1452D3728925}"/>
              </a:ext>
            </a:extLst>
          </p:cNvPr>
          <p:cNvSpPr>
            <a:spLocks noGrp="1"/>
          </p:cNvSpPr>
          <p:nvPr>
            <p:ph idx="1"/>
            <p:custDataLst>
              <p:tags r:id="rId3"/>
            </p:custDataLst>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Ø"/>
            </a:pPr>
            <a:r>
              <a:rPr lang="fr-CA" sz="1050" dirty="0"/>
              <a:t>Description du secteur</a:t>
            </a:r>
          </a:p>
          <a:p>
            <a:pPr marL="0" indent="0">
              <a:spcBef>
                <a:spcPts val="240"/>
              </a:spcBef>
              <a:buNone/>
            </a:pPr>
            <a:r>
              <a:rPr lang="fr-CA" sz="1050" dirty="0"/>
              <a:t>         Le secteur des comptes à recevoir étudiants s’occupe de la facturation, de l’encaissement et de la mise à jour des dossiers</a:t>
            </a:r>
          </a:p>
          <a:p>
            <a:pPr marL="0" indent="0">
              <a:spcBef>
                <a:spcPts val="240"/>
              </a:spcBef>
              <a:buNone/>
            </a:pPr>
            <a:r>
              <a:rPr lang="fr-CA" sz="1050" dirty="0"/>
              <a:t>         financiers des étudiants. Il répond aux questions en lien avec l’état de compte de l’étudiant. </a:t>
            </a:r>
            <a:br>
              <a:rPr lang="fr-CA" sz="1050" dirty="0"/>
            </a:br>
            <a:endParaRPr lang="fr-CA" sz="1050" dirty="0"/>
          </a:p>
          <a:p>
            <a:pPr marL="0" indent="0">
              <a:spcBef>
                <a:spcPts val="240"/>
              </a:spcBef>
              <a:buNone/>
            </a:pPr>
            <a:r>
              <a:rPr lang="fr-CA" sz="1050" dirty="0"/>
              <a:t>         Il s’occupe aussi de la gestion financière de certaines ententes particulières avec d’autres universités qui touchent la clientèle</a:t>
            </a:r>
          </a:p>
          <a:p>
            <a:pPr marL="0" indent="0">
              <a:spcBef>
                <a:spcPts val="240"/>
              </a:spcBef>
              <a:buNone/>
            </a:pPr>
            <a:r>
              <a:rPr lang="fr-CA" sz="1050" dirty="0"/>
              <a:t>         étudiante, de la mise à jour des FIO ainsi que de la perception des frais des diverses associations étudiantes. Des états de </a:t>
            </a:r>
          </a:p>
          <a:p>
            <a:pPr marL="0" indent="0">
              <a:spcBef>
                <a:spcPts val="240"/>
              </a:spcBef>
              <a:buNone/>
            </a:pPr>
            <a:r>
              <a:rPr lang="fr-CA" sz="1050" dirty="0"/>
              <a:t>         compte sont envoyés à divers dates clés pendant l’année (avant les débuts de session ou dates d’abandon) aux étudiants </a:t>
            </a:r>
          </a:p>
          <a:p>
            <a:pPr marL="0" indent="0">
              <a:spcBef>
                <a:spcPts val="240"/>
              </a:spcBef>
              <a:buNone/>
            </a:pPr>
            <a:r>
              <a:rPr lang="fr-CA" sz="1050" dirty="0"/>
              <a:t>         ayant un solde à payer.</a:t>
            </a:r>
          </a:p>
          <a:p>
            <a:pPr marL="0" indent="0">
              <a:buNone/>
            </a:pPr>
            <a:endParaRPr lang="fr-CA" sz="1050" dirty="0"/>
          </a:p>
          <a:p>
            <a:pPr>
              <a:buFont typeface="Wingdings" panose="05000000000000000000" pitchFamily="2" charset="2"/>
              <a:buChar char="Ø"/>
            </a:pPr>
            <a:r>
              <a:rPr lang="fr-CA" sz="1050" dirty="0"/>
              <a:t>Adresses courriel : </a:t>
            </a:r>
            <a:br>
              <a:rPr lang="fr-CA" sz="1050" dirty="0"/>
            </a:br>
            <a:r>
              <a:rPr lang="fr-CA" sz="1050" dirty="0">
                <a:hlinkClick r:id="rId5"/>
              </a:rPr>
              <a:t>carefin@uqtr.ca</a:t>
            </a:r>
            <a:endParaRPr lang="fr-CA" sz="1050" dirty="0"/>
          </a:p>
          <a:p>
            <a:pPr marL="0" indent="0">
              <a:buNone/>
            </a:pPr>
            <a:r>
              <a:rPr lang="fr-CA" sz="1050" dirty="0"/>
              <a:t> </a:t>
            </a:r>
          </a:p>
          <a:p>
            <a:pPr marL="0" indent="0">
              <a:buNone/>
            </a:pPr>
            <a:r>
              <a:rPr lang="fr-CA" sz="1050" dirty="0"/>
              <a:t> Liens vers les documents pertinents</a:t>
            </a:r>
          </a:p>
          <a:p>
            <a:pPr lvl="1"/>
            <a:r>
              <a:rPr lang="fr-CA" sz="1050" dirty="0">
                <a:hlinkClick r:id="rId6"/>
              </a:rPr>
              <a:t>Formulaires divers</a:t>
            </a:r>
            <a:endParaRPr lang="fr-CA" sz="1050" dirty="0"/>
          </a:p>
          <a:p>
            <a:pPr lvl="1"/>
            <a:r>
              <a:rPr lang="fr-CA" sz="1050" dirty="0">
                <a:hlinkClick r:id="rId7"/>
              </a:rPr>
              <a:t>Calendrier universitaire - dates importantes</a:t>
            </a:r>
            <a:r>
              <a:rPr lang="fr-CA" sz="1050" dirty="0"/>
              <a:t> </a:t>
            </a:r>
          </a:p>
          <a:p>
            <a:pPr lvl="1"/>
            <a:r>
              <a:rPr lang="fr-CA" sz="1050" dirty="0">
                <a:hlinkClick r:id="rId8"/>
              </a:rPr>
              <a:t>Calculateur du coût approximatif d’un trimestre</a:t>
            </a:r>
            <a:r>
              <a:rPr lang="fr-CA" sz="1050" dirty="0"/>
              <a:t> </a:t>
            </a:r>
          </a:p>
          <a:p>
            <a:pPr lvl="1"/>
            <a:endParaRPr lang="fr-CA" sz="1050" dirty="0"/>
          </a:p>
          <a:p>
            <a:pPr marL="457200" lvl="1" indent="0">
              <a:buNone/>
            </a:pPr>
            <a:endParaRPr lang="fr-CA" sz="1050" dirty="0"/>
          </a:p>
          <a:p>
            <a:pPr lvl="1"/>
            <a:endParaRPr lang="fr-CA" sz="1050" dirty="0"/>
          </a:p>
          <a:p>
            <a:pPr>
              <a:buFont typeface="Wingdings" panose="05000000000000000000" pitchFamily="2" charset="2"/>
              <a:buChar char="Ø"/>
            </a:pPr>
            <a:endParaRPr lang="fr-CA" sz="1050" dirty="0"/>
          </a:p>
        </p:txBody>
      </p:sp>
    </p:spTree>
    <p:extLst>
      <p:ext uri="{BB962C8B-B14F-4D97-AF65-F5344CB8AC3E}">
        <p14:creationId xmlns:p14="http://schemas.microsoft.com/office/powerpoint/2010/main" val="1707211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fr-CA" dirty="0">
                <a:latin typeface="Times New Roman" panose="02020603050405020304" pitchFamily="18" charset="0"/>
                <a:cs typeface="Times New Roman" panose="02020603050405020304" pitchFamily="18" charset="0"/>
              </a:rPr>
              <a:t>Comptes à payer et rapports de dépenses</a:t>
            </a:r>
          </a:p>
        </p:txBody>
      </p:sp>
      <p:sp>
        <p:nvSpPr>
          <p:cNvPr id="3" name="Espace réservé du numéro de diapositive 2"/>
          <p:cNvSpPr>
            <a:spLocks noGrp="1"/>
          </p:cNvSpPr>
          <p:nvPr>
            <p:ph type="sldNum" sz="quarter" idx="12"/>
            <p:custDataLst>
              <p:tags r:id="rId2"/>
            </p:custDataLst>
          </p:nvPr>
        </p:nvSpPr>
        <p:spPr/>
        <p:txBody>
          <a:bodyPr/>
          <a:lstStyle/>
          <a:p>
            <a:fld id="{712E22A0-2D87-479C-8169-BB4647ED57A1}" type="slidenum">
              <a:rPr lang="fr-CA" smtClean="0"/>
              <a:pPr/>
              <a:t>6</a:t>
            </a:fld>
            <a:endParaRPr lang="fr-CA"/>
          </a:p>
        </p:txBody>
      </p:sp>
      <p:sp>
        <p:nvSpPr>
          <p:cNvPr id="4" name="Espace réservé du contenu 3"/>
          <p:cNvSpPr>
            <a:spLocks noGrp="1"/>
          </p:cNvSpPr>
          <p:nvPr>
            <p:ph idx="1"/>
            <p:custDataLst>
              <p:tags r:id="rId3"/>
            </p:custDataLst>
          </p:nvPr>
        </p:nvSpPr>
        <p:spPr>
          <a:xfrm>
            <a:off x="322262" y="1258093"/>
            <a:ext cx="7992888" cy="489654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buNone/>
            </a:pPr>
            <a:r>
              <a:rPr lang="fr-CA" sz="1000" b="1" dirty="0"/>
              <a:t>Compte à payer</a:t>
            </a:r>
          </a:p>
          <a:p>
            <a:pPr marL="0" indent="0">
              <a:buNone/>
            </a:pPr>
            <a:endParaRPr lang="fr-CA" sz="1000" b="1" dirty="0"/>
          </a:p>
          <a:p>
            <a:pPr>
              <a:buFont typeface="Wingdings" panose="05000000000000000000" pitchFamily="2" charset="2"/>
              <a:buChar char="Ø"/>
            </a:pPr>
            <a:r>
              <a:rPr lang="fr-CA" sz="1000" dirty="0"/>
              <a:t>Description du secteur :</a:t>
            </a:r>
          </a:p>
          <a:p>
            <a:pPr marL="0" indent="0">
              <a:buNone/>
            </a:pPr>
            <a:r>
              <a:rPr lang="fr-CA" sz="1000" dirty="0"/>
              <a:t>         L’équipe des comptes à payer s’occupe principalement du traitement et de l’analyse des factures provenant de fournisseurs, du</a:t>
            </a:r>
          </a:p>
          <a:p>
            <a:pPr marL="0" indent="0">
              <a:buNone/>
            </a:pPr>
            <a:r>
              <a:rPr lang="fr-CA" sz="1000" dirty="0"/>
              <a:t>         traitement de demandes d’avances (ex. : acomptes, paiements avant livraison) et d’effectuer les décaissements nécessaires pour</a:t>
            </a:r>
          </a:p>
          <a:p>
            <a:pPr marL="0" indent="0">
              <a:buNone/>
            </a:pPr>
            <a:r>
              <a:rPr lang="fr-CA" sz="1000" dirty="0"/>
              <a:t>         acquitter les demandes traitées (dépôts directs, chèques, virements internationaux). Elle effectue également tout suivi nécessaire </a:t>
            </a:r>
          </a:p>
          <a:p>
            <a:pPr marL="0" indent="0">
              <a:buNone/>
            </a:pPr>
            <a:r>
              <a:rPr lang="fr-CA" sz="1000" dirty="0"/>
              <a:t>         auprès des requérants.</a:t>
            </a:r>
          </a:p>
          <a:p>
            <a:pPr marL="457200" lvl="1" indent="0">
              <a:buNone/>
            </a:pPr>
            <a:endParaRPr lang="fr-CA" sz="1000" dirty="0"/>
          </a:p>
          <a:p>
            <a:pPr>
              <a:buFont typeface="Wingdings" panose="05000000000000000000" pitchFamily="2" charset="2"/>
              <a:buChar char="Ø"/>
            </a:pPr>
            <a:r>
              <a:rPr lang="fr-CA" sz="1000" dirty="0"/>
              <a:t>Adresse courriel :</a:t>
            </a:r>
            <a:br>
              <a:rPr lang="fr-CA" sz="1000" dirty="0"/>
            </a:br>
            <a:r>
              <a:rPr lang="fr-CA" sz="1000" dirty="0">
                <a:hlinkClick r:id="rId5"/>
              </a:rPr>
              <a:t>Capfinances@uqtr.ca</a:t>
            </a:r>
            <a:endParaRPr lang="fr-CA" sz="1000" dirty="0"/>
          </a:p>
          <a:p>
            <a:pPr marL="457200" lvl="1" indent="0">
              <a:buNone/>
            </a:pPr>
            <a:endParaRPr lang="fr-CA" sz="1000" dirty="0"/>
          </a:p>
          <a:p>
            <a:pPr>
              <a:buFont typeface="Wingdings" panose="05000000000000000000" pitchFamily="2" charset="2"/>
              <a:buChar char="Ø"/>
            </a:pPr>
            <a:r>
              <a:rPr lang="fr-CA" sz="1000" dirty="0"/>
              <a:t>Documents normatifs et liens pertinents </a:t>
            </a:r>
          </a:p>
          <a:p>
            <a:pPr lvl="1"/>
            <a:r>
              <a:rPr lang="fr-CA" sz="1000" dirty="0"/>
              <a:t>Règlement sur les contrats d’approvisionnement, de services et de travaux de construction. Les comptes à payer étant impliqués au niveau des achats réguliers de l’UQTR, l’équipe veille à ce que la politique soit appliquée correctement au niveau du processus d’acquisition.</a:t>
            </a:r>
            <a:br>
              <a:rPr lang="fr-CA" sz="1000" dirty="0"/>
            </a:br>
            <a:r>
              <a:rPr lang="fr-CA" sz="1000" dirty="0">
                <a:hlinkClick r:id="rId6"/>
              </a:rPr>
              <a:t>http://www.uqtr.ca/vrsg/Reglementation/89.pdf</a:t>
            </a:r>
            <a:r>
              <a:rPr lang="fr-CA" sz="1000" dirty="0"/>
              <a:t> </a:t>
            </a:r>
          </a:p>
          <a:p>
            <a:pPr lvl="1">
              <a:buFont typeface="Wingdings" panose="05000000000000000000" pitchFamily="2" charset="2"/>
              <a:buChar char="§"/>
            </a:pPr>
            <a:r>
              <a:rPr lang="fr-CA" sz="1000" dirty="0">
                <a:hlinkClick r:id="rId7"/>
              </a:rPr>
              <a:t>Calendrier de paiement</a:t>
            </a:r>
            <a:endParaRPr lang="fr-CA" sz="1000" dirty="0"/>
          </a:p>
          <a:p>
            <a:pPr marL="457200" lvl="1" indent="0">
              <a:buNone/>
            </a:pPr>
            <a:endParaRPr lang="fr-CA" sz="1000" dirty="0"/>
          </a:p>
          <a:p>
            <a:pPr>
              <a:buFont typeface="Wingdings" panose="05000000000000000000" pitchFamily="2" charset="2"/>
              <a:buChar char="Ø"/>
            </a:pPr>
            <a:r>
              <a:rPr lang="fr-CA" sz="1000" dirty="0"/>
              <a:t>Autres informations :</a:t>
            </a:r>
          </a:p>
          <a:p>
            <a:pPr lvl="1"/>
            <a:r>
              <a:rPr lang="fr-CA" sz="1000" dirty="0"/>
              <a:t>Les paiements sont effectués de façon bihebdomadaire, la veille des paies régulières de l’UQTR. Le moment du règlement varie selon la méthode de paiement retenue :</a:t>
            </a:r>
          </a:p>
          <a:p>
            <a:pPr lvl="2"/>
            <a:r>
              <a:rPr lang="fr-CA" sz="1000" dirty="0"/>
              <a:t>Dépôt direct : de 1 à 2 jours ouvrables, en moyenne.</a:t>
            </a:r>
          </a:p>
          <a:p>
            <a:pPr lvl="2"/>
            <a:r>
              <a:rPr lang="fr-CA" sz="1000" dirty="0"/>
              <a:t>Par chèque : sujet aux délais postaux.</a:t>
            </a:r>
          </a:p>
          <a:p>
            <a:pPr lvl="2"/>
            <a:r>
              <a:rPr lang="fr-CA" sz="1000" dirty="0"/>
              <a:t>Virements internationaux : entre 2 et 4 jours ouvrables, en moyenne.</a:t>
            </a:r>
          </a:p>
          <a:p>
            <a:pPr lvl="1"/>
            <a:r>
              <a:rPr lang="fr-CA" sz="1000" dirty="0"/>
              <a:t>Les conditions régulières de paiement de l’UQTR sont « net 30 jours », soit le paiement complet 30 jours après la date de facturation.</a:t>
            </a:r>
          </a:p>
          <a:p>
            <a:pPr>
              <a:buFont typeface="Wingdings" panose="05000000000000000000" pitchFamily="2" charset="2"/>
              <a:buChar char="Ø"/>
            </a:pPr>
            <a:endParaRPr lang="fr-CA" sz="1000" dirty="0"/>
          </a:p>
        </p:txBody>
      </p:sp>
    </p:spTree>
    <p:extLst>
      <p:ext uri="{BB962C8B-B14F-4D97-AF65-F5344CB8AC3E}">
        <p14:creationId xmlns:p14="http://schemas.microsoft.com/office/powerpoint/2010/main" val="2011256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87D6FB-6EFC-419A-AEF3-C038FAF16214}"/>
              </a:ext>
            </a:extLst>
          </p:cNvPr>
          <p:cNvSpPr>
            <a:spLocks noGrp="1"/>
          </p:cNvSpPr>
          <p:nvPr>
            <p:ph type="title"/>
            <p:custDataLst>
              <p:tags r:id="rId1"/>
            </p:custDataLst>
          </p:nvPr>
        </p:nvSpPr>
        <p:spPr/>
        <p:txBody>
          <a:bodyPr/>
          <a:lstStyle/>
          <a:p>
            <a:r>
              <a:rPr lang="fr-CA" dirty="0">
                <a:latin typeface="Times New Roman" panose="02020603050405020304" pitchFamily="18" charset="0"/>
                <a:cs typeface="Times New Roman" panose="02020603050405020304" pitchFamily="18" charset="0"/>
              </a:rPr>
              <a:t>Comptes à payer et rapports de dépenses</a:t>
            </a:r>
            <a:endParaRPr lang="fr-CA" dirty="0">
              <a:solidFill>
                <a:srgbClr val="0070C0"/>
              </a:solidFill>
            </a:endParaRPr>
          </a:p>
        </p:txBody>
      </p:sp>
      <p:sp>
        <p:nvSpPr>
          <p:cNvPr id="4" name="Espace réservé du numéro de diapositive 3">
            <a:extLst>
              <a:ext uri="{FF2B5EF4-FFF2-40B4-BE49-F238E27FC236}">
                <a16:creationId xmlns:a16="http://schemas.microsoft.com/office/drawing/2014/main" id="{D0E84B45-87E6-49CA-ADF8-16A4427229A4}"/>
              </a:ext>
            </a:extLst>
          </p:cNvPr>
          <p:cNvSpPr>
            <a:spLocks noGrp="1"/>
          </p:cNvSpPr>
          <p:nvPr>
            <p:ph type="sldNum" sz="quarter" idx="12"/>
            <p:custDataLst>
              <p:tags r:id="rId2"/>
            </p:custDataLst>
          </p:nvPr>
        </p:nvSpPr>
        <p:spPr/>
        <p:txBody>
          <a:bodyPr/>
          <a:lstStyle/>
          <a:p>
            <a:fld id="{712E22A0-2D87-479C-8169-BB4647ED57A1}" type="slidenum">
              <a:rPr lang="fr-CA" smtClean="0"/>
              <a:pPr/>
              <a:t>7</a:t>
            </a:fld>
            <a:endParaRPr lang="fr-CA"/>
          </a:p>
        </p:txBody>
      </p:sp>
      <p:sp>
        <p:nvSpPr>
          <p:cNvPr id="3" name="Espace réservé du contenu 2">
            <a:extLst>
              <a:ext uri="{FF2B5EF4-FFF2-40B4-BE49-F238E27FC236}">
                <a16:creationId xmlns:a16="http://schemas.microsoft.com/office/drawing/2014/main" id="{8429FD03-5889-45F7-8E00-643B8A6102DE}"/>
              </a:ext>
            </a:extLst>
          </p:cNvPr>
          <p:cNvSpPr>
            <a:spLocks noGrp="1"/>
          </p:cNvSpPr>
          <p:nvPr>
            <p:ph idx="1"/>
            <p:custDataLst>
              <p:tags r:id="rId3"/>
            </p:custDataLst>
          </p:nvPr>
        </p:nvSpPr>
        <p:spPr>
          <a:xfrm>
            <a:off x="322262" y="1196752"/>
            <a:ext cx="7992888" cy="525658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buNone/>
            </a:pPr>
            <a:r>
              <a:rPr lang="fr-CA" sz="1000" b="1" dirty="0"/>
              <a:t>Rapport de dépenses</a:t>
            </a:r>
          </a:p>
          <a:p>
            <a:pPr marL="0" indent="0">
              <a:buNone/>
            </a:pPr>
            <a:endParaRPr lang="fr-CA" sz="1000" dirty="0"/>
          </a:p>
          <a:p>
            <a:pPr>
              <a:buFont typeface="Wingdings" panose="05000000000000000000" pitchFamily="2" charset="2"/>
              <a:buChar char="Ø"/>
            </a:pPr>
            <a:r>
              <a:rPr lang="fr-CA" sz="1000" dirty="0"/>
              <a:t>Description du secteur </a:t>
            </a:r>
          </a:p>
          <a:p>
            <a:pPr marL="0" indent="0">
              <a:buNone/>
            </a:pPr>
            <a:r>
              <a:rPr lang="fr-CA" sz="1000" dirty="0"/>
              <a:t>         L’équipe des réclamations de dépenses s’occupe principalement du traitement et de l’analyse des réclamations de dépenses</a:t>
            </a:r>
          </a:p>
          <a:p>
            <a:pPr marL="0" indent="0">
              <a:buNone/>
            </a:pPr>
            <a:r>
              <a:rPr lang="fr-CA" sz="1000" dirty="0"/>
              <a:t>         provenant d’employés et d’étudiants de l’UQTR. L’équipe procède à l’analyse des documents reçus conformément à la Politique sur</a:t>
            </a:r>
          </a:p>
          <a:p>
            <a:pPr marL="0" indent="0">
              <a:buNone/>
            </a:pPr>
            <a:r>
              <a:rPr lang="fr-CA" sz="1000" dirty="0"/>
              <a:t>         le remboursement des frais de déplacement, de séjour, de représentation et d’autres dépenses et effectue les suivis nécessaires</a:t>
            </a:r>
          </a:p>
          <a:p>
            <a:pPr marL="0" indent="0">
              <a:buNone/>
            </a:pPr>
            <a:r>
              <a:rPr lang="fr-CA" sz="1000" dirty="0"/>
              <a:t>        auprès des requérants (demande de documents, demandes d’informations complémentaires)</a:t>
            </a:r>
          </a:p>
          <a:p>
            <a:pPr marL="0" indent="0">
              <a:buNone/>
            </a:pPr>
            <a:endParaRPr lang="fr-CA" sz="1000" dirty="0"/>
          </a:p>
          <a:p>
            <a:pPr>
              <a:buFont typeface="Wingdings" panose="05000000000000000000" pitchFamily="2" charset="2"/>
              <a:buChar char="Ø"/>
            </a:pPr>
            <a:r>
              <a:rPr lang="fr-CA" sz="1000" dirty="0"/>
              <a:t>Adresse courriel :</a:t>
            </a:r>
            <a:br>
              <a:rPr lang="fr-CA" sz="1000" dirty="0"/>
            </a:br>
            <a:r>
              <a:rPr lang="fr-CA" sz="1000" dirty="0">
                <a:hlinkClick r:id="rId6"/>
              </a:rPr>
              <a:t>Rdepfinances@uqtr.ca</a:t>
            </a:r>
            <a:r>
              <a:rPr lang="fr-CA" sz="1000" dirty="0"/>
              <a:t> </a:t>
            </a:r>
          </a:p>
          <a:p>
            <a:pPr marL="457200" lvl="1" indent="0">
              <a:buNone/>
            </a:pPr>
            <a:endParaRPr lang="fr-CA" sz="1000" dirty="0"/>
          </a:p>
          <a:p>
            <a:pPr>
              <a:buFont typeface="Wingdings" panose="05000000000000000000" pitchFamily="2" charset="2"/>
              <a:buChar char="Ø"/>
            </a:pPr>
            <a:r>
              <a:rPr lang="fr-CA" sz="1000" dirty="0"/>
              <a:t>Documents normatifs et liens pertinents:</a:t>
            </a:r>
          </a:p>
          <a:p>
            <a:pPr lvl="1"/>
            <a:r>
              <a:rPr lang="fr-CA" sz="1000" dirty="0"/>
              <a:t>Politique sur le remboursement des frais de déplacement, de séjour, de représentation et d’autres dépenses</a:t>
            </a:r>
          </a:p>
          <a:p>
            <a:pPr marL="914400" lvl="2" indent="0">
              <a:buNone/>
            </a:pPr>
            <a:r>
              <a:rPr lang="fr-CA" sz="1000" dirty="0"/>
              <a:t>Cette politique précise les balises applicables dans le cadre du remboursement des dépenses. Elle constitue la principale ressource documentaire de l’équipe des réclamations de dépenses.</a:t>
            </a:r>
          </a:p>
          <a:p>
            <a:pPr marL="914400" lvl="2" indent="0">
              <a:buNone/>
            </a:pPr>
            <a:r>
              <a:rPr lang="fr-CA" sz="1000" dirty="0">
                <a:hlinkClick r:id="rId7"/>
              </a:rPr>
              <a:t>http://www.uqtr.ca/vrsg/Reglementation/185.pdf</a:t>
            </a:r>
            <a:r>
              <a:rPr lang="fr-CA" sz="1000" dirty="0"/>
              <a:t> </a:t>
            </a:r>
          </a:p>
          <a:p>
            <a:pPr lvl="1"/>
            <a:r>
              <a:rPr lang="fr-CA" sz="1000" dirty="0"/>
              <a:t>Règlement sur les contrats d’approvisionnement, de services et de travaux de construction</a:t>
            </a:r>
          </a:p>
          <a:p>
            <a:pPr marL="914400" lvl="2" indent="0">
              <a:buNone/>
            </a:pPr>
            <a:r>
              <a:rPr lang="fr-CA" sz="1000" dirty="0"/>
              <a:t>Suite aux changements apportés en décembre 2021 au niveau des dépenses de moins de 2 500$, soit l’article 30 du règlement, l’équipe des réclamations de dépenses est impliquée afin de veiller à l’application du règlement.</a:t>
            </a:r>
          </a:p>
          <a:p>
            <a:pPr marL="914400" lvl="2" indent="0">
              <a:buNone/>
            </a:pPr>
            <a:r>
              <a:rPr lang="fr-CA" sz="1000" dirty="0">
                <a:hlinkClick r:id="rId8"/>
              </a:rPr>
              <a:t>http://www.uqtr.ca/vrsg/Reglementation/89.pdf</a:t>
            </a:r>
            <a:r>
              <a:rPr lang="fr-CA" sz="1000" dirty="0"/>
              <a:t> </a:t>
            </a:r>
          </a:p>
          <a:p>
            <a:pPr lvl="1">
              <a:buFont typeface="Wingdings" panose="05000000000000000000" pitchFamily="2" charset="2"/>
              <a:buChar char="§"/>
            </a:pPr>
            <a:r>
              <a:rPr lang="fr-CA" sz="1000" dirty="0">
                <a:hlinkClick r:id="rId9"/>
              </a:rPr>
              <a:t>Formulaire Excel de réclamation (site internet du Service des finances)</a:t>
            </a:r>
            <a:endParaRPr lang="fr-CA" sz="1000" dirty="0"/>
          </a:p>
          <a:p>
            <a:pPr marL="514350" lvl="1" indent="0">
              <a:buNone/>
            </a:pPr>
            <a:endParaRPr lang="fr-CA" sz="600" dirty="0"/>
          </a:p>
          <a:p>
            <a:pPr marL="914400" lvl="2" indent="0">
              <a:buNone/>
            </a:pPr>
            <a:endParaRPr lang="fr-CA" sz="1000" dirty="0"/>
          </a:p>
          <a:p>
            <a:pPr>
              <a:buFont typeface="Wingdings" panose="05000000000000000000" pitchFamily="2" charset="2"/>
              <a:buChar char="Ø"/>
            </a:pPr>
            <a:r>
              <a:rPr lang="fr-CA" sz="1000" dirty="0"/>
              <a:t>Autres informations :</a:t>
            </a:r>
          </a:p>
          <a:p>
            <a:pPr lvl="1"/>
            <a:r>
              <a:rPr lang="fr-CA" sz="1000" dirty="0"/>
              <a:t>Les paiements sont effectués de façon bihebdomadaire, la veille des paies régulières de l’UQTR. Le dépôt des sommes prend généralement jusqu’à 48 heures ouvrables.</a:t>
            </a:r>
          </a:p>
          <a:p>
            <a:pPr lvl="1"/>
            <a:r>
              <a:rPr lang="fr-CA" sz="1000" dirty="0"/>
              <a:t>Les conditions régulières de paiement de l’UQTR sont « net 30 jours », soit le paiement complet 30 jours après la date de facturation.</a:t>
            </a:r>
          </a:p>
          <a:p>
            <a:pPr marL="0" indent="0">
              <a:buNone/>
            </a:pPr>
            <a:endParaRPr lang="fr-CA" sz="1000" dirty="0"/>
          </a:p>
        </p:txBody>
      </p:sp>
    </p:spTree>
    <p:extLst>
      <p:ext uri="{BB962C8B-B14F-4D97-AF65-F5344CB8AC3E}">
        <p14:creationId xmlns:p14="http://schemas.microsoft.com/office/powerpoint/2010/main" val="3474861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51520" y="116632"/>
            <a:ext cx="7344816" cy="100811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fr-CA" dirty="0">
                <a:latin typeface="Times New Roman" panose="02020603050405020304" pitchFamily="18" charset="0"/>
                <a:cs typeface="Times New Roman" panose="02020603050405020304" pitchFamily="18" charset="0"/>
              </a:rPr>
              <a:t>Recherche</a:t>
            </a:r>
          </a:p>
        </p:txBody>
      </p:sp>
      <p:sp>
        <p:nvSpPr>
          <p:cNvPr id="3" name="Espace réservé du numéro de diapositive 2"/>
          <p:cNvSpPr>
            <a:spLocks noGrp="1"/>
          </p:cNvSpPr>
          <p:nvPr>
            <p:ph type="sldNum" sz="quarter" idx="12"/>
            <p:custDataLst>
              <p:tags r:id="rId2"/>
            </p:custDataLst>
          </p:nvPr>
        </p:nvSpPr>
        <p:spPr>
          <a:xfrm>
            <a:off x="6588224" y="6246703"/>
            <a:ext cx="2133600" cy="476250"/>
          </a:xfrm>
        </p:spPr>
        <p:txBody>
          <a:bodyPr/>
          <a:lstStyle/>
          <a:p>
            <a:fld id="{712E22A0-2D87-479C-8169-BB4647ED57A1}" type="slidenum">
              <a:rPr lang="fr-CA" smtClean="0"/>
              <a:pPr/>
              <a:t>8</a:t>
            </a:fld>
            <a:endParaRPr lang="fr-CA"/>
          </a:p>
        </p:txBody>
      </p:sp>
      <p:sp>
        <p:nvSpPr>
          <p:cNvPr id="7" name="Espace réservé du contenu 6">
            <a:extLst>
              <a:ext uri="{FF2B5EF4-FFF2-40B4-BE49-F238E27FC236}">
                <a16:creationId xmlns:a16="http://schemas.microsoft.com/office/drawing/2014/main" id="{2D299A94-D81C-4887-800F-EB9850A7FEC0}"/>
              </a:ext>
            </a:extLst>
          </p:cNvPr>
          <p:cNvSpPr>
            <a:spLocks noGrp="1"/>
          </p:cNvSpPr>
          <p:nvPr>
            <p:ph idx="1"/>
            <p:custDataLst>
              <p:tags r:id="rId3"/>
            </p:custDataLst>
          </p:nvPr>
        </p:nvSpPr>
        <p:spPr>
          <a:xfrm>
            <a:off x="323528" y="1628800"/>
            <a:ext cx="7992888" cy="43924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Ø"/>
            </a:pPr>
            <a:r>
              <a:rPr lang="fr-CA" sz="1050" dirty="0"/>
              <a:t>Description du secteur</a:t>
            </a:r>
          </a:p>
          <a:p>
            <a:pPr marL="0" indent="0">
              <a:buNone/>
            </a:pPr>
            <a:r>
              <a:rPr lang="fr-CA" sz="1050" dirty="0"/>
              <a:t>         L’équipe du secteur recherche administre les fonds de recherche reçus d’organismes subventionnaires. Le cycle  </a:t>
            </a:r>
          </a:p>
          <a:p>
            <a:pPr marL="0" indent="0">
              <a:buNone/>
            </a:pPr>
            <a:r>
              <a:rPr lang="fr-CA" sz="1050" dirty="0"/>
              <a:t>         administratif comprend l’obtention des avis d’octrois, l’ouverture des postes budgétaires (UBR), la facturation et </a:t>
            </a:r>
            <a:br>
              <a:rPr lang="fr-CA" sz="1050" dirty="0"/>
            </a:br>
            <a:r>
              <a:rPr lang="fr-CA" sz="1050" dirty="0"/>
              <a:t>         l’encaissement des revenus, l’approbation de bons de commande, de demande de personnel et de formulaire de bourse, la </a:t>
            </a:r>
            <a:br>
              <a:rPr lang="fr-CA" sz="1050" dirty="0"/>
            </a:br>
            <a:r>
              <a:rPr lang="fr-CA" sz="1050" dirty="0"/>
              <a:t>         préparation de rapports financiers ainsi que tout ce qui touche au suivi requis avec les différents intervenants financiers. </a:t>
            </a:r>
          </a:p>
          <a:p>
            <a:pPr marL="0" indent="0">
              <a:buNone/>
            </a:pPr>
            <a:endParaRPr lang="fr-CA" sz="1050" dirty="0"/>
          </a:p>
          <a:p>
            <a:pPr>
              <a:buFont typeface="Wingdings" panose="05000000000000000000" pitchFamily="2" charset="2"/>
              <a:buChar char="Ø"/>
            </a:pPr>
            <a:r>
              <a:rPr lang="fr-CA" sz="1050" dirty="0"/>
              <a:t>Adresse courriel </a:t>
            </a:r>
            <a:br>
              <a:rPr lang="fr-CA" sz="1050" dirty="0"/>
            </a:br>
            <a:r>
              <a:rPr lang="fr-CA" sz="1050" dirty="0">
                <a:hlinkClick r:id="rId6"/>
              </a:rPr>
              <a:t>srf@uqtr.ca</a:t>
            </a:r>
            <a:endParaRPr lang="fr-CA" sz="1050" dirty="0"/>
          </a:p>
          <a:p>
            <a:pPr marL="0" indent="0">
              <a:buNone/>
            </a:pPr>
            <a:endParaRPr lang="fr-CA" sz="1050" dirty="0"/>
          </a:p>
          <a:p>
            <a:pPr>
              <a:buFont typeface="Wingdings" panose="05000000000000000000" pitchFamily="2" charset="2"/>
              <a:buChar char="Ø"/>
            </a:pPr>
            <a:r>
              <a:rPr lang="fr-CA" sz="1050" dirty="0"/>
              <a:t>Documents normatifs et liens pertinents </a:t>
            </a:r>
          </a:p>
          <a:p>
            <a:pPr lvl="1">
              <a:buFont typeface="Wingdings" panose="05000000000000000000" pitchFamily="2" charset="2"/>
              <a:buChar char="§"/>
            </a:pPr>
            <a:r>
              <a:rPr lang="fr-CA" sz="1050" dirty="0"/>
              <a:t>Règles administratives des organismes subventionnaires disponibles sur les sites web des organismes </a:t>
            </a:r>
          </a:p>
          <a:p>
            <a:pPr marL="457200" lvl="1" indent="0">
              <a:buNone/>
            </a:pPr>
            <a:endParaRPr lang="fr-CA" sz="1050" dirty="0"/>
          </a:p>
          <a:p>
            <a:pPr>
              <a:buFont typeface="Wingdings" panose="05000000000000000000" pitchFamily="2" charset="2"/>
              <a:buChar char="Ø"/>
            </a:pPr>
            <a:r>
              <a:rPr lang="fr-CA" sz="1050" dirty="0"/>
              <a:t>Autres informations</a:t>
            </a:r>
          </a:p>
          <a:p>
            <a:pPr lvl="1">
              <a:buFont typeface="Wingdings" panose="05000000000000000000" pitchFamily="2" charset="2"/>
              <a:buChar char="§"/>
            </a:pPr>
            <a:r>
              <a:rPr lang="fr-CA" sz="1050" dirty="0"/>
              <a:t>Communément appelé « le fonds 3 » (car ces subventions sont comptabilisées au fonds avec restrictions (fds 3))  </a:t>
            </a:r>
          </a:p>
          <a:p>
            <a:pPr lvl="1">
              <a:buFont typeface="Wingdings" panose="05000000000000000000" pitchFamily="2" charset="2"/>
              <a:buChar char="§"/>
            </a:pPr>
            <a:r>
              <a:rPr lang="fr-CA" sz="1050" dirty="0"/>
              <a:t>La fin d’année financière des organismes subventionnaires est généralement le 31 mars. Les rapports financiers à produire sont donc à cette date, contrairement à la fin d’année financière de l’UQTR qui est le 30 avril. </a:t>
            </a:r>
          </a:p>
          <a:p>
            <a:pPr marL="0" indent="0">
              <a:buNone/>
            </a:pPr>
            <a:endParaRPr lang="fr-CA" sz="1050" b="1" dirty="0"/>
          </a:p>
        </p:txBody>
      </p:sp>
    </p:spTree>
    <p:extLst>
      <p:ext uri="{BB962C8B-B14F-4D97-AF65-F5344CB8AC3E}">
        <p14:creationId xmlns:p14="http://schemas.microsoft.com/office/powerpoint/2010/main" val="2327737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C9CB99-C119-4265-88FE-F968870999CD}"/>
              </a:ext>
            </a:extLst>
          </p:cNvPr>
          <p:cNvSpPr>
            <a:spLocks noGrp="1"/>
          </p:cNvSpPr>
          <p:nvPr>
            <p:ph type="title"/>
            <p:custDataLst>
              <p:tags r:id="rId1"/>
            </p:custDataLst>
          </p:nvPr>
        </p:nvSpPr>
        <p:spPr/>
        <p:txBody>
          <a:bodyPr/>
          <a:lstStyle/>
          <a:p>
            <a:br>
              <a:rPr lang="fr-CA" dirty="0"/>
            </a:br>
            <a:endParaRPr lang="fr-CA" dirty="0"/>
          </a:p>
        </p:txBody>
      </p:sp>
      <p:sp>
        <p:nvSpPr>
          <p:cNvPr id="5" name="Espace réservé du numéro de diapositive 4">
            <a:extLst>
              <a:ext uri="{FF2B5EF4-FFF2-40B4-BE49-F238E27FC236}">
                <a16:creationId xmlns:a16="http://schemas.microsoft.com/office/drawing/2014/main" id="{3E496C77-82C7-40E0-AFAB-62CF6292220C}"/>
              </a:ext>
            </a:extLst>
          </p:cNvPr>
          <p:cNvSpPr>
            <a:spLocks noGrp="1"/>
          </p:cNvSpPr>
          <p:nvPr>
            <p:ph type="sldNum" sz="quarter" idx="12"/>
            <p:custDataLst>
              <p:tags r:id="rId2"/>
            </p:custDataLst>
          </p:nvPr>
        </p:nvSpPr>
        <p:spPr/>
        <p:txBody>
          <a:bodyPr/>
          <a:lstStyle/>
          <a:p>
            <a:fld id="{DACFE7F4-C561-4182-913E-32CC55AFFDD4}" type="slidenum">
              <a:rPr lang="fr-CA" smtClean="0"/>
              <a:pPr/>
              <a:t>9</a:t>
            </a:fld>
            <a:endParaRPr lang="fr-CA"/>
          </a:p>
        </p:txBody>
      </p:sp>
      <p:sp>
        <p:nvSpPr>
          <p:cNvPr id="6" name="Espace réservé du contenu 5">
            <a:extLst>
              <a:ext uri="{FF2B5EF4-FFF2-40B4-BE49-F238E27FC236}">
                <a16:creationId xmlns:a16="http://schemas.microsoft.com/office/drawing/2014/main" id="{5EE41F52-045F-4DCA-8E71-D37E2C86F0F7}"/>
              </a:ext>
            </a:extLst>
          </p:cNvPr>
          <p:cNvSpPr>
            <a:spLocks noGrp="1"/>
          </p:cNvSpPr>
          <p:nvPr>
            <p:ph sz="half" idx="1"/>
            <p:custDataLst>
              <p:tags r:id="rId3"/>
            </p:custDataLst>
          </p:nvPr>
        </p:nvSpPr>
        <p:spPr>
          <a:xfrm>
            <a:off x="322262" y="1772816"/>
            <a:ext cx="8138170" cy="432048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Ø"/>
            </a:pPr>
            <a:r>
              <a:rPr lang="fr-CA" sz="1050" dirty="0"/>
              <a:t>Description du secteur</a:t>
            </a:r>
          </a:p>
          <a:p>
            <a:pPr marL="0" indent="0">
              <a:buNone/>
            </a:pPr>
            <a:r>
              <a:rPr lang="fr-CA" sz="1050" dirty="0"/>
              <a:t>         Budget</a:t>
            </a:r>
          </a:p>
          <a:p>
            <a:pPr lvl="1">
              <a:buFont typeface="Arial" panose="020B0604020202020204" pitchFamily="34" charset="0"/>
              <a:buChar char="•"/>
            </a:pPr>
            <a:r>
              <a:rPr lang="fr-CA" sz="1050" dirty="0"/>
              <a:t>Préparer les budgets pour les différents services du SAPS et des équipes des Patriotes</a:t>
            </a:r>
          </a:p>
          <a:p>
            <a:pPr lvl="1">
              <a:buFont typeface="Arial" panose="020B0604020202020204" pitchFamily="34" charset="0"/>
              <a:buChar char="•"/>
            </a:pPr>
            <a:r>
              <a:rPr lang="fr-CA" sz="1050" dirty="0"/>
              <a:t>Planifier des changements à la tarification des différents produits et services, en fonction de la rentabilité calculée</a:t>
            </a:r>
          </a:p>
          <a:p>
            <a:pPr lvl="1">
              <a:buFont typeface="Arial" panose="020B0604020202020204" pitchFamily="34" charset="0"/>
              <a:buChar char="•"/>
            </a:pPr>
            <a:r>
              <a:rPr lang="fr-CA" sz="1050" dirty="0"/>
              <a:t>Remplir les formulaires des demandes de projets pour le MAO</a:t>
            </a:r>
          </a:p>
          <a:p>
            <a:pPr marL="0" indent="0">
              <a:buNone/>
            </a:pPr>
            <a:r>
              <a:rPr lang="fr-CA" sz="1050" dirty="0"/>
              <a:t>        Suivi budgétaire</a:t>
            </a:r>
          </a:p>
          <a:p>
            <a:pPr lvl="1">
              <a:buFont typeface="Arial" panose="020B0604020202020204" pitchFamily="34" charset="0"/>
              <a:buChar char="•"/>
            </a:pPr>
            <a:r>
              <a:rPr lang="fr-CA" sz="1050" dirty="0"/>
              <a:t>Vérification de l’imputation des factures pour les charges de matériel et services</a:t>
            </a:r>
          </a:p>
          <a:p>
            <a:pPr lvl="1">
              <a:buFont typeface="Arial" panose="020B0604020202020204" pitchFamily="34" charset="0"/>
              <a:buChar char="•"/>
            </a:pPr>
            <a:r>
              <a:rPr lang="fr-CA" sz="1050" dirty="0"/>
              <a:t>Analyse et suivis avec les coordonnateurs concernés pour leurs budgets respectifs, des bons de commande ou des factures</a:t>
            </a:r>
          </a:p>
          <a:p>
            <a:pPr lvl="1">
              <a:buFont typeface="Arial" panose="020B0604020202020204" pitchFamily="34" charset="0"/>
              <a:buChar char="•"/>
            </a:pPr>
            <a:r>
              <a:rPr lang="fr-CA" sz="1050" dirty="0"/>
              <a:t>Analyser les opérations comptabilisées en vue des redditions de comptes</a:t>
            </a:r>
          </a:p>
          <a:p>
            <a:pPr lvl="1">
              <a:buFont typeface="Arial" panose="020B0604020202020204" pitchFamily="34" charset="0"/>
              <a:buChar char="•"/>
            </a:pPr>
            <a:r>
              <a:rPr lang="fr-CA" sz="1050" dirty="0"/>
              <a:t>Analyser les écarts par rapport aux budgets (revenus, dépenses, salaires)</a:t>
            </a:r>
          </a:p>
          <a:p>
            <a:pPr marL="0" indent="0">
              <a:buNone/>
            </a:pPr>
            <a:r>
              <a:rPr lang="fr-CA" sz="1050" dirty="0"/>
              <a:t>       Rentabilité</a:t>
            </a:r>
          </a:p>
          <a:p>
            <a:pPr lvl="1">
              <a:buFont typeface="Arial" panose="020B0604020202020204" pitchFamily="34" charset="0"/>
              <a:buChar char="•"/>
            </a:pPr>
            <a:r>
              <a:rPr lang="fr-CA" sz="1050" dirty="0"/>
              <a:t>Analyser la rentabilité des services actuels ou des projets futurs du SAPS</a:t>
            </a:r>
          </a:p>
          <a:p>
            <a:pPr lvl="1">
              <a:buFont typeface="Arial" panose="020B0604020202020204" pitchFamily="34" charset="0"/>
              <a:buChar char="•"/>
            </a:pPr>
            <a:endParaRPr lang="fr-CA" sz="1050" dirty="0"/>
          </a:p>
          <a:p>
            <a:pPr>
              <a:buFont typeface="Wingdings" panose="05000000000000000000" pitchFamily="2" charset="2"/>
              <a:buChar char="Ø"/>
            </a:pPr>
            <a:r>
              <a:rPr lang="fr-CA" sz="1050" dirty="0"/>
              <a:t>Adresse courriel </a:t>
            </a:r>
            <a:br>
              <a:rPr lang="fr-CA" sz="1050" dirty="0"/>
            </a:br>
            <a:r>
              <a:rPr lang="fr-CA" sz="1050" dirty="0">
                <a:hlinkClick r:id="rId6">
                  <a:extLst>
                    <a:ext uri="{A12FA001-AC4F-418D-AE19-62706E023703}">
                      <ahyp:hlinkClr xmlns:ahyp="http://schemas.microsoft.com/office/drawing/2018/hyperlinkcolor" val="tx"/>
                    </a:ext>
                  </a:extLst>
                </a:hlinkClick>
              </a:rPr>
              <a:t>amelie.dugre@uqtr.ca</a:t>
            </a:r>
            <a:endParaRPr lang="fr-CA" sz="1050" dirty="0"/>
          </a:p>
          <a:p>
            <a:pPr marL="0" indent="0">
              <a:buNone/>
            </a:pPr>
            <a:endParaRPr lang="fr-CA" sz="1050" dirty="0"/>
          </a:p>
          <a:p>
            <a:pPr>
              <a:buFont typeface="Wingdings" panose="05000000000000000000" pitchFamily="2" charset="2"/>
              <a:buChar char="Ø"/>
            </a:pPr>
            <a:r>
              <a:rPr lang="fr-CA" sz="1050" dirty="0"/>
              <a:t>Autres informations</a:t>
            </a:r>
          </a:p>
          <a:p>
            <a:pPr marL="0" indent="0">
              <a:buNone/>
            </a:pPr>
            <a:r>
              <a:rPr lang="fr-CA" sz="1050" dirty="0"/>
              <a:t>        Le personnel de l’UQTR a droit à une réduction de 25% pour devenir membre du CAPS!</a:t>
            </a:r>
          </a:p>
          <a:p>
            <a:pPr marL="0" indent="0">
              <a:buNone/>
            </a:pPr>
            <a:endParaRPr lang="fr-CA" sz="1050" dirty="0"/>
          </a:p>
        </p:txBody>
      </p:sp>
      <p:sp>
        <p:nvSpPr>
          <p:cNvPr id="9" name="Titre 1">
            <a:extLst>
              <a:ext uri="{FF2B5EF4-FFF2-40B4-BE49-F238E27FC236}">
                <a16:creationId xmlns:a16="http://schemas.microsoft.com/office/drawing/2014/main" id="{4A8FAE6D-B5CB-4870-8348-6BEB071AFFB4}"/>
              </a:ext>
            </a:extLst>
          </p:cNvPr>
          <p:cNvSpPr txBox="1">
            <a:spLocks/>
          </p:cNvSpPr>
          <p:nvPr>
            <p:custDataLst>
              <p:tags r:id="rId4"/>
            </p:custDataLst>
          </p:nvPr>
        </p:nvSpPr>
        <p:spPr bwMode="auto">
          <a:xfrm>
            <a:off x="-180528" y="78773"/>
            <a:ext cx="73448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eaLnBrk="1" hangingPunct="1">
              <a:defRPr sz="2400" b="1">
                <a:solidFill>
                  <a:schemeClr val="tx1">
                    <a:lumMod val="75000"/>
                    <a:lumOff val="25000"/>
                  </a:schemeClr>
                </a:solidFill>
                <a:latin typeface="Times New Roman" panose="02020603050405020304" pitchFamily="18" charset="0"/>
                <a:ea typeface="+mj-ea"/>
                <a:cs typeface="Times New Roman" panose="02020603050405020304" pitchFamily="18" charset="0"/>
              </a:defRPr>
            </a:lvl1pPr>
            <a:lvl2pPr eaLnBrk="1" hangingPunct="1">
              <a:defRPr sz="2400" b="1">
                <a:latin typeface="Tahoma" pitchFamily="34" charset="0"/>
              </a:defRPr>
            </a:lvl2pPr>
            <a:lvl3pPr eaLnBrk="1" hangingPunct="1">
              <a:defRPr sz="2400" b="1">
                <a:latin typeface="Tahoma" pitchFamily="34" charset="0"/>
              </a:defRPr>
            </a:lvl3pPr>
            <a:lvl4pPr eaLnBrk="1" hangingPunct="1">
              <a:defRPr sz="2400" b="1">
                <a:latin typeface="Tahoma" pitchFamily="34" charset="0"/>
              </a:defRPr>
            </a:lvl4pPr>
            <a:lvl5pPr eaLnBrk="1" hangingPunct="1">
              <a:defRPr sz="2400" b="1">
                <a:latin typeface="Tahoma" pitchFamily="34" charset="0"/>
              </a:defRPr>
            </a:lvl5pPr>
            <a:lvl6pPr marL="457200" fontAlgn="base">
              <a:spcBef>
                <a:spcPct val="0"/>
              </a:spcBef>
              <a:spcAft>
                <a:spcPct val="0"/>
              </a:spcAft>
              <a:defRPr sz="2400" b="1">
                <a:latin typeface="Tahoma" pitchFamily="34" charset="0"/>
              </a:defRPr>
            </a:lvl6pPr>
            <a:lvl7pPr marL="914400" fontAlgn="base">
              <a:spcBef>
                <a:spcPct val="0"/>
              </a:spcBef>
              <a:spcAft>
                <a:spcPct val="0"/>
              </a:spcAft>
              <a:defRPr sz="2400" b="1">
                <a:latin typeface="Tahoma" pitchFamily="34" charset="0"/>
              </a:defRPr>
            </a:lvl7pPr>
            <a:lvl8pPr marL="1371600" fontAlgn="base">
              <a:spcBef>
                <a:spcPct val="0"/>
              </a:spcBef>
              <a:spcAft>
                <a:spcPct val="0"/>
              </a:spcAft>
              <a:defRPr sz="2400" b="1">
                <a:latin typeface="Tahoma" pitchFamily="34" charset="0"/>
              </a:defRPr>
            </a:lvl8pPr>
            <a:lvl9pPr marL="1828800" fontAlgn="base">
              <a:spcBef>
                <a:spcPct val="0"/>
              </a:spcBef>
              <a:spcAft>
                <a:spcPct val="0"/>
              </a:spcAft>
              <a:defRPr sz="2400" b="1">
                <a:latin typeface="Tahoma" pitchFamily="34" charset="0"/>
              </a:defRPr>
            </a:lvl9pPr>
          </a:lstStyle>
          <a:p>
            <a:pPr lvl="1"/>
            <a:r>
              <a:rPr lang="fr-CA" dirty="0">
                <a:latin typeface="Times New Roman" panose="02020603050405020304" pitchFamily="18" charset="0"/>
                <a:cs typeface="Times New Roman" panose="02020603050405020304" pitchFamily="18" charset="0"/>
              </a:rPr>
              <a:t>Service de l’activité physique et sportive (SAPS) – gestion financière</a:t>
            </a:r>
          </a:p>
        </p:txBody>
      </p:sp>
    </p:spTree>
    <p:extLst>
      <p:ext uri="{BB962C8B-B14F-4D97-AF65-F5344CB8AC3E}">
        <p14:creationId xmlns:p14="http://schemas.microsoft.com/office/powerpoint/2010/main" val="16091889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4"/>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PowerPoint-Modele04">
  <a:themeElements>
    <a:clrScheme name="PP_modele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_modele02">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_modele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_modele0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_modele0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_modele0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_modele0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_modele0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_modele0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_modele0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_modele0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_modele0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_modele0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_modele0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PowerPoint-Modele04</Template>
  <TotalTime>3178</TotalTime>
  <Words>1720</Words>
  <Application>Microsoft Office PowerPoint</Application>
  <PresentationFormat>Affichage à l'écran (4:3)</PresentationFormat>
  <Paragraphs>189</Paragraphs>
  <Slides>12</Slides>
  <Notes>3</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12</vt:i4>
      </vt:variant>
    </vt:vector>
  </HeadingPairs>
  <TitlesOfParts>
    <vt:vector size="19" baseType="lpstr">
      <vt:lpstr>Arial</vt:lpstr>
      <vt:lpstr>Calibri</vt:lpstr>
      <vt:lpstr>Tahoma</vt:lpstr>
      <vt:lpstr>Times New Roman</vt:lpstr>
      <vt:lpstr>Wingdings</vt:lpstr>
      <vt:lpstr>PowerPoint-Modele04</vt:lpstr>
      <vt:lpstr>Presentation</vt:lpstr>
      <vt:lpstr>Service des finances Qui fait quoi?</vt:lpstr>
      <vt:lpstr>Service des finances Qui fait quoi ?</vt:lpstr>
      <vt:lpstr>Budget</vt:lpstr>
      <vt:lpstr>États financiers et comptes à recevoir</vt:lpstr>
      <vt:lpstr>Comptes à recevoir étudiants</vt:lpstr>
      <vt:lpstr>Comptes à payer et rapports de dépenses</vt:lpstr>
      <vt:lpstr>Comptes à payer et rapports de dépenses</vt:lpstr>
      <vt:lpstr>Recherche</vt:lpstr>
      <vt:lpstr> </vt:lpstr>
      <vt:lpstr>Paie</vt:lpstr>
      <vt:lpstr>Organigramme</vt:lpstr>
      <vt:lpstr>Questions</vt:lpstr>
    </vt:vector>
  </TitlesOfParts>
  <Company>UQTR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thibason</dc:creator>
  <cp:lastModifiedBy>Charpentier, Geneviève</cp:lastModifiedBy>
  <cp:revision>258</cp:revision>
  <cp:lastPrinted>2021-09-14T15:15:14Z</cp:lastPrinted>
  <dcterms:created xsi:type="dcterms:W3CDTF">2017-09-11T23:44:24Z</dcterms:created>
  <dcterms:modified xsi:type="dcterms:W3CDTF">2022-10-05T13:34:20Z</dcterms:modified>
</cp:coreProperties>
</file>