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heme/theme2.xml" ContentType="application/vnd.openxmlformats-officedocument.them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notesSlides/notesSlide2.xml" ContentType="application/vnd.openxmlformats-officedocument.presentationml.notesSlide+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3.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4.xml" ContentType="application/vnd.openxmlformats-officedocument.presentationml.notesSlid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5.xml" ContentType="application/vnd.openxmlformats-officedocument.presentationml.notesSlid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notesSlides/notesSlide6.xml" ContentType="application/vnd.openxmlformats-officedocument.presentationml.notesSlide+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7.xml" ContentType="application/vnd.openxmlformats-officedocument.presentationml.notesSlid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notesSlides/notesSlide8.xml" ContentType="application/vnd.openxmlformats-officedocument.presentationml.notesSlide+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notesSlides/notesSlide9.xml" ContentType="application/vnd.openxmlformats-officedocument.presentationml.notesSlide+xml"/>
  <Override PartName="/ppt/theme/themeOverride1.xml" ContentType="application/vnd.openxmlformats-officedocument.themeOverride+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notesSlides/notesSlide10.xml" ContentType="application/vnd.openxmlformats-officedocument.presentationml.notesSlide+xml"/>
  <Override PartName="/ppt/theme/themeOverride2.xml" ContentType="application/vnd.openxmlformats-officedocument.themeOverride+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notesSlides/notesSlide11.xml" ContentType="application/vnd.openxmlformats-officedocument.presentationml.notesSlide+xml"/>
  <Override PartName="/ppt/theme/themeOverride3.xml" ContentType="application/vnd.openxmlformats-officedocument.themeOverride+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notesSlides/notesSlide12.xml" ContentType="application/vnd.openxmlformats-officedocument.presentationml.notesSlide+xml"/>
  <Override PartName="/ppt/theme/themeOverride4.xml" ContentType="application/vnd.openxmlformats-officedocument.themeOverride+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notesSlides/notesSlide13.xml" ContentType="application/vnd.openxmlformats-officedocument.presentationml.notesSlide+xml"/>
  <Override PartName="/ppt/theme/themeOverride5.xml" ContentType="application/vnd.openxmlformats-officedocument.themeOverride+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notesSlides/notesSlide14.xml" ContentType="application/vnd.openxmlformats-officedocument.presentationml.notesSlide+xml"/>
  <Override PartName="/ppt/theme/themeOverride6.xml" ContentType="application/vnd.openxmlformats-officedocument.themeOverride+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notesSlides/notesSlide15.xml" ContentType="application/vnd.openxmlformats-officedocument.presentationml.notesSlide+xml"/>
  <Override PartName="/ppt/theme/themeOverride7.xml" ContentType="application/vnd.openxmlformats-officedocument.themeOverride+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notesSlides/notesSlide16.xml" ContentType="application/vnd.openxmlformats-officedocument.presentationml.notesSlide+xml"/>
  <Override PartName="/ppt/theme/themeOverride8.xml" ContentType="application/vnd.openxmlformats-officedocument.themeOverride+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notesSlides/notesSlide17.xml" ContentType="application/vnd.openxmlformats-officedocument.presentationml.notesSlide+xml"/>
  <Override PartName="/ppt/theme/themeOverride9.xml" ContentType="application/vnd.openxmlformats-officedocument.themeOverride+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notesSlides/notesSlide18.xml" ContentType="application/vnd.openxmlformats-officedocument.presentationml.notesSlide+xml"/>
  <Override PartName="/ppt/theme/themeOverride10.xml" ContentType="application/vnd.openxmlformats-officedocument.themeOverride+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notesSlides/notesSlide19.xml" ContentType="application/vnd.openxmlformats-officedocument.presentationml.notesSlide+xml"/>
  <Override PartName="/ppt/tags/tag84.xml" ContentType="application/vnd.openxmlformats-officedocument.presentationml.tags+xml"/>
  <Override PartName="/ppt/tags/tag85.xml" ContentType="application/vnd.openxmlformats-officedocument.presentationml.tags+xml"/>
  <Override PartName="/ppt/notesSlides/notesSlide20.xml" ContentType="application/vnd.openxmlformats-officedocument.presentationml.notesSlide+xml"/>
  <Override PartName="/ppt/tags/tag86.xml" ContentType="application/vnd.openxmlformats-officedocument.presentationml.tags+xml"/>
  <Override PartName="/ppt/tags/tag87.xml" ContentType="application/vnd.openxmlformats-officedocument.presentationml.tags+xml"/>
  <Override PartName="/ppt/notesSlides/notesSlide21.xml" ContentType="application/vnd.openxmlformats-officedocument.presentationml.notesSlide+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notesSlides/notesSlide22.xml" ContentType="application/vnd.openxmlformats-officedocument.presentationml.notesSlide+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notesSlides/notesSlide23.xml" ContentType="application/vnd.openxmlformats-officedocument.presentationml.notesSlide+xml"/>
  <Override PartName="/ppt/tags/tag94.xml" ContentType="application/vnd.openxmlformats-officedocument.presentationml.tags+xml"/>
  <Override PartName="/ppt/tags/tag95.xml" ContentType="application/vnd.openxmlformats-officedocument.presentationml.tags+xml"/>
  <Override PartName="/ppt/notesSlides/notesSlide24.xml" ContentType="application/vnd.openxmlformats-officedocument.presentationml.notesSlide+xml"/>
  <Override PartName="/ppt/tags/tag96.xml" ContentType="application/vnd.openxmlformats-officedocument.presentationml.tags+xml"/>
  <Override PartName="/ppt/tags/tag97.xml" ContentType="application/vnd.openxmlformats-officedocument.presentationml.tags+xml"/>
  <Override PartName="/ppt/notesSlides/notesSlide25.xml" ContentType="application/vnd.openxmlformats-officedocument.presentationml.notesSlide+xml"/>
  <Override PartName="/ppt/tags/tag98.xml" ContentType="application/vnd.openxmlformats-officedocument.presentationml.tags+xml"/>
  <Override PartName="/ppt/tags/tag99.xml" ContentType="application/vnd.openxmlformats-officedocument.presentationml.tags+xml"/>
  <Override PartName="/ppt/notesSlides/notesSlide26.xml" ContentType="application/vnd.openxmlformats-officedocument.presentationml.notesSlide+xml"/>
  <Override PartName="/ppt/tags/tag100.xml" ContentType="application/vnd.openxmlformats-officedocument.presentationml.tags+xml"/>
  <Override PartName="/ppt/tags/tag101.xml" ContentType="application/vnd.openxmlformats-officedocument.presentationml.tags+xml"/>
  <Override PartName="/ppt/notesSlides/notesSlide27.xml" ContentType="application/vnd.openxmlformats-officedocument.presentationml.notesSlide+xml"/>
  <Override PartName="/ppt/tags/tag102.xml" ContentType="application/vnd.openxmlformats-officedocument.presentationml.tags+xml"/>
  <Override PartName="/ppt/tags/tag103.xml" ContentType="application/vnd.openxmlformats-officedocument.presentationml.tags+xml"/>
  <Override PartName="/ppt/notesSlides/notesSlide28.xml" ContentType="application/vnd.openxmlformats-officedocument.presentationml.notesSlide+xml"/>
  <Override PartName="/ppt/tags/tag104.xml" ContentType="application/vnd.openxmlformats-officedocument.presentationml.tags+xml"/>
  <Override PartName="/ppt/tags/tag105.xml" ContentType="application/vnd.openxmlformats-officedocument.presentationml.tags+xml"/>
  <Override PartName="/ppt/notesSlides/notesSlide29.xml" ContentType="application/vnd.openxmlformats-officedocument.presentationml.notesSlide+xml"/>
  <Override PartName="/ppt/tags/tag106.xml" ContentType="application/vnd.openxmlformats-officedocument.presentationml.tags+xml"/>
  <Override PartName="/ppt/tags/tag107.xml" ContentType="application/vnd.openxmlformats-officedocument.presentationml.tags+xml"/>
  <Override PartName="/ppt/notesSlides/notesSlide30.xml" ContentType="application/vnd.openxmlformats-officedocument.presentationml.notesSlide+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notesSlides/notesSlide31.xml" ContentType="application/vnd.openxmlformats-officedocument.presentationml.notesSlide+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notesSlides/notesSlide32.xml" ContentType="application/vnd.openxmlformats-officedocument.presentationml.notesSlide+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notesSlides/notesSlide3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5"/>
  </p:notesMasterIdLst>
  <p:sldIdLst>
    <p:sldId id="256" r:id="rId2"/>
    <p:sldId id="257" r:id="rId3"/>
    <p:sldId id="331" r:id="rId4"/>
    <p:sldId id="258" r:id="rId5"/>
    <p:sldId id="264" r:id="rId6"/>
    <p:sldId id="332" r:id="rId7"/>
    <p:sldId id="333" r:id="rId8"/>
    <p:sldId id="335" r:id="rId9"/>
    <p:sldId id="336" r:id="rId10"/>
    <p:sldId id="334" r:id="rId11"/>
    <p:sldId id="337" r:id="rId12"/>
    <p:sldId id="338" r:id="rId13"/>
    <p:sldId id="339" r:id="rId14"/>
    <p:sldId id="340" r:id="rId15"/>
    <p:sldId id="343" r:id="rId16"/>
    <p:sldId id="341" r:id="rId17"/>
    <p:sldId id="342" r:id="rId18"/>
    <p:sldId id="344" r:id="rId19"/>
    <p:sldId id="346" r:id="rId20"/>
    <p:sldId id="347" r:id="rId21"/>
    <p:sldId id="348" r:id="rId22"/>
    <p:sldId id="349" r:id="rId23"/>
    <p:sldId id="350" r:id="rId24"/>
    <p:sldId id="359" r:id="rId25"/>
    <p:sldId id="360" r:id="rId26"/>
    <p:sldId id="351" r:id="rId27"/>
    <p:sldId id="352" r:id="rId28"/>
    <p:sldId id="353" r:id="rId29"/>
    <p:sldId id="354" r:id="rId30"/>
    <p:sldId id="355" r:id="rId31"/>
    <p:sldId id="356" r:id="rId32"/>
    <p:sldId id="357" r:id="rId33"/>
    <p:sldId id="358" r:id="rId34"/>
  </p:sldIdLst>
  <p:sldSz cx="12192000" cy="6858000"/>
  <p:notesSz cx="7023100" cy="9309100"/>
  <p:defaultTextStyle>
    <a:defPPr>
      <a:defRPr lang="fr-CA"/>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8F8F8"/>
    <a:srgbClr val="665A5A"/>
    <a:srgbClr val="99BEC7"/>
    <a:srgbClr val="E7B90C"/>
    <a:srgbClr val="E9EBE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899" autoAdjust="0"/>
    <p:restoredTop sz="75303" autoAdjust="0"/>
  </p:normalViewPr>
  <p:slideViewPr>
    <p:cSldViewPr>
      <p:cViewPr varScale="1">
        <p:scale>
          <a:sx n="61" d="100"/>
          <a:sy n="61" d="100"/>
        </p:scale>
        <p:origin x="1332" y="72"/>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ôté, Geneviève" userId="0af025c8-a527-4361-b64c-49adf6ed1bb4" providerId="ADAL" clId="{03D1E02C-6718-47A4-8C3D-7E8684C6385B}"/>
    <pc:docChg chg="modSld">
      <pc:chgData name="Côté, Geneviève" userId="0af025c8-a527-4361-b64c-49adf6ed1bb4" providerId="ADAL" clId="{03D1E02C-6718-47A4-8C3D-7E8684C6385B}" dt="2026-09-15T15:14:06.235" v="2" actId="20577"/>
      <pc:docMkLst>
        <pc:docMk/>
      </pc:docMkLst>
      <pc:sldChg chg="modNotesTx">
        <pc:chgData name="Côté, Geneviève" userId="0af025c8-a527-4361-b64c-49adf6ed1bb4" providerId="ADAL" clId="{03D1E02C-6718-47A4-8C3D-7E8684C6385B}" dt="2026-09-15T15:12:11.167" v="0" actId="6549"/>
        <pc:sldMkLst>
          <pc:docMk/>
          <pc:sldMk cId="898255244" sldId="264"/>
        </pc:sldMkLst>
      </pc:sldChg>
      <pc:sldChg chg="modNotesTx">
        <pc:chgData name="Côté, Geneviève" userId="0af025c8-a527-4361-b64c-49adf6ed1bb4" providerId="ADAL" clId="{03D1E02C-6718-47A4-8C3D-7E8684C6385B}" dt="2026-09-15T15:13:05.684" v="1" actId="6549"/>
        <pc:sldMkLst>
          <pc:docMk/>
          <pc:sldMk cId="1522168739" sldId="343"/>
        </pc:sldMkLst>
      </pc:sldChg>
      <pc:sldChg chg="modNotesTx">
        <pc:chgData name="Côté, Geneviève" userId="0af025c8-a527-4361-b64c-49adf6ed1bb4" providerId="ADAL" clId="{03D1E02C-6718-47A4-8C3D-7E8684C6385B}" dt="2026-09-15T15:14:06.235" v="2" actId="20577"/>
        <pc:sldMkLst>
          <pc:docMk/>
          <pc:sldMk cId="2420278108" sldId="35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fr-CA"/>
          </a:p>
        </p:txBody>
      </p:sp>
      <p:sp>
        <p:nvSpPr>
          <p:cNvPr id="3" name="Espace réservé de la date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BD3BBF05-3D7A-4A34-97A1-5EADCE7E39EB}" type="datetimeFigureOut">
              <a:rPr lang="fr-CA" smtClean="0"/>
              <a:t>2026-09-15</a:t>
            </a:fld>
            <a:endParaRPr lang="fr-CA"/>
          </a:p>
        </p:txBody>
      </p:sp>
      <p:sp>
        <p:nvSpPr>
          <p:cNvPr id="4" name="Espace réservé de l'image des diapositives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24" tIns="46662" rIns="93324" bIns="46662" rtlCol="0" anchor="ctr"/>
          <a:lstStyle/>
          <a:p>
            <a:endParaRPr lang="fr-CA"/>
          </a:p>
        </p:txBody>
      </p:sp>
      <p:sp>
        <p:nvSpPr>
          <p:cNvPr id="5" name="Espace réservé des notes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6" name="Espace réservé du pied de page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fr-CA"/>
          </a:p>
        </p:txBody>
      </p:sp>
      <p:sp>
        <p:nvSpPr>
          <p:cNvPr id="7" name="Espace réservé du numéro de diapositive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70366CD2-58E4-415D-B130-5030A0C87488}" type="slidenum">
              <a:rPr lang="fr-CA" smtClean="0"/>
              <a:t>‹N°›</a:t>
            </a:fld>
            <a:endParaRPr lang="fr-CA"/>
          </a:p>
        </p:txBody>
      </p:sp>
    </p:spTree>
    <p:extLst>
      <p:ext uri="{BB962C8B-B14F-4D97-AF65-F5344CB8AC3E}">
        <p14:creationId xmlns:p14="http://schemas.microsoft.com/office/powerpoint/2010/main" val="23355773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a:t>Bonjour, </a:t>
            </a:r>
          </a:p>
          <a:p>
            <a:r>
              <a:rPr lang="fr-CA" dirty="0"/>
              <a:t>Bienvenue à cette présentation sur l’intégration de pratiques EDI dans les demandes de subvention à la découverte. </a:t>
            </a:r>
          </a:p>
          <a:p>
            <a:r>
              <a:rPr lang="fr-CA" dirty="0"/>
              <a:t>Mon nom est Geneviève Côté, et je suis conseillère en équité diversité et inclusion en recherche. </a:t>
            </a:r>
          </a:p>
          <a:p>
            <a:endParaRPr lang="fr-CA" dirty="0"/>
          </a:p>
        </p:txBody>
      </p:sp>
      <p:sp>
        <p:nvSpPr>
          <p:cNvPr id="4" name="Espace réservé du numéro de diapositive 3"/>
          <p:cNvSpPr>
            <a:spLocks noGrp="1"/>
          </p:cNvSpPr>
          <p:nvPr>
            <p:ph type="sldNum" sz="quarter" idx="5"/>
          </p:nvPr>
        </p:nvSpPr>
        <p:spPr/>
        <p:txBody>
          <a:bodyPr/>
          <a:lstStyle/>
          <a:p>
            <a:fld id="{70366CD2-58E4-415D-B130-5030A0C87488}" type="slidenum">
              <a:rPr lang="fr-CA" smtClean="0"/>
              <a:t>1</a:t>
            </a:fld>
            <a:endParaRPr lang="fr-CA" dirty="0"/>
          </a:p>
        </p:txBody>
      </p:sp>
    </p:spTree>
    <p:extLst>
      <p:ext uri="{BB962C8B-B14F-4D97-AF65-F5344CB8AC3E}">
        <p14:creationId xmlns:p14="http://schemas.microsoft.com/office/powerpoint/2010/main" val="34661700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a:t>Voici les différents sujets qui seront abordés au cours de cette présentation. La majeure partie du temps sera passée sur les attentes du programme, et les bonnes pratiques à mettre en œuvre. </a:t>
            </a:r>
          </a:p>
        </p:txBody>
      </p:sp>
      <p:sp>
        <p:nvSpPr>
          <p:cNvPr id="4" name="Espace réservé du numéro de diapositive 3"/>
          <p:cNvSpPr>
            <a:spLocks noGrp="1"/>
          </p:cNvSpPr>
          <p:nvPr>
            <p:ph type="sldNum" sz="quarter" idx="5"/>
          </p:nvPr>
        </p:nvSpPr>
        <p:spPr/>
        <p:txBody>
          <a:bodyPr/>
          <a:lstStyle/>
          <a:p>
            <a:fld id="{70366CD2-58E4-415D-B130-5030A0C87488}" type="slidenum">
              <a:rPr lang="fr-CA" smtClean="0"/>
              <a:t>2</a:t>
            </a:fld>
            <a:endParaRPr lang="fr-CA" dirty="0"/>
          </a:p>
        </p:txBody>
      </p:sp>
    </p:spTree>
    <p:extLst>
      <p:ext uri="{BB962C8B-B14F-4D97-AF65-F5344CB8AC3E}">
        <p14:creationId xmlns:p14="http://schemas.microsoft.com/office/powerpoint/2010/main" val="18776130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C7151E-8803-D848-D138-5D495998854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EB1EABB-6B96-1779-CE39-991B05423FE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FA792A5-59E1-8C86-CB69-03C159C750D5}"/>
              </a:ext>
            </a:extLst>
          </p:cNvPr>
          <p:cNvSpPr>
            <a:spLocks noGrp="1"/>
          </p:cNvSpPr>
          <p:nvPr>
            <p:ph type="body" idx="1"/>
          </p:nvPr>
        </p:nvSpPr>
        <p:spPr/>
        <p:txBody>
          <a:bodyPr/>
          <a:lstStyle/>
          <a:p>
            <a:r>
              <a:rPr lang="fr-CA" dirty="0"/>
              <a:t>L’EDI vise la pleine participation et contribution de tous et toutes, et l’élimination de barrières qui empêchent cette participation. </a:t>
            </a:r>
          </a:p>
          <a:p>
            <a:r>
              <a:rPr lang="fr-CA" dirty="0"/>
              <a:t>Voici donc en rappel, les définitions des différents termes.  </a:t>
            </a:r>
          </a:p>
          <a:p>
            <a:r>
              <a:rPr lang="fr-CA" dirty="0"/>
              <a:t>En ce qui concerne l’équité, ce qui est important de se rappeler, c’est que les mesures d’équité n’ont rien à voir avec le manque de compétences, ce ne sont pas des faveurs qu’on fait à qui que ce soit, et elles n’enlèvent rien aux autres. </a:t>
            </a:r>
          </a:p>
          <a:p>
            <a:r>
              <a:rPr lang="fr-CA" dirty="0"/>
              <a:t>Elles sont là pour assurer une égalité de chance à tout le monde.  </a:t>
            </a:r>
          </a:p>
        </p:txBody>
      </p:sp>
      <p:sp>
        <p:nvSpPr>
          <p:cNvPr id="4" name="Espace réservé du numéro de diapositive 3">
            <a:extLst>
              <a:ext uri="{FF2B5EF4-FFF2-40B4-BE49-F238E27FC236}">
                <a16:creationId xmlns:a16="http://schemas.microsoft.com/office/drawing/2014/main" id="{EA1CD390-D110-98C2-183F-EA984D12A5FD}"/>
              </a:ext>
            </a:extLst>
          </p:cNvPr>
          <p:cNvSpPr>
            <a:spLocks noGrp="1"/>
          </p:cNvSpPr>
          <p:nvPr>
            <p:ph type="sldNum" sz="quarter" idx="5"/>
          </p:nvPr>
        </p:nvSpPr>
        <p:spPr/>
        <p:txBody>
          <a:bodyPr/>
          <a:lstStyle/>
          <a:p>
            <a:fld id="{70366CD2-58E4-415D-B130-5030A0C87488}" type="slidenum">
              <a:rPr lang="fr-CA" smtClean="0"/>
              <a:t>3</a:t>
            </a:fld>
            <a:endParaRPr lang="fr-CA" dirty="0"/>
          </a:p>
        </p:txBody>
      </p:sp>
    </p:spTree>
    <p:extLst>
      <p:ext uri="{BB962C8B-B14F-4D97-AF65-F5344CB8AC3E}">
        <p14:creationId xmlns:p14="http://schemas.microsoft.com/office/powerpoint/2010/main" val="27231481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a:t>Et voici les définitions de la diversité et de l’inclusion. </a:t>
            </a:r>
          </a:p>
          <a:p>
            <a:r>
              <a:rPr lang="fr-CA" dirty="0"/>
              <a:t>Ce qui est important de retenir de l’inclusion, c’est que ce sont des mesures </a:t>
            </a:r>
            <a:r>
              <a:rPr lang="fr-CA" b="1" dirty="0"/>
              <a:t>intentionnelles et proactives</a:t>
            </a:r>
            <a:r>
              <a:rPr lang="fr-CA" dirty="0"/>
              <a:t>, où la diversité devient la norme. </a:t>
            </a:r>
          </a:p>
          <a:p>
            <a:r>
              <a:rPr lang="fr-CA" dirty="0"/>
              <a:t>C’est une responsabilité partagée; l’inclusion ne peut reposer sur une seule personne. </a:t>
            </a:r>
          </a:p>
        </p:txBody>
      </p:sp>
      <p:sp>
        <p:nvSpPr>
          <p:cNvPr id="4" name="Espace réservé du numéro de diapositive 3"/>
          <p:cNvSpPr>
            <a:spLocks noGrp="1"/>
          </p:cNvSpPr>
          <p:nvPr>
            <p:ph type="sldNum" sz="quarter" idx="5"/>
          </p:nvPr>
        </p:nvSpPr>
        <p:spPr/>
        <p:txBody>
          <a:bodyPr/>
          <a:lstStyle/>
          <a:p>
            <a:fld id="{70366CD2-58E4-415D-B130-5030A0C87488}" type="slidenum">
              <a:rPr lang="fr-CA" smtClean="0"/>
              <a:t>4</a:t>
            </a:fld>
            <a:endParaRPr lang="fr-CA" dirty="0"/>
          </a:p>
        </p:txBody>
      </p:sp>
    </p:spTree>
    <p:extLst>
      <p:ext uri="{BB962C8B-B14F-4D97-AF65-F5344CB8AC3E}">
        <p14:creationId xmlns:p14="http://schemas.microsoft.com/office/powerpoint/2010/main" val="19536709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a:t>On peut parler des Premiers peuples dans le contexte de l’EDI, mais la recherche en contexte autochtone amène ses propres considérations et pratiques, qui ne seront pas abordées ici. </a:t>
            </a:r>
          </a:p>
        </p:txBody>
      </p:sp>
      <p:sp>
        <p:nvSpPr>
          <p:cNvPr id="4" name="Espace réservé du numéro de diapositive 3"/>
          <p:cNvSpPr>
            <a:spLocks noGrp="1"/>
          </p:cNvSpPr>
          <p:nvPr>
            <p:ph type="sldNum" sz="quarter" idx="5"/>
          </p:nvPr>
        </p:nvSpPr>
        <p:spPr/>
        <p:txBody>
          <a:bodyPr/>
          <a:lstStyle/>
          <a:p>
            <a:fld id="{70366CD2-58E4-415D-B130-5030A0C87488}" type="slidenum">
              <a:rPr lang="fr-CA" smtClean="0"/>
              <a:t>5</a:t>
            </a:fld>
            <a:endParaRPr lang="fr-CA" dirty="0"/>
          </a:p>
        </p:txBody>
      </p:sp>
    </p:spTree>
    <p:extLst>
      <p:ext uri="{BB962C8B-B14F-4D97-AF65-F5344CB8AC3E}">
        <p14:creationId xmlns:p14="http://schemas.microsoft.com/office/powerpoint/2010/main" val="3522624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37E2A5-FAA6-B27F-71EB-7E7D7C90EA5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276FDF4-2B36-3B26-965C-19E6DFE08DE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2B190A5-09FC-03DF-5DD5-4C22ED98594A}"/>
              </a:ext>
            </a:extLst>
          </p:cNvPr>
          <p:cNvSpPr>
            <a:spLocks noGrp="1"/>
          </p:cNvSpPr>
          <p:nvPr>
            <p:ph type="body" idx="1"/>
          </p:nvPr>
        </p:nvSpPr>
        <p:spPr/>
        <p:txBody>
          <a:bodyPr/>
          <a:lstStyle/>
          <a:p>
            <a:r>
              <a:rPr lang="fr-CA" sz="1200" dirty="0">
                <a:latin typeface="Aptos" panose="020B0004020202020204" pitchFamily="34" charset="0"/>
              </a:rPr>
              <a:t>L’intégration de l’EDI en recherche, c’est quelque chose qui est pris en compte partout, et à tout moment. Ce n’est pas un paragraphe écrit après avoir conçu le projet. </a:t>
            </a:r>
          </a:p>
          <a:p>
            <a:r>
              <a:rPr lang="fr-CA" sz="1200" dirty="0">
                <a:latin typeface="Aptos" panose="020B0004020202020204" pitchFamily="34" charset="0"/>
              </a:rPr>
              <a:t>Donc, c’est pris en compte à toutes les étapes du processus de recherche, dans tout ce qui est en lien avec la gestion d’une équipe de recherche, du recrutement au départ des PHQ, et dans l’évaluation de l’excellence, alors que de plus en plus, on regarde l’impact des résultats, plutôt que la productivité. </a:t>
            </a:r>
          </a:p>
        </p:txBody>
      </p:sp>
      <p:sp>
        <p:nvSpPr>
          <p:cNvPr id="4" name="Espace réservé du numéro de diapositive 3">
            <a:extLst>
              <a:ext uri="{FF2B5EF4-FFF2-40B4-BE49-F238E27FC236}">
                <a16:creationId xmlns:a16="http://schemas.microsoft.com/office/drawing/2014/main" id="{FBEBB757-E4BA-1FE1-7623-38A4045FB7A2}"/>
              </a:ext>
            </a:extLst>
          </p:cNvPr>
          <p:cNvSpPr>
            <a:spLocks noGrp="1"/>
          </p:cNvSpPr>
          <p:nvPr>
            <p:ph type="sldNum" sz="quarter" idx="5"/>
          </p:nvPr>
        </p:nvSpPr>
        <p:spPr/>
        <p:txBody>
          <a:bodyPr/>
          <a:lstStyle/>
          <a:p>
            <a:fld id="{70366CD2-58E4-415D-B130-5030A0C87488}" type="slidenum">
              <a:rPr lang="fr-CA" smtClean="0"/>
              <a:t>6</a:t>
            </a:fld>
            <a:endParaRPr lang="fr-CA" dirty="0"/>
          </a:p>
        </p:txBody>
      </p:sp>
    </p:spTree>
    <p:extLst>
      <p:ext uri="{BB962C8B-B14F-4D97-AF65-F5344CB8AC3E}">
        <p14:creationId xmlns:p14="http://schemas.microsoft.com/office/powerpoint/2010/main" val="11949103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537864-7390-61A4-2DFE-19EA997EB63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169EBAA-9B14-5877-9803-3177B95949D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DE49123-2A3F-A4EA-917C-947140E01DAD}"/>
              </a:ext>
            </a:extLst>
          </p:cNvPr>
          <p:cNvSpPr>
            <a:spLocks noGrp="1"/>
          </p:cNvSpPr>
          <p:nvPr>
            <p:ph type="body" idx="1"/>
          </p:nvPr>
        </p:nvSpPr>
        <p:spPr/>
        <p:txBody>
          <a:bodyPr/>
          <a:lstStyle/>
          <a:p>
            <a:r>
              <a:rPr lang="fr-CA" dirty="0"/>
              <a:t>S’il y a </a:t>
            </a:r>
            <a:r>
              <a:rPr lang="fr-CA" b="1" dirty="0"/>
              <a:t>une chose </a:t>
            </a:r>
            <a:r>
              <a:rPr lang="fr-CA" dirty="0"/>
              <a:t>dont il faut se rappeler après cette présentation, c’est que la réflexion qui mène au choix de mesures à prendre est essentielle. On ne vous demande pas de décrire vos résultats, on vous demande comment vous avez décidé des mesures à mettre en œuvre, et comment vous allez le faire, que ce soit dans la le processus de recherche, ou dans votre équipe. </a:t>
            </a:r>
          </a:p>
          <a:p>
            <a:r>
              <a:rPr lang="fr-CA" dirty="0"/>
              <a:t>Si l’EDI ne s’applique pas dans votre projet, ce n’est pas un problème; mais on devrait être capable d’expliquer comment on en est venu à cette conclusion. </a:t>
            </a:r>
          </a:p>
        </p:txBody>
      </p:sp>
      <p:sp>
        <p:nvSpPr>
          <p:cNvPr id="4" name="Espace réservé du numéro de diapositive 3">
            <a:extLst>
              <a:ext uri="{FF2B5EF4-FFF2-40B4-BE49-F238E27FC236}">
                <a16:creationId xmlns:a16="http://schemas.microsoft.com/office/drawing/2014/main" id="{B1AC5D8E-DBE4-6FD8-EE46-395A73D31740}"/>
              </a:ext>
            </a:extLst>
          </p:cNvPr>
          <p:cNvSpPr>
            <a:spLocks noGrp="1"/>
          </p:cNvSpPr>
          <p:nvPr>
            <p:ph type="sldNum" sz="quarter" idx="5"/>
          </p:nvPr>
        </p:nvSpPr>
        <p:spPr/>
        <p:txBody>
          <a:bodyPr/>
          <a:lstStyle/>
          <a:p>
            <a:fld id="{70366CD2-58E4-415D-B130-5030A0C87488}" type="slidenum">
              <a:rPr lang="fr-CA" smtClean="0"/>
              <a:t>7</a:t>
            </a:fld>
            <a:endParaRPr lang="fr-CA" dirty="0"/>
          </a:p>
        </p:txBody>
      </p:sp>
    </p:spTree>
    <p:extLst>
      <p:ext uri="{BB962C8B-B14F-4D97-AF65-F5344CB8AC3E}">
        <p14:creationId xmlns:p14="http://schemas.microsoft.com/office/powerpoint/2010/main" val="29539843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DA5C41-9AEE-B92F-B93E-90BC67C1E0F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D8E2C99-6CFE-8D93-927D-55FDB2238F3E}"/>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57A11A88-9080-BC28-999F-C7A75FE5BD82}"/>
              </a:ext>
            </a:extLst>
          </p:cNvPr>
          <p:cNvSpPr>
            <a:spLocks noGrp="1"/>
          </p:cNvSpPr>
          <p:nvPr>
            <p:ph type="body" idx="1"/>
          </p:nvPr>
        </p:nvSpPr>
        <p:spPr/>
        <p:txBody>
          <a:bodyPr/>
          <a:lstStyle/>
          <a:p>
            <a:r>
              <a:rPr lang="fr-CA" dirty="0"/>
              <a:t>Donc, parlons maintenant du programme de subvention à la découverte. </a:t>
            </a:r>
          </a:p>
          <a:p>
            <a:r>
              <a:rPr lang="fr-CA" dirty="0"/>
              <a:t>Si on se fie à la grille d’évaluation seulement, on voit qu’il y a 3 critères. </a:t>
            </a:r>
          </a:p>
        </p:txBody>
      </p:sp>
      <p:sp>
        <p:nvSpPr>
          <p:cNvPr id="4" name="Espace réservé du numéro de diapositive 3">
            <a:extLst>
              <a:ext uri="{FF2B5EF4-FFF2-40B4-BE49-F238E27FC236}">
                <a16:creationId xmlns:a16="http://schemas.microsoft.com/office/drawing/2014/main" id="{79E484EB-78F7-F257-BE79-5FBF43E7E514}"/>
              </a:ext>
            </a:extLst>
          </p:cNvPr>
          <p:cNvSpPr>
            <a:spLocks noGrp="1"/>
          </p:cNvSpPr>
          <p:nvPr>
            <p:ph type="sldNum" sz="quarter" idx="5"/>
          </p:nvPr>
        </p:nvSpPr>
        <p:spPr/>
        <p:txBody>
          <a:bodyPr/>
          <a:lstStyle/>
          <a:p>
            <a:fld id="{70366CD2-58E4-415D-B130-5030A0C87488}" type="slidenum">
              <a:rPr lang="fr-CA" smtClean="0"/>
              <a:t>8</a:t>
            </a:fld>
            <a:endParaRPr lang="fr-CA" dirty="0"/>
          </a:p>
        </p:txBody>
      </p:sp>
    </p:spTree>
    <p:extLst>
      <p:ext uri="{BB962C8B-B14F-4D97-AF65-F5344CB8AC3E}">
        <p14:creationId xmlns:p14="http://schemas.microsoft.com/office/powerpoint/2010/main" val="29662032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FE8C34-7561-5FE2-58C8-5E8BB50AB8E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66A0489-FBD7-D3B3-C9AC-53D01DC65CC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E2CC517-0282-2BF2-3CEF-72E7EA428C9B}"/>
              </a:ext>
            </a:extLst>
          </p:cNvPr>
          <p:cNvSpPr>
            <a:spLocks noGrp="1"/>
          </p:cNvSpPr>
          <p:nvPr>
            <p:ph type="body" idx="1"/>
          </p:nvPr>
        </p:nvSpPr>
        <p:spPr/>
        <p:txBody>
          <a:bodyPr/>
          <a:lstStyle/>
          <a:p>
            <a:endParaRPr lang="fr-CA" dirty="0"/>
          </a:p>
        </p:txBody>
      </p:sp>
      <p:sp>
        <p:nvSpPr>
          <p:cNvPr id="4" name="Espace réservé du numéro de diapositive 3">
            <a:extLst>
              <a:ext uri="{FF2B5EF4-FFF2-40B4-BE49-F238E27FC236}">
                <a16:creationId xmlns:a16="http://schemas.microsoft.com/office/drawing/2014/main" id="{29F8F0F5-5608-C456-EC44-83954102E96D}"/>
              </a:ext>
            </a:extLst>
          </p:cNvPr>
          <p:cNvSpPr>
            <a:spLocks noGrp="1"/>
          </p:cNvSpPr>
          <p:nvPr>
            <p:ph type="sldNum" sz="quarter" idx="5"/>
          </p:nvPr>
        </p:nvSpPr>
        <p:spPr/>
        <p:txBody>
          <a:bodyPr/>
          <a:lstStyle/>
          <a:p>
            <a:fld id="{70366CD2-58E4-415D-B130-5030A0C87488}" type="slidenum">
              <a:rPr lang="fr-CA" smtClean="0"/>
              <a:t>9</a:t>
            </a:fld>
            <a:endParaRPr lang="fr-CA" dirty="0"/>
          </a:p>
        </p:txBody>
      </p:sp>
    </p:spTree>
    <p:extLst>
      <p:ext uri="{BB962C8B-B14F-4D97-AF65-F5344CB8AC3E}">
        <p14:creationId xmlns:p14="http://schemas.microsoft.com/office/powerpoint/2010/main" val="13802299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B9A814-E63A-94B9-061A-A20F5C9EDC5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100701B-C2A6-8EE8-D2F3-22AC4B5A1F6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D6A90B7-24BE-4FA4-D810-259C648B9B20}"/>
              </a:ext>
            </a:extLst>
          </p:cNvPr>
          <p:cNvSpPr>
            <a:spLocks noGrp="1"/>
          </p:cNvSpPr>
          <p:nvPr>
            <p:ph type="body" idx="1"/>
          </p:nvPr>
        </p:nvSpPr>
        <p:spPr/>
        <p:txBody>
          <a:bodyPr/>
          <a:lstStyle/>
          <a:p>
            <a:r>
              <a:rPr lang="fr-CA" dirty="0"/>
              <a:t>Si on regarde le premier critère, qui est l’excellence du chercheur ou de la chercheuse. </a:t>
            </a:r>
          </a:p>
          <a:p>
            <a:r>
              <a:rPr lang="fr-CA" dirty="0"/>
              <a:t>Dans le manuel d’évaluation par les pairs, ce critère est analysé selon 3 éléments : </a:t>
            </a:r>
          </a:p>
          <a:p>
            <a:pPr marL="171450" indent="-171450">
              <a:buFontTx/>
              <a:buChar char="-"/>
            </a:pPr>
            <a:r>
              <a:rPr lang="fr-CA" dirty="0"/>
              <a:t>Les connaissance, l’expertise et l’expérience</a:t>
            </a:r>
          </a:p>
          <a:p>
            <a:pPr marL="171450" indent="-171450">
              <a:buFontTx/>
              <a:buChar char="-"/>
            </a:pPr>
            <a:r>
              <a:rPr lang="fr-CA" dirty="0"/>
              <a:t>La qualité et l’impact des contributions</a:t>
            </a:r>
          </a:p>
          <a:p>
            <a:pPr marL="171450" indent="-171450">
              <a:buFontTx/>
              <a:buChar char="-"/>
            </a:pPr>
            <a:r>
              <a:rPr lang="fr-CA" dirty="0"/>
              <a:t>Et l’importance des contributions et leur utilisation </a:t>
            </a:r>
          </a:p>
        </p:txBody>
      </p:sp>
      <p:sp>
        <p:nvSpPr>
          <p:cNvPr id="4" name="Espace réservé du numéro de diapositive 3">
            <a:extLst>
              <a:ext uri="{FF2B5EF4-FFF2-40B4-BE49-F238E27FC236}">
                <a16:creationId xmlns:a16="http://schemas.microsoft.com/office/drawing/2014/main" id="{4033F806-2E73-CB3C-3F29-53B6CAB3581D}"/>
              </a:ext>
            </a:extLst>
          </p:cNvPr>
          <p:cNvSpPr>
            <a:spLocks noGrp="1"/>
          </p:cNvSpPr>
          <p:nvPr>
            <p:ph type="sldNum" sz="quarter" idx="5"/>
          </p:nvPr>
        </p:nvSpPr>
        <p:spPr/>
        <p:txBody>
          <a:bodyPr/>
          <a:lstStyle/>
          <a:p>
            <a:fld id="{70366CD2-58E4-415D-B130-5030A0C87488}" type="slidenum">
              <a:rPr lang="fr-CA" smtClean="0"/>
              <a:t>10</a:t>
            </a:fld>
            <a:endParaRPr lang="fr-CA" dirty="0"/>
          </a:p>
        </p:txBody>
      </p:sp>
    </p:spTree>
    <p:extLst>
      <p:ext uri="{BB962C8B-B14F-4D97-AF65-F5344CB8AC3E}">
        <p14:creationId xmlns:p14="http://schemas.microsoft.com/office/powerpoint/2010/main" val="31457215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0A2DFD-6D7F-5F81-6074-7133254F441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C35C2D9-1B3F-517D-3462-89DF57CDFDD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B60CE9C-8370-7FA2-CB19-15EB15C1C854}"/>
              </a:ext>
            </a:extLst>
          </p:cNvPr>
          <p:cNvSpPr>
            <a:spLocks noGrp="1"/>
          </p:cNvSpPr>
          <p:nvPr>
            <p:ph type="body" idx="1"/>
          </p:nvPr>
        </p:nvSpPr>
        <p:spPr/>
        <p:txBody>
          <a:bodyPr/>
          <a:lstStyle/>
          <a:p>
            <a:r>
              <a:rPr lang="fr-CA" dirty="0"/>
              <a:t>Dans le manuel d’évaluation par les pairs, des exemples sont donnés pour chacun des trois éléments, comme vous pouvez les lire ici. </a:t>
            </a:r>
          </a:p>
        </p:txBody>
      </p:sp>
      <p:sp>
        <p:nvSpPr>
          <p:cNvPr id="4" name="Espace réservé du numéro de diapositive 3">
            <a:extLst>
              <a:ext uri="{FF2B5EF4-FFF2-40B4-BE49-F238E27FC236}">
                <a16:creationId xmlns:a16="http://schemas.microsoft.com/office/drawing/2014/main" id="{F2DB48B2-8D49-5550-D13A-763DCA7D4373}"/>
              </a:ext>
            </a:extLst>
          </p:cNvPr>
          <p:cNvSpPr>
            <a:spLocks noGrp="1"/>
          </p:cNvSpPr>
          <p:nvPr>
            <p:ph type="sldNum" sz="quarter" idx="5"/>
          </p:nvPr>
        </p:nvSpPr>
        <p:spPr/>
        <p:txBody>
          <a:bodyPr/>
          <a:lstStyle/>
          <a:p>
            <a:fld id="{70366CD2-58E4-415D-B130-5030A0C87488}" type="slidenum">
              <a:rPr lang="fr-CA" smtClean="0"/>
              <a:t>11</a:t>
            </a:fld>
            <a:endParaRPr lang="fr-CA" dirty="0"/>
          </a:p>
        </p:txBody>
      </p:sp>
    </p:spTree>
    <p:extLst>
      <p:ext uri="{BB962C8B-B14F-4D97-AF65-F5344CB8AC3E}">
        <p14:creationId xmlns:p14="http://schemas.microsoft.com/office/powerpoint/2010/main" val="25315975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3038E9-9D25-3D20-9C98-DD3CA79C424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F81FEB8-D703-9457-EB55-EB2323E3ECD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F43B0D6-D1C0-7A62-6751-14E8A08D15DF}"/>
              </a:ext>
            </a:extLst>
          </p:cNvPr>
          <p:cNvSpPr>
            <a:spLocks noGrp="1"/>
          </p:cNvSpPr>
          <p:nvPr>
            <p:ph type="body" idx="1"/>
          </p:nvPr>
        </p:nvSpPr>
        <p:spPr/>
        <p:txBody>
          <a:bodyPr/>
          <a:lstStyle/>
          <a:p>
            <a:r>
              <a:rPr lang="fr-CA" dirty="0"/>
              <a:t>En ce qui concerne le 2</a:t>
            </a:r>
            <a:r>
              <a:rPr lang="fr-CA" baseline="30000" dirty="0"/>
              <a:t>e</a:t>
            </a:r>
            <a:r>
              <a:rPr lang="fr-CA" dirty="0"/>
              <a:t> critère, on ne parle pas d’EDI dans la grille d’évaluation, mais le manuel mentionne clairement que les considérations EDI doivent être intégrées tout au long du processus de recherche, s’il y a lieu. Si ça ne s’applique pas, on devrait expliquer pourquoi. Il est aussi possible que les considérations EDI ne s’appliquent qu’à certaines étapes du processus de la recherche, par exemple au moment de la diffusion des résultats. </a:t>
            </a:r>
          </a:p>
        </p:txBody>
      </p:sp>
      <p:sp>
        <p:nvSpPr>
          <p:cNvPr id="4" name="Espace réservé du numéro de diapositive 3">
            <a:extLst>
              <a:ext uri="{FF2B5EF4-FFF2-40B4-BE49-F238E27FC236}">
                <a16:creationId xmlns:a16="http://schemas.microsoft.com/office/drawing/2014/main" id="{DABE1FFB-A44D-CC77-D741-65EB73224422}"/>
              </a:ext>
            </a:extLst>
          </p:cNvPr>
          <p:cNvSpPr>
            <a:spLocks noGrp="1"/>
          </p:cNvSpPr>
          <p:nvPr>
            <p:ph type="sldNum" sz="quarter" idx="5"/>
          </p:nvPr>
        </p:nvSpPr>
        <p:spPr/>
        <p:txBody>
          <a:bodyPr/>
          <a:lstStyle/>
          <a:p>
            <a:fld id="{70366CD2-58E4-415D-B130-5030A0C87488}" type="slidenum">
              <a:rPr lang="fr-CA" smtClean="0"/>
              <a:t>12</a:t>
            </a:fld>
            <a:endParaRPr lang="fr-CA" dirty="0"/>
          </a:p>
        </p:txBody>
      </p:sp>
    </p:spTree>
    <p:extLst>
      <p:ext uri="{BB962C8B-B14F-4D97-AF65-F5344CB8AC3E}">
        <p14:creationId xmlns:p14="http://schemas.microsoft.com/office/powerpoint/2010/main" val="16772088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44C592-800D-4DF2-185A-C033CDC5B9D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3F37003-1111-34C9-7FF4-200B068ED30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4AC548C-EB78-5371-928E-1F277B48B5EB}"/>
              </a:ext>
            </a:extLst>
          </p:cNvPr>
          <p:cNvSpPr>
            <a:spLocks noGrp="1"/>
          </p:cNvSpPr>
          <p:nvPr>
            <p:ph type="body" idx="1"/>
          </p:nvPr>
        </p:nvSpPr>
        <p:spPr/>
        <p:txBody>
          <a:bodyPr/>
          <a:lstStyle/>
          <a:p>
            <a:r>
              <a:rPr lang="fr-CA" dirty="0"/>
              <a:t>Comment intégrer l’EDI dans le processus de recherche? En se posant certaines questions qui peuvent nous aider à éviter certains angles morts. En voici quelques exemples, j’ai aussi mis un lien vers un site du CRSNG où vous en trouverez d’autres, et il y a d’autres références à la fin de la présentation pour vous aider. </a:t>
            </a:r>
          </a:p>
        </p:txBody>
      </p:sp>
      <p:sp>
        <p:nvSpPr>
          <p:cNvPr id="4" name="Espace réservé du numéro de diapositive 3">
            <a:extLst>
              <a:ext uri="{FF2B5EF4-FFF2-40B4-BE49-F238E27FC236}">
                <a16:creationId xmlns:a16="http://schemas.microsoft.com/office/drawing/2014/main" id="{2C4EADB8-FEAF-BBAA-947C-7538D2987262}"/>
              </a:ext>
            </a:extLst>
          </p:cNvPr>
          <p:cNvSpPr>
            <a:spLocks noGrp="1"/>
          </p:cNvSpPr>
          <p:nvPr>
            <p:ph type="sldNum" sz="quarter" idx="5"/>
          </p:nvPr>
        </p:nvSpPr>
        <p:spPr/>
        <p:txBody>
          <a:bodyPr/>
          <a:lstStyle/>
          <a:p>
            <a:fld id="{70366CD2-58E4-415D-B130-5030A0C87488}" type="slidenum">
              <a:rPr lang="fr-CA" smtClean="0"/>
              <a:t>13</a:t>
            </a:fld>
            <a:endParaRPr lang="fr-CA"/>
          </a:p>
        </p:txBody>
      </p:sp>
    </p:spTree>
    <p:extLst>
      <p:ext uri="{BB962C8B-B14F-4D97-AF65-F5344CB8AC3E}">
        <p14:creationId xmlns:p14="http://schemas.microsoft.com/office/powerpoint/2010/main" val="27152394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CD090C-B1E0-07D3-61AD-1D4B9E8C16A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9842398-2A24-2D52-4F83-9CA43BF114B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851A338-3268-45BC-CDE5-3CA9B82805B3}"/>
              </a:ext>
            </a:extLst>
          </p:cNvPr>
          <p:cNvSpPr>
            <a:spLocks noGrp="1"/>
          </p:cNvSpPr>
          <p:nvPr>
            <p:ph type="body" idx="1"/>
          </p:nvPr>
        </p:nvSpPr>
        <p:spPr/>
        <p:txBody>
          <a:bodyPr/>
          <a:lstStyle/>
          <a:p>
            <a:r>
              <a:rPr lang="fr-CA" dirty="0"/>
              <a:t>On arrive maintenant au 3</a:t>
            </a:r>
            <a:r>
              <a:rPr lang="fr-CA" baseline="30000" dirty="0"/>
              <a:t>e</a:t>
            </a:r>
            <a:r>
              <a:rPr lang="fr-CA" dirty="0"/>
              <a:t> critère, la contribution à la formation du PHQ. </a:t>
            </a:r>
          </a:p>
        </p:txBody>
      </p:sp>
      <p:sp>
        <p:nvSpPr>
          <p:cNvPr id="4" name="Espace réservé du numéro de diapositive 3">
            <a:extLst>
              <a:ext uri="{FF2B5EF4-FFF2-40B4-BE49-F238E27FC236}">
                <a16:creationId xmlns:a16="http://schemas.microsoft.com/office/drawing/2014/main" id="{B4B475C6-9ED6-5F46-7BC7-2B65AADD8518}"/>
              </a:ext>
            </a:extLst>
          </p:cNvPr>
          <p:cNvSpPr>
            <a:spLocks noGrp="1"/>
          </p:cNvSpPr>
          <p:nvPr>
            <p:ph type="sldNum" sz="quarter" idx="5"/>
          </p:nvPr>
        </p:nvSpPr>
        <p:spPr/>
        <p:txBody>
          <a:bodyPr/>
          <a:lstStyle/>
          <a:p>
            <a:fld id="{70366CD2-58E4-415D-B130-5030A0C87488}" type="slidenum">
              <a:rPr lang="fr-CA" smtClean="0"/>
              <a:t>14</a:t>
            </a:fld>
            <a:endParaRPr lang="fr-CA"/>
          </a:p>
        </p:txBody>
      </p:sp>
    </p:spTree>
    <p:extLst>
      <p:ext uri="{BB962C8B-B14F-4D97-AF65-F5344CB8AC3E}">
        <p14:creationId xmlns:p14="http://schemas.microsoft.com/office/powerpoint/2010/main" val="16211870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EAEF18-2AE7-38A7-6582-97CDC0E15FE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DE389D1-6D07-8215-DF4C-BA3E6FE84CF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80B588F-89C1-433F-4E45-107EFA71B2EF}"/>
              </a:ext>
            </a:extLst>
          </p:cNvPr>
          <p:cNvSpPr>
            <a:spLocks noGrp="1"/>
          </p:cNvSpPr>
          <p:nvPr>
            <p:ph type="body" idx="1"/>
          </p:nvPr>
        </p:nvSpPr>
        <p:spPr/>
        <p:txBody>
          <a:bodyPr/>
          <a:lstStyle/>
          <a:p>
            <a:r>
              <a:rPr lang="fr-CA" dirty="0"/>
              <a:t>Si on regarde le haut de la case, la formation antérieure, on voit que les membres du comité de sélection vont évaluer ce critère au moyen de 3 éléments. </a:t>
            </a:r>
          </a:p>
        </p:txBody>
      </p:sp>
      <p:sp>
        <p:nvSpPr>
          <p:cNvPr id="4" name="Espace réservé du numéro de diapositive 3">
            <a:extLst>
              <a:ext uri="{FF2B5EF4-FFF2-40B4-BE49-F238E27FC236}">
                <a16:creationId xmlns:a16="http://schemas.microsoft.com/office/drawing/2014/main" id="{D4B32430-7F63-F1F2-A0D7-DDA69AA5F2F4}"/>
              </a:ext>
            </a:extLst>
          </p:cNvPr>
          <p:cNvSpPr>
            <a:spLocks noGrp="1"/>
          </p:cNvSpPr>
          <p:nvPr>
            <p:ph type="sldNum" sz="quarter" idx="5"/>
          </p:nvPr>
        </p:nvSpPr>
        <p:spPr/>
        <p:txBody>
          <a:bodyPr/>
          <a:lstStyle/>
          <a:p>
            <a:fld id="{70366CD2-58E4-415D-B130-5030A0C87488}" type="slidenum">
              <a:rPr lang="fr-CA" smtClean="0"/>
              <a:t>15</a:t>
            </a:fld>
            <a:endParaRPr lang="fr-CA"/>
          </a:p>
        </p:txBody>
      </p:sp>
    </p:spTree>
    <p:extLst>
      <p:ext uri="{BB962C8B-B14F-4D97-AF65-F5344CB8AC3E}">
        <p14:creationId xmlns:p14="http://schemas.microsoft.com/office/powerpoint/2010/main" val="647681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3D6C0F-17C2-A470-D849-24FF3E9383B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9E4CAE8-E306-AF28-58DB-D5E8D6172D4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E730E5E-9A67-7DC6-6502-F922A94B3898}"/>
              </a:ext>
            </a:extLst>
          </p:cNvPr>
          <p:cNvSpPr>
            <a:spLocks noGrp="1"/>
          </p:cNvSpPr>
          <p:nvPr>
            <p:ph type="body" idx="1"/>
          </p:nvPr>
        </p:nvSpPr>
        <p:spPr/>
        <p:txBody>
          <a:bodyPr/>
          <a:lstStyle/>
          <a:p>
            <a:r>
              <a:rPr lang="fr-CA" dirty="0"/>
              <a:t>Si on commence avec le milieu de formation, je vous ai mis des extraits du manuel d’évaluation par les pairs pour vous montrer ce à quoi les personnes évaluatrices porteront attention. C’est ce que vous retrouvez dans la grille d’évaluation. </a:t>
            </a:r>
          </a:p>
        </p:txBody>
      </p:sp>
      <p:sp>
        <p:nvSpPr>
          <p:cNvPr id="4" name="Espace réservé du numéro de diapositive 3">
            <a:extLst>
              <a:ext uri="{FF2B5EF4-FFF2-40B4-BE49-F238E27FC236}">
                <a16:creationId xmlns:a16="http://schemas.microsoft.com/office/drawing/2014/main" id="{3C645CCC-8BEE-0E7E-BF98-EC53A1A211AF}"/>
              </a:ext>
            </a:extLst>
          </p:cNvPr>
          <p:cNvSpPr>
            <a:spLocks noGrp="1"/>
          </p:cNvSpPr>
          <p:nvPr>
            <p:ph type="sldNum" sz="quarter" idx="5"/>
          </p:nvPr>
        </p:nvSpPr>
        <p:spPr/>
        <p:txBody>
          <a:bodyPr/>
          <a:lstStyle/>
          <a:p>
            <a:fld id="{70366CD2-58E4-415D-B130-5030A0C87488}" type="slidenum">
              <a:rPr lang="fr-CA" smtClean="0"/>
              <a:t>16</a:t>
            </a:fld>
            <a:endParaRPr lang="fr-CA"/>
          </a:p>
        </p:txBody>
      </p:sp>
    </p:spTree>
    <p:extLst>
      <p:ext uri="{BB962C8B-B14F-4D97-AF65-F5344CB8AC3E}">
        <p14:creationId xmlns:p14="http://schemas.microsoft.com/office/powerpoint/2010/main" val="29105166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EC9F0E-8CF0-324C-9982-3DCB3050563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12651C5-1232-DA77-755D-DA9D89E7DE7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10D2EB3-28C8-7A2C-87BD-FB6D853D8042}"/>
              </a:ext>
            </a:extLst>
          </p:cNvPr>
          <p:cNvSpPr>
            <a:spLocks noGrp="1"/>
          </p:cNvSpPr>
          <p:nvPr>
            <p:ph type="body" idx="1"/>
          </p:nvPr>
        </p:nvSpPr>
        <p:spPr/>
        <p:txBody>
          <a:bodyPr/>
          <a:lstStyle/>
          <a:p>
            <a:r>
              <a:rPr lang="fr-CA" dirty="0"/>
              <a:t>En ce qui concerne le 2</a:t>
            </a:r>
            <a:r>
              <a:rPr lang="fr-CA" baseline="30000" dirty="0"/>
              <a:t>e</a:t>
            </a:r>
            <a:r>
              <a:rPr lang="fr-CA" dirty="0"/>
              <a:t> élément, il n’y a pas d’exemple en lien avec l’EDI, mais il pourrait y en avoir, et vous voyez qu’il y en a aussi pour le 3</a:t>
            </a:r>
            <a:r>
              <a:rPr lang="fr-CA" baseline="30000" dirty="0"/>
              <a:t>e</a:t>
            </a:r>
            <a:r>
              <a:rPr lang="fr-CA" dirty="0"/>
              <a:t> élément. </a:t>
            </a:r>
          </a:p>
        </p:txBody>
      </p:sp>
      <p:sp>
        <p:nvSpPr>
          <p:cNvPr id="4" name="Espace réservé du numéro de diapositive 3">
            <a:extLst>
              <a:ext uri="{FF2B5EF4-FFF2-40B4-BE49-F238E27FC236}">
                <a16:creationId xmlns:a16="http://schemas.microsoft.com/office/drawing/2014/main" id="{C9D08691-02A2-4974-AA48-77F8701EE984}"/>
              </a:ext>
            </a:extLst>
          </p:cNvPr>
          <p:cNvSpPr>
            <a:spLocks noGrp="1"/>
          </p:cNvSpPr>
          <p:nvPr>
            <p:ph type="sldNum" sz="quarter" idx="5"/>
          </p:nvPr>
        </p:nvSpPr>
        <p:spPr/>
        <p:txBody>
          <a:bodyPr/>
          <a:lstStyle/>
          <a:p>
            <a:fld id="{70366CD2-58E4-415D-B130-5030A0C87488}" type="slidenum">
              <a:rPr lang="fr-CA" smtClean="0"/>
              <a:t>17</a:t>
            </a:fld>
            <a:endParaRPr lang="fr-CA"/>
          </a:p>
        </p:txBody>
      </p:sp>
    </p:spTree>
    <p:extLst>
      <p:ext uri="{BB962C8B-B14F-4D97-AF65-F5344CB8AC3E}">
        <p14:creationId xmlns:p14="http://schemas.microsoft.com/office/powerpoint/2010/main" val="37984813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01BEC8-23A9-8D7F-0F2A-51F786582D5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6C41A49-10B6-D24D-871E-BCB28784D68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250314D-2E82-DF86-EFAD-DFFEB2C5A432}"/>
              </a:ext>
            </a:extLst>
          </p:cNvPr>
          <p:cNvSpPr>
            <a:spLocks noGrp="1"/>
          </p:cNvSpPr>
          <p:nvPr>
            <p:ph type="body" idx="1"/>
          </p:nvPr>
        </p:nvSpPr>
        <p:spPr/>
        <p:txBody>
          <a:bodyPr/>
          <a:lstStyle/>
          <a:p>
            <a:r>
              <a:rPr lang="fr-CA" dirty="0"/>
              <a:t>Maintenant, le dernier critère, la philosophie en matière de formation; on voit qu’’on répète les éléments décrits dans le milieu de formation </a:t>
            </a:r>
          </a:p>
          <a:p>
            <a:r>
              <a:rPr lang="fr-CA" dirty="0"/>
              <a:t>Donc, on parle premièrement de la description de défis à relever, ou d’obstacles à surmonter. </a:t>
            </a:r>
          </a:p>
        </p:txBody>
      </p:sp>
      <p:sp>
        <p:nvSpPr>
          <p:cNvPr id="4" name="Espace réservé du numéro de diapositive 3">
            <a:extLst>
              <a:ext uri="{FF2B5EF4-FFF2-40B4-BE49-F238E27FC236}">
                <a16:creationId xmlns:a16="http://schemas.microsoft.com/office/drawing/2014/main" id="{7CCC77A7-F8BB-F72E-2DA2-F439FB849571}"/>
              </a:ext>
            </a:extLst>
          </p:cNvPr>
          <p:cNvSpPr>
            <a:spLocks noGrp="1"/>
          </p:cNvSpPr>
          <p:nvPr>
            <p:ph type="sldNum" sz="quarter" idx="5"/>
          </p:nvPr>
        </p:nvSpPr>
        <p:spPr/>
        <p:txBody>
          <a:bodyPr/>
          <a:lstStyle/>
          <a:p>
            <a:fld id="{70366CD2-58E4-415D-B130-5030A0C87488}" type="slidenum">
              <a:rPr lang="fr-CA" smtClean="0"/>
              <a:t>18</a:t>
            </a:fld>
            <a:endParaRPr lang="fr-CA"/>
          </a:p>
        </p:txBody>
      </p:sp>
    </p:spTree>
    <p:extLst>
      <p:ext uri="{BB962C8B-B14F-4D97-AF65-F5344CB8AC3E}">
        <p14:creationId xmlns:p14="http://schemas.microsoft.com/office/powerpoint/2010/main" val="18000623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478EED-4B2C-936B-64FD-E48D4ACAB57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86F5E66-45A4-CB1A-5D35-508F0670C75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E963040-6105-EAF4-65FB-9F490DE35500}"/>
              </a:ext>
            </a:extLst>
          </p:cNvPr>
          <p:cNvSpPr>
            <a:spLocks noGrp="1"/>
          </p:cNvSpPr>
          <p:nvPr>
            <p:ph type="body" idx="1"/>
          </p:nvPr>
        </p:nvSpPr>
        <p:spPr/>
        <p:txBody>
          <a:bodyPr/>
          <a:lstStyle/>
          <a:p>
            <a:r>
              <a:rPr lang="fr-CA" dirty="0"/>
              <a:t>Le deuxième point à couvrir est l’approche qui est prévue pour favoriser (et ici, je pense qu’on devrait dire, pour favoriser et maintenir) la diversité au sein de son équipe, parce qu’il est important non seulement de recruter une diversité de personnes, mais de s’assurer que celles-ci soient bien incluses dans l’équipe, pour participer et y contribuer. </a:t>
            </a:r>
          </a:p>
        </p:txBody>
      </p:sp>
      <p:sp>
        <p:nvSpPr>
          <p:cNvPr id="4" name="Espace réservé du numéro de diapositive 3">
            <a:extLst>
              <a:ext uri="{FF2B5EF4-FFF2-40B4-BE49-F238E27FC236}">
                <a16:creationId xmlns:a16="http://schemas.microsoft.com/office/drawing/2014/main" id="{E9BDA82A-05D2-C4CD-8A07-F702146F79A4}"/>
              </a:ext>
            </a:extLst>
          </p:cNvPr>
          <p:cNvSpPr>
            <a:spLocks noGrp="1"/>
          </p:cNvSpPr>
          <p:nvPr>
            <p:ph type="sldNum" sz="quarter" idx="5"/>
          </p:nvPr>
        </p:nvSpPr>
        <p:spPr/>
        <p:txBody>
          <a:bodyPr/>
          <a:lstStyle/>
          <a:p>
            <a:fld id="{70366CD2-58E4-415D-B130-5030A0C87488}" type="slidenum">
              <a:rPr lang="fr-CA" smtClean="0"/>
              <a:t>19</a:t>
            </a:fld>
            <a:endParaRPr lang="fr-CA"/>
          </a:p>
        </p:txBody>
      </p:sp>
    </p:spTree>
    <p:extLst>
      <p:ext uri="{BB962C8B-B14F-4D97-AF65-F5344CB8AC3E}">
        <p14:creationId xmlns:p14="http://schemas.microsoft.com/office/powerpoint/2010/main" val="36503177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a:t>Si votre équipe n’est pas encore formée et que vous n’avez pas beaucoup d’expérience, vous pouvez vous baser sur votre expérience comme personne étudiante, ou des données plus larges en lien avec votre domaine, par exemple, il existe des données sur le fait qu’il y a moins de femmes en </a:t>
            </a:r>
            <a:r>
              <a:rPr lang="fr-CA" dirty="0" err="1"/>
              <a:t>stims</a:t>
            </a:r>
            <a:r>
              <a:rPr lang="fr-CA" dirty="0"/>
              <a:t>. </a:t>
            </a:r>
          </a:p>
        </p:txBody>
      </p:sp>
      <p:sp>
        <p:nvSpPr>
          <p:cNvPr id="4" name="Espace réservé du numéro de diapositive 3"/>
          <p:cNvSpPr>
            <a:spLocks noGrp="1"/>
          </p:cNvSpPr>
          <p:nvPr>
            <p:ph type="sldNum" sz="quarter" idx="5"/>
          </p:nvPr>
        </p:nvSpPr>
        <p:spPr/>
        <p:txBody>
          <a:bodyPr/>
          <a:lstStyle/>
          <a:p>
            <a:fld id="{70366CD2-58E4-415D-B130-5030A0C87488}" type="slidenum">
              <a:rPr lang="fr-CA" smtClean="0"/>
              <a:t>20</a:t>
            </a:fld>
            <a:endParaRPr lang="fr-CA"/>
          </a:p>
        </p:txBody>
      </p:sp>
    </p:spTree>
    <p:extLst>
      <p:ext uri="{BB962C8B-B14F-4D97-AF65-F5344CB8AC3E}">
        <p14:creationId xmlns:p14="http://schemas.microsoft.com/office/powerpoint/2010/main" val="27841129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9CA78F-5FC4-2816-44F4-51CCE8F1EA4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56EE103-A365-3234-53D7-05F253BC58B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2281A62-1A0A-1AC4-2B42-28B0DB81479F}"/>
              </a:ext>
            </a:extLst>
          </p:cNvPr>
          <p:cNvSpPr>
            <a:spLocks noGrp="1"/>
          </p:cNvSpPr>
          <p:nvPr>
            <p:ph type="body" idx="1"/>
          </p:nvPr>
        </p:nvSpPr>
        <p:spPr/>
        <p:txBody>
          <a:bodyPr/>
          <a:lstStyle/>
          <a:p>
            <a:r>
              <a:rPr lang="fr-CA" dirty="0"/>
              <a:t>Voici un exemple de rédaction qui inclut les différentes composantes de mise en œuvre d’une mesure EDI. On voit qu’une réflexion a eu lieu sur un défi – il peut être existant et avoir été observé directement, ou c’est un défi auquel on peut se préparer, parce qu’il y a des données qui montrent que c’est un défi réel, on peut même ajouter une référence sur ce sujet. Ce n’est pas obligatoire pour cette subvention, mais ça l’est pour d’autres programmes du CRSNG.   </a:t>
            </a:r>
          </a:p>
          <a:p>
            <a:r>
              <a:rPr lang="fr-CA" dirty="0"/>
              <a:t>On sait que la personne qui est ultimement responsable de la mise en œuvre de la mesure est la personne qui dépose la demande de subvention, mais ça ne veut pas dire que cette personne doit tout faire. En fait, déléguer certaines tâches, comme ici le registre de mise en œuvre, peut faire en sorte que la mesure semble plus réaliste et faisable. </a:t>
            </a:r>
          </a:p>
        </p:txBody>
      </p:sp>
      <p:sp>
        <p:nvSpPr>
          <p:cNvPr id="4" name="Espace réservé du numéro de diapositive 3">
            <a:extLst>
              <a:ext uri="{FF2B5EF4-FFF2-40B4-BE49-F238E27FC236}">
                <a16:creationId xmlns:a16="http://schemas.microsoft.com/office/drawing/2014/main" id="{0577326E-1EE8-F8FA-3E78-B4DFC63F664E}"/>
              </a:ext>
            </a:extLst>
          </p:cNvPr>
          <p:cNvSpPr>
            <a:spLocks noGrp="1"/>
          </p:cNvSpPr>
          <p:nvPr>
            <p:ph type="sldNum" sz="quarter" idx="5"/>
          </p:nvPr>
        </p:nvSpPr>
        <p:spPr/>
        <p:txBody>
          <a:bodyPr/>
          <a:lstStyle/>
          <a:p>
            <a:fld id="{70366CD2-58E4-415D-B130-5030A0C87488}" type="slidenum">
              <a:rPr lang="fr-CA" smtClean="0"/>
              <a:t>21</a:t>
            </a:fld>
            <a:endParaRPr lang="fr-CA"/>
          </a:p>
        </p:txBody>
      </p:sp>
    </p:spTree>
    <p:extLst>
      <p:ext uri="{BB962C8B-B14F-4D97-AF65-F5344CB8AC3E}">
        <p14:creationId xmlns:p14="http://schemas.microsoft.com/office/powerpoint/2010/main" val="30480155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B5F136-4698-F81E-F31F-8DCCB7D9929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96CAC36-9993-EC4B-60C2-0E188AA6A9A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918C358-6E50-FD48-A67B-7727EFF16A34}"/>
              </a:ext>
            </a:extLst>
          </p:cNvPr>
          <p:cNvSpPr>
            <a:spLocks noGrp="1"/>
          </p:cNvSpPr>
          <p:nvPr>
            <p:ph type="body" idx="1"/>
          </p:nvPr>
        </p:nvSpPr>
        <p:spPr/>
        <p:txBody>
          <a:bodyPr/>
          <a:lstStyle/>
          <a:p>
            <a:r>
              <a:rPr lang="fr-CA" dirty="0"/>
              <a:t>Ce qui est important de retenir ici, c’est que ce sont les obstacles qui empêchent la représentation et la participation, et non les caractéristiques de certaines personnes. </a:t>
            </a:r>
          </a:p>
        </p:txBody>
      </p:sp>
      <p:sp>
        <p:nvSpPr>
          <p:cNvPr id="4" name="Espace réservé du numéro de diapositive 3">
            <a:extLst>
              <a:ext uri="{FF2B5EF4-FFF2-40B4-BE49-F238E27FC236}">
                <a16:creationId xmlns:a16="http://schemas.microsoft.com/office/drawing/2014/main" id="{988F3AE3-0D78-0EF8-32B7-10983A6AD9A5}"/>
              </a:ext>
            </a:extLst>
          </p:cNvPr>
          <p:cNvSpPr>
            <a:spLocks noGrp="1"/>
          </p:cNvSpPr>
          <p:nvPr>
            <p:ph type="sldNum" sz="quarter" idx="5"/>
          </p:nvPr>
        </p:nvSpPr>
        <p:spPr/>
        <p:txBody>
          <a:bodyPr/>
          <a:lstStyle/>
          <a:p>
            <a:fld id="{70366CD2-58E4-415D-B130-5030A0C87488}" type="slidenum">
              <a:rPr lang="fr-CA" smtClean="0"/>
              <a:t>22</a:t>
            </a:fld>
            <a:endParaRPr lang="fr-CA"/>
          </a:p>
        </p:txBody>
      </p:sp>
    </p:spTree>
    <p:extLst>
      <p:ext uri="{BB962C8B-B14F-4D97-AF65-F5344CB8AC3E}">
        <p14:creationId xmlns:p14="http://schemas.microsoft.com/office/powerpoint/2010/main" val="39522737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08DFBA-E06D-C3C1-9D44-9448A885CD6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1239FBE-F97E-D79A-5D04-FBBD32CBE60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591FE9B4-72DD-11B0-D92D-559924583D2F}"/>
              </a:ext>
            </a:extLst>
          </p:cNvPr>
          <p:cNvSpPr>
            <a:spLocks noGrp="1"/>
          </p:cNvSpPr>
          <p:nvPr>
            <p:ph type="body" idx="1"/>
          </p:nvPr>
        </p:nvSpPr>
        <p:spPr/>
        <p:txBody>
          <a:bodyPr/>
          <a:lstStyle/>
          <a:p>
            <a:r>
              <a:rPr lang="fr-CA" dirty="0"/>
              <a:t>Voici un exemple de pratique qui peut représenter un obstacle la participation à différents groupes de personnes au sein de votre équipe. </a:t>
            </a:r>
          </a:p>
        </p:txBody>
      </p:sp>
      <p:sp>
        <p:nvSpPr>
          <p:cNvPr id="4" name="Espace réservé du numéro de diapositive 3">
            <a:extLst>
              <a:ext uri="{FF2B5EF4-FFF2-40B4-BE49-F238E27FC236}">
                <a16:creationId xmlns:a16="http://schemas.microsoft.com/office/drawing/2014/main" id="{8AF0613A-CEFC-6105-7054-9D8C939C1AE3}"/>
              </a:ext>
            </a:extLst>
          </p:cNvPr>
          <p:cNvSpPr>
            <a:spLocks noGrp="1"/>
          </p:cNvSpPr>
          <p:nvPr>
            <p:ph type="sldNum" sz="quarter" idx="5"/>
          </p:nvPr>
        </p:nvSpPr>
        <p:spPr/>
        <p:txBody>
          <a:bodyPr/>
          <a:lstStyle/>
          <a:p>
            <a:fld id="{70366CD2-58E4-415D-B130-5030A0C87488}" type="slidenum">
              <a:rPr lang="fr-CA" smtClean="0"/>
              <a:t>23</a:t>
            </a:fld>
            <a:endParaRPr lang="fr-CA"/>
          </a:p>
        </p:txBody>
      </p:sp>
    </p:spTree>
    <p:extLst>
      <p:ext uri="{BB962C8B-B14F-4D97-AF65-F5344CB8AC3E}">
        <p14:creationId xmlns:p14="http://schemas.microsoft.com/office/powerpoint/2010/main" val="39471503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E8FB74-9965-0DF1-AEB7-C35AB43816B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34694E6-C513-9CC8-F303-AEDECE17556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2F582DD-E19E-A48E-3F55-BC57FFB6AF1F}"/>
              </a:ext>
            </a:extLst>
          </p:cNvPr>
          <p:cNvSpPr>
            <a:spLocks noGrp="1"/>
          </p:cNvSpPr>
          <p:nvPr>
            <p:ph type="body" idx="1"/>
          </p:nvPr>
        </p:nvSpPr>
        <p:spPr/>
        <p:txBody>
          <a:bodyPr/>
          <a:lstStyle/>
          <a:p>
            <a:r>
              <a:rPr lang="fr-CA" dirty="0"/>
              <a:t>Et voici l’impact que cette pratique peut avoir sur la contribution des membres de l’équipe, ainsi que quelques idées de façons d’aborder ce défi. Encore une fois, même si la personne qui dépose la demande de subvention est responsable de s’assurer que les mesures soit mises en place, elle n’a pas à tout faire par elle-même. </a:t>
            </a:r>
          </a:p>
          <a:p>
            <a:endParaRPr lang="fr-CA" dirty="0"/>
          </a:p>
        </p:txBody>
      </p:sp>
      <p:sp>
        <p:nvSpPr>
          <p:cNvPr id="4" name="Espace réservé du numéro de diapositive 3">
            <a:extLst>
              <a:ext uri="{FF2B5EF4-FFF2-40B4-BE49-F238E27FC236}">
                <a16:creationId xmlns:a16="http://schemas.microsoft.com/office/drawing/2014/main" id="{9AF999B3-C04E-A779-0E1B-E9CB177E076C}"/>
              </a:ext>
            </a:extLst>
          </p:cNvPr>
          <p:cNvSpPr>
            <a:spLocks noGrp="1"/>
          </p:cNvSpPr>
          <p:nvPr>
            <p:ph type="sldNum" sz="quarter" idx="5"/>
          </p:nvPr>
        </p:nvSpPr>
        <p:spPr/>
        <p:txBody>
          <a:bodyPr/>
          <a:lstStyle/>
          <a:p>
            <a:fld id="{70366CD2-58E4-415D-B130-5030A0C87488}" type="slidenum">
              <a:rPr lang="fr-CA" smtClean="0"/>
              <a:t>24</a:t>
            </a:fld>
            <a:endParaRPr lang="fr-CA"/>
          </a:p>
        </p:txBody>
      </p:sp>
    </p:spTree>
    <p:extLst>
      <p:ext uri="{BB962C8B-B14F-4D97-AF65-F5344CB8AC3E}">
        <p14:creationId xmlns:p14="http://schemas.microsoft.com/office/powerpoint/2010/main" val="23615442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B91B59-C020-F314-7072-9EE8881281B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9FD14F7-38C2-F28C-87AB-400270F1C49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8E17CFA-3B27-CE0C-12C8-2F1366F59F20}"/>
              </a:ext>
            </a:extLst>
          </p:cNvPr>
          <p:cNvSpPr>
            <a:spLocks noGrp="1"/>
          </p:cNvSpPr>
          <p:nvPr>
            <p:ph type="body" idx="1"/>
          </p:nvPr>
        </p:nvSpPr>
        <p:spPr/>
        <p:txBody>
          <a:bodyPr/>
          <a:lstStyle/>
          <a:p>
            <a:endParaRPr lang="fr-CA" dirty="0"/>
          </a:p>
          <a:p>
            <a:r>
              <a:rPr lang="fr-CA" dirty="0"/>
              <a:t>Voici quelques éléments à prendre en compte, et de bonnes pratiques de rédaction. </a:t>
            </a:r>
          </a:p>
          <a:p>
            <a:r>
              <a:rPr lang="fr-CA" dirty="0"/>
              <a:t> </a:t>
            </a:r>
          </a:p>
        </p:txBody>
      </p:sp>
      <p:sp>
        <p:nvSpPr>
          <p:cNvPr id="4" name="Espace réservé du numéro de diapositive 3">
            <a:extLst>
              <a:ext uri="{FF2B5EF4-FFF2-40B4-BE49-F238E27FC236}">
                <a16:creationId xmlns:a16="http://schemas.microsoft.com/office/drawing/2014/main" id="{BC111C79-4599-4970-8754-CB2D27203678}"/>
              </a:ext>
            </a:extLst>
          </p:cNvPr>
          <p:cNvSpPr>
            <a:spLocks noGrp="1"/>
          </p:cNvSpPr>
          <p:nvPr>
            <p:ph type="sldNum" sz="quarter" idx="5"/>
          </p:nvPr>
        </p:nvSpPr>
        <p:spPr/>
        <p:txBody>
          <a:bodyPr/>
          <a:lstStyle/>
          <a:p>
            <a:fld id="{70366CD2-58E4-415D-B130-5030A0C87488}" type="slidenum">
              <a:rPr lang="fr-CA" smtClean="0"/>
              <a:t>25</a:t>
            </a:fld>
            <a:endParaRPr lang="fr-CA"/>
          </a:p>
        </p:txBody>
      </p:sp>
    </p:spTree>
    <p:extLst>
      <p:ext uri="{BB962C8B-B14F-4D97-AF65-F5344CB8AC3E}">
        <p14:creationId xmlns:p14="http://schemas.microsoft.com/office/powerpoint/2010/main" val="29040453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FB4A4F-4AA6-A152-B8F8-FD5EC1235F8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B26337F-8C95-365F-3874-1C8F5CF989D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594B208E-D308-F073-E02E-5584CA2E1F47}"/>
              </a:ext>
            </a:extLst>
          </p:cNvPr>
          <p:cNvSpPr>
            <a:spLocks noGrp="1"/>
          </p:cNvSpPr>
          <p:nvPr>
            <p:ph type="body" idx="1"/>
          </p:nvPr>
        </p:nvSpPr>
        <p:spPr/>
        <p:txBody>
          <a:bodyPr/>
          <a:lstStyle/>
          <a:p>
            <a:r>
              <a:rPr lang="fr-CA" dirty="0"/>
              <a:t>Voici quelques bonnes pratiques qui pourraient répondre à certains défis que vous aurez identifiés. Je ne vais pas les lire, vous pouvez y revenir puisque vous allez avoir accès à la présentation. Vous avez aussi accès à d’autres exemples dans les références qui sont à la fin de la présentation. </a:t>
            </a:r>
          </a:p>
        </p:txBody>
      </p:sp>
      <p:sp>
        <p:nvSpPr>
          <p:cNvPr id="4" name="Espace réservé du numéro de diapositive 3">
            <a:extLst>
              <a:ext uri="{FF2B5EF4-FFF2-40B4-BE49-F238E27FC236}">
                <a16:creationId xmlns:a16="http://schemas.microsoft.com/office/drawing/2014/main" id="{BA6D9402-9D60-BA84-C45D-A068C9719E19}"/>
              </a:ext>
            </a:extLst>
          </p:cNvPr>
          <p:cNvSpPr>
            <a:spLocks noGrp="1"/>
          </p:cNvSpPr>
          <p:nvPr>
            <p:ph type="sldNum" sz="quarter" idx="5"/>
          </p:nvPr>
        </p:nvSpPr>
        <p:spPr/>
        <p:txBody>
          <a:bodyPr/>
          <a:lstStyle/>
          <a:p>
            <a:fld id="{70366CD2-58E4-415D-B130-5030A0C87488}" type="slidenum">
              <a:rPr lang="fr-CA" smtClean="0"/>
              <a:t>26</a:t>
            </a:fld>
            <a:endParaRPr lang="fr-CA"/>
          </a:p>
        </p:txBody>
      </p:sp>
    </p:spTree>
    <p:extLst>
      <p:ext uri="{BB962C8B-B14F-4D97-AF65-F5344CB8AC3E}">
        <p14:creationId xmlns:p14="http://schemas.microsoft.com/office/powerpoint/2010/main" val="23565689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625E5A-7223-11A8-C101-CF6E75F106E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77178C9-37AC-7921-3FC3-362A1263B09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1223043-2841-F0E5-0289-4D5CD6ADBB96}"/>
              </a:ext>
            </a:extLst>
          </p:cNvPr>
          <p:cNvSpPr>
            <a:spLocks noGrp="1"/>
          </p:cNvSpPr>
          <p:nvPr>
            <p:ph type="body" idx="1"/>
          </p:nvPr>
        </p:nvSpPr>
        <p:spPr/>
        <p:txBody>
          <a:bodyPr/>
          <a:lstStyle/>
          <a:p>
            <a:endParaRPr lang="fr-CA" dirty="0"/>
          </a:p>
        </p:txBody>
      </p:sp>
      <p:sp>
        <p:nvSpPr>
          <p:cNvPr id="4" name="Espace réservé du numéro de diapositive 3">
            <a:extLst>
              <a:ext uri="{FF2B5EF4-FFF2-40B4-BE49-F238E27FC236}">
                <a16:creationId xmlns:a16="http://schemas.microsoft.com/office/drawing/2014/main" id="{C0347AF6-37B8-F775-D73D-9F5135C709D6}"/>
              </a:ext>
            </a:extLst>
          </p:cNvPr>
          <p:cNvSpPr>
            <a:spLocks noGrp="1"/>
          </p:cNvSpPr>
          <p:nvPr>
            <p:ph type="sldNum" sz="quarter" idx="5"/>
          </p:nvPr>
        </p:nvSpPr>
        <p:spPr/>
        <p:txBody>
          <a:bodyPr/>
          <a:lstStyle/>
          <a:p>
            <a:fld id="{70366CD2-58E4-415D-B130-5030A0C87488}" type="slidenum">
              <a:rPr lang="fr-CA" smtClean="0"/>
              <a:t>27</a:t>
            </a:fld>
            <a:endParaRPr lang="fr-CA"/>
          </a:p>
        </p:txBody>
      </p:sp>
    </p:spTree>
    <p:extLst>
      <p:ext uri="{BB962C8B-B14F-4D97-AF65-F5344CB8AC3E}">
        <p14:creationId xmlns:p14="http://schemas.microsoft.com/office/powerpoint/2010/main" val="248144451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DAD58C-1ACE-4F7A-C473-5305513D573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6DE62BB-A0BD-CE85-29A6-A524883EA97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20657A6-45E8-A553-47DA-767E60683E67}"/>
              </a:ext>
            </a:extLst>
          </p:cNvPr>
          <p:cNvSpPr>
            <a:spLocks noGrp="1"/>
          </p:cNvSpPr>
          <p:nvPr>
            <p:ph type="body" idx="1"/>
          </p:nvPr>
        </p:nvSpPr>
        <p:spPr/>
        <p:txBody>
          <a:bodyPr/>
          <a:lstStyle/>
          <a:p>
            <a:r>
              <a:rPr lang="fr-CA" sz="1200" dirty="0">
                <a:latin typeface="+mn-lt"/>
              </a:rPr>
              <a:t>Ici on parle du maintien en poste, donc une fois que la personne a été recrutée. </a:t>
            </a:r>
          </a:p>
          <a:p>
            <a:endParaRPr lang="fr-CA" sz="1200" dirty="0">
              <a:latin typeface="+mn-lt"/>
            </a:endParaRPr>
          </a:p>
          <a:p>
            <a:r>
              <a:rPr lang="fr-CA" sz="1200" dirty="0">
                <a:latin typeface="+mn-lt"/>
              </a:rPr>
              <a:t>Accessibilité situationnelle : Handicap en raison d’une situation spécifique : porter un bébé dans ses bras, anxiété en raison de nouveauté, ou d’une situation temporaire, par exemple, doit changer de bureau pour une journée, doit aller présenter dans un milieu inconnu, etc. </a:t>
            </a:r>
          </a:p>
          <a:p>
            <a:endParaRPr lang="fr-CA" sz="1200" dirty="0">
              <a:latin typeface="+mn-lt"/>
            </a:endParaRPr>
          </a:p>
          <a:p>
            <a:r>
              <a:rPr lang="fr-CA" sz="1200" dirty="0">
                <a:latin typeface="+mn-lt"/>
              </a:rPr>
              <a:t>Temporaire : Se casser une jambe,  avoir une crise quand on a une maladie auto-immune (enjeux 100% du temps, mais pendant une durée de temps limitée) </a:t>
            </a:r>
          </a:p>
          <a:p>
            <a:endParaRPr lang="fr-CA" dirty="0"/>
          </a:p>
        </p:txBody>
      </p:sp>
      <p:sp>
        <p:nvSpPr>
          <p:cNvPr id="4" name="Espace réservé du numéro de diapositive 3">
            <a:extLst>
              <a:ext uri="{FF2B5EF4-FFF2-40B4-BE49-F238E27FC236}">
                <a16:creationId xmlns:a16="http://schemas.microsoft.com/office/drawing/2014/main" id="{D2BBB85E-5EBB-8005-93AF-117DEF250EF7}"/>
              </a:ext>
            </a:extLst>
          </p:cNvPr>
          <p:cNvSpPr>
            <a:spLocks noGrp="1"/>
          </p:cNvSpPr>
          <p:nvPr>
            <p:ph type="sldNum" sz="quarter" idx="5"/>
          </p:nvPr>
        </p:nvSpPr>
        <p:spPr/>
        <p:txBody>
          <a:bodyPr/>
          <a:lstStyle/>
          <a:p>
            <a:fld id="{70366CD2-58E4-415D-B130-5030A0C87488}" type="slidenum">
              <a:rPr lang="fr-CA" smtClean="0"/>
              <a:t>28</a:t>
            </a:fld>
            <a:endParaRPr lang="fr-CA"/>
          </a:p>
        </p:txBody>
      </p:sp>
    </p:spTree>
    <p:extLst>
      <p:ext uri="{BB962C8B-B14F-4D97-AF65-F5344CB8AC3E}">
        <p14:creationId xmlns:p14="http://schemas.microsoft.com/office/powerpoint/2010/main" val="28726342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7E6A51-6FCC-A64D-A89E-73ADD173591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A7D1BE6-893A-4365-C4E2-5D4CE7DCD04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45C10BE-F24C-C31B-10CC-5861028B3762}"/>
              </a:ext>
            </a:extLst>
          </p:cNvPr>
          <p:cNvSpPr>
            <a:spLocks noGrp="1"/>
          </p:cNvSpPr>
          <p:nvPr>
            <p:ph type="body" idx="1"/>
          </p:nvPr>
        </p:nvSpPr>
        <p:spPr/>
        <p:txBody>
          <a:bodyPr/>
          <a:lstStyle/>
          <a:p>
            <a:r>
              <a:rPr lang="fr-CA" dirty="0"/>
              <a:t>Voici d’autres bonnes pratiques pour intégrer l’EDI dans votre équipe de recherche, je me répète un peu, mais la façon dont l’EDI est intégré est importante. </a:t>
            </a:r>
          </a:p>
          <a:p>
            <a:r>
              <a:rPr lang="fr-CA" dirty="0"/>
              <a:t>Je vous invite aussi à me contacter si vous désirez discuter de vos circonstances, ou aller plus loin. </a:t>
            </a:r>
          </a:p>
        </p:txBody>
      </p:sp>
      <p:sp>
        <p:nvSpPr>
          <p:cNvPr id="4" name="Espace réservé du numéro de diapositive 3">
            <a:extLst>
              <a:ext uri="{FF2B5EF4-FFF2-40B4-BE49-F238E27FC236}">
                <a16:creationId xmlns:a16="http://schemas.microsoft.com/office/drawing/2014/main" id="{4F345964-8027-38FB-00D1-769D7EF120A4}"/>
              </a:ext>
            </a:extLst>
          </p:cNvPr>
          <p:cNvSpPr>
            <a:spLocks noGrp="1"/>
          </p:cNvSpPr>
          <p:nvPr>
            <p:ph type="sldNum" sz="quarter" idx="5"/>
          </p:nvPr>
        </p:nvSpPr>
        <p:spPr/>
        <p:txBody>
          <a:bodyPr/>
          <a:lstStyle/>
          <a:p>
            <a:fld id="{70366CD2-58E4-415D-B130-5030A0C87488}" type="slidenum">
              <a:rPr lang="fr-CA" smtClean="0"/>
              <a:t>29</a:t>
            </a:fld>
            <a:endParaRPr lang="fr-CA"/>
          </a:p>
        </p:txBody>
      </p:sp>
    </p:spTree>
    <p:extLst>
      <p:ext uri="{BB962C8B-B14F-4D97-AF65-F5344CB8AC3E}">
        <p14:creationId xmlns:p14="http://schemas.microsoft.com/office/powerpoint/2010/main" val="147318944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D3D66C-9D08-F63F-7B4C-DD02848DDB3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6816500-1F39-A3D7-4D8B-B1900ADB89C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DB4FB7A-7953-13AD-6D82-E16375E74668}"/>
              </a:ext>
            </a:extLst>
          </p:cNvPr>
          <p:cNvSpPr>
            <a:spLocks noGrp="1"/>
          </p:cNvSpPr>
          <p:nvPr>
            <p:ph type="body" idx="1"/>
          </p:nvPr>
        </p:nvSpPr>
        <p:spPr/>
        <p:txBody>
          <a:bodyPr/>
          <a:lstStyle/>
          <a:p>
            <a:pPr marL="171450" indent="-171450">
              <a:buFontTx/>
              <a:buChar char="-"/>
            </a:pPr>
            <a:r>
              <a:rPr lang="fr-CA" dirty="0"/>
              <a:t>Voici quelques pratiques à éviter. </a:t>
            </a:r>
          </a:p>
          <a:p>
            <a:pPr marL="171450" indent="-171450">
              <a:buFontTx/>
              <a:buChar char="-"/>
            </a:pPr>
            <a:r>
              <a:rPr lang="fr-CA" dirty="0"/>
              <a:t>Premièrement, ne gaspillez pas votre espace restreint pour dire à quel point l’EDI est important dans votre équipe, montrez-le en expliquant ce que vous allez faire. </a:t>
            </a:r>
          </a:p>
          <a:p>
            <a:pPr marL="171450" indent="-171450">
              <a:buFontTx/>
              <a:buChar char="-"/>
            </a:pPr>
            <a:r>
              <a:rPr lang="fr-CA" dirty="0"/>
              <a:t>En ce qui concerne la liste d’épicerie, il faut faire attention, parce que la faisabilité des mesures choisies entre en compte. Il vaut mieux identifier moins de mesures à mettre en œuvre, et bien les décrire, que d’essayer d’en faire trop, et de mal le faire. </a:t>
            </a:r>
          </a:p>
          <a:p>
            <a:pPr marL="171450" indent="-171450">
              <a:buFontTx/>
              <a:buChar char="-"/>
            </a:pPr>
            <a:r>
              <a:rPr lang="fr-CA" dirty="0"/>
              <a:t>Les attentes irréalistes sont aussi liées à ça : une culture (car c’est de ça qu’il est question ici) ne se change pas rapidement. C’est pourquoi l’aspect de la réflexion et de la faisabilité sont si important, pour y aller lentement, mais sûrement. </a:t>
            </a:r>
          </a:p>
          <a:p>
            <a:pPr marL="171450" indent="-171450">
              <a:buFontTx/>
              <a:buChar char="-"/>
            </a:pPr>
            <a:r>
              <a:rPr lang="fr-CA" dirty="0"/>
              <a:t>Données démographiques : je me répète, encore une fois, mais il ne faut pas les fournir. Ça devrait être la même chose au sein de l’équipe, par exemple lors de discussions. On ne discute pas de caractéristiques démographiques, ou de personnes spécifiques. </a:t>
            </a:r>
          </a:p>
          <a:p>
            <a:pPr marL="171450" indent="-171450">
              <a:buFontTx/>
              <a:buChar char="-"/>
            </a:pPr>
            <a:r>
              <a:rPr lang="fr-CA" dirty="0"/>
              <a:t>Et enfin, le travail fait au niveau institutionnel ne peut pas servir à répondre aux défis identifiés dans votre équipe. </a:t>
            </a:r>
          </a:p>
        </p:txBody>
      </p:sp>
      <p:sp>
        <p:nvSpPr>
          <p:cNvPr id="4" name="Espace réservé du numéro de diapositive 3">
            <a:extLst>
              <a:ext uri="{FF2B5EF4-FFF2-40B4-BE49-F238E27FC236}">
                <a16:creationId xmlns:a16="http://schemas.microsoft.com/office/drawing/2014/main" id="{7EFFB48C-7F83-B858-412A-0642AD61BBD1}"/>
              </a:ext>
            </a:extLst>
          </p:cNvPr>
          <p:cNvSpPr>
            <a:spLocks noGrp="1"/>
          </p:cNvSpPr>
          <p:nvPr>
            <p:ph type="sldNum" sz="quarter" idx="5"/>
          </p:nvPr>
        </p:nvSpPr>
        <p:spPr/>
        <p:txBody>
          <a:bodyPr/>
          <a:lstStyle/>
          <a:p>
            <a:fld id="{70366CD2-58E4-415D-B130-5030A0C87488}" type="slidenum">
              <a:rPr lang="fr-CA" smtClean="0"/>
              <a:t>30</a:t>
            </a:fld>
            <a:endParaRPr lang="fr-CA"/>
          </a:p>
        </p:txBody>
      </p:sp>
    </p:spTree>
    <p:extLst>
      <p:ext uri="{BB962C8B-B14F-4D97-AF65-F5344CB8AC3E}">
        <p14:creationId xmlns:p14="http://schemas.microsoft.com/office/powerpoint/2010/main" val="374824011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a:t>Nous sommes maintenant rendus à la fin de la présentation. </a:t>
            </a:r>
          </a:p>
          <a:p>
            <a:r>
              <a:rPr lang="fr-CA" dirty="0"/>
              <a:t>Voic quelques références en lien avec la recherche en contexte autochtone. </a:t>
            </a:r>
          </a:p>
          <a:p>
            <a:endParaRPr lang="fr-CA" dirty="0"/>
          </a:p>
        </p:txBody>
      </p:sp>
      <p:sp>
        <p:nvSpPr>
          <p:cNvPr id="4" name="Espace réservé du numéro de diapositive 3"/>
          <p:cNvSpPr>
            <a:spLocks noGrp="1"/>
          </p:cNvSpPr>
          <p:nvPr>
            <p:ph type="sldNum" sz="quarter" idx="5"/>
          </p:nvPr>
        </p:nvSpPr>
        <p:spPr/>
        <p:txBody>
          <a:bodyPr/>
          <a:lstStyle/>
          <a:p>
            <a:fld id="{70366CD2-58E4-415D-B130-5030A0C87488}" type="slidenum">
              <a:rPr lang="fr-CA" smtClean="0"/>
              <a:t>31</a:t>
            </a:fld>
            <a:endParaRPr lang="fr-CA"/>
          </a:p>
        </p:txBody>
      </p:sp>
    </p:spTree>
    <p:extLst>
      <p:ext uri="{BB962C8B-B14F-4D97-AF65-F5344CB8AC3E}">
        <p14:creationId xmlns:p14="http://schemas.microsoft.com/office/powerpoint/2010/main" val="16541520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a:t>Et voici quelques références en lien avec l’EDI en recherche. Encore une fois, vous avez accès la présentation, donc vous pourrez y retourner. </a:t>
            </a:r>
          </a:p>
        </p:txBody>
      </p:sp>
      <p:sp>
        <p:nvSpPr>
          <p:cNvPr id="4" name="Espace réservé du numéro de diapositive 3"/>
          <p:cNvSpPr>
            <a:spLocks noGrp="1"/>
          </p:cNvSpPr>
          <p:nvPr>
            <p:ph type="sldNum" sz="quarter" idx="5"/>
          </p:nvPr>
        </p:nvSpPr>
        <p:spPr/>
        <p:txBody>
          <a:bodyPr/>
          <a:lstStyle/>
          <a:p>
            <a:fld id="{70366CD2-58E4-415D-B130-5030A0C87488}" type="slidenum">
              <a:rPr lang="fr-CA" smtClean="0"/>
              <a:t>32</a:t>
            </a:fld>
            <a:endParaRPr lang="fr-CA"/>
          </a:p>
        </p:txBody>
      </p:sp>
    </p:spTree>
    <p:extLst>
      <p:ext uri="{BB962C8B-B14F-4D97-AF65-F5344CB8AC3E}">
        <p14:creationId xmlns:p14="http://schemas.microsoft.com/office/powerpoint/2010/main" val="218665244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a:t>Si vous désirez discuter de votre contexte, que vous avez besoin d’accompagnement, ou que vous désirez faire relire votre demande en lien avec le contenu, vous pouvez me contacter pour l’EDI, ou contacter Sarah Stewart pour tout ce qui a trait à la recherche en contexte autochtone. </a:t>
            </a:r>
          </a:p>
          <a:p>
            <a:endParaRPr lang="fr-CA" dirty="0"/>
          </a:p>
          <a:p>
            <a:r>
              <a:rPr lang="fr-CA" dirty="0"/>
              <a:t>Je vous souhaite une très belle journée, à très bientôt.  </a:t>
            </a:r>
          </a:p>
        </p:txBody>
      </p:sp>
      <p:sp>
        <p:nvSpPr>
          <p:cNvPr id="4" name="Espace réservé du numéro de diapositive 3"/>
          <p:cNvSpPr>
            <a:spLocks noGrp="1"/>
          </p:cNvSpPr>
          <p:nvPr>
            <p:ph type="sldNum" sz="quarter" idx="5"/>
          </p:nvPr>
        </p:nvSpPr>
        <p:spPr/>
        <p:txBody>
          <a:bodyPr/>
          <a:lstStyle/>
          <a:p>
            <a:fld id="{70366CD2-58E4-415D-B130-5030A0C87488}" type="slidenum">
              <a:rPr lang="fr-CA" smtClean="0"/>
              <a:t>33</a:t>
            </a:fld>
            <a:endParaRPr lang="fr-CA"/>
          </a:p>
        </p:txBody>
      </p:sp>
    </p:spTree>
    <p:extLst>
      <p:ext uri="{BB962C8B-B14F-4D97-AF65-F5344CB8AC3E}">
        <p14:creationId xmlns:p14="http://schemas.microsoft.com/office/powerpoint/2010/main" val="426196181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tags" Target="../tags/tag3.xml"/><Relationship Id="rId7" Type="http://schemas.openxmlformats.org/officeDocument/2006/relationships/image" Target="../media/image2.jpe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1.jpeg"/><Relationship Id="rId5" Type="http://schemas.openxmlformats.org/officeDocument/2006/relationships/slideMaster" Target="../slideMasters/slideMaster1.xml"/><Relationship Id="rId4" Type="http://schemas.openxmlformats.org/officeDocument/2006/relationships/tags" Target="../tags/tag4.xml"/></Relationships>
</file>

<file path=ppt/slideLayouts/_rels/slideLayout2.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4"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tags" Target="../tags/tag11.xml"/><Relationship Id="rId2" Type="http://schemas.openxmlformats.org/officeDocument/2006/relationships/tags" Target="../tags/tag10.xml"/><Relationship Id="rId1" Type="http://schemas.openxmlformats.org/officeDocument/2006/relationships/tags" Target="../tags/tag9.xml"/><Relationship Id="rId5" Type="http://schemas.openxmlformats.org/officeDocument/2006/relationships/slideMaster" Target="../slideMasters/slideMaster1.xml"/><Relationship Id="rId4" Type="http://schemas.openxmlformats.org/officeDocument/2006/relationships/tags" Target="../tags/tag1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Diapositive d'accueil">
    <p:spTree>
      <p:nvGrpSpPr>
        <p:cNvPr id="1" name=""/>
        <p:cNvGrpSpPr/>
        <p:nvPr/>
      </p:nvGrpSpPr>
      <p:grpSpPr>
        <a:xfrm>
          <a:off x="0" y="0"/>
          <a:ext cx="0" cy="0"/>
          <a:chOff x="0" y="0"/>
          <a:chExt cx="0" cy="0"/>
        </a:xfrm>
      </p:grpSpPr>
      <p:sp>
        <p:nvSpPr>
          <p:cNvPr id="3" name="Sous-titre 2">
            <a:extLst>
              <a:ext uri="{FF2B5EF4-FFF2-40B4-BE49-F238E27FC236}">
                <a16:creationId xmlns:a16="http://schemas.microsoft.com/office/drawing/2014/main" id="{CFDDDF53-2F12-AEA7-DA3F-D82FA6FDD54E}"/>
              </a:ext>
            </a:extLst>
          </p:cNvPr>
          <p:cNvSpPr>
            <a:spLocks noGrp="1"/>
          </p:cNvSpPr>
          <p:nvPr>
            <p:ph type="subTitle" idx="1" hasCustomPrompt="1"/>
          </p:nvPr>
        </p:nvSpPr>
        <p:spPr>
          <a:xfrm>
            <a:off x="1751965" y="4079525"/>
            <a:ext cx="4163796" cy="256502"/>
          </a:xfrm>
        </p:spPr>
        <p:txBody>
          <a:bodyPr/>
          <a:lstStyle>
            <a:lvl1pPr marL="0" indent="0" algn="ctr">
              <a:lnSpc>
                <a:spcPct val="125000"/>
              </a:lnSpc>
              <a:spcBef>
                <a:spcPts val="600"/>
              </a:spcBef>
              <a:spcAft>
                <a:spcPts val="600"/>
              </a:spcAft>
              <a:buNone/>
              <a:defRPr sz="1800">
                <a:solidFill>
                  <a:srgbClr val="665A5A"/>
                </a:solidFill>
                <a:latin typeface="Aptos" panose="020B00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dirty="0"/>
              <a:t>Service du décanat de la recherche et de la création</a:t>
            </a:r>
            <a:endParaRPr lang="fr-CA" dirty="0"/>
          </a:p>
        </p:txBody>
      </p:sp>
      <p:pic>
        <p:nvPicPr>
          <p:cNvPr id="16" name="Image 15" descr="Une image contenant texte, logo, Police, symbole&#10;&#10;Description générée automatiquement">
            <a:extLst>
              <a:ext uri="{FF2B5EF4-FFF2-40B4-BE49-F238E27FC236}">
                <a16:creationId xmlns:a16="http://schemas.microsoft.com/office/drawing/2014/main" id="{C0E365F5-AD3B-07EA-3818-A390FD609596}"/>
              </a:ext>
            </a:extLst>
          </p:cNvPr>
          <p:cNvPicPr>
            <a:picLocks noChangeAspect="1"/>
          </p:cNvPicPr>
          <p:nvPr userDrawn="1"/>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349139" y="410731"/>
            <a:ext cx="1434428" cy="1385207"/>
          </a:xfrm>
          <a:prstGeom prst="rect">
            <a:avLst/>
          </a:prstGeom>
        </p:spPr>
      </p:pic>
      <p:sp>
        <p:nvSpPr>
          <p:cNvPr id="28" name="Espace réservé du texte 27">
            <a:extLst>
              <a:ext uri="{FF2B5EF4-FFF2-40B4-BE49-F238E27FC236}">
                <a16:creationId xmlns:a16="http://schemas.microsoft.com/office/drawing/2014/main" id="{353A596F-67C3-A57D-8841-92B3DE527247}"/>
              </a:ext>
            </a:extLst>
          </p:cNvPr>
          <p:cNvSpPr>
            <a:spLocks noGrp="1"/>
          </p:cNvSpPr>
          <p:nvPr>
            <p:ph type="body" sz="quarter" idx="10"/>
          </p:nvPr>
        </p:nvSpPr>
        <p:spPr>
          <a:xfrm>
            <a:off x="1708289" y="1357344"/>
            <a:ext cx="4163796" cy="2382405"/>
          </a:xfrm>
        </p:spPr>
        <p:txBody>
          <a:bodyPr anchor="ctr"/>
          <a:lstStyle>
            <a:lvl1pPr marL="0" indent="0" algn="ctr">
              <a:lnSpc>
                <a:spcPct val="125000"/>
              </a:lnSpc>
              <a:spcBef>
                <a:spcPts val="600"/>
              </a:spcBef>
              <a:spcAft>
                <a:spcPts val="600"/>
              </a:spcAft>
              <a:buNone/>
              <a:defRPr sz="2700">
                <a:solidFill>
                  <a:srgbClr val="665A5A"/>
                </a:solidFill>
                <a:latin typeface="Aptos" panose="020B0004020202020204" pitchFamily="34" charset="0"/>
              </a:defRPr>
            </a:lvl1pPr>
            <a:lvl2pPr>
              <a:lnSpc>
                <a:spcPct val="125000"/>
              </a:lnSpc>
              <a:spcBef>
                <a:spcPts val="600"/>
              </a:spcBef>
              <a:spcAft>
                <a:spcPts val="600"/>
              </a:spcAft>
              <a:defRPr>
                <a:solidFill>
                  <a:srgbClr val="665A5A"/>
                </a:solidFill>
                <a:latin typeface="Aptos" panose="020B0004020202020204" pitchFamily="34" charset="0"/>
              </a:defRPr>
            </a:lvl2pPr>
            <a:lvl3pPr>
              <a:lnSpc>
                <a:spcPct val="125000"/>
              </a:lnSpc>
              <a:spcBef>
                <a:spcPts val="600"/>
              </a:spcBef>
              <a:spcAft>
                <a:spcPts val="600"/>
              </a:spcAft>
              <a:defRPr>
                <a:solidFill>
                  <a:srgbClr val="665A5A"/>
                </a:solidFill>
                <a:latin typeface="Aptos" panose="020B0004020202020204" pitchFamily="34" charset="0"/>
              </a:defRPr>
            </a:lvl3pPr>
          </a:lstStyle>
          <a:p>
            <a:pPr lvl="0"/>
            <a:r>
              <a:rPr lang="fr-FR"/>
              <a:t>Cliquez pour modifier les styles du texte du masque</a:t>
            </a:r>
          </a:p>
          <a:p>
            <a:pPr lvl="1"/>
            <a:r>
              <a:rPr lang="fr-FR"/>
              <a:t>Deuxième niveau</a:t>
            </a:r>
          </a:p>
          <a:p>
            <a:pPr lvl="2"/>
            <a:r>
              <a:rPr lang="fr-FR"/>
              <a:t>Troisième niveau</a:t>
            </a:r>
          </a:p>
        </p:txBody>
      </p:sp>
      <p:grpSp>
        <p:nvGrpSpPr>
          <p:cNvPr id="5" name="Group 2">
            <a:extLst>
              <a:ext uri="{FF2B5EF4-FFF2-40B4-BE49-F238E27FC236}">
                <a16:creationId xmlns:a16="http://schemas.microsoft.com/office/drawing/2014/main" id="{8920BE63-BFBD-20AA-4A9C-2A96179237C3}"/>
              </a:ext>
            </a:extLst>
          </p:cNvPr>
          <p:cNvGrpSpPr/>
          <p:nvPr userDrawn="1">
            <p:custDataLst>
              <p:tags r:id="rId1"/>
            </p:custDataLst>
          </p:nvPr>
        </p:nvGrpSpPr>
        <p:grpSpPr>
          <a:xfrm>
            <a:off x="9110480" y="-1102916"/>
            <a:ext cx="9294134" cy="9294134"/>
            <a:chOff x="0" y="0"/>
            <a:chExt cx="6350000" cy="6350000"/>
          </a:xfrm>
        </p:grpSpPr>
        <p:sp>
          <p:nvSpPr>
            <p:cNvPr id="6" name="Freeform 3">
              <a:extLst>
                <a:ext uri="{FF2B5EF4-FFF2-40B4-BE49-F238E27FC236}">
                  <a16:creationId xmlns:a16="http://schemas.microsoft.com/office/drawing/2014/main" id="{6C4C3FCF-0D5B-BA43-DA2E-DDFA3621DE95}"/>
                </a:ext>
              </a:extLst>
            </p:cNvPr>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665A5A">
                <a:alpha val="49804"/>
              </a:srgbClr>
            </a:solidFill>
          </p:spPr>
          <p:txBody>
            <a:bodyPr/>
            <a:lstStyle/>
            <a:p>
              <a:endParaRPr lang="fr-CA" dirty="0"/>
            </a:p>
          </p:txBody>
        </p:sp>
      </p:grpSp>
      <p:grpSp>
        <p:nvGrpSpPr>
          <p:cNvPr id="7" name="Group 4">
            <a:extLst>
              <a:ext uri="{FF2B5EF4-FFF2-40B4-BE49-F238E27FC236}">
                <a16:creationId xmlns:a16="http://schemas.microsoft.com/office/drawing/2014/main" id="{9940B964-7A04-3D56-6754-588AA10ED5A0}"/>
              </a:ext>
            </a:extLst>
          </p:cNvPr>
          <p:cNvGrpSpPr/>
          <p:nvPr userDrawn="1">
            <p:custDataLst>
              <p:tags r:id="rId2"/>
            </p:custDataLst>
          </p:nvPr>
        </p:nvGrpSpPr>
        <p:grpSpPr>
          <a:xfrm rot="18329564">
            <a:off x="6092008" y="25196"/>
            <a:ext cx="8445988" cy="4645384"/>
            <a:chOff x="0" y="0"/>
            <a:chExt cx="4060919" cy="2233549"/>
          </a:xfrm>
        </p:grpSpPr>
        <p:sp>
          <p:nvSpPr>
            <p:cNvPr id="8" name="Freeform 5">
              <a:extLst>
                <a:ext uri="{FF2B5EF4-FFF2-40B4-BE49-F238E27FC236}">
                  <a16:creationId xmlns:a16="http://schemas.microsoft.com/office/drawing/2014/main" id="{D74EFB42-1F85-54CC-520A-1378039C1B37}"/>
                </a:ext>
              </a:extLst>
            </p:cNvPr>
            <p:cNvSpPr/>
            <p:nvPr/>
          </p:nvSpPr>
          <p:spPr>
            <a:xfrm>
              <a:off x="19050" y="19050"/>
              <a:ext cx="4022947" cy="2195449"/>
            </a:xfrm>
            <a:custGeom>
              <a:avLst/>
              <a:gdLst/>
              <a:ahLst/>
              <a:cxnLst/>
              <a:rect l="l" t="t" r="r" b="b"/>
              <a:pathLst>
                <a:path w="4022947" h="2195449">
                  <a:moveTo>
                    <a:pt x="2925031" y="2195449"/>
                  </a:moveTo>
                  <a:lnTo>
                    <a:pt x="1097788" y="2195449"/>
                  </a:lnTo>
                  <a:cubicBezTo>
                    <a:pt x="491490" y="2195449"/>
                    <a:pt x="0" y="1703959"/>
                    <a:pt x="0" y="1097661"/>
                  </a:cubicBezTo>
                  <a:cubicBezTo>
                    <a:pt x="0" y="491490"/>
                    <a:pt x="491490" y="0"/>
                    <a:pt x="1097788" y="0"/>
                  </a:cubicBezTo>
                  <a:lnTo>
                    <a:pt x="2925158" y="0"/>
                  </a:lnTo>
                  <a:cubicBezTo>
                    <a:pt x="3531457" y="0"/>
                    <a:pt x="4022947" y="491490"/>
                    <a:pt x="4022947" y="1097788"/>
                  </a:cubicBezTo>
                  <a:cubicBezTo>
                    <a:pt x="4022820" y="1703959"/>
                    <a:pt x="3531329" y="2195449"/>
                    <a:pt x="2925031" y="2195449"/>
                  </a:cubicBezTo>
                  <a:close/>
                </a:path>
              </a:pathLst>
            </a:custGeom>
            <a:solidFill>
              <a:srgbClr val="E7B90C"/>
            </a:solidFill>
          </p:spPr>
          <p:txBody>
            <a:bodyPr/>
            <a:lstStyle/>
            <a:p>
              <a:endParaRPr lang="fr-CA" dirty="0"/>
            </a:p>
          </p:txBody>
        </p:sp>
        <p:sp>
          <p:nvSpPr>
            <p:cNvPr id="9" name="Freeform 6">
              <a:extLst>
                <a:ext uri="{FF2B5EF4-FFF2-40B4-BE49-F238E27FC236}">
                  <a16:creationId xmlns:a16="http://schemas.microsoft.com/office/drawing/2014/main" id="{83FC4C82-6EC0-1788-A301-93DDF5CDA953}"/>
                </a:ext>
              </a:extLst>
            </p:cNvPr>
            <p:cNvSpPr/>
            <p:nvPr/>
          </p:nvSpPr>
          <p:spPr>
            <a:xfrm>
              <a:off x="0" y="0"/>
              <a:ext cx="4060920" cy="2233549"/>
            </a:xfrm>
            <a:custGeom>
              <a:avLst/>
              <a:gdLst/>
              <a:ahLst/>
              <a:cxnLst/>
              <a:rect l="l" t="t" r="r" b="b"/>
              <a:pathLst>
                <a:path w="4060920" h="2233549">
                  <a:moveTo>
                    <a:pt x="2944081" y="2233549"/>
                  </a:moveTo>
                  <a:lnTo>
                    <a:pt x="1116838" y="2233549"/>
                  </a:lnTo>
                  <a:cubicBezTo>
                    <a:pt x="501015" y="2233549"/>
                    <a:pt x="0" y="1732534"/>
                    <a:pt x="0" y="1116838"/>
                  </a:cubicBezTo>
                  <a:cubicBezTo>
                    <a:pt x="0" y="501015"/>
                    <a:pt x="501015" y="0"/>
                    <a:pt x="1116838" y="0"/>
                  </a:cubicBezTo>
                  <a:lnTo>
                    <a:pt x="2944208" y="0"/>
                  </a:lnTo>
                  <a:cubicBezTo>
                    <a:pt x="3559904" y="0"/>
                    <a:pt x="4060920" y="501015"/>
                    <a:pt x="4060920" y="1116838"/>
                  </a:cubicBezTo>
                  <a:cubicBezTo>
                    <a:pt x="4060920" y="1732534"/>
                    <a:pt x="3559904" y="2233549"/>
                    <a:pt x="2944081" y="2233549"/>
                  </a:cubicBezTo>
                  <a:close/>
                  <a:moveTo>
                    <a:pt x="1116838" y="38100"/>
                  </a:moveTo>
                  <a:cubicBezTo>
                    <a:pt x="521970" y="38100"/>
                    <a:pt x="38100" y="521970"/>
                    <a:pt x="38100" y="1116838"/>
                  </a:cubicBezTo>
                  <a:cubicBezTo>
                    <a:pt x="38100" y="1711579"/>
                    <a:pt x="521970" y="2195576"/>
                    <a:pt x="1116838" y="2195576"/>
                  </a:cubicBezTo>
                  <a:lnTo>
                    <a:pt x="2944208" y="2195576"/>
                  </a:lnTo>
                  <a:cubicBezTo>
                    <a:pt x="3538950" y="2195576"/>
                    <a:pt x="4022947" y="1711706"/>
                    <a:pt x="4022947" y="1116838"/>
                  </a:cubicBezTo>
                  <a:cubicBezTo>
                    <a:pt x="4022820" y="521970"/>
                    <a:pt x="3538949" y="38100"/>
                    <a:pt x="2944081" y="38100"/>
                  </a:cubicBezTo>
                  <a:lnTo>
                    <a:pt x="1116838" y="38100"/>
                  </a:lnTo>
                  <a:close/>
                </a:path>
              </a:pathLst>
            </a:custGeom>
            <a:solidFill>
              <a:srgbClr val="F9F3EB"/>
            </a:solidFill>
          </p:spPr>
          <p:txBody>
            <a:bodyPr/>
            <a:lstStyle/>
            <a:p>
              <a:endParaRPr lang="fr-CA"/>
            </a:p>
          </p:txBody>
        </p:sp>
      </p:grpSp>
      <p:grpSp>
        <p:nvGrpSpPr>
          <p:cNvPr id="34" name="Group 2">
            <a:extLst>
              <a:ext uri="{FF2B5EF4-FFF2-40B4-BE49-F238E27FC236}">
                <a16:creationId xmlns:a16="http://schemas.microsoft.com/office/drawing/2014/main" id="{7CFE1818-52C9-08AD-6923-40E049C0BEB4}"/>
              </a:ext>
            </a:extLst>
          </p:cNvPr>
          <p:cNvGrpSpPr/>
          <p:nvPr userDrawn="1">
            <p:custDataLst>
              <p:tags r:id="rId3"/>
            </p:custDataLst>
          </p:nvPr>
        </p:nvGrpSpPr>
        <p:grpSpPr>
          <a:xfrm>
            <a:off x="-777287" y="5793585"/>
            <a:ext cx="1676400" cy="1676400"/>
            <a:chOff x="0" y="0"/>
            <a:chExt cx="6350000" cy="6350000"/>
          </a:xfrm>
          <a:solidFill>
            <a:srgbClr val="665A5A">
              <a:alpha val="50000"/>
            </a:srgbClr>
          </a:solidFill>
        </p:grpSpPr>
        <p:sp>
          <p:nvSpPr>
            <p:cNvPr id="35" name="Freeform 3">
              <a:extLst>
                <a:ext uri="{FF2B5EF4-FFF2-40B4-BE49-F238E27FC236}">
                  <a16:creationId xmlns:a16="http://schemas.microsoft.com/office/drawing/2014/main" id="{6062E545-EF6D-7661-9B3A-9517920161BC}"/>
                </a:ext>
              </a:extLst>
            </p:cNvPr>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grpFill/>
          </p:spPr>
          <p:txBody>
            <a:bodyPr/>
            <a:lstStyle/>
            <a:p>
              <a:endParaRPr lang="fr-CA" dirty="0"/>
            </a:p>
          </p:txBody>
        </p:sp>
      </p:grpSp>
      <p:grpSp>
        <p:nvGrpSpPr>
          <p:cNvPr id="41" name="Group 2">
            <a:extLst>
              <a:ext uri="{FF2B5EF4-FFF2-40B4-BE49-F238E27FC236}">
                <a16:creationId xmlns:a16="http://schemas.microsoft.com/office/drawing/2014/main" id="{96951415-A52A-574F-2293-02F0C46B167C}"/>
              </a:ext>
            </a:extLst>
          </p:cNvPr>
          <p:cNvGrpSpPr/>
          <p:nvPr userDrawn="1">
            <p:custDataLst>
              <p:tags r:id="rId4"/>
            </p:custDataLst>
          </p:nvPr>
        </p:nvGrpSpPr>
        <p:grpSpPr>
          <a:xfrm>
            <a:off x="3468570" y="-557979"/>
            <a:ext cx="968708" cy="968708"/>
            <a:chOff x="0" y="0"/>
            <a:chExt cx="6350000" cy="6350000"/>
          </a:xfrm>
          <a:solidFill>
            <a:srgbClr val="665A5A">
              <a:alpha val="50000"/>
            </a:srgbClr>
          </a:solidFill>
        </p:grpSpPr>
        <p:sp>
          <p:nvSpPr>
            <p:cNvPr id="42" name="Freeform 3">
              <a:extLst>
                <a:ext uri="{FF2B5EF4-FFF2-40B4-BE49-F238E27FC236}">
                  <a16:creationId xmlns:a16="http://schemas.microsoft.com/office/drawing/2014/main" id="{D68BC20D-7C5F-5982-3F5C-387559B3C7F9}"/>
                </a:ext>
              </a:extLst>
            </p:cNvPr>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grpFill/>
          </p:spPr>
          <p:txBody>
            <a:bodyPr/>
            <a:lstStyle/>
            <a:p>
              <a:endParaRPr lang="fr-CA" dirty="0"/>
            </a:p>
          </p:txBody>
        </p:sp>
      </p:grpSp>
      <p:pic>
        <p:nvPicPr>
          <p:cNvPr id="2" name="Image 1" descr="Une image contenant texte, logo, Police, symbole&#10;&#10;Le contenu généré par l’IA peut être incorrect.">
            <a:extLst>
              <a:ext uri="{FF2B5EF4-FFF2-40B4-BE49-F238E27FC236}">
                <a16:creationId xmlns:a16="http://schemas.microsoft.com/office/drawing/2014/main" id="{E2674AC8-7DEA-51C2-5794-47623288933E}"/>
              </a:ext>
            </a:extLst>
          </p:cNvPr>
          <p:cNvPicPr>
            <a:picLocks noChangeAspect="1"/>
          </p:cNvPicPr>
          <p:nvPr userDrawn="1"/>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632504" y="5373216"/>
            <a:ext cx="1493053" cy="1441820"/>
          </a:xfrm>
          <a:prstGeom prst="rect">
            <a:avLst/>
          </a:prstGeom>
        </p:spPr>
      </p:pic>
      <p:sp>
        <p:nvSpPr>
          <p:cNvPr id="4" name="Organigramme : Connecteur 3">
            <a:extLst>
              <a:ext uri="{FF2B5EF4-FFF2-40B4-BE49-F238E27FC236}">
                <a16:creationId xmlns:a16="http://schemas.microsoft.com/office/drawing/2014/main" id="{E4626184-1130-DDA1-DE58-470EC05AFA8A}"/>
              </a:ext>
            </a:extLst>
          </p:cNvPr>
          <p:cNvSpPr/>
          <p:nvPr userDrawn="1"/>
        </p:nvSpPr>
        <p:spPr>
          <a:xfrm>
            <a:off x="7392223" y="1999788"/>
            <a:ext cx="3744337" cy="3733468"/>
          </a:xfrm>
          <a:prstGeom prst="flowChartConnector">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Tree>
    <p:extLst>
      <p:ext uri="{BB962C8B-B14F-4D97-AF65-F5344CB8AC3E}">
        <p14:creationId xmlns:p14="http://schemas.microsoft.com/office/powerpoint/2010/main" val="23888282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ln w="28575">
            <a:solidFill>
              <a:srgbClr val="E7B90C"/>
            </a:solidFill>
          </a:ln>
        </p:spPr>
        <p:txBody>
          <a:bodyPr/>
          <a:lstStyle>
            <a:lvl1pPr>
              <a:defRPr>
                <a:solidFill>
                  <a:srgbClr val="665A5A"/>
                </a:solidFill>
                <a:latin typeface="Aptos" panose="020B0004020202020204" pitchFamily="34" charset="0"/>
              </a:defRPr>
            </a:lvl1pPr>
          </a:lstStyle>
          <a:p>
            <a:r>
              <a:rPr lang="fr-FR"/>
              <a:t>Modifiez le style du titre</a:t>
            </a:r>
            <a:endParaRPr lang="en-US" dirty="0"/>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rgbClr val="665A5A"/>
                </a:solidFill>
                <a:latin typeface="Aptos" panose="020B0004020202020204"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a:t>Modifiez le style des sous-titres du masque</a:t>
            </a:r>
            <a:endParaRPr lang="en-US" dirty="0"/>
          </a:p>
        </p:txBody>
      </p:sp>
      <p:sp>
        <p:nvSpPr>
          <p:cNvPr id="4" name="Rectangle 4"/>
          <p:cNvSpPr>
            <a:spLocks noGrp="1" noChangeArrowheads="1"/>
          </p:cNvSpPr>
          <p:nvPr>
            <p:ph type="dt" sz="half" idx="10"/>
          </p:nvPr>
        </p:nvSpPr>
        <p:spPr>
          <a:ln/>
        </p:spPr>
        <p:txBody>
          <a:bodyPr/>
          <a:lstStyle>
            <a:lvl1pPr>
              <a:defRPr>
                <a:solidFill>
                  <a:srgbClr val="665A5A"/>
                </a:solidFill>
                <a:latin typeface="Aptos" panose="020B0004020202020204" pitchFamily="34" charset="0"/>
              </a:defRPr>
            </a:lvl1pPr>
          </a:lstStyle>
          <a:p>
            <a:pPr>
              <a:defRPr/>
            </a:pPr>
            <a:endParaRPr lang="fr-CA" dirty="0"/>
          </a:p>
        </p:txBody>
      </p:sp>
      <p:sp>
        <p:nvSpPr>
          <p:cNvPr id="5" name="Rectangle 5"/>
          <p:cNvSpPr>
            <a:spLocks noGrp="1" noChangeArrowheads="1"/>
          </p:cNvSpPr>
          <p:nvPr>
            <p:ph type="ftr" sz="quarter" idx="11"/>
          </p:nvPr>
        </p:nvSpPr>
        <p:spPr>
          <a:ln/>
        </p:spPr>
        <p:txBody>
          <a:bodyPr/>
          <a:lstStyle>
            <a:lvl1pPr>
              <a:defRPr>
                <a:solidFill>
                  <a:srgbClr val="665A5A"/>
                </a:solidFill>
                <a:latin typeface="Aptos" panose="020B0004020202020204" pitchFamily="34" charset="0"/>
              </a:defRPr>
            </a:lvl1pPr>
          </a:lstStyle>
          <a:p>
            <a:pPr>
              <a:defRPr/>
            </a:pPr>
            <a:endParaRPr lang="fr-CA" dirty="0"/>
          </a:p>
        </p:txBody>
      </p:sp>
      <p:sp>
        <p:nvSpPr>
          <p:cNvPr id="6" name="Rectangle 6"/>
          <p:cNvSpPr>
            <a:spLocks noGrp="1" noChangeArrowheads="1"/>
          </p:cNvSpPr>
          <p:nvPr>
            <p:ph type="sldNum" sz="quarter" idx="12"/>
          </p:nvPr>
        </p:nvSpPr>
        <p:spPr>
          <a:ln/>
        </p:spPr>
        <p:txBody>
          <a:bodyPr/>
          <a:lstStyle>
            <a:lvl1pPr>
              <a:defRPr>
                <a:solidFill>
                  <a:srgbClr val="665A5A"/>
                </a:solidFill>
                <a:latin typeface="Aptos" panose="020B0004020202020204" pitchFamily="34" charset="0"/>
              </a:defRPr>
            </a:lvl1pPr>
          </a:lstStyle>
          <a:p>
            <a:pPr>
              <a:defRPr/>
            </a:pPr>
            <a:fld id="{7F3DEAA3-8419-47D7-B399-55C7AC986A43}" type="slidenum">
              <a:rPr lang="fr-CA" smtClean="0"/>
              <a:pPr>
                <a:defRPr/>
              </a:pPr>
              <a:t>‹N°›</a:t>
            </a:fld>
            <a:endParaRPr lang="fr-CA" dirty="0"/>
          </a:p>
        </p:txBody>
      </p:sp>
      <p:grpSp>
        <p:nvGrpSpPr>
          <p:cNvPr id="9" name="Group 2">
            <a:extLst>
              <a:ext uri="{FF2B5EF4-FFF2-40B4-BE49-F238E27FC236}">
                <a16:creationId xmlns:a16="http://schemas.microsoft.com/office/drawing/2014/main" id="{46EFE1E9-18EC-1CC6-45C9-1BB43D63F1D4}"/>
              </a:ext>
            </a:extLst>
          </p:cNvPr>
          <p:cNvGrpSpPr/>
          <p:nvPr userDrawn="1">
            <p:custDataLst>
              <p:tags r:id="rId1"/>
            </p:custDataLst>
          </p:nvPr>
        </p:nvGrpSpPr>
        <p:grpSpPr>
          <a:xfrm>
            <a:off x="10170886" y="-583379"/>
            <a:ext cx="8510532" cy="8510532"/>
            <a:chOff x="0" y="0"/>
            <a:chExt cx="6350000" cy="6350000"/>
          </a:xfrm>
        </p:grpSpPr>
        <p:sp>
          <p:nvSpPr>
            <p:cNvPr id="10" name="Freeform 3">
              <a:extLst>
                <a:ext uri="{FF2B5EF4-FFF2-40B4-BE49-F238E27FC236}">
                  <a16:creationId xmlns:a16="http://schemas.microsoft.com/office/drawing/2014/main" id="{C0D94A0D-5350-3E10-493A-B02F40BD0B12}"/>
                </a:ext>
              </a:extLst>
            </p:cNvPr>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665A5A">
                <a:alpha val="49804"/>
              </a:srgbClr>
            </a:solidFill>
          </p:spPr>
          <p:txBody>
            <a:bodyPr/>
            <a:lstStyle/>
            <a:p>
              <a:endParaRPr lang="fr-CA" dirty="0"/>
            </a:p>
          </p:txBody>
        </p:sp>
      </p:grpSp>
      <p:grpSp>
        <p:nvGrpSpPr>
          <p:cNvPr id="11" name="Group 2">
            <a:extLst>
              <a:ext uri="{FF2B5EF4-FFF2-40B4-BE49-F238E27FC236}">
                <a16:creationId xmlns:a16="http://schemas.microsoft.com/office/drawing/2014/main" id="{52C4CE93-6B3B-6547-69FA-01F4559623EA}"/>
              </a:ext>
            </a:extLst>
          </p:cNvPr>
          <p:cNvGrpSpPr/>
          <p:nvPr userDrawn="1">
            <p:custDataLst>
              <p:tags r:id="rId2"/>
            </p:custDataLst>
          </p:nvPr>
        </p:nvGrpSpPr>
        <p:grpSpPr>
          <a:xfrm>
            <a:off x="-777287" y="5793585"/>
            <a:ext cx="1676400" cy="1676400"/>
            <a:chOff x="0" y="0"/>
            <a:chExt cx="6350000" cy="6350000"/>
          </a:xfrm>
          <a:solidFill>
            <a:srgbClr val="665A5A">
              <a:alpha val="50000"/>
            </a:srgbClr>
          </a:solidFill>
        </p:grpSpPr>
        <p:sp>
          <p:nvSpPr>
            <p:cNvPr id="12" name="Freeform 3">
              <a:extLst>
                <a:ext uri="{FF2B5EF4-FFF2-40B4-BE49-F238E27FC236}">
                  <a16:creationId xmlns:a16="http://schemas.microsoft.com/office/drawing/2014/main" id="{FD4A747B-238E-1DB5-86F5-5A7BDCAD69C3}"/>
                </a:ext>
              </a:extLst>
            </p:cNvPr>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grpFill/>
          </p:spPr>
          <p:txBody>
            <a:bodyPr/>
            <a:lstStyle/>
            <a:p>
              <a:endParaRPr lang="fr-CA" dirty="0"/>
            </a:p>
          </p:txBody>
        </p:sp>
      </p:grpSp>
      <p:grpSp>
        <p:nvGrpSpPr>
          <p:cNvPr id="13" name="Group 2">
            <a:extLst>
              <a:ext uri="{FF2B5EF4-FFF2-40B4-BE49-F238E27FC236}">
                <a16:creationId xmlns:a16="http://schemas.microsoft.com/office/drawing/2014/main" id="{6E45865E-9FD3-4C22-034C-37EC419226C1}"/>
              </a:ext>
            </a:extLst>
          </p:cNvPr>
          <p:cNvGrpSpPr/>
          <p:nvPr userDrawn="1">
            <p:custDataLst>
              <p:tags r:id="rId3"/>
            </p:custDataLst>
          </p:nvPr>
        </p:nvGrpSpPr>
        <p:grpSpPr>
          <a:xfrm>
            <a:off x="3468570" y="-557979"/>
            <a:ext cx="968708" cy="968708"/>
            <a:chOff x="0" y="0"/>
            <a:chExt cx="6350000" cy="6350000"/>
          </a:xfrm>
          <a:solidFill>
            <a:srgbClr val="665A5A">
              <a:alpha val="50000"/>
            </a:srgbClr>
          </a:solidFill>
        </p:grpSpPr>
        <p:sp>
          <p:nvSpPr>
            <p:cNvPr id="14" name="Freeform 3">
              <a:extLst>
                <a:ext uri="{FF2B5EF4-FFF2-40B4-BE49-F238E27FC236}">
                  <a16:creationId xmlns:a16="http://schemas.microsoft.com/office/drawing/2014/main" id="{74C60718-B8C2-0419-2B18-73913BAC6268}"/>
                </a:ext>
              </a:extLst>
            </p:cNvPr>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grpFill/>
          </p:spPr>
          <p:txBody>
            <a:bodyPr/>
            <a:lstStyle/>
            <a:p>
              <a:endParaRPr lang="fr-CA" dirty="0"/>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665A5A"/>
                </a:solidFill>
                <a:latin typeface="Aptos" panose="020B0004020202020204" pitchFamily="34" charset="0"/>
              </a:defRPr>
            </a:lvl1pPr>
          </a:lstStyle>
          <a:p>
            <a:r>
              <a:rPr lang="fr-FR"/>
              <a:t>Modifiez le style du titre</a:t>
            </a:r>
            <a:endParaRPr lang="en-US" dirty="0"/>
          </a:p>
        </p:txBody>
      </p:sp>
      <p:sp>
        <p:nvSpPr>
          <p:cNvPr id="3" name="Content Placeholder 2"/>
          <p:cNvSpPr>
            <a:spLocks noGrp="1"/>
          </p:cNvSpPr>
          <p:nvPr>
            <p:ph idx="1"/>
          </p:nvPr>
        </p:nvSpPr>
        <p:spPr/>
        <p:txBody>
          <a:bodyPr/>
          <a:lstStyle>
            <a:lvl1pPr>
              <a:lnSpc>
                <a:spcPct val="125000"/>
              </a:lnSpc>
              <a:spcBef>
                <a:spcPts val="600"/>
              </a:spcBef>
              <a:spcAft>
                <a:spcPts val="600"/>
              </a:spcAft>
              <a:defRPr>
                <a:solidFill>
                  <a:srgbClr val="665A5A"/>
                </a:solidFill>
                <a:latin typeface="Aptos" panose="020B0004020202020204" pitchFamily="34" charset="0"/>
              </a:defRPr>
            </a:lvl1pPr>
            <a:lvl2pPr>
              <a:lnSpc>
                <a:spcPct val="125000"/>
              </a:lnSpc>
              <a:spcBef>
                <a:spcPts val="600"/>
              </a:spcBef>
              <a:spcAft>
                <a:spcPts val="600"/>
              </a:spcAft>
              <a:defRPr>
                <a:solidFill>
                  <a:srgbClr val="665A5A"/>
                </a:solidFill>
                <a:latin typeface="Aptos" panose="020B0004020202020204" pitchFamily="34" charset="0"/>
              </a:defRPr>
            </a:lvl2pPr>
            <a:lvl3pPr>
              <a:lnSpc>
                <a:spcPct val="125000"/>
              </a:lnSpc>
              <a:spcBef>
                <a:spcPts val="600"/>
              </a:spcBef>
              <a:spcAft>
                <a:spcPts val="600"/>
              </a:spcAft>
              <a:defRPr>
                <a:solidFill>
                  <a:srgbClr val="665A5A"/>
                </a:solidFill>
                <a:latin typeface="Aptos" panose="020B0004020202020204" pitchFamily="34" charset="0"/>
              </a:defRPr>
            </a:lvl3pPr>
            <a:lvl4pPr>
              <a:lnSpc>
                <a:spcPct val="125000"/>
              </a:lnSpc>
              <a:spcBef>
                <a:spcPts val="600"/>
              </a:spcBef>
              <a:spcAft>
                <a:spcPts val="600"/>
              </a:spcAft>
              <a:defRPr>
                <a:solidFill>
                  <a:srgbClr val="665A5A"/>
                </a:solidFill>
                <a:latin typeface="Aptos" panose="020B0004020202020204" pitchFamily="34" charset="0"/>
              </a:defRPr>
            </a:lvl4pPr>
            <a:lvl5pPr>
              <a:lnSpc>
                <a:spcPct val="125000"/>
              </a:lnSpc>
              <a:spcBef>
                <a:spcPts val="600"/>
              </a:spcBef>
              <a:spcAft>
                <a:spcPts val="600"/>
              </a:spcAft>
              <a:defRPr>
                <a:solidFill>
                  <a:srgbClr val="665A5A"/>
                </a:solidFill>
                <a:latin typeface="Aptos" panose="020B0004020202020204" pitchFamily="34" charset="0"/>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Rectangle 4"/>
          <p:cNvSpPr>
            <a:spLocks noGrp="1" noChangeArrowheads="1"/>
          </p:cNvSpPr>
          <p:nvPr>
            <p:ph type="dt" sz="half" idx="10"/>
          </p:nvPr>
        </p:nvSpPr>
        <p:spPr>
          <a:ln/>
        </p:spPr>
        <p:txBody>
          <a:bodyPr/>
          <a:lstStyle>
            <a:lvl1pPr>
              <a:defRPr>
                <a:solidFill>
                  <a:srgbClr val="665A5A"/>
                </a:solidFill>
                <a:latin typeface="Aptos" panose="020B0004020202020204" pitchFamily="34" charset="0"/>
              </a:defRPr>
            </a:lvl1pPr>
          </a:lstStyle>
          <a:p>
            <a:pPr>
              <a:defRPr/>
            </a:pPr>
            <a:endParaRPr lang="fr-CA" dirty="0"/>
          </a:p>
        </p:txBody>
      </p:sp>
      <p:sp>
        <p:nvSpPr>
          <p:cNvPr id="5" name="Rectangle 5"/>
          <p:cNvSpPr>
            <a:spLocks noGrp="1" noChangeArrowheads="1"/>
          </p:cNvSpPr>
          <p:nvPr>
            <p:ph type="ftr" sz="quarter" idx="11"/>
          </p:nvPr>
        </p:nvSpPr>
        <p:spPr>
          <a:ln/>
        </p:spPr>
        <p:txBody>
          <a:bodyPr/>
          <a:lstStyle>
            <a:lvl1pPr>
              <a:defRPr>
                <a:solidFill>
                  <a:srgbClr val="665A5A"/>
                </a:solidFill>
                <a:latin typeface="Aptos" panose="020B0004020202020204" pitchFamily="34" charset="0"/>
              </a:defRPr>
            </a:lvl1pPr>
          </a:lstStyle>
          <a:p>
            <a:pPr>
              <a:defRPr/>
            </a:pPr>
            <a:endParaRPr lang="fr-CA" dirty="0"/>
          </a:p>
        </p:txBody>
      </p:sp>
      <p:sp>
        <p:nvSpPr>
          <p:cNvPr id="6" name="Rectangle 6"/>
          <p:cNvSpPr>
            <a:spLocks noGrp="1" noChangeArrowheads="1"/>
          </p:cNvSpPr>
          <p:nvPr>
            <p:ph type="sldNum" sz="quarter" idx="12"/>
          </p:nvPr>
        </p:nvSpPr>
        <p:spPr>
          <a:ln/>
        </p:spPr>
        <p:txBody>
          <a:bodyPr/>
          <a:lstStyle>
            <a:lvl1pPr>
              <a:defRPr>
                <a:solidFill>
                  <a:srgbClr val="665A5A"/>
                </a:solidFill>
                <a:latin typeface="Aptos" panose="020B0004020202020204" pitchFamily="34" charset="0"/>
              </a:defRPr>
            </a:lvl1pPr>
          </a:lstStyle>
          <a:p>
            <a:pPr>
              <a:defRPr/>
            </a:pPr>
            <a:fld id="{761918FD-DA28-4514-AED2-391E48201BBA}" type="slidenum">
              <a:rPr lang="fr-CA" smtClean="0"/>
              <a:pPr>
                <a:defRPr/>
              </a:pPr>
              <a:t>‹N°›</a:t>
            </a:fld>
            <a:endParaRPr lang="fr-CA"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665A5A"/>
                </a:solidFill>
                <a:latin typeface="Aptos" panose="020B0004020202020204" pitchFamily="34" charset="0"/>
              </a:defRPr>
            </a:lvl1pPr>
          </a:lstStyle>
          <a:p>
            <a:r>
              <a:rPr lang="fr-FR"/>
              <a:t>Modifiez le style du titre</a:t>
            </a:r>
            <a:endParaRPr lang="en-US" dirty="0"/>
          </a:p>
        </p:txBody>
      </p:sp>
      <p:sp>
        <p:nvSpPr>
          <p:cNvPr id="3" name="Rectangle 4"/>
          <p:cNvSpPr>
            <a:spLocks noGrp="1" noChangeArrowheads="1"/>
          </p:cNvSpPr>
          <p:nvPr>
            <p:ph type="dt" sz="half" idx="10"/>
          </p:nvPr>
        </p:nvSpPr>
        <p:spPr>
          <a:ln/>
        </p:spPr>
        <p:txBody>
          <a:bodyPr/>
          <a:lstStyle>
            <a:lvl1pPr>
              <a:defRPr>
                <a:solidFill>
                  <a:srgbClr val="665A5A"/>
                </a:solidFill>
                <a:latin typeface="Aptos" panose="020B0004020202020204" pitchFamily="34" charset="0"/>
              </a:defRPr>
            </a:lvl1pPr>
          </a:lstStyle>
          <a:p>
            <a:pPr>
              <a:defRPr/>
            </a:pPr>
            <a:endParaRPr lang="fr-CA" dirty="0"/>
          </a:p>
        </p:txBody>
      </p:sp>
      <p:sp>
        <p:nvSpPr>
          <p:cNvPr id="4" name="Rectangle 5"/>
          <p:cNvSpPr>
            <a:spLocks noGrp="1" noChangeArrowheads="1"/>
          </p:cNvSpPr>
          <p:nvPr>
            <p:ph type="ftr" sz="quarter" idx="11"/>
          </p:nvPr>
        </p:nvSpPr>
        <p:spPr>
          <a:ln/>
        </p:spPr>
        <p:txBody>
          <a:bodyPr/>
          <a:lstStyle>
            <a:lvl1pPr>
              <a:defRPr lang="fr-CA" sz="1400" kern="1200" dirty="0">
                <a:solidFill>
                  <a:srgbClr val="665A5A"/>
                </a:solidFill>
                <a:latin typeface="Aptos" panose="020B0004020202020204" pitchFamily="34" charset="0"/>
                <a:ea typeface="+mn-ea"/>
                <a:cs typeface="Arial" charset="0"/>
              </a:defRPr>
            </a:lvl1pPr>
          </a:lstStyle>
          <a:p>
            <a:pPr>
              <a:defRPr/>
            </a:pPr>
            <a:endParaRPr lang="fr-CA" dirty="0"/>
          </a:p>
        </p:txBody>
      </p:sp>
      <p:sp>
        <p:nvSpPr>
          <p:cNvPr id="5" name="Rectangle 6"/>
          <p:cNvSpPr>
            <a:spLocks noGrp="1" noChangeArrowheads="1"/>
          </p:cNvSpPr>
          <p:nvPr>
            <p:ph type="sldNum" sz="quarter" idx="12"/>
          </p:nvPr>
        </p:nvSpPr>
        <p:spPr>
          <a:ln/>
        </p:spPr>
        <p:txBody>
          <a:bodyPr/>
          <a:lstStyle>
            <a:lvl1pPr>
              <a:defRPr lang="fr-CA" sz="1400" kern="1200">
                <a:solidFill>
                  <a:srgbClr val="665A5A"/>
                </a:solidFill>
                <a:latin typeface="Aptos" panose="020B0004020202020204" pitchFamily="34" charset="0"/>
                <a:ea typeface="+mn-ea"/>
                <a:cs typeface="Arial" charset="0"/>
              </a:defRPr>
            </a:lvl1pPr>
          </a:lstStyle>
          <a:p>
            <a:pPr>
              <a:defRPr/>
            </a:pPr>
            <a:fld id="{8D79F5AE-1394-4B71-8937-88B480AA3E2B}" type="slidenum">
              <a:rPr lang="fr-CA" smtClean="0"/>
              <a:pPr>
                <a:defRPr/>
              </a:pPr>
              <a:t>‹N°›</a:t>
            </a:fld>
            <a:endParaRPr lang="fr-CA"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solidFill>
                  <a:srgbClr val="665A5A"/>
                </a:solidFill>
                <a:latin typeface="Aptos" panose="020B0004020202020204" pitchFamily="34" charset="0"/>
              </a:defRPr>
            </a:lvl1pPr>
          </a:lstStyle>
          <a:p>
            <a:r>
              <a:rPr lang="fr-FR"/>
              <a:t>Modifiez le style du titre</a:t>
            </a:r>
            <a:endParaRPr lang="en-US" dirty="0"/>
          </a:p>
        </p:txBody>
      </p:sp>
      <p:sp>
        <p:nvSpPr>
          <p:cNvPr id="3" name="Content Placeholder 2"/>
          <p:cNvSpPr>
            <a:spLocks noGrp="1"/>
          </p:cNvSpPr>
          <p:nvPr>
            <p:ph idx="1"/>
          </p:nvPr>
        </p:nvSpPr>
        <p:spPr>
          <a:xfrm>
            <a:off x="4766733" y="273051"/>
            <a:ext cx="6815667" cy="5853113"/>
          </a:xfrm>
        </p:spPr>
        <p:txBody>
          <a:bodyPr/>
          <a:lstStyle>
            <a:lvl1pPr>
              <a:lnSpc>
                <a:spcPct val="125000"/>
              </a:lnSpc>
              <a:spcBef>
                <a:spcPts val="600"/>
              </a:spcBef>
              <a:spcAft>
                <a:spcPts val="600"/>
              </a:spcAft>
              <a:defRPr sz="3200">
                <a:solidFill>
                  <a:srgbClr val="665A5A"/>
                </a:solidFill>
                <a:latin typeface="Aptos" panose="020B0004020202020204" pitchFamily="34" charset="0"/>
              </a:defRPr>
            </a:lvl1pPr>
            <a:lvl2pPr>
              <a:lnSpc>
                <a:spcPct val="125000"/>
              </a:lnSpc>
              <a:spcBef>
                <a:spcPts val="600"/>
              </a:spcBef>
              <a:spcAft>
                <a:spcPts val="600"/>
              </a:spcAft>
              <a:defRPr sz="2800">
                <a:solidFill>
                  <a:srgbClr val="665A5A"/>
                </a:solidFill>
                <a:latin typeface="Aptos" panose="020B0004020202020204" pitchFamily="34" charset="0"/>
              </a:defRPr>
            </a:lvl2pPr>
            <a:lvl3pPr>
              <a:lnSpc>
                <a:spcPct val="125000"/>
              </a:lnSpc>
              <a:spcBef>
                <a:spcPts val="600"/>
              </a:spcBef>
              <a:spcAft>
                <a:spcPts val="600"/>
              </a:spcAft>
              <a:defRPr sz="2400">
                <a:solidFill>
                  <a:srgbClr val="665A5A"/>
                </a:solidFill>
                <a:latin typeface="Aptos" panose="020B0004020202020204" pitchFamily="34" charset="0"/>
              </a:defRPr>
            </a:lvl3pPr>
            <a:lvl4pPr>
              <a:lnSpc>
                <a:spcPct val="125000"/>
              </a:lnSpc>
              <a:spcBef>
                <a:spcPts val="600"/>
              </a:spcBef>
              <a:spcAft>
                <a:spcPts val="600"/>
              </a:spcAft>
              <a:defRPr sz="2000">
                <a:solidFill>
                  <a:srgbClr val="665A5A"/>
                </a:solidFill>
                <a:latin typeface="Aptos" panose="020B0004020202020204" pitchFamily="34" charset="0"/>
              </a:defRPr>
            </a:lvl4pPr>
            <a:lvl5pPr>
              <a:lnSpc>
                <a:spcPct val="125000"/>
              </a:lnSpc>
              <a:spcBef>
                <a:spcPts val="600"/>
              </a:spcBef>
              <a:spcAft>
                <a:spcPts val="600"/>
              </a:spcAft>
              <a:defRPr sz="2000">
                <a:solidFill>
                  <a:srgbClr val="665A5A"/>
                </a:solidFill>
                <a:latin typeface="Aptos" panose="020B0004020202020204" pitchFamily="34" charset="0"/>
              </a:defRPr>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09601" y="1435101"/>
            <a:ext cx="4011084" cy="4691063"/>
          </a:xfrm>
        </p:spPr>
        <p:txBody>
          <a:bodyPr/>
          <a:lstStyle>
            <a:lvl1pPr marL="0" indent="0">
              <a:lnSpc>
                <a:spcPct val="125000"/>
              </a:lnSpc>
              <a:spcBef>
                <a:spcPts val="600"/>
              </a:spcBef>
              <a:spcAft>
                <a:spcPts val="600"/>
              </a:spcAft>
              <a:buNone/>
              <a:defRPr sz="1400">
                <a:solidFill>
                  <a:srgbClr val="665A5A"/>
                </a:solidFill>
                <a:latin typeface="Aptos" panose="020B00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Rectangle 4"/>
          <p:cNvSpPr>
            <a:spLocks noGrp="1" noChangeArrowheads="1"/>
          </p:cNvSpPr>
          <p:nvPr>
            <p:ph type="dt" sz="half" idx="10"/>
          </p:nvPr>
        </p:nvSpPr>
        <p:spPr>
          <a:ln/>
        </p:spPr>
        <p:txBody>
          <a:bodyPr/>
          <a:lstStyle>
            <a:lvl1pPr>
              <a:defRPr>
                <a:solidFill>
                  <a:srgbClr val="665A5A"/>
                </a:solidFill>
                <a:latin typeface="Aptos" panose="020B0004020202020204" pitchFamily="34" charset="0"/>
              </a:defRPr>
            </a:lvl1pPr>
          </a:lstStyle>
          <a:p>
            <a:pPr>
              <a:defRPr/>
            </a:pPr>
            <a:endParaRPr lang="fr-CA" dirty="0"/>
          </a:p>
        </p:txBody>
      </p:sp>
      <p:sp>
        <p:nvSpPr>
          <p:cNvPr id="6" name="Rectangle 5"/>
          <p:cNvSpPr>
            <a:spLocks noGrp="1" noChangeArrowheads="1"/>
          </p:cNvSpPr>
          <p:nvPr>
            <p:ph type="ftr" sz="quarter" idx="11"/>
          </p:nvPr>
        </p:nvSpPr>
        <p:spPr>
          <a:ln/>
        </p:spPr>
        <p:txBody>
          <a:bodyPr/>
          <a:lstStyle>
            <a:lvl1pPr>
              <a:defRPr lang="fr-CA" sz="1400" kern="1200">
                <a:solidFill>
                  <a:srgbClr val="665A5A"/>
                </a:solidFill>
                <a:latin typeface="Aptos" panose="020B0004020202020204" pitchFamily="34" charset="0"/>
                <a:ea typeface="+mn-ea"/>
                <a:cs typeface="Arial" charset="0"/>
              </a:defRPr>
            </a:lvl1pPr>
          </a:lstStyle>
          <a:p>
            <a:pPr>
              <a:defRPr/>
            </a:pPr>
            <a:endParaRPr lang="fr-CA" dirty="0"/>
          </a:p>
        </p:txBody>
      </p:sp>
      <p:sp>
        <p:nvSpPr>
          <p:cNvPr id="7" name="Rectangle 6"/>
          <p:cNvSpPr>
            <a:spLocks noGrp="1" noChangeArrowheads="1"/>
          </p:cNvSpPr>
          <p:nvPr>
            <p:ph type="sldNum" sz="quarter" idx="12"/>
          </p:nvPr>
        </p:nvSpPr>
        <p:spPr>
          <a:ln/>
        </p:spPr>
        <p:txBody>
          <a:bodyPr/>
          <a:lstStyle>
            <a:lvl1pPr>
              <a:defRPr lang="fr-CA" sz="1400" kern="1200">
                <a:solidFill>
                  <a:srgbClr val="665A5A"/>
                </a:solidFill>
                <a:latin typeface="Aptos" panose="020B0004020202020204" pitchFamily="34" charset="0"/>
                <a:ea typeface="+mn-ea"/>
                <a:cs typeface="Arial" charset="0"/>
              </a:defRPr>
            </a:lvl1pPr>
          </a:lstStyle>
          <a:p>
            <a:pPr>
              <a:defRPr/>
            </a:pPr>
            <a:fld id="{F23B3FCC-19AD-40C8-94D6-EB6B56376AD4}" type="slidenum">
              <a:rPr lang="fr-CA" smtClean="0"/>
              <a:pPr>
                <a:defRPr/>
              </a:pPr>
              <a:t>‹N°›</a:t>
            </a:fld>
            <a:endParaRPr lang="fr-CA"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solidFill>
                  <a:srgbClr val="665A5A"/>
                </a:solidFill>
                <a:latin typeface="Aptos" panose="020B0004020202020204" pitchFamily="34" charset="0"/>
              </a:defRPr>
            </a:lvl1pPr>
          </a:lstStyle>
          <a:p>
            <a:r>
              <a:rPr lang="fr-FR"/>
              <a:t>Modifiez le style du titre</a:t>
            </a:r>
            <a:endParaRPr lang="en-US" dirty="0"/>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solidFill>
                  <a:srgbClr val="665A5A"/>
                </a:solidFill>
                <a:latin typeface="Aptos" panose="020B00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fr-FR" noProof="0"/>
              <a:t>Cliquez sur l'icône pour ajouter une image</a:t>
            </a:r>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solidFill>
                  <a:srgbClr val="665A5A"/>
                </a:solidFill>
                <a:latin typeface="Aptos" panose="020B00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Rectangle 4"/>
          <p:cNvSpPr>
            <a:spLocks noGrp="1" noChangeArrowheads="1"/>
          </p:cNvSpPr>
          <p:nvPr>
            <p:ph type="dt" sz="half" idx="10"/>
          </p:nvPr>
        </p:nvSpPr>
        <p:spPr>
          <a:ln/>
        </p:spPr>
        <p:txBody>
          <a:bodyPr/>
          <a:lstStyle>
            <a:lvl1pPr>
              <a:defRPr lang="fr-CA" sz="1400" kern="1200">
                <a:solidFill>
                  <a:srgbClr val="665A5A"/>
                </a:solidFill>
                <a:latin typeface="Aptos" panose="020B0004020202020204" pitchFamily="34" charset="0"/>
                <a:ea typeface="+mn-ea"/>
                <a:cs typeface="Arial" charset="0"/>
              </a:defRPr>
            </a:lvl1pPr>
          </a:lstStyle>
          <a:p>
            <a:pPr>
              <a:defRPr/>
            </a:pPr>
            <a:endParaRPr lang="fr-CA" dirty="0"/>
          </a:p>
        </p:txBody>
      </p:sp>
      <p:sp>
        <p:nvSpPr>
          <p:cNvPr id="6" name="Rectangle 5"/>
          <p:cNvSpPr>
            <a:spLocks noGrp="1" noChangeArrowheads="1"/>
          </p:cNvSpPr>
          <p:nvPr>
            <p:ph type="ftr" sz="quarter" idx="11"/>
          </p:nvPr>
        </p:nvSpPr>
        <p:spPr>
          <a:ln/>
        </p:spPr>
        <p:txBody>
          <a:bodyPr/>
          <a:lstStyle>
            <a:lvl1pPr>
              <a:defRPr lang="fr-CA" sz="1400" kern="1200">
                <a:solidFill>
                  <a:srgbClr val="665A5A"/>
                </a:solidFill>
                <a:latin typeface="Aptos" panose="020B0004020202020204" pitchFamily="34" charset="0"/>
                <a:ea typeface="+mn-ea"/>
                <a:cs typeface="Arial" charset="0"/>
              </a:defRPr>
            </a:lvl1pPr>
          </a:lstStyle>
          <a:p>
            <a:pPr>
              <a:defRPr/>
            </a:pPr>
            <a:endParaRPr lang="fr-CA" dirty="0"/>
          </a:p>
        </p:txBody>
      </p:sp>
      <p:sp>
        <p:nvSpPr>
          <p:cNvPr id="7" name="Rectangle 6"/>
          <p:cNvSpPr>
            <a:spLocks noGrp="1" noChangeArrowheads="1"/>
          </p:cNvSpPr>
          <p:nvPr>
            <p:ph type="sldNum" sz="quarter" idx="12"/>
          </p:nvPr>
        </p:nvSpPr>
        <p:spPr>
          <a:ln/>
        </p:spPr>
        <p:txBody>
          <a:bodyPr/>
          <a:lstStyle>
            <a:lvl1pPr>
              <a:defRPr lang="fr-CA" sz="1400" kern="1200">
                <a:solidFill>
                  <a:srgbClr val="665A5A"/>
                </a:solidFill>
                <a:latin typeface="Aptos" panose="020B0004020202020204" pitchFamily="34" charset="0"/>
                <a:ea typeface="+mn-ea"/>
                <a:cs typeface="Arial" charset="0"/>
              </a:defRPr>
            </a:lvl1pPr>
          </a:lstStyle>
          <a:p>
            <a:pPr>
              <a:defRPr/>
            </a:pPr>
            <a:fld id="{1A02F187-098E-4C03-98A4-E9F4C3F32399}" type="slidenum">
              <a:rPr lang="fr-CA" smtClean="0"/>
              <a:pPr>
                <a:defRPr/>
              </a:pPr>
              <a:t>‹N°›</a:t>
            </a:fld>
            <a:endParaRPr lang="fr-CA"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665A5A"/>
                </a:solidFill>
                <a:latin typeface="Aptos" panose="020B0004020202020204" pitchFamily="34" charset="0"/>
              </a:defRPr>
            </a:lvl1p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lvl1pPr>
              <a:defRPr>
                <a:solidFill>
                  <a:srgbClr val="665A5A"/>
                </a:solidFill>
                <a:latin typeface="Aptos" panose="020B0004020202020204" pitchFamily="34" charset="0"/>
              </a:defRPr>
            </a:lvl1pPr>
            <a:lvl2pPr>
              <a:defRPr>
                <a:solidFill>
                  <a:srgbClr val="665A5A"/>
                </a:solidFill>
                <a:latin typeface="Aptos" panose="020B0004020202020204" pitchFamily="34" charset="0"/>
              </a:defRPr>
            </a:lvl2pPr>
            <a:lvl3pPr>
              <a:defRPr>
                <a:solidFill>
                  <a:srgbClr val="665A5A"/>
                </a:solidFill>
                <a:latin typeface="Aptos" panose="020B0004020202020204" pitchFamily="34" charset="0"/>
              </a:defRPr>
            </a:lvl3pPr>
            <a:lvl4pPr>
              <a:defRPr>
                <a:solidFill>
                  <a:srgbClr val="665A5A"/>
                </a:solidFill>
                <a:latin typeface="Aptos" panose="020B0004020202020204" pitchFamily="34" charset="0"/>
              </a:defRPr>
            </a:lvl4pPr>
            <a:lvl5pPr>
              <a:defRPr>
                <a:solidFill>
                  <a:srgbClr val="665A5A"/>
                </a:solidFill>
                <a:latin typeface="Aptos" panose="020B0004020202020204" pitchFamily="34" charset="0"/>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Rectangle 4"/>
          <p:cNvSpPr>
            <a:spLocks noGrp="1" noChangeArrowheads="1"/>
          </p:cNvSpPr>
          <p:nvPr>
            <p:ph type="dt" sz="half" idx="10"/>
          </p:nvPr>
        </p:nvSpPr>
        <p:spPr>
          <a:ln/>
        </p:spPr>
        <p:txBody>
          <a:bodyPr/>
          <a:lstStyle>
            <a:lvl1pPr>
              <a:defRPr/>
            </a:lvl1pPr>
          </a:lstStyle>
          <a:p>
            <a:pPr>
              <a:defRPr/>
            </a:pPr>
            <a:endParaRPr lang="fr-CA"/>
          </a:p>
        </p:txBody>
      </p:sp>
      <p:sp>
        <p:nvSpPr>
          <p:cNvPr id="5" name="Rectangle 5"/>
          <p:cNvSpPr>
            <a:spLocks noGrp="1" noChangeArrowheads="1"/>
          </p:cNvSpPr>
          <p:nvPr>
            <p:ph type="ftr" sz="quarter" idx="11"/>
          </p:nvPr>
        </p:nvSpPr>
        <p:spPr>
          <a:ln/>
        </p:spPr>
        <p:txBody>
          <a:bodyPr/>
          <a:lstStyle>
            <a:lvl1pPr>
              <a:defRPr/>
            </a:lvl1pPr>
          </a:lstStyle>
          <a:p>
            <a:pPr>
              <a:defRPr/>
            </a:pPr>
            <a:endParaRPr lang="fr-CA"/>
          </a:p>
        </p:txBody>
      </p:sp>
      <p:sp>
        <p:nvSpPr>
          <p:cNvPr id="6" name="Rectangle 6"/>
          <p:cNvSpPr>
            <a:spLocks noGrp="1" noChangeArrowheads="1"/>
          </p:cNvSpPr>
          <p:nvPr>
            <p:ph type="sldNum" sz="quarter" idx="12"/>
          </p:nvPr>
        </p:nvSpPr>
        <p:spPr>
          <a:ln/>
        </p:spPr>
        <p:txBody>
          <a:bodyPr/>
          <a:lstStyle>
            <a:lvl1pPr>
              <a:defRPr/>
            </a:lvl1pPr>
          </a:lstStyle>
          <a:p>
            <a:pPr>
              <a:defRPr/>
            </a:pPr>
            <a:fld id="{E08AB2C3-169B-4C3D-BF08-18AFB430A1C9}" type="slidenum">
              <a:rPr lang="fr-CA"/>
              <a:pPr>
                <a:defRPr/>
              </a:pPr>
              <a:t>‹N°›</a:t>
            </a:fld>
            <a:endParaRPr lang="fr-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D3C8734-16AD-AA14-D363-991E0F423F80}"/>
              </a:ext>
            </a:extLst>
          </p:cNvPr>
          <p:cNvSpPr>
            <a:spLocks noGrp="1"/>
          </p:cNvSpPr>
          <p:nvPr>
            <p:ph type="title" hasCustomPrompt="1"/>
          </p:nvPr>
        </p:nvSpPr>
        <p:spPr>
          <a:xfrm>
            <a:off x="3149600" y="365127"/>
            <a:ext cx="8204200" cy="1325563"/>
          </a:xfrm>
        </p:spPr>
        <p:txBody>
          <a:bodyPr/>
          <a:lstStyle>
            <a:lvl1pPr>
              <a:defRPr>
                <a:solidFill>
                  <a:srgbClr val="665A5A"/>
                </a:solidFill>
                <a:latin typeface="Aptos" panose="020B0004020202020204" pitchFamily="34" charset="0"/>
              </a:defRPr>
            </a:lvl1pPr>
          </a:lstStyle>
          <a:p>
            <a:r>
              <a:rPr lang="fr-FR" dirty="0"/>
              <a:t>Ordre du jour</a:t>
            </a:r>
            <a:endParaRPr lang="fr-CA" dirty="0"/>
          </a:p>
        </p:txBody>
      </p:sp>
      <p:pic>
        <p:nvPicPr>
          <p:cNvPr id="14" name="Image 13" descr="Une image contenant croquis, dessin, Dessin au trait, blanc">
            <a:extLst>
              <a:ext uri="{FF2B5EF4-FFF2-40B4-BE49-F238E27FC236}">
                <a16:creationId xmlns:a16="http://schemas.microsoft.com/office/drawing/2014/main" id="{8E09571F-0864-82AD-5295-378E43190167}"/>
              </a:ext>
            </a:extLst>
          </p:cNvPr>
          <p:cNvPicPr>
            <a:picLocks noChangeAspect="1"/>
          </p:cNvPicPr>
          <p:nvPr userDrawn="1"/>
        </p:nvPicPr>
        <p:blipFill rotWithShape="1">
          <a:blip r:embed="rId2">
            <a:clrChange>
              <a:clrFrom>
                <a:srgbClr val="FFFFFF"/>
              </a:clrFrom>
              <a:clrTo>
                <a:srgbClr val="FFFFFF">
                  <a:alpha val="0"/>
                </a:srgbClr>
              </a:clrTo>
            </a:clrChange>
            <a:duotone>
              <a:prstClr val="black"/>
              <a:srgbClr val="665A5A">
                <a:tint val="45000"/>
                <a:satMod val="400000"/>
              </a:srgbClr>
            </a:duotone>
            <a:extLst>
              <a:ext uri="{28A0092B-C50C-407E-A947-70E740481C1C}">
                <a14:useLocalDpi xmlns:a14="http://schemas.microsoft.com/office/drawing/2010/main" val="0"/>
              </a:ext>
            </a:extLst>
          </a:blip>
          <a:srcRect r="51436" b="11473"/>
          <a:stretch/>
        </p:blipFill>
        <p:spPr>
          <a:xfrm rot="1966413">
            <a:off x="-633833" y="-1926342"/>
            <a:ext cx="2654327" cy="7444558"/>
          </a:xfrm>
          <a:prstGeom prst="rect">
            <a:avLst/>
          </a:prstGeom>
        </p:spPr>
      </p:pic>
      <p:pic>
        <p:nvPicPr>
          <p:cNvPr id="15" name="Image 14" descr="Une image contenant croquis, dessin, Dessin au trait, blanc">
            <a:extLst>
              <a:ext uri="{FF2B5EF4-FFF2-40B4-BE49-F238E27FC236}">
                <a16:creationId xmlns:a16="http://schemas.microsoft.com/office/drawing/2014/main" id="{732E4AF3-1ABC-2699-6EE2-7C0D99F36E5F}"/>
              </a:ext>
            </a:extLst>
          </p:cNvPr>
          <p:cNvPicPr>
            <a:picLocks noChangeAspect="1"/>
          </p:cNvPicPr>
          <p:nvPr userDrawn="1"/>
        </p:nvPicPr>
        <p:blipFill rotWithShape="1">
          <a:blip r:embed="rId2">
            <a:clrChange>
              <a:clrFrom>
                <a:srgbClr val="FFFFFF"/>
              </a:clrFrom>
              <a:clrTo>
                <a:srgbClr val="FFFFFF">
                  <a:alpha val="0"/>
                </a:srgbClr>
              </a:clrTo>
            </a:clrChange>
            <a:duotone>
              <a:prstClr val="black"/>
              <a:srgbClr val="665A5A">
                <a:tint val="45000"/>
                <a:satMod val="400000"/>
              </a:srgbClr>
            </a:duotone>
            <a:extLst>
              <a:ext uri="{28A0092B-C50C-407E-A947-70E740481C1C}">
                <a14:useLocalDpi xmlns:a14="http://schemas.microsoft.com/office/drawing/2010/main" val="0"/>
              </a:ext>
            </a:extLst>
          </a:blip>
          <a:srcRect l="55156" r="3350"/>
          <a:stretch/>
        </p:blipFill>
        <p:spPr>
          <a:xfrm rot="12515288">
            <a:off x="9542139" y="2174755"/>
            <a:ext cx="3623324" cy="6280150"/>
          </a:xfrm>
          <a:prstGeom prst="rect">
            <a:avLst/>
          </a:prstGeom>
        </p:spPr>
      </p:pic>
      <p:sp>
        <p:nvSpPr>
          <p:cNvPr id="17" name="Espace réservé du texte 16">
            <a:extLst>
              <a:ext uri="{FF2B5EF4-FFF2-40B4-BE49-F238E27FC236}">
                <a16:creationId xmlns:a16="http://schemas.microsoft.com/office/drawing/2014/main" id="{54392A49-27BD-1BE6-C0E5-48F55157F71B}"/>
              </a:ext>
            </a:extLst>
          </p:cNvPr>
          <p:cNvSpPr>
            <a:spLocks noGrp="1"/>
          </p:cNvSpPr>
          <p:nvPr>
            <p:ph type="body" sz="quarter" idx="10" hasCustomPrompt="1"/>
          </p:nvPr>
        </p:nvSpPr>
        <p:spPr>
          <a:xfrm>
            <a:off x="3324226" y="1873021"/>
            <a:ext cx="8029575" cy="4619854"/>
          </a:xfrm>
        </p:spPr>
        <p:txBody>
          <a:bodyPr/>
          <a:lstStyle>
            <a:lvl1pPr marL="0" indent="0">
              <a:buNone/>
              <a:defRPr>
                <a:solidFill>
                  <a:srgbClr val="665A5A"/>
                </a:solidFill>
                <a:latin typeface="Aptos" panose="020B0004020202020204" pitchFamily="34" charset="0"/>
              </a:defRPr>
            </a:lvl1pPr>
          </a:lstStyle>
          <a:p>
            <a:pPr lvl="0"/>
            <a:r>
              <a:rPr lang="fr-FR" dirty="0"/>
              <a:t>Premier sujet</a:t>
            </a:r>
          </a:p>
          <a:p>
            <a:pPr lvl="0"/>
            <a:endParaRPr lang="fr-FR" dirty="0"/>
          </a:p>
          <a:p>
            <a:pPr lvl="0"/>
            <a:r>
              <a:rPr lang="fr-FR" dirty="0"/>
              <a:t>Deuxième sujet</a:t>
            </a:r>
          </a:p>
          <a:p>
            <a:pPr lvl="0"/>
            <a:endParaRPr lang="fr-FR" dirty="0"/>
          </a:p>
          <a:p>
            <a:pPr lvl="0"/>
            <a:r>
              <a:rPr lang="fr-FR" dirty="0"/>
              <a:t>Troisième sujet</a:t>
            </a:r>
          </a:p>
          <a:p>
            <a:pPr lvl="0"/>
            <a:endParaRPr lang="fr-FR" dirty="0"/>
          </a:p>
          <a:p>
            <a:pPr lvl="0"/>
            <a:r>
              <a:rPr lang="fr-FR" dirty="0"/>
              <a:t>Quatrième sujet</a:t>
            </a:r>
          </a:p>
          <a:p>
            <a:pPr lvl="0"/>
            <a:endParaRPr lang="fr-FR" dirty="0"/>
          </a:p>
          <a:p>
            <a:pPr lvl="0"/>
            <a:r>
              <a:rPr lang="fr-FR" dirty="0"/>
              <a:t>Cinquième sujet</a:t>
            </a:r>
          </a:p>
          <a:p>
            <a:pPr lvl="0"/>
            <a:endParaRPr lang="fr-FR" dirty="0"/>
          </a:p>
          <a:p>
            <a:pPr lvl="0"/>
            <a:endParaRPr lang="fr-FR" dirty="0"/>
          </a:p>
        </p:txBody>
      </p:sp>
      <p:sp>
        <p:nvSpPr>
          <p:cNvPr id="19" name="Espace réservé du texte 18">
            <a:extLst>
              <a:ext uri="{FF2B5EF4-FFF2-40B4-BE49-F238E27FC236}">
                <a16:creationId xmlns:a16="http://schemas.microsoft.com/office/drawing/2014/main" id="{34397F0C-1702-88D4-7F69-3177C155EC31}"/>
              </a:ext>
            </a:extLst>
          </p:cNvPr>
          <p:cNvSpPr>
            <a:spLocks noGrp="1"/>
          </p:cNvSpPr>
          <p:nvPr>
            <p:ph type="body" sz="quarter" idx="11" hasCustomPrompt="1"/>
          </p:nvPr>
        </p:nvSpPr>
        <p:spPr>
          <a:xfrm>
            <a:off x="2162176" y="1873250"/>
            <a:ext cx="885825" cy="4730750"/>
          </a:xfrm>
          <a:solidFill>
            <a:srgbClr val="E7B90C"/>
          </a:solidFill>
          <a:ln>
            <a:noFill/>
          </a:ln>
        </p:spPr>
        <p:txBody>
          <a:bodyPr/>
          <a:lstStyle>
            <a:lvl1pPr marL="0" indent="0" algn="ctr">
              <a:buNone/>
              <a:defRPr>
                <a:solidFill>
                  <a:schemeClr val="bg1"/>
                </a:solidFill>
              </a:defRPr>
            </a:lvl1pPr>
          </a:lstStyle>
          <a:p>
            <a:pPr lvl="0"/>
            <a:r>
              <a:rPr lang="fr-CA" dirty="0"/>
              <a:t>01</a:t>
            </a:r>
          </a:p>
          <a:p>
            <a:pPr lvl="0"/>
            <a:endParaRPr lang="fr-CA" dirty="0"/>
          </a:p>
          <a:p>
            <a:pPr lvl="0"/>
            <a:r>
              <a:rPr lang="fr-CA" dirty="0"/>
              <a:t>02</a:t>
            </a:r>
          </a:p>
          <a:p>
            <a:pPr lvl="0"/>
            <a:endParaRPr lang="fr-CA" dirty="0"/>
          </a:p>
          <a:p>
            <a:pPr lvl="0"/>
            <a:r>
              <a:rPr lang="fr-CA" dirty="0"/>
              <a:t>03</a:t>
            </a:r>
          </a:p>
          <a:p>
            <a:pPr lvl="0"/>
            <a:endParaRPr lang="fr-CA" dirty="0"/>
          </a:p>
          <a:p>
            <a:pPr lvl="0"/>
            <a:r>
              <a:rPr lang="fr-CA" dirty="0"/>
              <a:t>04</a:t>
            </a:r>
          </a:p>
          <a:p>
            <a:pPr lvl="0"/>
            <a:endParaRPr lang="fr-CA" dirty="0"/>
          </a:p>
          <a:p>
            <a:pPr lvl="0"/>
            <a:r>
              <a:rPr lang="fr-CA" dirty="0"/>
              <a:t>05</a:t>
            </a:r>
          </a:p>
        </p:txBody>
      </p:sp>
    </p:spTree>
    <p:extLst>
      <p:ext uri="{BB962C8B-B14F-4D97-AF65-F5344CB8AC3E}">
        <p14:creationId xmlns:p14="http://schemas.microsoft.com/office/powerpoint/2010/main" val="39443523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1BB344D-FDF0-92FF-1384-3E9580789296}"/>
              </a:ext>
            </a:extLst>
          </p:cNvPr>
          <p:cNvSpPr>
            <a:spLocks noGrp="1"/>
          </p:cNvSpPr>
          <p:nvPr>
            <p:ph type="title" hasCustomPrompt="1"/>
          </p:nvPr>
        </p:nvSpPr>
        <p:spPr>
          <a:xfrm>
            <a:off x="1098298" y="716965"/>
            <a:ext cx="3676903" cy="969640"/>
          </a:xfrm>
        </p:spPr>
        <p:txBody>
          <a:bodyPr anchor="b"/>
          <a:lstStyle>
            <a:lvl1pPr>
              <a:lnSpc>
                <a:spcPct val="125000"/>
              </a:lnSpc>
              <a:spcBef>
                <a:spcPts val="600"/>
              </a:spcBef>
              <a:spcAft>
                <a:spcPts val="600"/>
              </a:spcAft>
              <a:defRPr sz="4500">
                <a:solidFill>
                  <a:srgbClr val="665A5A"/>
                </a:solidFill>
                <a:latin typeface="Aptos" panose="020B0004020202020204" pitchFamily="34" charset="0"/>
              </a:defRPr>
            </a:lvl1pPr>
          </a:lstStyle>
          <a:p>
            <a:r>
              <a:rPr lang="fr-FR" dirty="0"/>
              <a:t>Section 1</a:t>
            </a:r>
            <a:endParaRPr lang="fr-CA" dirty="0"/>
          </a:p>
        </p:txBody>
      </p:sp>
      <p:sp>
        <p:nvSpPr>
          <p:cNvPr id="3" name="Espace réservé du texte 2">
            <a:extLst>
              <a:ext uri="{FF2B5EF4-FFF2-40B4-BE49-F238E27FC236}">
                <a16:creationId xmlns:a16="http://schemas.microsoft.com/office/drawing/2014/main" id="{61F1FB7A-6FA1-42C7-03D2-C830079348BF}"/>
              </a:ext>
            </a:extLst>
          </p:cNvPr>
          <p:cNvSpPr>
            <a:spLocks noGrp="1"/>
          </p:cNvSpPr>
          <p:nvPr>
            <p:ph type="body" idx="1"/>
          </p:nvPr>
        </p:nvSpPr>
        <p:spPr>
          <a:xfrm>
            <a:off x="1123723" y="2171237"/>
            <a:ext cx="6744608" cy="1500187"/>
          </a:xfrm>
          <a:solidFill>
            <a:srgbClr val="E7B90C"/>
          </a:solidFill>
          <a:effectLst>
            <a:outerShdw blurRad="165100" dist="38100" dir="5400000" sx="102000" sy="102000" algn="t" rotWithShape="0">
              <a:srgbClr val="665A5A">
                <a:alpha val="40000"/>
              </a:srgbClr>
            </a:outerShdw>
          </a:effectLst>
        </p:spPr>
        <p:txBody>
          <a:bodyPr/>
          <a:lstStyle>
            <a:lvl1pPr marL="0" indent="0">
              <a:lnSpc>
                <a:spcPct val="125000"/>
              </a:lnSpc>
              <a:spcBef>
                <a:spcPts val="600"/>
              </a:spcBef>
              <a:spcAft>
                <a:spcPts val="600"/>
              </a:spcAft>
              <a:buNone/>
              <a:defRPr sz="1800">
                <a:solidFill>
                  <a:srgbClr val="665A5A"/>
                </a:solidFill>
                <a:latin typeface="Aptos" panose="020B0004020202020204" pitchFamily="34"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r-FR"/>
              <a:t>Cliquez pour modifier les styles du texte du masque</a:t>
            </a:r>
          </a:p>
        </p:txBody>
      </p:sp>
      <p:sp>
        <p:nvSpPr>
          <p:cNvPr id="9" name="Rectangle 8">
            <a:extLst>
              <a:ext uri="{FF2B5EF4-FFF2-40B4-BE49-F238E27FC236}">
                <a16:creationId xmlns:a16="http://schemas.microsoft.com/office/drawing/2014/main" id="{AD018E9B-773F-B9FB-A16D-156CF21E7C3E}"/>
              </a:ext>
            </a:extLst>
          </p:cNvPr>
          <p:cNvSpPr/>
          <p:nvPr userDrawn="1"/>
        </p:nvSpPr>
        <p:spPr>
          <a:xfrm>
            <a:off x="9231087" y="348343"/>
            <a:ext cx="2612571" cy="6008914"/>
          </a:xfrm>
          <a:prstGeom prst="rect">
            <a:avLst/>
          </a:prstGeom>
          <a:solidFill>
            <a:srgbClr val="665A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25000"/>
              </a:lnSpc>
              <a:spcBef>
                <a:spcPts val="600"/>
              </a:spcBef>
              <a:spcAft>
                <a:spcPts val="600"/>
              </a:spcAft>
            </a:pPr>
            <a:endParaRPr lang="fr-CA" dirty="0">
              <a:solidFill>
                <a:srgbClr val="665A5A"/>
              </a:solidFill>
              <a:latin typeface="Aptos" panose="020B0004020202020204" pitchFamily="34" charset="0"/>
            </a:endParaRPr>
          </a:p>
        </p:txBody>
      </p:sp>
      <p:sp>
        <p:nvSpPr>
          <p:cNvPr id="15" name="Espace réservé pour une image  14">
            <a:extLst>
              <a:ext uri="{FF2B5EF4-FFF2-40B4-BE49-F238E27FC236}">
                <a16:creationId xmlns:a16="http://schemas.microsoft.com/office/drawing/2014/main" id="{0736E505-ACBA-8D38-8ACA-BB6F01A76988}"/>
              </a:ext>
            </a:extLst>
          </p:cNvPr>
          <p:cNvSpPr>
            <a:spLocks noGrp="1"/>
          </p:cNvSpPr>
          <p:nvPr>
            <p:ph type="pic" sz="quarter" idx="10"/>
          </p:nvPr>
        </p:nvSpPr>
        <p:spPr>
          <a:xfrm>
            <a:off x="7024461" y="716965"/>
            <a:ext cx="4413251" cy="5181600"/>
          </a:xfrm>
        </p:spPr>
        <p:txBody>
          <a:bodyPr/>
          <a:lstStyle>
            <a:lvl1pPr>
              <a:lnSpc>
                <a:spcPct val="125000"/>
              </a:lnSpc>
              <a:spcBef>
                <a:spcPts val="600"/>
              </a:spcBef>
              <a:spcAft>
                <a:spcPts val="600"/>
              </a:spcAft>
              <a:defRPr>
                <a:solidFill>
                  <a:srgbClr val="665A5A"/>
                </a:solidFill>
                <a:latin typeface="Aptos" panose="020B0004020202020204" pitchFamily="34" charset="0"/>
              </a:defRPr>
            </a:lvl1pPr>
          </a:lstStyle>
          <a:p>
            <a:r>
              <a:rPr lang="fr-FR"/>
              <a:t>Cliquez sur l'icône pour ajouter une image</a:t>
            </a:r>
            <a:endParaRPr lang="fr-CA" dirty="0"/>
          </a:p>
        </p:txBody>
      </p:sp>
      <p:sp>
        <p:nvSpPr>
          <p:cNvPr id="16" name="Espace réservé du texte 2">
            <a:extLst>
              <a:ext uri="{FF2B5EF4-FFF2-40B4-BE49-F238E27FC236}">
                <a16:creationId xmlns:a16="http://schemas.microsoft.com/office/drawing/2014/main" id="{FB443C60-602D-0791-7D8C-DA16D63B2EBF}"/>
              </a:ext>
            </a:extLst>
          </p:cNvPr>
          <p:cNvSpPr>
            <a:spLocks noGrp="1"/>
          </p:cNvSpPr>
          <p:nvPr>
            <p:ph type="body" idx="11" hasCustomPrompt="1"/>
          </p:nvPr>
        </p:nvSpPr>
        <p:spPr>
          <a:xfrm>
            <a:off x="1123723" y="3936673"/>
            <a:ext cx="6744608" cy="1500187"/>
          </a:xfrm>
          <a:solidFill>
            <a:srgbClr val="E7B90C"/>
          </a:solidFill>
          <a:effectLst>
            <a:outerShdw blurRad="165100" dist="38100" dir="5400000" sx="102000" sy="102000" algn="t" rotWithShape="0">
              <a:srgbClr val="665A5A">
                <a:alpha val="40000"/>
              </a:srgbClr>
            </a:outerShdw>
          </a:effectLst>
        </p:spPr>
        <p:txBody>
          <a:bodyPr/>
          <a:lstStyle>
            <a:lvl1pPr marL="0" indent="0">
              <a:lnSpc>
                <a:spcPct val="125000"/>
              </a:lnSpc>
              <a:spcBef>
                <a:spcPts val="600"/>
              </a:spcBef>
              <a:spcAft>
                <a:spcPts val="600"/>
              </a:spcAft>
              <a:buNone/>
              <a:defRPr sz="1800">
                <a:solidFill>
                  <a:srgbClr val="665A5A"/>
                </a:solidFill>
                <a:latin typeface="Aptos" panose="020B0004020202020204" pitchFamily="34"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r-FR" dirty="0"/>
              <a:t>Cliquez pour modifier </a:t>
            </a:r>
            <a:r>
              <a:rPr lang="fr-FR" dirty="0" err="1"/>
              <a:t>lces</a:t>
            </a:r>
            <a:r>
              <a:rPr lang="fr-FR" dirty="0"/>
              <a:t> styles du texte du masque</a:t>
            </a:r>
          </a:p>
        </p:txBody>
      </p:sp>
      <p:grpSp>
        <p:nvGrpSpPr>
          <p:cNvPr id="4" name="Group 2">
            <a:extLst>
              <a:ext uri="{FF2B5EF4-FFF2-40B4-BE49-F238E27FC236}">
                <a16:creationId xmlns:a16="http://schemas.microsoft.com/office/drawing/2014/main" id="{3971336B-36ED-6BEE-8E7A-3098E20EED44}"/>
              </a:ext>
            </a:extLst>
          </p:cNvPr>
          <p:cNvGrpSpPr/>
          <p:nvPr userDrawn="1">
            <p:custDataLst>
              <p:tags r:id="rId1"/>
            </p:custDataLst>
          </p:nvPr>
        </p:nvGrpSpPr>
        <p:grpSpPr>
          <a:xfrm>
            <a:off x="-777287" y="5793585"/>
            <a:ext cx="1676400" cy="1676400"/>
            <a:chOff x="0" y="0"/>
            <a:chExt cx="6350000" cy="6350000"/>
          </a:xfrm>
          <a:solidFill>
            <a:srgbClr val="665A5A">
              <a:alpha val="50000"/>
            </a:srgbClr>
          </a:solidFill>
        </p:grpSpPr>
        <p:sp>
          <p:nvSpPr>
            <p:cNvPr id="5" name="Freeform 3">
              <a:extLst>
                <a:ext uri="{FF2B5EF4-FFF2-40B4-BE49-F238E27FC236}">
                  <a16:creationId xmlns:a16="http://schemas.microsoft.com/office/drawing/2014/main" id="{EFB4D20C-493F-503E-0144-8FBC32C1F673}"/>
                </a:ext>
              </a:extLst>
            </p:cNvPr>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grpFill/>
          </p:spPr>
          <p:txBody>
            <a:bodyPr/>
            <a:lstStyle/>
            <a:p>
              <a:pPr>
                <a:lnSpc>
                  <a:spcPct val="125000"/>
                </a:lnSpc>
                <a:spcBef>
                  <a:spcPts val="600"/>
                </a:spcBef>
                <a:spcAft>
                  <a:spcPts val="600"/>
                </a:spcAft>
              </a:pPr>
              <a:endParaRPr lang="fr-CA" dirty="0">
                <a:solidFill>
                  <a:srgbClr val="665A5A"/>
                </a:solidFill>
                <a:latin typeface="Aptos" panose="020B0004020202020204" pitchFamily="34" charset="0"/>
              </a:endParaRPr>
            </a:p>
          </p:txBody>
        </p:sp>
      </p:grpSp>
    </p:spTree>
    <p:extLst>
      <p:ext uri="{BB962C8B-B14F-4D97-AF65-F5344CB8AC3E}">
        <p14:creationId xmlns:p14="http://schemas.microsoft.com/office/powerpoint/2010/main" val="20215206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D76F8DC-1A90-3FAA-B803-8C49DEAF323D}"/>
              </a:ext>
            </a:extLst>
          </p:cNvPr>
          <p:cNvSpPr>
            <a:spLocks noGrp="1"/>
          </p:cNvSpPr>
          <p:nvPr>
            <p:ph type="title" hasCustomPrompt="1"/>
          </p:nvPr>
        </p:nvSpPr>
        <p:spPr>
          <a:xfrm>
            <a:off x="838200" y="365126"/>
            <a:ext cx="10515600" cy="883104"/>
          </a:xfrm>
        </p:spPr>
        <p:txBody>
          <a:bodyPr/>
          <a:lstStyle>
            <a:lvl1pPr algn="ctr">
              <a:lnSpc>
                <a:spcPct val="125000"/>
              </a:lnSpc>
              <a:spcBef>
                <a:spcPts val="600"/>
              </a:spcBef>
              <a:spcAft>
                <a:spcPts val="600"/>
              </a:spcAft>
              <a:defRPr>
                <a:solidFill>
                  <a:srgbClr val="665A5A"/>
                </a:solidFill>
                <a:latin typeface="Aptos" panose="020B0004020202020204" pitchFamily="34" charset="0"/>
              </a:defRPr>
            </a:lvl1pPr>
          </a:lstStyle>
          <a:p>
            <a:r>
              <a:rPr lang="fr-FR" dirty="0"/>
              <a:t>Titre</a:t>
            </a:r>
            <a:endParaRPr lang="fr-CA" dirty="0"/>
          </a:p>
        </p:txBody>
      </p:sp>
      <p:sp>
        <p:nvSpPr>
          <p:cNvPr id="3" name="Espace réservé du contenu 2">
            <a:extLst>
              <a:ext uri="{FF2B5EF4-FFF2-40B4-BE49-F238E27FC236}">
                <a16:creationId xmlns:a16="http://schemas.microsoft.com/office/drawing/2014/main" id="{65E381F9-B491-5F2E-6EB5-205B12028D3B}"/>
              </a:ext>
            </a:extLst>
          </p:cNvPr>
          <p:cNvSpPr>
            <a:spLocks noGrp="1"/>
          </p:cNvSpPr>
          <p:nvPr>
            <p:ph sz="half" idx="1"/>
          </p:nvPr>
        </p:nvSpPr>
        <p:spPr>
          <a:xfrm>
            <a:off x="837179" y="2354943"/>
            <a:ext cx="3183279" cy="3822020"/>
          </a:xfrm>
        </p:spPr>
        <p:txBody>
          <a:bodyPr/>
          <a:lstStyle>
            <a:lvl1pPr>
              <a:lnSpc>
                <a:spcPct val="125000"/>
              </a:lnSpc>
              <a:spcBef>
                <a:spcPts val="600"/>
              </a:spcBef>
              <a:spcAft>
                <a:spcPts val="600"/>
              </a:spcAft>
              <a:defRPr>
                <a:solidFill>
                  <a:srgbClr val="665A5A"/>
                </a:solidFill>
                <a:latin typeface="Aptos" panose="020B0004020202020204" pitchFamily="34" charset="0"/>
              </a:defRPr>
            </a:lvl1pPr>
            <a:lvl2pPr>
              <a:lnSpc>
                <a:spcPct val="125000"/>
              </a:lnSpc>
              <a:spcBef>
                <a:spcPts val="600"/>
              </a:spcBef>
              <a:spcAft>
                <a:spcPts val="600"/>
              </a:spcAft>
              <a:defRPr>
                <a:solidFill>
                  <a:srgbClr val="665A5A"/>
                </a:solidFill>
                <a:latin typeface="Aptos" panose="020B0004020202020204" pitchFamily="34" charset="0"/>
              </a:defRPr>
            </a:lvl2pPr>
            <a:lvl3pPr>
              <a:lnSpc>
                <a:spcPct val="125000"/>
              </a:lnSpc>
              <a:spcBef>
                <a:spcPts val="600"/>
              </a:spcBef>
              <a:spcAft>
                <a:spcPts val="600"/>
              </a:spcAft>
              <a:defRPr>
                <a:solidFill>
                  <a:srgbClr val="665A5A"/>
                </a:solidFill>
                <a:latin typeface="Aptos" panose="020B0004020202020204" pitchFamily="34" charset="0"/>
              </a:defRPr>
            </a:lvl3pPr>
            <a:lvl4pPr>
              <a:lnSpc>
                <a:spcPct val="125000"/>
              </a:lnSpc>
              <a:spcBef>
                <a:spcPts val="600"/>
              </a:spcBef>
              <a:spcAft>
                <a:spcPts val="600"/>
              </a:spcAft>
              <a:defRPr>
                <a:solidFill>
                  <a:srgbClr val="665A5A"/>
                </a:solidFill>
                <a:latin typeface="Aptos" panose="020B0004020202020204" pitchFamily="34" charset="0"/>
              </a:defRPr>
            </a:lvl4pPr>
            <a:lvl5pPr>
              <a:lnSpc>
                <a:spcPct val="125000"/>
              </a:lnSpc>
              <a:spcBef>
                <a:spcPts val="600"/>
              </a:spcBef>
              <a:spcAft>
                <a:spcPts val="600"/>
              </a:spcAft>
              <a:defRPr>
                <a:solidFill>
                  <a:srgbClr val="665A5A"/>
                </a:solidFill>
                <a:latin typeface="Aptos" panose="020B0004020202020204" pitchFamily="34" charset="0"/>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dirty="0"/>
          </a:p>
        </p:txBody>
      </p:sp>
      <p:sp>
        <p:nvSpPr>
          <p:cNvPr id="4" name="Espace réservé du contenu 3">
            <a:extLst>
              <a:ext uri="{FF2B5EF4-FFF2-40B4-BE49-F238E27FC236}">
                <a16:creationId xmlns:a16="http://schemas.microsoft.com/office/drawing/2014/main" id="{0374DB83-E445-E7F0-197C-162656DF8722}"/>
              </a:ext>
            </a:extLst>
          </p:cNvPr>
          <p:cNvSpPr>
            <a:spLocks noGrp="1"/>
          </p:cNvSpPr>
          <p:nvPr>
            <p:ph sz="half" idx="2"/>
          </p:nvPr>
        </p:nvSpPr>
        <p:spPr>
          <a:xfrm>
            <a:off x="8171545" y="2361069"/>
            <a:ext cx="3182257" cy="3815894"/>
          </a:xfrm>
        </p:spPr>
        <p:txBody>
          <a:bodyPr/>
          <a:lstStyle>
            <a:lvl1pPr>
              <a:lnSpc>
                <a:spcPct val="125000"/>
              </a:lnSpc>
              <a:spcBef>
                <a:spcPts val="600"/>
              </a:spcBef>
              <a:spcAft>
                <a:spcPts val="600"/>
              </a:spcAft>
              <a:defRPr>
                <a:solidFill>
                  <a:srgbClr val="665A5A"/>
                </a:solidFill>
                <a:latin typeface="Aptos" panose="020B0004020202020204" pitchFamily="34" charset="0"/>
              </a:defRPr>
            </a:lvl1pPr>
            <a:lvl2pPr>
              <a:lnSpc>
                <a:spcPct val="125000"/>
              </a:lnSpc>
              <a:spcBef>
                <a:spcPts val="600"/>
              </a:spcBef>
              <a:spcAft>
                <a:spcPts val="600"/>
              </a:spcAft>
              <a:defRPr>
                <a:solidFill>
                  <a:srgbClr val="665A5A"/>
                </a:solidFill>
                <a:latin typeface="Aptos" panose="020B0004020202020204" pitchFamily="34" charset="0"/>
              </a:defRPr>
            </a:lvl2pPr>
            <a:lvl3pPr>
              <a:lnSpc>
                <a:spcPct val="125000"/>
              </a:lnSpc>
              <a:spcBef>
                <a:spcPts val="600"/>
              </a:spcBef>
              <a:spcAft>
                <a:spcPts val="600"/>
              </a:spcAft>
              <a:defRPr>
                <a:solidFill>
                  <a:srgbClr val="665A5A"/>
                </a:solidFill>
                <a:latin typeface="Aptos" panose="020B0004020202020204" pitchFamily="34" charset="0"/>
              </a:defRPr>
            </a:lvl3pPr>
            <a:lvl4pPr>
              <a:lnSpc>
                <a:spcPct val="125000"/>
              </a:lnSpc>
              <a:spcBef>
                <a:spcPts val="600"/>
              </a:spcBef>
              <a:spcAft>
                <a:spcPts val="600"/>
              </a:spcAft>
              <a:defRPr>
                <a:solidFill>
                  <a:srgbClr val="665A5A"/>
                </a:solidFill>
                <a:latin typeface="Aptos" panose="020B0004020202020204" pitchFamily="34" charset="0"/>
              </a:defRPr>
            </a:lvl4pPr>
            <a:lvl5pPr>
              <a:lnSpc>
                <a:spcPct val="125000"/>
              </a:lnSpc>
              <a:spcBef>
                <a:spcPts val="600"/>
              </a:spcBef>
              <a:spcAft>
                <a:spcPts val="600"/>
              </a:spcAft>
              <a:defRPr>
                <a:solidFill>
                  <a:srgbClr val="665A5A"/>
                </a:solidFill>
                <a:latin typeface="Aptos" panose="020B0004020202020204" pitchFamily="34" charset="0"/>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dirty="0"/>
          </a:p>
        </p:txBody>
      </p:sp>
      <p:sp>
        <p:nvSpPr>
          <p:cNvPr id="8" name="Espace réservé du contenu 2">
            <a:extLst>
              <a:ext uri="{FF2B5EF4-FFF2-40B4-BE49-F238E27FC236}">
                <a16:creationId xmlns:a16="http://schemas.microsoft.com/office/drawing/2014/main" id="{847FD36A-03F3-BE60-A8E3-F83A274A86ED}"/>
              </a:ext>
            </a:extLst>
          </p:cNvPr>
          <p:cNvSpPr>
            <a:spLocks noGrp="1"/>
          </p:cNvSpPr>
          <p:nvPr>
            <p:ph sz="half" idx="10"/>
          </p:nvPr>
        </p:nvSpPr>
        <p:spPr>
          <a:xfrm>
            <a:off x="4504873" y="2348822"/>
            <a:ext cx="3182257" cy="3822019"/>
          </a:xfrm>
        </p:spPr>
        <p:txBody>
          <a:bodyPr/>
          <a:lstStyle>
            <a:lvl1pPr>
              <a:lnSpc>
                <a:spcPct val="125000"/>
              </a:lnSpc>
              <a:spcBef>
                <a:spcPts val="600"/>
              </a:spcBef>
              <a:spcAft>
                <a:spcPts val="600"/>
              </a:spcAft>
              <a:defRPr>
                <a:solidFill>
                  <a:srgbClr val="665A5A"/>
                </a:solidFill>
                <a:latin typeface="Aptos" panose="020B0004020202020204" pitchFamily="34" charset="0"/>
              </a:defRPr>
            </a:lvl1pPr>
            <a:lvl2pPr>
              <a:lnSpc>
                <a:spcPct val="125000"/>
              </a:lnSpc>
              <a:spcBef>
                <a:spcPts val="600"/>
              </a:spcBef>
              <a:spcAft>
                <a:spcPts val="600"/>
              </a:spcAft>
              <a:defRPr>
                <a:solidFill>
                  <a:srgbClr val="665A5A"/>
                </a:solidFill>
                <a:latin typeface="Aptos" panose="020B0004020202020204" pitchFamily="34" charset="0"/>
              </a:defRPr>
            </a:lvl2pPr>
            <a:lvl3pPr>
              <a:lnSpc>
                <a:spcPct val="125000"/>
              </a:lnSpc>
              <a:spcBef>
                <a:spcPts val="600"/>
              </a:spcBef>
              <a:spcAft>
                <a:spcPts val="600"/>
              </a:spcAft>
              <a:defRPr>
                <a:solidFill>
                  <a:srgbClr val="665A5A"/>
                </a:solidFill>
                <a:latin typeface="Aptos" panose="020B0004020202020204" pitchFamily="34" charset="0"/>
              </a:defRPr>
            </a:lvl3pPr>
            <a:lvl4pPr>
              <a:lnSpc>
                <a:spcPct val="125000"/>
              </a:lnSpc>
              <a:spcBef>
                <a:spcPts val="600"/>
              </a:spcBef>
              <a:spcAft>
                <a:spcPts val="600"/>
              </a:spcAft>
              <a:defRPr>
                <a:solidFill>
                  <a:srgbClr val="665A5A"/>
                </a:solidFill>
                <a:latin typeface="Aptos" panose="020B0004020202020204" pitchFamily="34" charset="0"/>
              </a:defRPr>
            </a:lvl4pPr>
            <a:lvl5pPr>
              <a:lnSpc>
                <a:spcPct val="125000"/>
              </a:lnSpc>
              <a:spcBef>
                <a:spcPts val="600"/>
              </a:spcBef>
              <a:spcAft>
                <a:spcPts val="600"/>
              </a:spcAft>
              <a:defRPr>
                <a:solidFill>
                  <a:srgbClr val="665A5A"/>
                </a:solidFill>
                <a:latin typeface="Aptos" panose="020B0004020202020204" pitchFamily="34" charset="0"/>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dirty="0"/>
          </a:p>
        </p:txBody>
      </p:sp>
      <p:sp>
        <p:nvSpPr>
          <p:cNvPr id="14" name="Espace réservé du texte 13">
            <a:extLst>
              <a:ext uri="{FF2B5EF4-FFF2-40B4-BE49-F238E27FC236}">
                <a16:creationId xmlns:a16="http://schemas.microsoft.com/office/drawing/2014/main" id="{891976E2-B4C5-ABB6-4E5D-800783846E97}"/>
              </a:ext>
            </a:extLst>
          </p:cNvPr>
          <p:cNvSpPr>
            <a:spLocks noGrp="1"/>
          </p:cNvSpPr>
          <p:nvPr>
            <p:ph type="body" sz="quarter" idx="11" hasCustomPrompt="1"/>
          </p:nvPr>
        </p:nvSpPr>
        <p:spPr>
          <a:xfrm>
            <a:off x="837177" y="1484880"/>
            <a:ext cx="3182939" cy="633412"/>
          </a:xfrm>
          <a:solidFill>
            <a:srgbClr val="E7B90C"/>
          </a:solidFill>
        </p:spPr>
        <p:txBody>
          <a:bodyPr anchor="ctr" anchorCtr="0"/>
          <a:lstStyle>
            <a:lvl1pPr marL="0" indent="0" algn="ctr">
              <a:lnSpc>
                <a:spcPct val="125000"/>
              </a:lnSpc>
              <a:spcBef>
                <a:spcPts val="600"/>
              </a:spcBef>
              <a:spcAft>
                <a:spcPts val="600"/>
              </a:spcAft>
              <a:buNone/>
              <a:defRPr>
                <a:solidFill>
                  <a:srgbClr val="665A5A"/>
                </a:solidFill>
                <a:latin typeface="Aptos" panose="020B0004020202020204" pitchFamily="34" charset="0"/>
              </a:defRPr>
            </a:lvl1pPr>
          </a:lstStyle>
          <a:p>
            <a:pPr lvl="0"/>
            <a:r>
              <a:rPr lang="fr-FR" dirty="0"/>
              <a:t>Objet 1</a:t>
            </a:r>
            <a:endParaRPr lang="fr-CA" dirty="0"/>
          </a:p>
        </p:txBody>
      </p:sp>
      <p:sp>
        <p:nvSpPr>
          <p:cNvPr id="15" name="Espace réservé du texte 13">
            <a:extLst>
              <a:ext uri="{FF2B5EF4-FFF2-40B4-BE49-F238E27FC236}">
                <a16:creationId xmlns:a16="http://schemas.microsoft.com/office/drawing/2014/main" id="{24857C46-314C-91E9-36B2-25F2D22DE0E6}"/>
              </a:ext>
            </a:extLst>
          </p:cNvPr>
          <p:cNvSpPr>
            <a:spLocks noGrp="1"/>
          </p:cNvSpPr>
          <p:nvPr>
            <p:ph type="body" sz="quarter" idx="12" hasCustomPrompt="1"/>
          </p:nvPr>
        </p:nvSpPr>
        <p:spPr>
          <a:xfrm>
            <a:off x="4504189" y="1487943"/>
            <a:ext cx="3182939" cy="633412"/>
          </a:xfrm>
          <a:solidFill>
            <a:srgbClr val="E7B90C"/>
          </a:solidFill>
        </p:spPr>
        <p:txBody>
          <a:bodyPr anchor="ctr" anchorCtr="0"/>
          <a:lstStyle>
            <a:lvl1pPr marL="0" indent="0" algn="ctr">
              <a:lnSpc>
                <a:spcPct val="125000"/>
              </a:lnSpc>
              <a:spcBef>
                <a:spcPts val="600"/>
              </a:spcBef>
              <a:spcAft>
                <a:spcPts val="600"/>
              </a:spcAft>
              <a:buNone/>
              <a:defRPr>
                <a:solidFill>
                  <a:srgbClr val="665A5A"/>
                </a:solidFill>
                <a:latin typeface="Aptos" panose="020B0004020202020204" pitchFamily="34" charset="0"/>
              </a:defRPr>
            </a:lvl1pPr>
          </a:lstStyle>
          <a:p>
            <a:pPr lvl="0"/>
            <a:r>
              <a:rPr lang="fr-FR" dirty="0"/>
              <a:t>Objet 2</a:t>
            </a:r>
            <a:endParaRPr lang="fr-CA" dirty="0"/>
          </a:p>
        </p:txBody>
      </p:sp>
      <p:sp>
        <p:nvSpPr>
          <p:cNvPr id="16" name="Espace réservé du texte 13">
            <a:extLst>
              <a:ext uri="{FF2B5EF4-FFF2-40B4-BE49-F238E27FC236}">
                <a16:creationId xmlns:a16="http://schemas.microsoft.com/office/drawing/2014/main" id="{E93C2196-2272-C1B0-CE24-CFA0CE80C7C2}"/>
              </a:ext>
            </a:extLst>
          </p:cNvPr>
          <p:cNvSpPr>
            <a:spLocks noGrp="1"/>
          </p:cNvSpPr>
          <p:nvPr>
            <p:ph type="body" sz="quarter" idx="13" hasCustomPrompt="1"/>
          </p:nvPr>
        </p:nvSpPr>
        <p:spPr>
          <a:xfrm>
            <a:off x="8171201" y="1487943"/>
            <a:ext cx="3182939" cy="633412"/>
          </a:xfrm>
          <a:solidFill>
            <a:srgbClr val="E7B90C"/>
          </a:solidFill>
        </p:spPr>
        <p:txBody>
          <a:bodyPr anchor="ctr" anchorCtr="0"/>
          <a:lstStyle>
            <a:lvl1pPr marL="0" indent="0" algn="ctr">
              <a:lnSpc>
                <a:spcPct val="125000"/>
              </a:lnSpc>
              <a:spcBef>
                <a:spcPts val="600"/>
              </a:spcBef>
              <a:spcAft>
                <a:spcPts val="600"/>
              </a:spcAft>
              <a:buNone/>
              <a:defRPr>
                <a:solidFill>
                  <a:srgbClr val="665A5A"/>
                </a:solidFill>
                <a:latin typeface="Aptos" panose="020B0004020202020204" pitchFamily="34" charset="0"/>
              </a:defRPr>
            </a:lvl1pPr>
          </a:lstStyle>
          <a:p>
            <a:pPr lvl="0"/>
            <a:r>
              <a:rPr lang="fr-FR" dirty="0"/>
              <a:t>Objet 3</a:t>
            </a:r>
            <a:endParaRPr lang="fr-CA" dirty="0"/>
          </a:p>
        </p:txBody>
      </p:sp>
      <p:pic>
        <p:nvPicPr>
          <p:cNvPr id="17" name="Image 16" descr="Une image contenant croquis, dessin, Dessin au trait, blanc">
            <a:extLst>
              <a:ext uri="{FF2B5EF4-FFF2-40B4-BE49-F238E27FC236}">
                <a16:creationId xmlns:a16="http://schemas.microsoft.com/office/drawing/2014/main" id="{B9ED938F-0CA7-D302-3B3E-08EFB07640AB}"/>
              </a:ext>
            </a:extLst>
          </p:cNvPr>
          <p:cNvPicPr>
            <a:picLocks noChangeAspect="1"/>
          </p:cNvPicPr>
          <p:nvPr userDrawn="1"/>
        </p:nvPicPr>
        <p:blipFill rotWithShape="1">
          <a:blip r:embed="rId2">
            <a:clrChange>
              <a:clrFrom>
                <a:srgbClr val="FFFFFF"/>
              </a:clrFrom>
              <a:clrTo>
                <a:srgbClr val="FFFFFF">
                  <a:alpha val="0"/>
                </a:srgbClr>
              </a:clrTo>
            </a:clrChange>
            <a:duotone>
              <a:prstClr val="black"/>
              <a:srgbClr val="665A5A">
                <a:tint val="45000"/>
                <a:satMod val="400000"/>
              </a:srgbClr>
            </a:duotone>
            <a:extLst>
              <a:ext uri="{28A0092B-C50C-407E-A947-70E740481C1C}">
                <a14:useLocalDpi xmlns:a14="http://schemas.microsoft.com/office/drawing/2010/main" val="0"/>
              </a:ext>
            </a:extLst>
          </a:blip>
          <a:srcRect r="51436" b="11473"/>
          <a:stretch/>
        </p:blipFill>
        <p:spPr>
          <a:xfrm rot="19872567">
            <a:off x="-1192226" y="3135720"/>
            <a:ext cx="2654327" cy="7444558"/>
          </a:xfrm>
          <a:prstGeom prst="rect">
            <a:avLst/>
          </a:prstGeom>
        </p:spPr>
      </p:pic>
      <p:pic>
        <p:nvPicPr>
          <p:cNvPr id="18" name="Image 17" descr="Une image contenant croquis, dessin, Dessin au trait, blanc">
            <a:extLst>
              <a:ext uri="{FF2B5EF4-FFF2-40B4-BE49-F238E27FC236}">
                <a16:creationId xmlns:a16="http://schemas.microsoft.com/office/drawing/2014/main" id="{36CBBE53-3552-7B02-33C7-D77696E7B5CC}"/>
              </a:ext>
            </a:extLst>
          </p:cNvPr>
          <p:cNvPicPr>
            <a:picLocks noChangeAspect="1"/>
          </p:cNvPicPr>
          <p:nvPr userDrawn="1"/>
        </p:nvPicPr>
        <p:blipFill rotWithShape="1">
          <a:blip r:embed="rId2">
            <a:clrChange>
              <a:clrFrom>
                <a:srgbClr val="FFFFFF"/>
              </a:clrFrom>
              <a:clrTo>
                <a:srgbClr val="FFFFFF">
                  <a:alpha val="0"/>
                </a:srgbClr>
              </a:clrTo>
            </a:clrChange>
            <a:duotone>
              <a:prstClr val="black"/>
              <a:srgbClr val="665A5A">
                <a:tint val="45000"/>
                <a:satMod val="400000"/>
              </a:srgbClr>
            </a:duotone>
            <a:extLst>
              <a:ext uri="{28A0092B-C50C-407E-A947-70E740481C1C}">
                <a14:useLocalDpi xmlns:a14="http://schemas.microsoft.com/office/drawing/2010/main" val="0"/>
              </a:ext>
            </a:extLst>
          </a:blip>
          <a:srcRect l="55156" r="3350"/>
          <a:stretch/>
        </p:blipFill>
        <p:spPr>
          <a:xfrm rot="6274656">
            <a:off x="8905777" y="-3038518"/>
            <a:ext cx="3623324" cy="6280151"/>
          </a:xfrm>
          <a:prstGeom prst="rect">
            <a:avLst/>
          </a:prstGeom>
        </p:spPr>
      </p:pic>
    </p:spTree>
    <p:extLst>
      <p:ext uri="{BB962C8B-B14F-4D97-AF65-F5344CB8AC3E}">
        <p14:creationId xmlns:p14="http://schemas.microsoft.com/office/powerpoint/2010/main" val="16421560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re seul">
    <p:bg>
      <p:bgPr>
        <a:solidFill>
          <a:srgbClr val="665A5A"/>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1E9C6AD-E20C-EC1E-A919-83953B6305C1}"/>
              </a:ext>
            </a:extLst>
          </p:cNvPr>
          <p:cNvSpPr>
            <a:spLocks noGrp="1"/>
          </p:cNvSpPr>
          <p:nvPr>
            <p:ph type="title"/>
          </p:nvPr>
        </p:nvSpPr>
        <p:spPr>
          <a:xfrm>
            <a:off x="1117599" y="713541"/>
            <a:ext cx="9268472" cy="1325563"/>
          </a:xfrm>
        </p:spPr>
        <p:txBody>
          <a:bodyPr anchor="t" anchorCtr="1"/>
          <a:lstStyle>
            <a:lvl1pPr>
              <a:defRPr>
                <a:solidFill>
                  <a:schemeClr val="bg1"/>
                </a:solidFill>
                <a:latin typeface="Century Gothic" panose="020B0502020202020204" pitchFamily="34" charset="0"/>
              </a:defRPr>
            </a:lvl1pPr>
          </a:lstStyle>
          <a:p>
            <a:r>
              <a:rPr lang="fr-FR"/>
              <a:t>Modifiez le style du titre</a:t>
            </a:r>
            <a:endParaRPr lang="fr-CA" dirty="0"/>
          </a:p>
        </p:txBody>
      </p:sp>
      <p:sp>
        <p:nvSpPr>
          <p:cNvPr id="8" name="Espace réservé du texte 7">
            <a:extLst>
              <a:ext uri="{FF2B5EF4-FFF2-40B4-BE49-F238E27FC236}">
                <a16:creationId xmlns:a16="http://schemas.microsoft.com/office/drawing/2014/main" id="{23C6237F-FA28-1850-F710-77C9634D3AA5}"/>
              </a:ext>
            </a:extLst>
          </p:cNvPr>
          <p:cNvSpPr>
            <a:spLocks noGrp="1"/>
          </p:cNvSpPr>
          <p:nvPr>
            <p:ph type="body" sz="quarter" idx="10" hasCustomPrompt="1"/>
          </p:nvPr>
        </p:nvSpPr>
        <p:spPr>
          <a:xfrm>
            <a:off x="1117600" y="2076450"/>
            <a:ext cx="9268472" cy="4210050"/>
          </a:xfrm>
        </p:spPr>
        <p:txBody>
          <a:bodyPr anchor="t" anchorCtr="1"/>
          <a:lstStyle>
            <a:lvl1pPr>
              <a:defRPr>
                <a:solidFill>
                  <a:schemeClr val="bg1"/>
                </a:solidFill>
                <a:latin typeface="Century Gothic" panose="020B0502020202020204" pitchFamily="34" charset="0"/>
              </a:defRPr>
            </a:lvl1pPr>
            <a:lvl2pPr>
              <a:defRPr>
                <a:solidFill>
                  <a:schemeClr val="bg1"/>
                </a:solidFill>
                <a:latin typeface="Century Gothic" panose="020B0502020202020204" pitchFamily="34" charset="0"/>
              </a:defRPr>
            </a:lvl2pPr>
            <a:lvl3pPr>
              <a:defRPr>
                <a:solidFill>
                  <a:schemeClr val="bg1"/>
                </a:solidFill>
                <a:latin typeface="Century Gothic" panose="020B0502020202020204" pitchFamily="34" charset="0"/>
              </a:defRPr>
            </a:lvl3pPr>
            <a:lvl4pPr>
              <a:defRPr>
                <a:solidFill>
                  <a:schemeClr val="bg1"/>
                </a:solidFill>
                <a:latin typeface="Century Gothic" panose="020B0502020202020204" pitchFamily="34" charset="0"/>
              </a:defRPr>
            </a:lvl4pPr>
            <a:lvl5pPr>
              <a:defRPr>
                <a:solidFill>
                  <a:schemeClr val="bg1"/>
                </a:solidFill>
                <a:latin typeface="Century Gothic" panose="020B0502020202020204" pitchFamily="34" charset="0"/>
              </a:defRPr>
            </a:lvl5pPr>
          </a:lstStyle>
          <a:p>
            <a:pPr lvl="0"/>
            <a:r>
              <a:rPr lang="fr-FR" dirty="0"/>
              <a:t>Cliquez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CA" dirty="0"/>
          </a:p>
        </p:txBody>
      </p:sp>
      <p:grpSp>
        <p:nvGrpSpPr>
          <p:cNvPr id="3" name="Group 2">
            <a:extLst>
              <a:ext uri="{FF2B5EF4-FFF2-40B4-BE49-F238E27FC236}">
                <a16:creationId xmlns:a16="http://schemas.microsoft.com/office/drawing/2014/main" id="{614F38DE-F626-ABD7-0889-390FD20C6A8E}"/>
              </a:ext>
            </a:extLst>
          </p:cNvPr>
          <p:cNvGrpSpPr/>
          <p:nvPr userDrawn="1">
            <p:custDataLst>
              <p:tags r:id="rId1"/>
            </p:custDataLst>
          </p:nvPr>
        </p:nvGrpSpPr>
        <p:grpSpPr>
          <a:xfrm>
            <a:off x="9344672" y="-708025"/>
            <a:ext cx="1676400" cy="1676400"/>
            <a:chOff x="0" y="0"/>
            <a:chExt cx="6350000" cy="6350000"/>
          </a:xfrm>
          <a:solidFill>
            <a:srgbClr val="E7B90C">
              <a:alpha val="50000"/>
            </a:srgbClr>
          </a:solidFill>
        </p:grpSpPr>
        <p:sp>
          <p:nvSpPr>
            <p:cNvPr id="4" name="Freeform 3">
              <a:extLst>
                <a:ext uri="{FF2B5EF4-FFF2-40B4-BE49-F238E27FC236}">
                  <a16:creationId xmlns:a16="http://schemas.microsoft.com/office/drawing/2014/main" id="{EE8A2961-F671-AB11-72ED-081024B88305}"/>
                </a:ext>
              </a:extLst>
            </p:cNvPr>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grpFill/>
          </p:spPr>
          <p:txBody>
            <a:bodyPr/>
            <a:lstStyle/>
            <a:p>
              <a:endParaRPr lang="fr-CA" dirty="0"/>
            </a:p>
          </p:txBody>
        </p:sp>
      </p:grpSp>
      <p:grpSp>
        <p:nvGrpSpPr>
          <p:cNvPr id="7" name="Group 2">
            <a:extLst>
              <a:ext uri="{FF2B5EF4-FFF2-40B4-BE49-F238E27FC236}">
                <a16:creationId xmlns:a16="http://schemas.microsoft.com/office/drawing/2014/main" id="{4B321048-E5BC-3146-C200-B832963A8560}"/>
              </a:ext>
            </a:extLst>
          </p:cNvPr>
          <p:cNvGrpSpPr/>
          <p:nvPr userDrawn="1">
            <p:custDataLst>
              <p:tags r:id="rId2"/>
            </p:custDataLst>
          </p:nvPr>
        </p:nvGrpSpPr>
        <p:grpSpPr>
          <a:xfrm>
            <a:off x="10386071" y="5267551"/>
            <a:ext cx="2341856" cy="2342698"/>
            <a:chOff x="0" y="0"/>
            <a:chExt cx="6350000" cy="6350000"/>
          </a:xfrm>
          <a:solidFill>
            <a:srgbClr val="665A5A"/>
          </a:solidFill>
        </p:grpSpPr>
        <p:sp>
          <p:nvSpPr>
            <p:cNvPr id="9" name="Freeform 3">
              <a:extLst>
                <a:ext uri="{FF2B5EF4-FFF2-40B4-BE49-F238E27FC236}">
                  <a16:creationId xmlns:a16="http://schemas.microsoft.com/office/drawing/2014/main" id="{3506D61E-729D-676C-99A5-7D61B4E67748}"/>
                </a:ext>
              </a:extLst>
            </p:cNvPr>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grpFill/>
            <a:ln w="254000">
              <a:solidFill>
                <a:srgbClr val="E7B90C">
                  <a:alpha val="64000"/>
                </a:srgbClr>
              </a:solidFill>
            </a:ln>
          </p:spPr>
          <p:txBody>
            <a:bodyPr/>
            <a:lstStyle/>
            <a:p>
              <a:endParaRPr lang="fr-CA" dirty="0"/>
            </a:p>
          </p:txBody>
        </p:sp>
      </p:grpSp>
      <p:grpSp>
        <p:nvGrpSpPr>
          <p:cNvPr id="10" name="Group 2">
            <a:extLst>
              <a:ext uri="{FF2B5EF4-FFF2-40B4-BE49-F238E27FC236}">
                <a16:creationId xmlns:a16="http://schemas.microsoft.com/office/drawing/2014/main" id="{CC100770-BD4C-E5BA-3DFE-5F1174725659}"/>
              </a:ext>
            </a:extLst>
          </p:cNvPr>
          <p:cNvGrpSpPr/>
          <p:nvPr userDrawn="1">
            <p:custDataLst>
              <p:tags r:id="rId3"/>
            </p:custDataLst>
          </p:nvPr>
        </p:nvGrpSpPr>
        <p:grpSpPr>
          <a:xfrm>
            <a:off x="129528" y="6024902"/>
            <a:ext cx="1676400" cy="1676400"/>
            <a:chOff x="0" y="0"/>
            <a:chExt cx="6350000" cy="6350000"/>
          </a:xfrm>
          <a:solidFill>
            <a:srgbClr val="E7B90C">
              <a:alpha val="50000"/>
            </a:srgbClr>
          </a:solidFill>
        </p:grpSpPr>
        <p:sp>
          <p:nvSpPr>
            <p:cNvPr id="11" name="Freeform 3">
              <a:extLst>
                <a:ext uri="{FF2B5EF4-FFF2-40B4-BE49-F238E27FC236}">
                  <a16:creationId xmlns:a16="http://schemas.microsoft.com/office/drawing/2014/main" id="{8B7FDDC9-3CF3-592B-F103-7D92506CEE6C}"/>
                </a:ext>
              </a:extLst>
            </p:cNvPr>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grpFill/>
          </p:spPr>
          <p:txBody>
            <a:bodyPr/>
            <a:lstStyle/>
            <a:p>
              <a:endParaRPr lang="fr-CA" dirty="0"/>
            </a:p>
          </p:txBody>
        </p:sp>
      </p:grpSp>
      <p:grpSp>
        <p:nvGrpSpPr>
          <p:cNvPr id="12" name="Group 2">
            <a:extLst>
              <a:ext uri="{FF2B5EF4-FFF2-40B4-BE49-F238E27FC236}">
                <a16:creationId xmlns:a16="http://schemas.microsoft.com/office/drawing/2014/main" id="{31E27B0D-1756-6D37-3A81-A4839C0BF541}"/>
              </a:ext>
            </a:extLst>
          </p:cNvPr>
          <p:cNvGrpSpPr/>
          <p:nvPr userDrawn="1">
            <p:custDataLst>
              <p:tags r:id="rId4"/>
            </p:custDataLst>
          </p:nvPr>
        </p:nvGrpSpPr>
        <p:grpSpPr>
          <a:xfrm>
            <a:off x="-688332" y="-1168592"/>
            <a:ext cx="2341856" cy="2342698"/>
            <a:chOff x="0" y="0"/>
            <a:chExt cx="6350000" cy="6350000"/>
          </a:xfrm>
          <a:solidFill>
            <a:srgbClr val="665A5A"/>
          </a:solidFill>
        </p:grpSpPr>
        <p:sp>
          <p:nvSpPr>
            <p:cNvPr id="13" name="Freeform 3">
              <a:extLst>
                <a:ext uri="{FF2B5EF4-FFF2-40B4-BE49-F238E27FC236}">
                  <a16:creationId xmlns:a16="http://schemas.microsoft.com/office/drawing/2014/main" id="{B81AC093-5B12-4E65-19A7-98880381876A}"/>
                </a:ext>
              </a:extLst>
            </p:cNvPr>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grpFill/>
            <a:ln w="254000">
              <a:solidFill>
                <a:srgbClr val="E7B90C">
                  <a:alpha val="64000"/>
                </a:srgbClr>
              </a:solidFill>
            </a:ln>
          </p:spPr>
          <p:txBody>
            <a:bodyPr/>
            <a:lstStyle/>
            <a:p>
              <a:endParaRPr lang="fr-CA" dirty="0"/>
            </a:p>
          </p:txBody>
        </p:sp>
      </p:grpSp>
    </p:spTree>
    <p:extLst>
      <p:ext uri="{BB962C8B-B14F-4D97-AF65-F5344CB8AC3E}">
        <p14:creationId xmlns:p14="http://schemas.microsoft.com/office/powerpoint/2010/main" val="24617611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e et imag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076F68A5-B7FB-1CD2-7E30-0208E91EB0C4}"/>
              </a:ext>
            </a:extLst>
          </p:cNvPr>
          <p:cNvSpPr>
            <a:spLocks noGrp="1"/>
          </p:cNvSpPr>
          <p:nvPr>
            <p:ph type="body" sz="quarter" idx="11" hasCustomPrompt="1"/>
          </p:nvPr>
        </p:nvSpPr>
        <p:spPr>
          <a:xfrm>
            <a:off x="434977" y="2181225"/>
            <a:ext cx="2830513" cy="401638"/>
          </a:xfrm>
          <a:solidFill>
            <a:srgbClr val="665A5A"/>
          </a:solidFill>
        </p:spPr>
        <p:txBody>
          <a:bodyPr>
            <a:noAutofit/>
          </a:bodyPr>
          <a:lstStyle>
            <a:lvl1pPr marL="0" indent="0">
              <a:buNone/>
              <a:defRPr sz="1500">
                <a:solidFill>
                  <a:schemeClr val="bg1"/>
                </a:solidFill>
              </a:defRPr>
            </a:lvl1pPr>
          </a:lstStyle>
          <a:p>
            <a:pPr lvl="0"/>
            <a:r>
              <a:rPr lang="fr-CA" dirty="0"/>
              <a:t>texte</a:t>
            </a:r>
          </a:p>
        </p:txBody>
      </p:sp>
      <p:sp>
        <p:nvSpPr>
          <p:cNvPr id="9" name="Espace réservé pour une image  8">
            <a:extLst>
              <a:ext uri="{FF2B5EF4-FFF2-40B4-BE49-F238E27FC236}">
                <a16:creationId xmlns:a16="http://schemas.microsoft.com/office/drawing/2014/main" id="{1DA5E7D6-63F5-DA9A-20FB-E88AFB8AC8E4}"/>
              </a:ext>
            </a:extLst>
          </p:cNvPr>
          <p:cNvSpPr>
            <a:spLocks noGrp="1"/>
          </p:cNvSpPr>
          <p:nvPr>
            <p:ph type="pic" sz="quarter" idx="12"/>
          </p:nvPr>
        </p:nvSpPr>
        <p:spPr>
          <a:xfrm>
            <a:off x="434977" y="2582865"/>
            <a:ext cx="2830513" cy="1582737"/>
          </a:xfrm>
        </p:spPr>
        <p:txBody>
          <a:bodyPr/>
          <a:lstStyle>
            <a:lvl1pPr>
              <a:defRPr>
                <a:latin typeface="Century Gothic" panose="020B0502020202020204" pitchFamily="34" charset="0"/>
              </a:defRPr>
            </a:lvl1pPr>
          </a:lstStyle>
          <a:p>
            <a:r>
              <a:rPr lang="fr-FR"/>
              <a:t>Cliquez sur l'icône pour ajouter une image</a:t>
            </a:r>
            <a:endParaRPr lang="fr-CA"/>
          </a:p>
        </p:txBody>
      </p:sp>
      <p:sp>
        <p:nvSpPr>
          <p:cNvPr id="10" name="Espace réservé du texte 6">
            <a:extLst>
              <a:ext uri="{FF2B5EF4-FFF2-40B4-BE49-F238E27FC236}">
                <a16:creationId xmlns:a16="http://schemas.microsoft.com/office/drawing/2014/main" id="{54DCA3D5-2CC5-F9D7-044D-881C8CC3C09C}"/>
              </a:ext>
            </a:extLst>
          </p:cNvPr>
          <p:cNvSpPr>
            <a:spLocks noGrp="1"/>
          </p:cNvSpPr>
          <p:nvPr>
            <p:ph type="body" sz="quarter" idx="13" hasCustomPrompt="1"/>
          </p:nvPr>
        </p:nvSpPr>
        <p:spPr>
          <a:xfrm>
            <a:off x="8642805" y="4366419"/>
            <a:ext cx="2830513" cy="401638"/>
          </a:xfrm>
          <a:solidFill>
            <a:srgbClr val="665A5A"/>
          </a:solidFill>
        </p:spPr>
        <p:txBody>
          <a:bodyPr>
            <a:noAutofit/>
          </a:bodyPr>
          <a:lstStyle>
            <a:lvl1pPr marL="0" indent="0">
              <a:buNone/>
              <a:defRPr sz="1500">
                <a:solidFill>
                  <a:schemeClr val="bg1"/>
                </a:solidFill>
              </a:defRPr>
            </a:lvl1pPr>
          </a:lstStyle>
          <a:p>
            <a:pPr lvl="0"/>
            <a:r>
              <a:rPr lang="fr-CA" dirty="0"/>
              <a:t>texte</a:t>
            </a:r>
          </a:p>
        </p:txBody>
      </p:sp>
      <p:sp>
        <p:nvSpPr>
          <p:cNvPr id="11" name="Espace réservé pour une image  8">
            <a:extLst>
              <a:ext uri="{FF2B5EF4-FFF2-40B4-BE49-F238E27FC236}">
                <a16:creationId xmlns:a16="http://schemas.microsoft.com/office/drawing/2014/main" id="{94282112-91D7-6503-D9AC-008F22ED512F}"/>
              </a:ext>
            </a:extLst>
          </p:cNvPr>
          <p:cNvSpPr>
            <a:spLocks noGrp="1"/>
          </p:cNvSpPr>
          <p:nvPr>
            <p:ph type="pic" sz="quarter" idx="14"/>
          </p:nvPr>
        </p:nvSpPr>
        <p:spPr>
          <a:xfrm>
            <a:off x="8642805" y="4768059"/>
            <a:ext cx="2830513" cy="1582737"/>
          </a:xfrm>
        </p:spPr>
        <p:txBody>
          <a:bodyPr/>
          <a:lstStyle>
            <a:lvl1pPr>
              <a:defRPr>
                <a:latin typeface="Century Gothic" panose="020B0502020202020204" pitchFamily="34" charset="0"/>
              </a:defRPr>
            </a:lvl1pPr>
          </a:lstStyle>
          <a:p>
            <a:r>
              <a:rPr lang="fr-FR"/>
              <a:t>Cliquez sur l'icône pour ajouter une image</a:t>
            </a:r>
            <a:endParaRPr lang="fr-CA"/>
          </a:p>
        </p:txBody>
      </p:sp>
      <p:sp>
        <p:nvSpPr>
          <p:cNvPr id="13" name="Espace réservé du texte 12">
            <a:extLst>
              <a:ext uri="{FF2B5EF4-FFF2-40B4-BE49-F238E27FC236}">
                <a16:creationId xmlns:a16="http://schemas.microsoft.com/office/drawing/2014/main" id="{512898AC-5327-6C30-00DF-4FD77F9F6C66}"/>
              </a:ext>
            </a:extLst>
          </p:cNvPr>
          <p:cNvSpPr>
            <a:spLocks noGrp="1"/>
          </p:cNvSpPr>
          <p:nvPr>
            <p:ph type="body" sz="quarter" idx="15"/>
          </p:nvPr>
        </p:nvSpPr>
        <p:spPr>
          <a:xfrm>
            <a:off x="3744914" y="2181227"/>
            <a:ext cx="7727951" cy="1984375"/>
          </a:xfrm>
          <a:ln w="19050">
            <a:solidFill>
              <a:srgbClr val="665A5A"/>
            </a:solidFill>
          </a:ln>
        </p:spPr>
        <p:txBody>
          <a:bodyPr/>
          <a:lstStyle>
            <a:lvl1pPr>
              <a:defRPr>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dirty="0"/>
          </a:p>
        </p:txBody>
      </p:sp>
      <p:sp>
        <p:nvSpPr>
          <p:cNvPr id="14" name="Espace réservé du texte 12">
            <a:extLst>
              <a:ext uri="{FF2B5EF4-FFF2-40B4-BE49-F238E27FC236}">
                <a16:creationId xmlns:a16="http://schemas.microsoft.com/office/drawing/2014/main" id="{694856B3-D947-E224-AC42-B8EA4A4E8D3E}"/>
              </a:ext>
            </a:extLst>
          </p:cNvPr>
          <p:cNvSpPr>
            <a:spLocks noGrp="1"/>
          </p:cNvSpPr>
          <p:nvPr>
            <p:ph type="body" sz="quarter" idx="16"/>
          </p:nvPr>
        </p:nvSpPr>
        <p:spPr>
          <a:xfrm>
            <a:off x="434975" y="4366421"/>
            <a:ext cx="7727951" cy="1984375"/>
          </a:xfrm>
          <a:ln w="19050">
            <a:solidFill>
              <a:srgbClr val="665A5A"/>
            </a:solidFill>
          </a:ln>
        </p:spPr>
        <p:txBody>
          <a:bodyPr/>
          <a:lstStyle>
            <a:lvl1pPr>
              <a:defRPr>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dirty="0"/>
          </a:p>
        </p:txBody>
      </p:sp>
      <p:sp>
        <p:nvSpPr>
          <p:cNvPr id="2" name="Rectangle 1">
            <a:extLst>
              <a:ext uri="{FF2B5EF4-FFF2-40B4-BE49-F238E27FC236}">
                <a16:creationId xmlns:a16="http://schemas.microsoft.com/office/drawing/2014/main" id="{55893E36-9A6D-8A05-5B45-3CD320CA1171}"/>
              </a:ext>
            </a:extLst>
          </p:cNvPr>
          <p:cNvSpPr/>
          <p:nvPr userDrawn="1"/>
        </p:nvSpPr>
        <p:spPr>
          <a:xfrm>
            <a:off x="0" y="1"/>
            <a:ext cx="12192000" cy="1779587"/>
          </a:xfrm>
          <a:prstGeom prst="rect">
            <a:avLst/>
          </a:prstGeom>
          <a:solidFill>
            <a:srgbClr val="E7B90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3" name="Image 2" descr="Une image contenant croquis, dessin, Dessin au trait, blanc">
            <a:extLst>
              <a:ext uri="{FF2B5EF4-FFF2-40B4-BE49-F238E27FC236}">
                <a16:creationId xmlns:a16="http://schemas.microsoft.com/office/drawing/2014/main" id="{31AADB45-E825-EE31-A047-2862DB5584DB}"/>
              </a:ext>
            </a:extLst>
          </p:cNvPr>
          <p:cNvPicPr>
            <a:picLocks noChangeAspect="1"/>
          </p:cNvPicPr>
          <p:nvPr userDrawn="1"/>
        </p:nvPicPr>
        <p:blipFill rotWithShape="1">
          <a:blip r:embed="rId2">
            <a:clrChange>
              <a:clrFrom>
                <a:srgbClr val="FFFFFF"/>
              </a:clrFrom>
              <a:clrTo>
                <a:srgbClr val="FFFFFF">
                  <a:alpha val="0"/>
                </a:srgbClr>
              </a:clrTo>
            </a:clrChange>
            <a:duotone>
              <a:prstClr val="black"/>
              <a:srgbClr val="665A5A">
                <a:tint val="45000"/>
                <a:satMod val="400000"/>
              </a:srgbClr>
            </a:duotone>
            <a:extLst>
              <a:ext uri="{28A0092B-C50C-407E-A947-70E740481C1C}">
                <a14:useLocalDpi xmlns:a14="http://schemas.microsoft.com/office/drawing/2010/main" val="0"/>
              </a:ext>
            </a:extLst>
          </a:blip>
          <a:srcRect r="51436" b="11473"/>
          <a:stretch/>
        </p:blipFill>
        <p:spPr>
          <a:xfrm rot="2395246">
            <a:off x="-988784" y="-3263093"/>
            <a:ext cx="2654327" cy="7444558"/>
          </a:xfrm>
          <a:prstGeom prst="rect">
            <a:avLst/>
          </a:prstGeom>
        </p:spPr>
      </p:pic>
      <p:pic>
        <p:nvPicPr>
          <p:cNvPr id="4" name="Image 3" descr="Une image contenant croquis, dessin, Dessin au trait, blanc">
            <a:extLst>
              <a:ext uri="{FF2B5EF4-FFF2-40B4-BE49-F238E27FC236}">
                <a16:creationId xmlns:a16="http://schemas.microsoft.com/office/drawing/2014/main" id="{4C875647-78F8-C581-3ED8-144938CA4F79}"/>
              </a:ext>
            </a:extLst>
          </p:cNvPr>
          <p:cNvPicPr>
            <a:picLocks noChangeAspect="1"/>
          </p:cNvPicPr>
          <p:nvPr userDrawn="1"/>
        </p:nvPicPr>
        <p:blipFill rotWithShape="1">
          <a:blip r:embed="rId2">
            <a:clrChange>
              <a:clrFrom>
                <a:srgbClr val="FFFFFF"/>
              </a:clrFrom>
              <a:clrTo>
                <a:srgbClr val="FFFFFF">
                  <a:alpha val="0"/>
                </a:srgbClr>
              </a:clrTo>
            </a:clrChange>
            <a:duotone>
              <a:prstClr val="black"/>
              <a:srgbClr val="665A5A">
                <a:tint val="45000"/>
                <a:satMod val="400000"/>
              </a:srgbClr>
            </a:duotone>
            <a:extLst>
              <a:ext uri="{28A0092B-C50C-407E-A947-70E740481C1C}">
                <a14:useLocalDpi xmlns:a14="http://schemas.microsoft.com/office/drawing/2010/main" val="0"/>
              </a:ext>
            </a:extLst>
          </a:blip>
          <a:srcRect l="55156" r="3350"/>
          <a:stretch/>
        </p:blipFill>
        <p:spPr>
          <a:xfrm rot="6274656">
            <a:off x="8905777" y="-3038518"/>
            <a:ext cx="3623324" cy="6280151"/>
          </a:xfrm>
          <a:prstGeom prst="rect">
            <a:avLst/>
          </a:prstGeom>
        </p:spPr>
      </p:pic>
      <p:sp>
        <p:nvSpPr>
          <p:cNvPr id="6" name="Espace réservé du texte 5">
            <a:extLst>
              <a:ext uri="{FF2B5EF4-FFF2-40B4-BE49-F238E27FC236}">
                <a16:creationId xmlns:a16="http://schemas.microsoft.com/office/drawing/2014/main" id="{C9412A1B-3546-15A9-0EAA-7BF8EE2CB867}"/>
              </a:ext>
            </a:extLst>
          </p:cNvPr>
          <p:cNvSpPr>
            <a:spLocks noGrp="1"/>
          </p:cNvSpPr>
          <p:nvPr>
            <p:ph type="body" sz="quarter" idx="17"/>
          </p:nvPr>
        </p:nvSpPr>
        <p:spPr>
          <a:xfrm>
            <a:off x="2566988" y="354013"/>
            <a:ext cx="6842125" cy="1223962"/>
          </a:xfrm>
        </p:spPr>
        <p:txBody>
          <a:bodyPr/>
          <a:lstStyle>
            <a:lvl1pPr>
              <a:defRPr>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dirty="0"/>
          </a:p>
        </p:txBody>
      </p:sp>
    </p:spTree>
    <p:extLst>
      <p:ext uri="{BB962C8B-B14F-4D97-AF65-F5344CB8AC3E}">
        <p14:creationId xmlns:p14="http://schemas.microsoft.com/office/powerpoint/2010/main" val="33436829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me line">
    <p:spTree>
      <p:nvGrpSpPr>
        <p:cNvPr id="1" name=""/>
        <p:cNvGrpSpPr/>
        <p:nvPr/>
      </p:nvGrpSpPr>
      <p:grpSpPr>
        <a:xfrm>
          <a:off x="0" y="0"/>
          <a:ext cx="0" cy="0"/>
          <a:chOff x="0" y="0"/>
          <a:chExt cx="0" cy="0"/>
        </a:xfrm>
      </p:grpSpPr>
      <p:sp>
        <p:nvSpPr>
          <p:cNvPr id="16" name="Rectangle : coins arrondis 15">
            <a:extLst>
              <a:ext uri="{FF2B5EF4-FFF2-40B4-BE49-F238E27FC236}">
                <a16:creationId xmlns:a16="http://schemas.microsoft.com/office/drawing/2014/main" id="{50C6BD73-446E-594D-48A0-1DD08C96538A}"/>
              </a:ext>
            </a:extLst>
          </p:cNvPr>
          <p:cNvSpPr/>
          <p:nvPr userDrawn="1"/>
        </p:nvSpPr>
        <p:spPr>
          <a:xfrm>
            <a:off x="2682650" y="2797243"/>
            <a:ext cx="2139087" cy="638219"/>
          </a:xfrm>
          <a:prstGeom prst="roundRect">
            <a:avLst/>
          </a:prstGeom>
          <a:solidFill>
            <a:srgbClr val="FAE69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00000"/>
              </a:lnSpc>
              <a:spcBef>
                <a:spcPts val="600"/>
              </a:spcBef>
              <a:spcAft>
                <a:spcPts val="600"/>
              </a:spcAft>
            </a:pPr>
            <a:endParaRPr lang="fr-CA">
              <a:solidFill>
                <a:srgbClr val="665A5A"/>
              </a:solidFill>
              <a:latin typeface="Aptos" panose="020B0004020202020204" pitchFamily="34" charset="0"/>
            </a:endParaRPr>
          </a:p>
        </p:txBody>
      </p:sp>
      <p:sp>
        <p:nvSpPr>
          <p:cNvPr id="17" name="Rectangle : coins arrondis 16">
            <a:extLst>
              <a:ext uri="{FF2B5EF4-FFF2-40B4-BE49-F238E27FC236}">
                <a16:creationId xmlns:a16="http://schemas.microsoft.com/office/drawing/2014/main" id="{CCE85F87-D299-E6ED-37F6-5CEC29C774CE}"/>
              </a:ext>
            </a:extLst>
          </p:cNvPr>
          <p:cNvSpPr/>
          <p:nvPr userDrawn="1"/>
        </p:nvSpPr>
        <p:spPr>
          <a:xfrm>
            <a:off x="7319311" y="2798195"/>
            <a:ext cx="2169732" cy="638219"/>
          </a:xfrm>
          <a:prstGeom prst="roundRect">
            <a:avLst/>
          </a:prstGeom>
          <a:solidFill>
            <a:srgbClr val="FAE69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00000"/>
              </a:lnSpc>
              <a:spcBef>
                <a:spcPts val="600"/>
              </a:spcBef>
              <a:spcAft>
                <a:spcPts val="600"/>
              </a:spcAft>
            </a:pPr>
            <a:endParaRPr lang="fr-CA" dirty="0">
              <a:solidFill>
                <a:srgbClr val="665A5A"/>
              </a:solidFill>
              <a:latin typeface="Aptos" panose="020B0004020202020204" pitchFamily="34" charset="0"/>
            </a:endParaRPr>
          </a:p>
        </p:txBody>
      </p:sp>
      <p:sp>
        <p:nvSpPr>
          <p:cNvPr id="18" name="Rectangle : coins arrondis 17">
            <a:extLst>
              <a:ext uri="{FF2B5EF4-FFF2-40B4-BE49-F238E27FC236}">
                <a16:creationId xmlns:a16="http://schemas.microsoft.com/office/drawing/2014/main" id="{19476FC2-0D6E-E4B3-367E-0B2CF74F1F0E}"/>
              </a:ext>
            </a:extLst>
          </p:cNvPr>
          <p:cNvSpPr/>
          <p:nvPr userDrawn="1"/>
        </p:nvSpPr>
        <p:spPr>
          <a:xfrm>
            <a:off x="4960447" y="2809830"/>
            <a:ext cx="2156384" cy="638219"/>
          </a:xfrm>
          <a:prstGeom prst="roundRect">
            <a:avLst/>
          </a:prstGeom>
          <a:solidFill>
            <a:srgbClr val="E7B90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00000"/>
              </a:lnSpc>
              <a:spcBef>
                <a:spcPts val="600"/>
              </a:spcBef>
              <a:spcAft>
                <a:spcPts val="600"/>
              </a:spcAft>
            </a:pPr>
            <a:endParaRPr lang="fr-CA">
              <a:solidFill>
                <a:srgbClr val="665A5A"/>
              </a:solidFill>
              <a:latin typeface="Aptos" panose="020B0004020202020204" pitchFamily="34" charset="0"/>
            </a:endParaRPr>
          </a:p>
        </p:txBody>
      </p:sp>
      <p:sp>
        <p:nvSpPr>
          <p:cNvPr id="19" name="Rectangle : coins arrondis 18">
            <a:extLst>
              <a:ext uri="{FF2B5EF4-FFF2-40B4-BE49-F238E27FC236}">
                <a16:creationId xmlns:a16="http://schemas.microsoft.com/office/drawing/2014/main" id="{450A48CB-A005-6797-88BF-DEF2B0D66CDB}"/>
              </a:ext>
            </a:extLst>
          </p:cNvPr>
          <p:cNvSpPr/>
          <p:nvPr userDrawn="1"/>
        </p:nvSpPr>
        <p:spPr>
          <a:xfrm>
            <a:off x="339402" y="2798194"/>
            <a:ext cx="2136679" cy="638219"/>
          </a:xfrm>
          <a:prstGeom prst="roundRect">
            <a:avLst/>
          </a:prstGeom>
          <a:solidFill>
            <a:srgbClr val="E7B90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00000"/>
              </a:lnSpc>
              <a:spcBef>
                <a:spcPts val="600"/>
              </a:spcBef>
              <a:spcAft>
                <a:spcPts val="600"/>
              </a:spcAft>
            </a:pPr>
            <a:endParaRPr lang="fr-CA" dirty="0">
              <a:solidFill>
                <a:srgbClr val="665A5A"/>
              </a:solidFill>
              <a:latin typeface="Aptos" panose="020B0004020202020204" pitchFamily="34" charset="0"/>
            </a:endParaRPr>
          </a:p>
        </p:txBody>
      </p:sp>
      <p:sp>
        <p:nvSpPr>
          <p:cNvPr id="20" name="Rectangle : coins arrondis 19">
            <a:extLst>
              <a:ext uri="{FF2B5EF4-FFF2-40B4-BE49-F238E27FC236}">
                <a16:creationId xmlns:a16="http://schemas.microsoft.com/office/drawing/2014/main" id="{AC3ACF57-A996-A77C-6A07-CC409C591C6B}"/>
              </a:ext>
            </a:extLst>
          </p:cNvPr>
          <p:cNvSpPr/>
          <p:nvPr userDrawn="1"/>
        </p:nvSpPr>
        <p:spPr>
          <a:xfrm>
            <a:off x="9627753" y="2798195"/>
            <a:ext cx="2153531" cy="638219"/>
          </a:xfrm>
          <a:prstGeom prst="roundRect">
            <a:avLst/>
          </a:prstGeom>
          <a:solidFill>
            <a:srgbClr val="E7B90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00000"/>
              </a:lnSpc>
              <a:spcBef>
                <a:spcPts val="600"/>
              </a:spcBef>
              <a:spcAft>
                <a:spcPts val="600"/>
              </a:spcAft>
            </a:pPr>
            <a:endParaRPr lang="fr-CA">
              <a:solidFill>
                <a:srgbClr val="665A5A"/>
              </a:solidFill>
              <a:latin typeface="Aptos" panose="020B0004020202020204" pitchFamily="34" charset="0"/>
            </a:endParaRPr>
          </a:p>
        </p:txBody>
      </p:sp>
      <p:pic>
        <p:nvPicPr>
          <p:cNvPr id="3" name="Image 2" descr="Une image contenant croquis, dessin, Dessin au trait, blanc">
            <a:extLst>
              <a:ext uri="{FF2B5EF4-FFF2-40B4-BE49-F238E27FC236}">
                <a16:creationId xmlns:a16="http://schemas.microsoft.com/office/drawing/2014/main" id="{AD387FA1-257F-14E9-383E-1E84336D5966}"/>
              </a:ext>
            </a:extLst>
          </p:cNvPr>
          <p:cNvPicPr>
            <a:picLocks noChangeAspect="1"/>
          </p:cNvPicPr>
          <p:nvPr userDrawn="1"/>
        </p:nvPicPr>
        <p:blipFill rotWithShape="1">
          <a:blip r:embed="rId2">
            <a:clrChange>
              <a:clrFrom>
                <a:srgbClr val="FFFFFF"/>
              </a:clrFrom>
              <a:clrTo>
                <a:srgbClr val="FFFFFF">
                  <a:alpha val="0"/>
                </a:srgbClr>
              </a:clrTo>
            </a:clrChange>
            <a:duotone>
              <a:prstClr val="black"/>
              <a:srgbClr val="665A5A">
                <a:tint val="45000"/>
                <a:satMod val="400000"/>
              </a:srgbClr>
            </a:duotone>
            <a:extLst>
              <a:ext uri="{28A0092B-C50C-407E-A947-70E740481C1C}">
                <a14:useLocalDpi xmlns:a14="http://schemas.microsoft.com/office/drawing/2010/main" val="0"/>
              </a:ext>
            </a:extLst>
          </a:blip>
          <a:srcRect r="51436" b="11473"/>
          <a:stretch/>
        </p:blipFill>
        <p:spPr>
          <a:xfrm rot="1966413">
            <a:off x="-823986" y="-3097960"/>
            <a:ext cx="2654327" cy="7444558"/>
          </a:xfrm>
          <a:prstGeom prst="rect">
            <a:avLst/>
          </a:prstGeom>
        </p:spPr>
      </p:pic>
      <p:pic>
        <p:nvPicPr>
          <p:cNvPr id="4" name="Image 3" descr="Une image contenant croquis, dessin, Dessin au trait, blanc">
            <a:extLst>
              <a:ext uri="{FF2B5EF4-FFF2-40B4-BE49-F238E27FC236}">
                <a16:creationId xmlns:a16="http://schemas.microsoft.com/office/drawing/2014/main" id="{73A06831-E66B-1F85-914C-926D14F2011F}"/>
              </a:ext>
            </a:extLst>
          </p:cNvPr>
          <p:cNvPicPr>
            <a:picLocks noChangeAspect="1"/>
          </p:cNvPicPr>
          <p:nvPr userDrawn="1"/>
        </p:nvPicPr>
        <p:blipFill rotWithShape="1">
          <a:blip r:embed="rId2">
            <a:clrChange>
              <a:clrFrom>
                <a:srgbClr val="FFFFFF"/>
              </a:clrFrom>
              <a:clrTo>
                <a:srgbClr val="FFFFFF">
                  <a:alpha val="0"/>
                </a:srgbClr>
              </a:clrTo>
            </a:clrChange>
            <a:duotone>
              <a:prstClr val="black"/>
              <a:srgbClr val="665A5A">
                <a:tint val="45000"/>
                <a:satMod val="400000"/>
              </a:srgbClr>
            </a:duotone>
            <a:extLst>
              <a:ext uri="{28A0092B-C50C-407E-A947-70E740481C1C}">
                <a14:useLocalDpi xmlns:a14="http://schemas.microsoft.com/office/drawing/2010/main" val="0"/>
              </a:ext>
            </a:extLst>
          </a:blip>
          <a:srcRect l="55156" r="3350"/>
          <a:stretch/>
        </p:blipFill>
        <p:spPr>
          <a:xfrm rot="13049182">
            <a:off x="10443362" y="3090615"/>
            <a:ext cx="3623324" cy="6280150"/>
          </a:xfrm>
          <a:prstGeom prst="rect">
            <a:avLst/>
          </a:prstGeom>
        </p:spPr>
      </p:pic>
      <p:cxnSp>
        <p:nvCxnSpPr>
          <p:cNvPr id="6" name="Connecteur droit 5">
            <a:extLst>
              <a:ext uri="{FF2B5EF4-FFF2-40B4-BE49-F238E27FC236}">
                <a16:creationId xmlns:a16="http://schemas.microsoft.com/office/drawing/2014/main" id="{2A2F199B-E7E4-CD5B-5121-CF2DAB910BD4}"/>
              </a:ext>
            </a:extLst>
          </p:cNvPr>
          <p:cNvCxnSpPr>
            <a:cxnSpLocks/>
          </p:cNvCxnSpPr>
          <p:nvPr userDrawn="1"/>
        </p:nvCxnSpPr>
        <p:spPr>
          <a:xfrm>
            <a:off x="348329" y="2235703"/>
            <a:ext cx="11432956" cy="0"/>
          </a:xfrm>
          <a:prstGeom prst="line">
            <a:avLst/>
          </a:prstGeom>
          <a:ln w="19050">
            <a:solidFill>
              <a:srgbClr val="665A5A"/>
            </a:solidFill>
          </a:ln>
        </p:spPr>
        <p:style>
          <a:lnRef idx="1">
            <a:schemeClr val="dk1"/>
          </a:lnRef>
          <a:fillRef idx="0">
            <a:schemeClr val="dk1"/>
          </a:fillRef>
          <a:effectRef idx="0">
            <a:schemeClr val="dk1"/>
          </a:effectRef>
          <a:fontRef idx="minor">
            <a:schemeClr val="tx1"/>
          </a:fontRef>
        </p:style>
      </p:cxnSp>
      <p:sp>
        <p:nvSpPr>
          <p:cNvPr id="7" name="Organigramme : Connecteur 6">
            <a:extLst>
              <a:ext uri="{FF2B5EF4-FFF2-40B4-BE49-F238E27FC236}">
                <a16:creationId xmlns:a16="http://schemas.microsoft.com/office/drawing/2014/main" id="{0726E973-7A14-3A8D-C60A-1038C724A667}"/>
              </a:ext>
            </a:extLst>
          </p:cNvPr>
          <p:cNvSpPr/>
          <p:nvPr userDrawn="1"/>
        </p:nvSpPr>
        <p:spPr>
          <a:xfrm>
            <a:off x="812797" y="1491295"/>
            <a:ext cx="1163524" cy="1201044"/>
          </a:xfrm>
          <a:prstGeom prst="flowChartConnector">
            <a:avLst/>
          </a:prstGeom>
          <a:solidFill>
            <a:srgbClr val="FAE69C"/>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lnSpc>
                <a:spcPct val="100000"/>
              </a:lnSpc>
              <a:spcBef>
                <a:spcPts val="600"/>
              </a:spcBef>
              <a:spcAft>
                <a:spcPts val="600"/>
              </a:spcAft>
            </a:pPr>
            <a:endParaRPr lang="fr-CA" dirty="0">
              <a:solidFill>
                <a:srgbClr val="665A5A"/>
              </a:solidFill>
              <a:latin typeface="Aptos" panose="020B0004020202020204" pitchFamily="34" charset="0"/>
            </a:endParaRPr>
          </a:p>
        </p:txBody>
      </p:sp>
      <p:sp>
        <p:nvSpPr>
          <p:cNvPr id="29" name="Espace réservé du texte 26" descr="texte">
            <a:extLst>
              <a:ext uri="{FF2B5EF4-FFF2-40B4-BE49-F238E27FC236}">
                <a16:creationId xmlns:a16="http://schemas.microsoft.com/office/drawing/2014/main" id="{C484F2AD-E7B0-0158-3C2C-E7336243F2C4}"/>
              </a:ext>
              <a:ext uri="{C183D7F6-B498-43B3-948B-1728B52AA6E4}">
                <adec:decorative xmlns:adec="http://schemas.microsoft.com/office/drawing/2017/decorative" val="0"/>
              </a:ext>
            </a:extLst>
          </p:cNvPr>
          <p:cNvSpPr>
            <a:spLocks noGrp="1"/>
          </p:cNvSpPr>
          <p:nvPr>
            <p:ph type="body" sz="quarter" idx="12" hasCustomPrompt="1"/>
          </p:nvPr>
        </p:nvSpPr>
        <p:spPr>
          <a:xfrm>
            <a:off x="2664557" y="3555650"/>
            <a:ext cx="2136679" cy="2692405"/>
          </a:xfrm>
          <a:ln>
            <a:solidFill>
              <a:srgbClr val="665A5A"/>
            </a:solidFill>
          </a:ln>
        </p:spPr>
        <p:txBody>
          <a:bodyPr anchor="t" anchorCtr="0">
            <a:noAutofit/>
          </a:bodyPr>
          <a:lstStyle>
            <a:lvl1pPr marL="0" indent="0">
              <a:lnSpc>
                <a:spcPct val="100000"/>
              </a:lnSpc>
              <a:spcBef>
                <a:spcPts val="600"/>
              </a:spcBef>
              <a:spcAft>
                <a:spcPts val="600"/>
              </a:spcAft>
              <a:buNone/>
              <a:defRPr>
                <a:solidFill>
                  <a:srgbClr val="665A5A"/>
                </a:solidFill>
                <a:latin typeface="Aptos" panose="020B0004020202020204" pitchFamily="34" charset="0"/>
              </a:defRPr>
            </a:lvl1pPr>
          </a:lstStyle>
          <a:p>
            <a:pPr lvl="0"/>
            <a:r>
              <a:rPr lang="fr-CA" dirty="0"/>
              <a:t>texte</a:t>
            </a:r>
          </a:p>
        </p:txBody>
      </p:sp>
      <p:sp>
        <p:nvSpPr>
          <p:cNvPr id="30" name="Espace réservé du texte 26" descr="texte">
            <a:extLst>
              <a:ext uri="{FF2B5EF4-FFF2-40B4-BE49-F238E27FC236}">
                <a16:creationId xmlns:a16="http://schemas.microsoft.com/office/drawing/2014/main" id="{0BC323E8-CBED-8289-09E8-3A6ADECD312E}"/>
              </a:ext>
              <a:ext uri="{C183D7F6-B498-43B3-948B-1728B52AA6E4}">
                <adec:decorative xmlns:adec="http://schemas.microsoft.com/office/drawing/2017/decorative" val="0"/>
              </a:ext>
            </a:extLst>
          </p:cNvPr>
          <p:cNvSpPr>
            <a:spLocks noGrp="1"/>
          </p:cNvSpPr>
          <p:nvPr>
            <p:ph type="body" sz="quarter" idx="13" hasCustomPrompt="1"/>
          </p:nvPr>
        </p:nvSpPr>
        <p:spPr>
          <a:xfrm>
            <a:off x="4968143" y="3572394"/>
            <a:ext cx="2160691" cy="2670886"/>
          </a:xfrm>
          <a:ln>
            <a:solidFill>
              <a:srgbClr val="665A5A"/>
            </a:solidFill>
          </a:ln>
        </p:spPr>
        <p:txBody>
          <a:bodyPr anchor="t" anchorCtr="0">
            <a:noAutofit/>
          </a:bodyPr>
          <a:lstStyle>
            <a:lvl1pPr marL="0" indent="0">
              <a:lnSpc>
                <a:spcPct val="100000"/>
              </a:lnSpc>
              <a:spcBef>
                <a:spcPts val="600"/>
              </a:spcBef>
              <a:spcAft>
                <a:spcPts val="600"/>
              </a:spcAft>
              <a:buNone/>
              <a:defRPr>
                <a:solidFill>
                  <a:srgbClr val="665A5A"/>
                </a:solidFill>
                <a:latin typeface="Aptos" panose="020B0004020202020204" pitchFamily="34" charset="0"/>
              </a:defRPr>
            </a:lvl1pPr>
          </a:lstStyle>
          <a:p>
            <a:pPr lvl="0"/>
            <a:r>
              <a:rPr lang="fr-CA" dirty="0"/>
              <a:t>texte</a:t>
            </a:r>
          </a:p>
        </p:txBody>
      </p:sp>
      <p:sp>
        <p:nvSpPr>
          <p:cNvPr id="31" name="Espace réservé du texte 26" descr="texte">
            <a:extLst>
              <a:ext uri="{FF2B5EF4-FFF2-40B4-BE49-F238E27FC236}">
                <a16:creationId xmlns:a16="http://schemas.microsoft.com/office/drawing/2014/main" id="{D9185CE9-1F04-5BF4-F784-D530FC2A13ED}"/>
              </a:ext>
              <a:ext uri="{C183D7F6-B498-43B3-948B-1728B52AA6E4}">
                <adec:decorative xmlns:adec="http://schemas.microsoft.com/office/drawing/2017/decorative" val="0"/>
              </a:ext>
            </a:extLst>
          </p:cNvPr>
          <p:cNvSpPr>
            <a:spLocks noGrp="1"/>
          </p:cNvSpPr>
          <p:nvPr>
            <p:ph type="body" sz="quarter" idx="14" hasCustomPrompt="1"/>
          </p:nvPr>
        </p:nvSpPr>
        <p:spPr>
          <a:xfrm>
            <a:off x="7315199" y="3572394"/>
            <a:ext cx="2169732" cy="2670886"/>
          </a:xfrm>
          <a:ln>
            <a:solidFill>
              <a:srgbClr val="665A5A"/>
            </a:solidFill>
          </a:ln>
        </p:spPr>
        <p:txBody>
          <a:bodyPr anchor="t" anchorCtr="0">
            <a:noAutofit/>
          </a:bodyPr>
          <a:lstStyle>
            <a:lvl1pPr marL="0" indent="0">
              <a:lnSpc>
                <a:spcPct val="100000"/>
              </a:lnSpc>
              <a:spcBef>
                <a:spcPts val="600"/>
              </a:spcBef>
              <a:spcAft>
                <a:spcPts val="600"/>
              </a:spcAft>
              <a:buNone/>
              <a:defRPr>
                <a:solidFill>
                  <a:srgbClr val="665A5A"/>
                </a:solidFill>
                <a:latin typeface="Aptos" panose="020B0004020202020204" pitchFamily="34" charset="0"/>
              </a:defRPr>
            </a:lvl1pPr>
          </a:lstStyle>
          <a:p>
            <a:pPr lvl="0"/>
            <a:r>
              <a:rPr lang="fr-CA" dirty="0"/>
              <a:t>texte</a:t>
            </a:r>
          </a:p>
        </p:txBody>
      </p:sp>
      <p:sp>
        <p:nvSpPr>
          <p:cNvPr id="12" name="Organigramme : Connecteur 11">
            <a:extLst>
              <a:ext uri="{FF2B5EF4-FFF2-40B4-BE49-F238E27FC236}">
                <a16:creationId xmlns:a16="http://schemas.microsoft.com/office/drawing/2014/main" id="{B6C825A3-2D35-0C13-2D52-B9A7CC64D58A}"/>
              </a:ext>
            </a:extLst>
          </p:cNvPr>
          <p:cNvSpPr/>
          <p:nvPr userDrawn="1"/>
        </p:nvSpPr>
        <p:spPr>
          <a:xfrm>
            <a:off x="3281757" y="1488654"/>
            <a:ext cx="1163524" cy="1201044"/>
          </a:xfrm>
          <a:prstGeom prst="flowChartConnector">
            <a:avLst/>
          </a:prstGeom>
          <a:solidFill>
            <a:srgbClr val="E7B90C"/>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lnSpc>
                <a:spcPct val="100000"/>
              </a:lnSpc>
              <a:spcBef>
                <a:spcPts val="600"/>
              </a:spcBef>
              <a:spcAft>
                <a:spcPts val="600"/>
              </a:spcAft>
            </a:pPr>
            <a:endParaRPr lang="fr-CA" dirty="0">
              <a:solidFill>
                <a:srgbClr val="665A5A"/>
              </a:solidFill>
              <a:latin typeface="Aptos" panose="020B0004020202020204" pitchFamily="34" charset="0"/>
            </a:endParaRPr>
          </a:p>
        </p:txBody>
      </p:sp>
      <p:sp>
        <p:nvSpPr>
          <p:cNvPr id="13" name="Organigramme : Connecteur 12">
            <a:extLst>
              <a:ext uri="{FF2B5EF4-FFF2-40B4-BE49-F238E27FC236}">
                <a16:creationId xmlns:a16="http://schemas.microsoft.com/office/drawing/2014/main" id="{BC69CEC9-4C1A-AACE-5F24-EFB83FEDA00F}"/>
              </a:ext>
            </a:extLst>
          </p:cNvPr>
          <p:cNvSpPr/>
          <p:nvPr userDrawn="1"/>
        </p:nvSpPr>
        <p:spPr>
          <a:xfrm>
            <a:off x="5504875" y="1488654"/>
            <a:ext cx="1163524" cy="1201044"/>
          </a:xfrm>
          <a:prstGeom prst="flowChartConnector">
            <a:avLst/>
          </a:prstGeom>
          <a:solidFill>
            <a:srgbClr val="FAE69C"/>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lnSpc>
                <a:spcPct val="100000"/>
              </a:lnSpc>
              <a:spcBef>
                <a:spcPts val="600"/>
              </a:spcBef>
              <a:spcAft>
                <a:spcPts val="600"/>
              </a:spcAft>
            </a:pPr>
            <a:endParaRPr lang="fr-CA" dirty="0">
              <a:solidFill>
                <a:srgbClr val="665A5A"/>
              </a:solidFill>
              <a:latin typeface="Aptos" panose="020B0004020202020204" pitchFamily="34" charset="0"/>
            </a:endParaRPr>
          </a:p>
        </p:txBody>
      </p:sp>
      <p:sp>
        <p:nvSpPr>
          <p:cNvPr id="14" name="Organigramme : Connecteur 13">
            <a:extLst>
              <a:ext uri="{FF2B5EF4-FFF2-40B4-BE49-F238E27FC236}">
                <a16:creationId xmlns:a16="http://schemas.microsoft.com/office/drawing/2014/main" id="{15D96BAA-4ED0-C806-C640-87749228AA3A}"/>
              </a:ext>
            </a:extLst>
          </p:cNvPr>
          <p:cNvSpPr/>
          <p:nvPr userDrawn="1"/>
        </p:nvSpPr>
        <p:spPr>
          <a:xfrm>
            <a:off x="7864610" y="1493326"/>
            <a:ext cx="1163524" cy="1201044"/>
          </a:xfrm>
          <a:prstGeom prst="flowChartConnector">
            <a:avLst/>
          </a:prstGeom>
          <a:solidFill>
            <a:srgbClr val="E7B90C"/>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lnSpc>
                <a:spcPct val="100000"/>
              </a:lnSpc>
              <a:spcBef>
                <a:spcPts val="600"/>
              </a:spcBef>
              <a:spcAft>
                <a:spcPts val="600"/>
              </a:spcAft>
            </a:pPr>
            <a:endParaRPr lang="fr-CA" dirty="0">
              <a:solidFill>
                <a:srgbClr val="665A5A"/>
              </a:solidFill>
              <a:latin typeface="Aptos" panose="020B0004020202020204" pitchFamily="34" charset="0"/>
            </a:endParaRPr>
          </a:p>
        </p:txBody>
      </p:sp>
      <p:sp>
        <p:nvSpPr>
          <p:cNvPr id="15" name="Organigramme : Connecteur 14">
            <a:extLst>
              <a:ext uri="{FF2B5EF4-FFF2-40B4-BE49-F238E27FC236}">
                <a16:creationId xmlns:a16="http://schemas.microsoft.com/office/drawing/2014/main" id="{EE71A876-E153-879E-A2D7-250EE8B24E2D}"/>
              </a:ext>
            </a:extLst>
          </p:cNvPr>
          <p:cNvSpPr/>
          <p:nvPr userDrawn="1"/>
        </p:nvSpPr>
        <p:spPr>
          <a:xfrm>
            <a:off x="10153614" y="1493326"/>
            <a:ext cx="1163524" cy="1201044"/>
          </a:xfrm>
          <a:prstGeom prst="flowChartConnector">
            <a:avLst/>
          </a:prstGeom>
          <a:solidFill>
            <a:srgbClr val="FAE69C"/>
          </a:solidFill>
          <a:ln>
            <a:solidFill>
              <a:srgbClr val="665A5A"/>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lnSpc>
                <a:spcPct val="100000"/>
              </a:lnSpc>
              <a:spcBef>
                <a:spcPts val="600"/>
              </a:spcBef>
              <a:spcAft>
                <a:spcPts val="600"/>
              </a:spcAft>
            </a:pPr>
            <a:endParaRPr lang="fr-CA" dirty="0">
              <a:solidFill>
                <a:srgbClr val="665A5A"/>
              </a:solidFill>
              <a:latin typeface="Aptos" panose="020B0004020202020204" pitchFamily="34" charset="0"/>
            </a:endParaRPr>
          </a:p>
        </p:txBody>
      </p:sp>
      <p:sp>
        <p:nvSpPr>
          <p:cNvPr id="33" name="Espace réservé du texte 32">
            <a:extLst>
              <a:ext uri="{FF2B5EF4-FFF2-40B4-BE49-F238E27FC236}">
                <a16:creationId xmlns:a16="http://schemas.microsoft.com/office/drawing/2014/main" id="{4AE31DB2-4600-9B2E-1FBD-AE7735EB04D0}"/>
              </a:ext>
            </a:extLst>
          </p:cNvPr>
          <p:cNvSpPr>
            <a:spLocks noGrp="1"/>
          </p:cNvSpPr>
          <p:nvPr>
            <p:ph type="body" sz="quarter" idx="16"/>
          </p:nvPr>
        </p:nvSpPr>
        <p:spPr>
          <a:xfrm>
            <a:off x="3088123" y="204474"/>
            <a:ext cx="6364288" cy="1050925"/>
          </a:xfrm>
        </p:spPr>
        <p:txBody>
          <a:bodyPr anchor="t" anchorCtr="1">
            <a:noAutofit/>
          </a:bodyPr>
          <a:lstStyle>
            <a:lvl1pPr marL="0" indent="0">
              <a:lnSpc>
                <a:spcPct val="100000"/>
              </a:lnSpc>
              <a:spcBef>
                <a:spcPts val="600"/>
              </a:spcBef>
              <a:spcAft>
                <a:spcPts val="600"/>
              </a:spcAft>
              <a:buNone/>
              <a:defRPr sz="3300">
                <a:solidFill>
                  <a:srgbClr val="665A5A"/>
                </a:solidFill>
                <a:latin typeface="Aptos" panose="020B0004020202020204" pitchFamily="34" charset="0"/>
              </a:defRPr>
            </a:lvl1pPr>
            <a:lvl2pPr>
              <a:defRPr>
                <a:solidFill>
                  <a:srgbClr val="665A5A"/>
                </a:solidFill>
              </a:defRPr>
            </a:lvl2pPr>
            <a:lvl3pPr>
              <a:defRPr>
                <a:solidFill>
                  <a:srgbClr val="665A5A"/>
                </a:solidFill>
              </a:defRPr>
            </a:lvl3pPr>
            <a:lvl4pPr>
              <a:defRPr>
                <a:solidFill>
                  <a:srgbClr val="665A5A"/>
                </a:solidFill>
              </a:defRPr>
            </a:lvl4pPr>
            <a:lvl5pPr>
              <a:defRPr>
                <a:solidFill>
                  <a:srgbClr val="665A5A"/>
                </a:solidFill>
              </a:defRPr>
            </a:lvl5pPr>
          </a:lstStyle>
          <a:p>
            <a:pPr lvl="0"/>
            <a:r>
              <a:rPr lang="fr-FR"/>
              <a:t>Cliquez pour modifier les styles du texte du masque</a:t>
            </a:r>
          </a:p>
        </p:txBody>
      </p:sp>
      <p:sp>
        <p:nvSpPr>
          <p:cNvPr id="41" name="Espace réservé du texte 26" descr="texte">
            <a:extLst>
              <a:ext uri="{FF2B5EF4-FFF2-40B4-BE49-F238E27FC236}">
                <a16:creationId xmlns:a16="http://schemas.microsoft.com/office/drawing/2014/main" id="{FE5A4CAB-87F2-EBF5-A433-A6FC859FE164}"/>
              </a:ext>
              <a:ext uri="{C183D7F6-B498-43B3-948B-1728B52AA6E4}">
                <adec:decorative xmlns:adec="http://schemas.microsoft.com/office/drawing/2017/decorative" val="0"/>
              </a:ext>
            </a:extLst>
          </p:cNvPr>
          <p:cNvSpPr>
            <a:spLocks noGrp="1"/>
          </p:cNvSpPr>
          <p:nvPr>
            <p:ph type="body" sz="quarter" idx="20" hasCustomPrompt="1"/>
          </p:nvPr>
        </p:nvSpPr>
        <p:spPr>
          <a:xfrm>
            <a:off x="9623640" y="2799571"/>
            <a:ext cx="2103899" cy="610385"/>
          </a:xfrm>
        </p:spPr>
        <p:txBody>
          <a:bodyPr anchor="t" anchorCtr="1"/>
          <a:lstStyle>
            <a:lvl1pPr marL="0" indent="0">
              <a:lnSpc>
                <a:spcPct val="100000"/>
              </a:lnSpc>
              <a:spcBef>
                <a:spcPts val="600"/>
              </a:spcBef>
              <a:spcAft>
                <a:spcPts val="600"/>
              </a:spcAft>
              <a:buNone/>
              <a:defRPr>
                <a:solidFill>
                  <a:srgbClr val="665A5A"/>
                </a:solidFill>
                <a:latin typeface="Aptos" panose="020B0004020202020204" pitchFamily="34" charset="0"/>
              </a:defRPr>
            </a:lvl1pPr>
          </a:lstStyle>
          <a:p>
            <a:pPr lvl="0"/>
            <a:r>
              <a:rPr lang="fr-CA" dirty="0"/>
              <a:t>texte</a:t>
            </a:r>
          </a:p>
        </p:txBody>
      </p:sp>
      <p:sp>
        <p:nvSpPr>
          <p:cNvPr id="40" name="Espace réservé du texte 26" descr="texte">
            <a:extLst>
              <a:ext uri="{FF2B5EF4-FFF2-40B4-BE49-F238E27FC236}">
                <a16:creationId xmlns:a16="http://schemas.microsoft.com/office/drawing/2014/main" id="{7F734631-4D9F-D3DB-B887-3C53C4D945F1}"/>
              </a:ext>
              <a:ext uri="{C183D7F6-B498-43B3-948B-1728B52AA6E4}">
                <adec:decorative xmlns:adec="http://schemas.microsoft.com/office/drawing/2017/decorative" val="0"/>
              </a:ext>
            </a:extLst>
          </p:cNvPr>
          <p:cNvSpPr>
            <a:spLocks noGrp="1"/>
          </p:cNvSpPr>
          <p:nvPr>
            <p:ph type="body" sz="quarter" idx="19" hasCustomPrompt="1"/>
          </p:nvPr>
        </p:nvSpPr>
        <p:spPr>
          <a:xfrm>
            <a:off x="7315191" y="2814986"/>
            <a:ext cx="2169732" cy="614014"/>
          </a:xfrm>
        </p:spPr>
        <p:txBody>
          <a:bodyPr anchor="t" anchorCtr="1"/>
          <a:lstStyle>
            <a:lvl1pPr marL="0" indent="0">
              <a:lnSpc>
                <a:spcPct val="100000"/>
              </a:lnSpc>
              <a:spcBef>
                <a:spcPts val="600"/>
              </a:spcBef>
              <a:spcAft>
                <a:spcPts val="600"/>
              </a:spcAft>
              <a:buNone/>
              <a:defRPr>
                <a:solidFill>
                  <a:srgbClr val="665A5A"/>
                </a:solidFill>
                <a:latin typeface="Aptos" panose="020B0004020202020204" pitchFamily="34" charset="0"/>
              </a:defRPr>
            </a:lvl1pPr>
          </a:lstStyle>
          <a:p>
            <a:pPr lvl="0"/>
            <a:r>
              <a:rPr lang="fr-CA" dirty="0"/>
              <a:t>texte</a:t>
            </a:r>
          </a:p>
        </p:txBody>
      </p:sp>
      <p:sp>
        <p:nvSpPr>
          <p:cNvPr id="42" name="Espace réservé du texte 26" descr="texte">
            <a:extLst>
              <a:ext uri="{FF2B5EF4-FFF2-40B4-BE49-F238E27FC236}">
                <a16:creationId xmlns:a16="http://schemas.microsoft.com/office/drawing/2014/main" id="{9BE62A32-CFDF-9CE1-64AE-F64E17A8049B}"/>
              </a:ext>
              <a:ext uri="{C183D7F6-B498-43B3-948B-1728B52AA6E4}">
                <adec:decorative xmlns:adec="http://schemas.microsoft.com/office/drawing/2017/decorative" val="0"/>
              </a:ext>
            </a:extLst>
          </p:cNvPr>
          <p:cNvSpPr>
            <a:spLocks noGrp="1"/>
          </p:cNvSpPr>
          <p:nvPr>
            <p:ph type="body" sz="quarter" idx="21" hasCustomPrompt="1"/>
          </p:nvPr>
        </p:nvSpPr>
        <p:spPr>
          <a:xfrm>
            <a:off x="4984448" y="2826320"/>
            <a:ext cx="2156384" cy="610385"/>
          </a:xfrm>
        </p:spPr>
        <p:txBody>
          <a:bodyPr anchor="t" anchorCtr="1"/>
          <a:lstStyle>
            <a:lvl1pPr marL="0" indent="0">
              <a:lnSpc>
                <a:spcPct val="100000"/>
              </a:lnSpc>
              <a:spcBef>
                <a:spcPts val="600"/>
              </a:spcBef>
              <a:spcAft>
                <a:spcPts val="600"/>
              </a:spcAft>
              <a:buNone/>
              <a:defRPr>
                <a:solidFill>
                  <a:srgbClr val="665A5A"/>
                </a:solidFill>
                <a:latin typeface="Aptos" panose="020B0004020202020204" pitchFamily="34" charset="0"/>
              </a:defRPr>
            </a:lvl1pPr>
          </a:lstStyle>
          <a:p>
            <a:pPr lvl="0"/>
            <a:r>
              <a:rPr lang="fr-CA" dirty="0"/>
              <a:t>texte</a:t>
            </a:r>
          </a:p>
        </p:txBody>
      </p:sp>
      <p:sp>
        <p:nvSpPr>
          <p:cNvPr id="43" name="Espace réservé du texte 26" descr="texte">
            <a:extLst>
              <a:ext uri="{FF2B5EF4-FFF2-40B4-BE49-F238E27FC236}">
                <a16:creationId xmlns:a16="http://schemas.microsoft.com/office/drawing/2014/main" id="{EECC1695-C8B0-6996-C5DF-8FEE57FB856D}"/>
              </a:ext>
              <a:ext uri="{C183D7F6-B498-43B3-948B-1728B52AA6E4}">
                <adec:decorative xmlns:adec="http://schemas.microsoft.com/office/drawing/2017/decorative" val="0"/>
              </a:ext>
            </a:extLst>
          </p:cNvPr>
          <p:cNvSpPr>
            <a:spLocks noGrp="1"/>
          </p:cNvSpPr>
          <p:nvPr>
            <p:ph type="body" sz="quarter" idx="22" hasCustomPrompt="1"/>
          </p:nvPr>
        </p:nvSpPr>
        <p:spPr>
          <a:xfrm>
            <a:off x="2667158" y="2855511"/>
            <a:ext cx="2156383" cy="610385"/>
          </a:xfrm>
        </p:spPr>
        <p:txBody>
          <a:bodyPr anchor="t" anchorCtr="1"/>
          <a:lstStyle>
            <a:lvl1pPr marL="0" indent="0">
              <a:lnSpc>
                <a:spcPct val="100000"/>
              </a:lnSpc>
              <a:spcBef>
                <a:spcPts val="600"/>
              </a:spcBef>
              <a:spcAft>
                <a:spcPts val="600"/>
              </a:spcAft>
              <a:buNone/>
              <a:defRPr>
                <a:solidFill>
                  <a:srgbClr val="665A5A"/>
                </a:solidFill>
                <a:latin typeface="Aptos" panose="020B0004020202020204" pitchFamily="34" charset="0"/>
              </a:defRPr>
            </a:lvl1pPr>
          </a:lstStyle>
          <a:p>
            <a:pPr lvl="0"/>
            <a:r>
              <a:rPr lang="fr-CA" dirty="0"/>
              <a:t>texte</a:t>
            </a:r>
          </a:p>
        </p:txBody>
      </p:sp>
      <p:sp>
        <p:nvSpPr>
          <p:cNvPr id="44" name="Espace réservé du texte 26" descr="texte">
            <a:extLst>
              <a:ext uri="{FF2B5EF4-FFF2-40B4-BE49-F238E27FC236}">
                <a16:creationId xmlns:a16="http://schemas.microsoft.com/office/drawing/2014/main" id="{AA59B4DE-12C6-58BA-89AA-431645DAD613}"/>
              </a:ext>
              <a:ext uri="{C183D7F6-B498-43B3-948B-1728B52AA6E4}">
                <adec:decorative xmlns:adec="http://schemas.microsoft.com/office/drawing/2017/decorative" val="0"/>
              </a:ext>
            </a:extLst>
          </p:cNvPr>
          <p:cNvSpPr>
            <a:spLocks noGrp="1"/>
          </p:cNvSpPr>
          <p:nvPr>
            <p:ph type="body" sz="quarter" idx="23" hasCustomPrompt="1"/>
          </p:nvPr>
        </p:nvSpPr>
        <p:spPr>
          <a:xfrm>
            <a:off x="334546" y="2827692"/>
            <a:ext cx="2139087" cy="610385"/>
          </a:xfrm>
        </p:spPr>
        <p:txBody>
          <a:bodyPr anchor="t" anchorCtr="1"/>
          <a:lstStyle>
            <a:lvl1pPr marL="0" indent="0">
              <a:lnSpc>
                <a:spcPct val="100000"/>
              </a:lnSpc>
              <a:spcBef>
                <a:spcPts val="600"/>
              </a:spcBef>
              <a:spcAft>
                <a:spcPts val="600"/>
              </a:spcAft>
              <a:buNone/>
              <a:defRPr>
                <a:solidFill>
                  <a:srgbClr val="665A5A"/>
                </a:solidFill>
                <a:latin typeface="Aptos" panose="020B0004020202020204" pitchFamily="34" charset="0"/>
              </a:defRPr>
            </a:lvl1pPr>
          </a:lstStyle>
          <a:p>
            <a:pPr lvl="0"/>
            <a:r>
              <a:rPr lang="fr-CA" dirty="0"/>
              <a:t>texte</a:t>
            </a:r>
          </a:p>
        </p:txBody>
      </p:sp>
      <p:sp>
        <p:nvSpPr>
          <p:cNvPr id="46" name="Espace réservé du texte 26" descr="texte">
            <a:extLst>
              <a:ext uri="{FF2B5EF4-FFF2-40B4-BE49-F238E27FC236}">
                <a16:creationId xmlns:a16="http://schemas.microsoft.com/office/drawing/2014/main" id="{691EBAC9-1671-F107-4D43-EAFC6684794D}"/>
              </a:ext>
              <a:ext uri="{C183D7F6-B498-43B3-948B-1728B52AA6E4}">
                <adec:decorative xmlns:adec="http://schemas.microsoft.com/office/drawing/2017/decorative" val="0"/>
              </a:ext>
            </a:extLst>
          </p:cNvPr>
          <p:cNvSpPr>
            <a:spLocks noGrp="1"/>
          </p:cNvSpPr>
          <p:nvPr>
            <p:ph type="body" sz="quarter" idx="24" hasCustomPrompt="1"/>
          </p:nvPr>
        </p:nvSpPr>
        <p:spPr>
          <a:xfrm>
            <a:off x="334545" y="3555650"/>
            <a:ext cx="2119559" cy="2692405"/>
          </a:xfrm>
          <a:ln>
            <a:solidFill>
              <a:srgbClr val="665A5A"/>
            </a:solidFill>
          </a:ln>
        </p:spPr>
        <p:txBody>
          <a:bodyPr anchor="t" anchorCtr="0">
            <a:noAutofit/>
          </a:bodyPr>
          <a:lstStyle>
            <a:lvl1pPr marL="0" indent="0">
              <a:lnSpc>
                <a:spcPct val="100000"/>
              </a:lnSpc>
              <a:spcBef>
                <a:spcPts val="600"/>
              </a:spcBef>
              <a:spcAft>
                <a:spcPts val="600"/>
              </a:spcAft>
              <a:buNone/>
              <a:defRPr>
                <a:ln w="19050" cap="rnd">
                  <a:noFill/>
                </a:ln>
                <a:solidFill>
                  <a:srgbClr val="665A5A"/>
                </a:solidFill>
                <a:latin typeface="Aptos" panose="020B0004020202020204" pitchFamily="34" charset="0"/>
              </a:defRPr>
            </a:lvl1pPr>
          </a:lstStyle>
          <a:p>
            <a:pPr lvl="0"/>
            <a:r>
              <a:rPr lang="fr-CA" dirty="0"/>
              <a:t>texte</a:t>
            </a:r>
          </a:p>
        </p:txBody>
      </p:sp>
      <p:sp>
        <p:nvSpPr>
          <p:cNvPr id="26" name="Espace réservé du texte 26" descr="texte">
            <a:extLst>
              <a:ext uri="{FF2B5EF4-FFF2-40B4-BE49-F238E27FC236}">
                <a16:creationId xmlns:a16="http://schemas.microsoft.com/office/drawing/2014/main" id="{23F5B4AD-574E-539A-D8DE-DD4A30E633E5}"/>
              </a:ext>
              <a:ext uri="{C183D7F6-B498-43B3-948B-1728B52AA6E4}">
                <adec:decorative xmlns:adec="http://schemas.microsoft.com/office/drawing/2017/decorative" val="0"/>
              </a:ext>
            </a:extLst>
          </p:cNvPr>
          <p:cNvSpPr>
            <a:spLocks noGrp="1"/>
          </p:cNvSpPr>
          <p:nvPr>
            <p:ph type="body" sz="quarter" idx="15" hasCustomPrompt="1"/>
          </p:nvPr>
        </p:nvSpPr>
        <p:spPr>
          <a:xfrm>
            <a:off x="9633843" y="3572394"/>
            <a:ext cx="2169732" cy="2673874"/>
          </a:xfrm>
          <a:ln>
            <a:solidFill>
              <a:srgbClr val="665A5A"/>
            </a:solidFill>
          </a:ln>
        </p:spPr>
        <p:txBody>
          <a:bodyPr anchor="t" anchorCtr="0">
            <a:noAutofit/>
          </a:bodyPr>
          <a:lstStyle>
            <a:lvl1pPr marL="0" indent="0">
              <a:lnSpc>
                <a:spcPct val="100000"/>
              </a:lnSpc>
              <a:spcBef>
                <a:spcPts val="600"/>
              </a:spcBef>
              <a:spcAft>
                <a:spcPts val="600"/>
              </a:spcAft>
              <a:buNone/>
              <a:defRPr>
                <a:solidFill>
                  <a:srgbClr val="665A5A"/>
                </a:solidFill>
                <a:latin typeface="Aptos" panose="020B0004020202020204" pitchFamily="34" charset="0"/>
              </a:defRPr>
            </a:lvl1pPr>
          </a:lstStyle>
          <a:p>
            <a:pPr lvl="0"/>
            <a:r>
              <a:rPr lang="fr-CA" dirty="0"/>
              <a:t>texte</a:t>
            </a:r>
          </a:p>
        </p:txBody>
      </p:sp>
    </p:spTree>
    <p:extLst>
      <p:ext uri="{BB962C8B-B14F-4D97-AF65-F5344CB8AC3E}">
        <p14:creationId xmlns:p14="http://schemas.microsoft.com/office/powerpoint/2010/main" val="2834291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Organigramme : Connecteur 2">
            <a:extLst>
              <a:ext uri="{FF2B5EF4-FFF2-40B4-BE49-F238E27FC236}">
                <a16:creationId xmlns:a16="http://schemas.microsoft.com/office/drawing/2014/main" id="{78C374AB-00E5-F520-15A9-4F30F780ABB9}"/>
              </a:ext>
            </a:extLst>
          </p:cNvPr>
          <p:cNvSpPr/>
          <p:nvPr userDrawn="1"/>
        </p:nvSpPr>
        <p:spPr>
          <a:xfrm>
            <a:off x="-4267199" y="-508000"/>
            <a:ext cx="8998857" cy="9231086"/>
          </a:xfrm>
          <a:prstGeom prst="flowChartConnector">
            <a:avLst/>
          </a:prstGeom>
          <a:solidFill>
            <a:srgbClr val="E7B90C">
              <a:alpha val="8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dirty="0"/>
          </a:p>
        </p:txBody>
      </p:sp>
      <p:sp>
        <p:nvSpPr>
          <p:cNvPr id="2" name="Titre 1">
            <a:extLst>
              <a:ext uri="{FF2B5EF4-FFF2-40B4-BE49-F238E27FC236}">
                <a16:creationId xmlns:a16="http://schemas.microsoft.com/office/drawing/2014/main" id="{D7E4513A-F821-5CE5-FDB2-3A380D8924CF}"/>
              </a:ext>
            </a:extLst>
          </p:cNvPr>
          <p:cNvSpPr>
            <a:spLocks noGrp="1"/>
          </p:cNvSpPr>
          <p:nvPr>
            <p:ph type="title"/>
          </p:nvPr>
        </p:nvSpPr>
        <p:spPr>
          <a:xfrm>
            <a:off x="838200" y="-14833"/>
            <a:ext cx="10515600" cy="1325563"/>
          </a:xfrm>
        </p:spPr>
        <p:txBody>
          <a:bodyPr/>
          <a:lstStyle>
            <a:lvl1pPr>
              <a:defRPr>
                <a:solidFill>
                  <a:srgbClr val="665A5A"/>
                </a:solidFill>
                <a:latin typeface="Aptos" panose="020B0004020202020204" pitchFamily="34" charset="0"/>
              </a:defRPr>
            </a:lvl1pPr>
          </a:lstStyle>
          <a:p>
            <a:r>
              <a:rPr lang="fr-FR"/>
              <a:t>Modifiez le style du titre</a:t>
            </a:r>
            <a:endParaRPr lang="fr-CA" dirty="0"/>
          </a:p>
        </p:txBody>
      </p:sp>
      <p:pic>
        <p:nvPicPr>
          <p:cNvPr id="16" name="Image 15" descr="Une image contenant texte, Police, cercle, capture d’écran">
            <a:extLst>
              <a:ext uri="{FF2B5EF4-FFF2-40B4-BE49-F238E27FC236}">
                <a16:creationId xmlns:a16="http://schemas.microsoft.com/office/drawing/2014/main" id="{FFA620F2-DFB1-6269-2ADF-990FC825FD1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60355" y="737061"/>
            <a:ext cx="1872607" cy="1785619"/>
          </a:xfrm>
          <a:prstGeom prst="rect">
            <a:avLst/>
          </a:prstGeom>
        </p:spPr>
      </p:pic>
    </p:spTree>
    <p:extLst>
      <p:ext uri="{BB962C8B-B14F-4D97-AF65-F5344CB8AC3E}">
        <p14:creationId xmlns:p14="http://schemas.microsoft.com/office/powerpoint/2010/main" val="1432016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Processus 3">
    <p:bg>
      <p:bgPr>
        <a:solidFill>
          <a:srgbClr val="F9FAFA"/>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6A3129-43FC-EFF1-1029-0B904EC2A51C}"/>
              </a:ext>
            </a:extLst>
          </p:cNvPr>
          <p:cNvSpPr>
            <a:spLocks noGrp="1"/>
          </p:cNvSpPr>
          <p:nvPr>
            <p:ph type="title" hasCustomPrompt="1"/>
          </p:nvPr>
        </p:nvSpPr>
        <p:spPr>
          <a:xfrm>
            <a:off x="0" y="1"/>
            <a:ext cx="12192000" cy="1690688"/>
          </a:xfrm>
          <a:solidFill>
            <a:srgbClr val="E7B90C"/>
          </a:solidFill>
        </p:spPr>
        <p:txBody>
          <a:bodyPr/>
          <a:lstStyle>
            <a:lvl1pPr algn="ctr">
              <a:defRPr sz="4400">
                <a:solidFill>
                  <a:schemeClr val="bg1"/>
                </a:solidFill>
                <a:latin typeface="Montserrat Medium" pitchFamily="2" charset="0"/>
              </a:defRPr>
            </a:lvl1pPr>
          </a:lstStyle>
          <a:p>
            <a:r>
              <a:rPr lang="fr-FR" dirty="0"/>
              <a:t>Texte</a:t>
            </a:r>
            <a:endParaRPr lang="fr-CA" dirty="0"/>
          </a:p>
        </p:txBody>
      </p:sp>
      <p:sp>
        <p:nvSpPr>
          <p:cNvPr id="3" name="Espace réservé du texte 7">
            <a:extLst>
              <a:ext uri="{FF2B5EF4-FFF2-40B4-BE49-F238E27FC236}">
                <a16:creationId xmlns:a16="http://schemas.microsoft.com/office/drawing/2014/main" id="{D97C39AC-05CE-F2A9-E2E2-65B281CF8988}"/>
              </a:ext>
            </a:extLst>
          </p:cNvPr>
          <p:cNvSpPr>
            <a:spLocks noGrp="1"/>
          </p:cNvSpPr>
          <p:nvPr>
            <p:ph type="body" sz="quarter" idx="10" hasCustomPrompt="1"/>
          </p:nvPr>
        </p:nvSpPr>
        <p:spPr>
          <a:xfrm>
            <a:off x="743310" y="2050570"/>
            <a:ext cx="10705382" cy="4210050"/>
          </a:xfrm>
        </p:spPr>
        <p:txBody>
          <a:bodyPr anchor="t" anchorCtr="0"/>
          <a:lstStyle>
            <a:lvl1pPr marL="457223" indent="-457223">
              <a:lnSpc>
                <a:spcPct val="125000"/>
              </a:lnSpc>
              <a:spcAft>
                <a:spcPts val="400"/>
              </a:spcAft>
              <a:buFont typeface="Arial" panose="020B0604020202020204" pitchFamily="34" charset="0"/>
              <a:buChar char="•"/>
              <a:defRPr>
                <a:solidFill>
                  <a:schemeClr val="tx1"/>
                </a:solidFill>
                <a:latin typeface="Montserrat" pitchFamily="2" charset="0"/>
                <a:ea typeface="Calibri" panose="020F0502020204030204" pitchFamily="34" charset="0"/>
                <a:cs typeface="Calibri" panose="020F0502020204030204" pitchFamily="34" charset="0"/>
              </a:defRPr>
            </a:lvl1pPr>
            <a:lvl2pPr>
              <a:lnSpc>
                <a:spcPct val="125000"/>
              </a:lnSpc>
              <a:spcAft>
                <a:spcPts val="400"/>
              </a:spcAft>
              <a:defRPr>
                <a:solidFill>
                  <a:schemeClr val="tx1"/>
                </a:solidFill>
                <a:latin typeface="Montserrat" pitchFamily="2" charset="0"/>
                <a:ea typeface="Calibri" panose="020F0502020204030204" pitchFamily="34" charset="0"/>
                <a:cs typeface="Calibri" panose="020F0502020204030204" pitchFamily="34" charset="0"/>
              </a:defRPr>
            </a:lvl2pPr>
            <a:lvl3pPr>
              <a:lnSpc>
                <a:spcPct val="125000"/>
              </a:lnSpc>
              <a:spcAft>
                <a:spcPts val="400"/>
              </a:spcAft>
              <a:defRPr>
                <a:solidFill>
                  <a:schemeClr val="tx1"/>
                </a:solidFill>
                <a:latin typeface="Montserrat" pitchFamily="2" charset="0"/>
                <a:ea typeface="Calibri" panose="020F0502020204030204" pitchFamily="34" charset="0"/>
                <a:cs typeface="Calibri" panose="020F0502020204030204" pitchFamily="34" charset="0"/>
              </a:defRPr>
            </a:lvl3pPr>
            <a:lvl4pPr>
              <a:lnSpc>
                <a:spcPct val="125000"/>
              </a:lnSpc>
              <a:spcAft>
                <a:spcPts val="400"/>
              </a:spcAft>
              <a:defRPr>
                <a:solidFill>
                  <a:schemeClr val="tx1"/>
                </a:solidFill>
                <a:latin typeface="Montserrat" pitchFamily="2" charset="0"/>
                <a:ea typeface="Calibri" panose="020F0502020204030204" pitchFamily="34" charset="0"/>
                <a:cs typeface="Calibri" panose="020F0502020204030204" pitchFamily="34" charset="0"/>
              </a:defRPr>
            </a:lvl4pPr>
            <a:lvl5pPr>
              <a:lnSpc>
                <a:spcPct val="125000"/>
              </a:lnSpc>
              <a:spcAft>
                <a:spcPts val="400"/>
              </a:spcAft>
              <a:defRPr>
                <a:solidFill>
                  <a:schemeClr val="tx1"/>
                </a:solidFill>
                <a:latin typeface="Montserrat" pitchFamily="2" charset="0"/>
                <a:ea typeface="Calibri" panose="020F0502020204030204" pitchFamily="34" charset="0"/>
                <a:cs typeface="Calibri" panose="020F0502020204030204" pitchFamily="34" charset="0"/>
              </a:defRPr>
            </a:lvl5pPr>
          </a:lstStyle>
          <a:p>
            <a:pPr lvl="0"/>
            <a:r>
              <a:rPr lang="fr-FR" dirty="0"/>
              <a:t>Cliquez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CA" dirty="0"/>
          </a:p>
        </p:txBody>
      </p:sp>
    </p:spTree>
    <p:extLst>
      <p:ext uri="{BB962C8B-B14F-4D97-AF65-F5344CB8AC3E}">
        <p14:creationId xmlns:p14="http://schemas.microsoft.com/office/powerpoint/2010/main" val="39569608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fr-CA" dirty="0"/>
              <a:t>Cliquez pour modifier le style du titre</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CA" dirty="0"/>
              <a:t>Cliquez pour modifier les styles du texte du masque</a:t>
            </a:r>
          </a:p>
          <a:p>
            <a:pPr lvl="1"/>
            <a:r>
              <a:rPr lang="fr-CA" dirty="0"/>
              <a:t>Deuxième niveau</a:t>
            </a:r>
          </a:p>
          <a:p>
            <a:pPr lvl="2"/>
            <a:r>
              <a:rPr lang="fr-CA" dirty="0"/>
              <a:t>Troisième niveau</a:t>
            </a:r>
          </a:p>
          <a:p>
            <a:pPr lvl="3"/>
            <a:r>
              <a:rPr lang="fr-CA" dirty="0"/>
              <a:t>Quatrième niveau</a:t>
            </a:r>
          </a:p>
          <a:p>
            <a:pPr lvl="4"/>
            <a:r>
              <a:rPr lang="fr-CA" dirty="0"/>
              <a:t>Cinquième niveau</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fr-CA"/>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fr-CA"/>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5E1B1982-B1E6-4EBC-AF60-809E2708D7CC}" type="slidenum">
              <a:rPr lang="fr-CA"/>
              <a:pPr>
                <a:defRPr/>
              </a:pPr>
              <a:t>‹N°›</a:t>
            </a:fld>
            <a:endParaRPr lang="fr-CA"/>
          </a:p>
        </p:txBody>
      </p:sp>
    </p:spTree>
  </p:cSld>
  <p:clrMap bg1="lt1" tx1="dk1" bg2="lt2" tx2="dk2" accent1="accent1" accent2="accent2" accent3="accent3" accent4="accent4" accent5="accent5" accent6="accent6" hlink="hlink" folHlink="folHlink"/>
  <p:sldLayoutIdLst>
    <p:sldLayoutId id="2147483660" r:id="rId1"/>
    <p:sldLayoutId id="2147483659" r:id="rId2"/>
    <p:sldLayoutId id="2147483658" r:id="rId3"/>
    <p:sldLayoutId id="2147483654" r:id="rId4"/>
    <p:sldLayoutId id="2147483652" r:id="rId5"/>
    <p:sldLayoutId id="2147483651" r:id="rId6"/>
    <p:sldLayoutId id="2147483650" r:id="rId7"/>
    <p:sldLayoutId id="2147483662" r:id="rId8"/>
    <p:sldLayoutId id="2147483663" r:id="rId9"/>
    <p:sldLayoutId id="2147483664" r:id="rId10"/>
    <p:sldLayoutId id="2147483665" r:id="rId11"/>
    <p:sldLayoutId id="2147483666" r:id="rId12"/>
    <p:sldLayoutId id="2147483667" r:id="rId13"/>
    <p:sldLayoutId id="2147483668" r:id="rId14"/>
    <p:sldLayoutId id="2147483669" r:id="rId15"/>
  </p:sldLayoutIdLst>
  <p:hf hdr="0" ftr="0" dt="0"/>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13" Type="http://schemas.openxmlformats.org/officeDocument/2006/relationships/image" Target="../media/image6.png"/><Relationship Id="rId3" Type="http://schemas.openxmlformats.org/officeDocument/2006/relationships/tags" Target="../tags/tag15.xml"/><Relationship Id="rId7" Type="http://schemas.openxmlformats.org/officeDocument/2006/relationships/slideLayout" Target="../slideLayouts/slideLayout1.xml"/><Relationship Id="rId12" Type="http://schemas.microsoft.com/office/2007/relationships/hdphoto" Target="../media/hdphoto1.wdp"/><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audio" Target="../media/media1.m4a"/><Relationship Id="rId11" Type="http://schemas.openxmlformats.org/officeDocument/2006/relationships/image" Target="../media/image5.png"/><Relationship Id="rId5" Type="http://schemas.microsoft.com/office/2007/relationships/media" Target="../media/media1.m4a"/><Relationship Id="rId10" Type="http://schemas.openxmlformats.org/officeDocument/2006/relationships/hyperlink" Target="http://www.uqtr.ca/edi" TargetMode="External"/><Relationship Id="rId4" Type="http://schemas.openxmlformats.org/officeDocument/2006/relationships/tags" Target="../tags/tag16.xml"/><Relationship Id="rId9" Type="http://schemas.openxmlformats.org/officeDocument/2006/relationships/hyperlink" Target="mailto:EDI.recherche@uqtr.ca" TargetMode="External"/></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tags" Target="../tags/tag19.xml"/><Relationship Id="rId7" Type="http://schemas.openxmlformats.org/officeDocument/2006/relationships/notesSlide" Target="../notesSlides/notesSlide2.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slideLayout" Target="../slideLayouts/slideLayout8.xml"/><Relationship Id="rId5" Type="http://schemas.openxmlformats.org/officeDocument/2006/relationships/audio" Target="../media/media2.m4a"/><Relationship Id="rId4" Type="http://schemas.microsoft.com/office/2007/relationships/media" Target="../media/media2.m4a"/></Relationships>
</file>

<file path=ppt/slides/_rels/slide3.xml.rels><?xml version="1.0" encoding="UTF-8" standalone="yes"?>
<Relationships xmlns="http://schemas.openxmlformats.org/package/2006/relationships"><Relationship Id="rId8" Type="http://schemas.openxmlformats.org/officeDocument/2006/relationships/notesSlide" Target="../notesSlides/notesSlide3.xml"/><Relationship Id="rId3" Type="http://schemas.openxmlformats.org/officeDocument/2006/relationships/tags" Target="../tags/tag22.xml"/><Relationship Id="rId7" Type="http://schemas.openxmlformats.org/officeDocument/2006/relationships/slideLayout" Target="../slideLayouts/slideLayout2.xml"/><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audio" Target="../media/media3.m4a"/><Relationship Id="rId5" Type="http://schemas.microsoft.com/office/2007/relationships/media" Target="../media/media3.m4a"/><Relationship Id="rId10" Type="http://schemas.openxmlformats.org/officeDocument/2006/relationships/image" Target="../media/image6.png"/><Relationship Id="rId4" Type="http://schemas.openxmlformats.org/officeDocument/2006/relationships/tags" Target="../tags/tag23.xml"/><Relationship Id="rId9" Type="http://schemas.openxmlformats.org/officeDocument/2006/relationships/image" Target="../media/image7.png"/></Relationships>
</file>

<file path=ppt/slides/_rels/slide4.xml.rels><?xml version="1.0" encoding="UTF-8" standalone="yes"?>
<Relationships xmlns="http://schemas.openxmlformats.org/package/2006/relationships"><Relationship Id="rId8" Type="http://schemas.openxmlformats.org/officeDocument/2006/relationships/slideLayout" Target="../slideLayouts/slideLayout2.xml"/><Relationship Id="rId3" Type="http://schemas.openxmlformats.org/officeDocument/2006/relationships/tags" Target="../tags/tag26.xml"/><Relationship Id="rId7" Type="http://schemas.openxmlformats.org/officeDocument/2006/relationships/audio" Target="../media/media4.m4a"/><Relationship Id="rId2" Type="http://schemas.openxmlformats.org/officeDocument/2006/relationships/tags" Target="../tags/tag25.xml"/><Relationship Id="rId1" Type="http://schemas.openxmlformats.org/officeDocument/2006/relationships/tags" Target="../tags/tag24.xml"/><Relationship Id="rId6" Type="http://schemas.microsoft.com/office/2007/relationships/media" Target="../media/media4.m4a"/><Relationship Id="rId11" Type="http://schemas.openxmlformats.org/officeDocument/2006/relationships/image" Target="../media/image6.png"/><Relationship Id="rId5" Type="http://schemas.openxmlformats.org/officeDocument/2006/relationships/tags" Target="../tags/tag28.xml"/><Relationship Id="rId10" Type="http://schemas.openxmlformats.org/officeDocument/2006/relationships/hyperlink" Target="Guide%20de%20la%20terminologie%20li&#233;e%20&#224;%20l'&#233;quit&#233;,%20la%20diversit&#233;%20et%20l'inclusion" TargetMode="External"/><Relationship Id="rId4" Type="http://schemas.openxmlformats.org/officeDocument/2006/relationships/tags" Target="../tags/tag27.xml"/><Relationship Id="rId9"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tags" Target="../tags/tag31.xml"/><Relationship Id="rId7" Type="http://schemas.openxmlformats.org/officeDocument/2006/relationships/notesSlide" Target="../notesSlides/notesSlide5.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slideLayout" Target="../slideLayouts/slideLayout9.xml"/><Relationship Id="rId5" Type="http://schemas.openxmlformats.org/officeDocument/2006/relationships/audio" Target="../media/media5.m4a"/><Relationship Id="rId4" Type="http://schemas.microsoft.com/office/2007/relationships/media" Target="../media/media5.m4a"/></Relationships>
</file>

<file path=ppt/slides/_rels/slide6.xml.rels><?xml version="1.0" encoding="UTF-8" standalone="yes"?>
<Relationships xmlns="http://schemas.openxmlformats.org/package/2006/relationships"><Relationship Id="rId8" Type="http://schemas.openxmlformats.org/officeDocument/2006/relationships/notesSlide" Target="../notesSlides/notesSlide6.xml"/><Relationship Id="rId3" Type="http://schemas.openxmlformats.org/officeDocument/2006/relationships/tags" Target="../tags/tag34.xml"/><Relationship Id="rId7" Type="http://schemas.openxmlformats.org/officeDocument/2006/relationships/slideLayout" Target="../slideLayouts/slideLayout2.xml"/><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audio" Target="../media/media6.m4a"/><Relationship Id="rId5" Type="http://schemas.microsoft.com/office/2007/relationships/media" Target="../media/media6.m4a"/><Relationship Id="rId10" Type="http://schemas.openxmlformats.org/officeDocument/2006/relationships/image" Target="../media/image6.png"/><Relationship Id="rId4" Type="http://schemas.openxmlformats.org/officeDocument/2006/relationships/tags" Target="../tags/tag35.xml"/><Relationship Id="rId9" Type="http://schemas.openxmlformats.org/officeDocument/2006/relationships/image" Target="../media/image8.png"/></Relationships>
</file>

<file path=ppt/slides/_rels/slide7.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38.xml"/><Relationship Id="rId7" Type="http://schemas.openxmlformats.org/officeDocument/2006/relationships/slideLayout" Target="../slideLayouts/slideLayout2.xml"/><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audio" Target="../media/media7.m4a"/><Relationship Id="rId5" Type="http://schemas.microsoft.com/office/2007/relationships/media" Target="../media/media7.m4a"/><Relationship Id="rId4" Type="http://schemas.openxmlformats.org/officeDocument/2006/relationships/tags" Target="../tags/tag39.xml"/><Relationship Id="rId9" Type="http://schemas.openxmlformats.org/officeDocument/2006/relationships/image" Target="../media/image6.png"/></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8.xml"/><Relationship Id="rId3" Type="http://schemas.openxmlformats.org/officeDocument/2006/relationships/tags" Target="../tags/tag42.xml"/><Relationship Id="rId7" Type="http://schemas.openxmlformats.org/officeDocument/2006/relationships/slideLayout" Target="../slideLayouts/slideLayout2.xml"/><Relationship Id="rId2" Type="http://schemas.openxmlformats.org/officeDocument/2006/relationships/tags" Target="../tags/tag41.xml"/><Relationship Id="rId1" Type="http://schemas.openxmlformats.org/officeDocument/2006/relationships/tags" Target="../tags/tag40.xml"/><Relationship Id="rId6" Type="http://schemas.openxmlformats.org/officeDocument/2006/relationships/audio" Target="../media/media8.m4a"/><Relationship Id="rId5" Type="http://schemas.microsoft.com/office/2007/relationships/media" Target="../media/media8.m4a"/><Relationship Id="rId10" Type="http://schemas.openxmlformats.org/officeDocument/2006/relationships/image" Target="../media/image6.png"/><Relationship Id="rId4" Type="http://schemas.openxmlformats.org/officeDocument/2006/relationships/tags" Target="../tags/tag43.xml"/><Relationship Id="rId9" Type="http://schemas.openxmlformats.org/officeDocument/2006/relationships/image" Target="../media/image9.png"/></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9.xml"/><Relationship Id="rId3" Type="http://schemas.openxmlformats.org/officeDocument/2006/relationships/tags" Target="../tags/tag46.xml"/><Relationship Id="rId7" Type="http://schemas.openxmlformats.org/officeDocument/2006/relationships/slideLayout" Target="../slideLayouts/slideLayout2.xml"/><Relationship Id="rId2" Type="http://schemas.openxmlformats.org/officeDocument/2006/relationships/tags" Target="../tags/tag45.xml"/><Relationship Id="rId1" Type="http://schemas.openxmlformats.org/officeDocument/2006/relationships/tags" Target="../tags/tag44.xml"/><Relationship Id="rId6" Type="http://schemas.openxmlformats.org/officeDocument/2006/relationships/audio" Target="../media/media9.m4a"/><Relationship Id="rId5" Type="http://schemas.microsoft.com/office/2007/relationships/media" Target="../media/media9.m4a"/><Relationship Id="rId10" Type="http://schemas.openxmlformats.org/officeDocument/2006/relationships/image" Target="../media/image6.png"/><Relationship Id="rId4" Type="http://schemas.openxmlformats.org/officeDocument/2006/relationships/tags" Target="../tags/tag47.xml"/><Relationship Id="rId9" Type="http://schemas.openxmlformats.org/officeDocument/2006/relationships/image" Target="../media/image10.png"/></Relationships>
</file>

<file path=ppt/slides/_rels/slide10.xml.rels><?xml version="1.0" encoding="UTF-8" standalone="yes"?>
<Relationships xmlns="http://schemas.openxmlformats.org/package/2006/relationships"><Relationship Id="rId8" Type="http://schemas.openxmlformats.org/officeDocument/2006/relationships/slideLayout" Target="../slideLayouts/slideLayout2.xml"/><Relationship Id="rId3" Type="http://schemas.openxmlformats.org/officeDocument/2006/relationships/tags" Target="../tags/tag49.xml"/><Relationship Id="rId7" Type="http://schemas.openxmlformats.org/officeDocument/2006/relationships/audio" Target="../media/media10.m4a"/><Relationship Id="rId2" Type="http://schemas.openxmlformats.org/officeDocument/2006/relationships/tags" Target="../tags/tag48.xml"/><Relationship Id="rId1" Type="http://schemas.openxmlformats.org/officeDocument/2006/relationships/themeOverride" Target="../theme/themeOverride1.xml"/><Relationship Id="rId6" Type="http://schemas.microsoft.com/office/2007/relationships/media" Target="../media/media10.m4a"/><Relationship Id="rId11" Type="http://schemas.openxmlformats.org/officeDocument/2006/relationships/image" Target="../media/image6.png"/><Relationship Id="rId5" Type="http://schemas.openxmlformats.org/officeDocument/2006/relationships/tags" Target="../tags/tag51.xml"/><Relationship Id="rId10" Type="http://schemas.openxmlformats.org/officeDocument/2006/relationships/image" Target="../media/image11.png"/><Relationship Id="rId4" Type="http://schemas.openxmlformats.org/officeDocument/2006/relationships/tags" Target="../tags/tag50.xml"/><Relationship Id="rId9"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8" Type="http://schemas.openxmlformats.org/officeDocument/2006/relationships/slideLayout" Target="../slideLayouts/slideLayout2.xml"/><Relationship Id="rId3" Type="http://schemas.openxmlformats.org/officeDocument/2006/relationships/tags" Target="../tags/tag53.xml"/><Relationship Id="rId7" Type="http://schemas.openxmlformats.org/officeDocument/2006/relationships/audio" Target="../media/media11.m4a"/><Relationship Id="rId2" Type="http://schemas.openxmlformats.org/officeDocument/2006/relationships/tags" Target="../tags/tag52.xml"/><Relationship Id="rId1" Type="http://schemas.openxmlformats.org/officeDocument/2006/relationships/themeOverride" Target="../theme/themeOverride2.xml"/><Relationship Id="rId6" Type="http://schemas.microsoft.com/office/2007/relationships/media" Target="../media/media11.m4a"/><Relationship Id="rId11" Type="http://schemas.openxmlformats.org/officeDocument/2006/relationships/image" Target="../media/image6.png"/><Relationship Id="rId5" Type="http://schemas.openxmlformats.org/officeDocument/2006/relationships/tags" Target="../tags/tag55.xml"/><Relationship Id="rId10" Type="http://schemas.openxmlformats.org/officeDocument/2006/relationships/image" Target="../media/image11.png"/><Relationship Id="rId4" Type="http://schemas.openxmlformats.org/officeDocument/2006/relationships/tags" Target="../tags/tag54.xml"/><Relationship Id="rId9"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8" Type="http://schemas.openxmlformats.org/officeDocument/2006/relationships/slideLayout" Target="../slideLayouts/slideLayout2.xml"/><Relationship Id="rId3" Type="http://schemas.openxmlformats.org/officeDocument/2006/relationships/tags" Target="../tags/tag57.xml"/><Relationship Id="rId7" Type="http://schemas.openxmlformats.org/officeDocument/2006/relationships/audio" Target="../media/media12.m4a"/><Relationship Id="rId2" Type="http://schemas.openxmlformats.org/officeDocument/2006/relationships/tags" Target="../tags/tag56.xml"/><Relationship Id="rId1" Type="http://schemas.openxmlformats.org/officeDocument/2006/relationships/themeOverride" Target="../theme/themeOverride3.xml"/><Relationship Id="rId6" Type="http://schemas.microsoft.com/office/2007/relationships/media" Target="../media/media12.m4a"/><Relationship Id="rId11" Type="http://schemas.openxmlformats.org/officeDocument/2006/relationships/image" Target="../media/image6.png"/><Relationship Id="rId5" Type="http://schemas.openxmlformats.org/officeDocument/2006/relationships/tags" Target="../tags/tag59.xml"/><Relationship Id="rId10" Type="http://schemas.openxmlformats.org/officeDocument/2006/relationships/image" Target="../media/image12.png"/><Relationship Id="rId4" Type="http://schemas.openxmlformats.org/officeDocument/2006/relationships/tags" Target="../tags/tag58.xml"/><Relationship Id="rId9"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61.xml"/><Relationship Id="rId7" Type="http://schemas.openxmlformats.org/officeDocument/2006/relationships/slideLayout" Target="../slideLayouts/slideLayout15.xml"/><Relationship Id="rId2" Type="http://schemas.openxmlformats.org/officeDocument/2006/relationships/tags" Target="../tags/tag60.xml"/><Relationship Id="rId1" Type="http://schemas.openxmlformats.org/officeDocument/2006/relationships/themeOverride" Target="../theme/themeOverride4.xml"/><Relationship Id="rId6" Type="http://schemas.openxmlformats.org/officeDocument/2006/relationships/audio" Target="../media/media13.m4a"/><Relationship Id="rId5" Type="http://schemas.microsoft.com/office/2007/relationships/media" Target="../media/media13.m4a"/><Relationship Id="rId10" Type="http://schemas.openxmlformats.org/officeDocument/2006/relationships/image" Target="../media/image6.png"/><Relationship Id="rId4" Type="http://schemas.openxmlformats.org/officeDocument/2006/relationships/tags" Target="../tags/tag62.xml"/><Relationship Id="rId9" Type="http://schemas.openxmlformats.org/officeDocument/2006/relationships/hyperlink" Target="https://nserc-crsng.canada.ca/fr/guide-du-crsng-pour-la-prise-en-compte-des-considerations-en-matiere-dequite-de-diversite-et#a1" TargetMode="External"/></Relationships>
</file>

<file path=ppt/slides/_rels/slide14.xml.rels><?xml version="1.0" encoding="UTF-8" standalone="yes"?>
<Relationships xmlns="http://schemas.openxmlformats.org/package/2006/relationships"><Relationship Id="rId8" Type="http://schemas.openxmlformats.org/officeDocument/2006/relationships/notesSlide" Target="../notesSlides/notesSlide14.xml"/><Relationship Id="rId3" Type="http://schemas.openxmlformats.org/officeDocument/2006/relationships/tags" Target="../tags/tag64.xml"/><Relationship Id="rId7" Type="http://schemas.openxmlformats.org/officeDocument/2006/relationships/slideLayout" Target="../slideLayouts/slideLayout2.xml"/><Relationship Id="rId2" Type="http://schemas.openxmlformats.org/officeDocument/2006/relationships/tags" Target="../tags/tag63.xml"/><Relationship Id="rId1" Type="http://schemas.openxmlformats.org/officeDocument/2006/relationships/themeOverride" Target="../theme/themeOverride5.xml"/><Relationship Id="rId6" Type="http://schemas.openxmlformats.org/officeDocument/2006/relationships/audio" Target="../media/media14.m4a"/><Relationship Id="rId5" Type="http://schemas.microsoft.com/office/2007/relationships/media" Target="../media/media14.m4a"/><Relationship Id="rId10" Type="http://schemas.openxmlformats.org/officeDocument/2006/relationships/image" Target="../media/image6.png"/><Relationship Id="rId4" Type="http://schemas.openxmlformats.org/officeDocument/2006/relationships/tags" Target="../tags/tag65.xml"/><Relationship Id="rId9" Type="http://schemas.openxmlformats.org/officeDocument/2006/relationships/image" Target="../media/image10.png"/></Relationships>
</file>

<file path=ppt/slides/_rels/slide15.xml.rels><?xml version="1.0" encoding="UTF-8" standalone="yes"?>
<Relationships xmlns="http://schemas.openxmlformats.org/package/2006/relationships"><Relationship Id="rId8" Type="http://schemas.openxmlformats.org/officeDocument/2006/relationships/slideLayout" Target="../slideLayouts/slideLayout2.xml"/><Relationship Id="rId3" Type="http://schemas.openxmlformats.org/officeDocument/2006/relationships/tags" Target="../tags/tag67.xml"/><Relationship Id="rId7" Type="http://schemas.openxmlformats.org/officeDocument/2006/relationships/audio" Target="../media/media15.m4a"/><Relationship Id="rId2" Type="http://schemas.openxmlformats.org/officeDocument/2006/relationships/tags" Target="../tags/tag66.xml"/><Relationship Id="rId1" Type="http://schemas.openxmlformats.org/officeDocument/2006/relationships/themeOverride" Target="../theme/themeOverride6.xml"/><Relationship Id="rId6" Type="http://schemas.microsoft.com/office/2007/relationships/media" Target="../media/media15.m4a"/><Relationship Id="rId11" Type="http://schemas.openxmlformats.org/officeDocument/2006/relationships/image" Target="../media/image6.png"/><Relationship Id="rId5" Type="http://schemas.openxmlformats.org/officeDocument/2006/relationships/tags" Target="../tags/tag69.xml"/><Relationship Id="rId10" Type="http://schemas.openxmlformats.org/officeDocument/2006/relationships/image" Target="../media/image13.png"/><Relationship Id="rId4" Type="http://schemas.openxmlformats.org/officeDocument/2006/relationships/tags" Target="../tags/tag68.xml"/><Relationship Id="rId9"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8" Type="http://schemas.openxmlformats.org/officeDocument/2006/relationships/notesSlide" Target="../notesSlides/notesSlide16.xml"/><Relationship Id="rId3" Type="http://schemas.openxmlformats.org/officeDocument/2006/relationships/tags" Target="../tags/tag71.xml"/><Relationship Id="rId7" Type="http://schemas.openxmlformats.org/officeDocument/2006/relationships/slideLayout" Target="../slideLayouts/slideLayout2.xml"/><Relationship Id="rId2" Type="http://schemas.openxmlformats.org/officeDocument/2006/relationships/tags" Target="../tags/tag70.xml"/><Relationship Id="rId1" Type="http://schemas.openxmlformats.org/officeDocument/2006/relationships/themeOverride" Target="../theme/themeOverride7.xml"/><Relationship Id="rId6" Type="http://schemas.openxmlformats.org/officeDocument/2006/relationships/audio" Target="../media/media16.m4a"/><Relationship Id="rId5" Type="http://schemas.microsoft.com/office/2007/relationships/media" Target="../media/media16.m4a"/><Relationship Id="rId4" Type="http://schemas.openxmlformats.org/officeDocument/2006/relationships/tags" Target="../tags/tag72.xml"/><Relationship Id="rId9" Type="http://schemas.openxmlformats.org/officeDocument/2006/relationships/image" Target="../media/image6.png"/></Relationships>
</file>

<file path=ppt/slides/_rels/slide17.xml.rels><?xml version="1.0" encoding="UTF-8" standalone="yes"?>
<Relationships xmlns="http://schemas.openxmlformats.org/package/2006/relationships"><Relationship Id="rId8" Type="http://schemas.openxmlformats.org/officeDocument/2006/relationships/notesSlide" Target="../notesSlides/notesSlide17.xml"/><Relationship Id="rId3" Type="http://schemas.openxmlformats.org/officeDocument/2006/relationships/tags" Target="../tags/tag74.xml"/><Relationship Id="rId7" Type="http://schemas.openxmlformats.org/officeDocument/2006/relationships/slideLayout" Target="../slideLayouts/slideLayout2.xml"/><Relationship Id="rId2" Type="http://schemas.openxmlformats.org/officeDocument/2006/relationships/tags" Target="../tags/tag73.xml"/><Relationship Id="rId1" Type="http://schemas.openxmlformats.org/officeDocument/2006/relationships/themeOverride" Target="../theme/themeOverride8.xml"/><Relationship Id="rId6" Type="http://schemas.openxmlformats.org/officeDocument/2006/relationships/audio" Target="../media/media17.m4a"/><Relationship Id="rId5" Type="http://schemas.microsoft.com/office/2007/relationships/media" Target="../media/media17.m4a"/><Relationship Id="rId4" Type="http://schemas.openxmlformats.org/officeDocument/2006/relationships/tags" Target="../tags/tag75.xml"/><Relationship Id="rId9" Type="http://schemas.openxmlformats.org/officeDocument/2006/relationships/image" Target="../media/image6.png"/></Relationships>
</file>

<file path=ppt/slides/_rels/slide18.xml.rels><?xml version="1.0" encoding="UTF-8" standalone="yes"?>
<Relationships xmlns="http://schemas.openxmlformats.org/package/2006/relationships"><Relationship Id="rId8" Type="http://schemas.openxmlformats.org/officeDocument/2006/relationships/slideLayout" Target="../slideLayouts/slideLayout2.xml"/><Relationship Id="rId3" Type="http://schemas.openxmlformats.org/officeDocument/2006/relationships/tags" Target="../tags/tag77.xml"/><Relationship Id="rId7" Type="http://schemas.openxmlformats.org/officeDocument/2006/relationships/audio" Target="../media/media18.m4a"/><Relationship Id="rId2" Type="http://schemas.openxmlformats.org/officeDocument/2006/relationships/tags" Target="../tags/tag76.xml"/><Relationship Id="rId1" Type="http://schemas.openxmlformats.org/officeDocument/2006/relationships/themeOverride" Target="../theme/themeOverride9.xml"/><Relationship Id="rId6" Type="http://schemas.microsoft.com/office/2007/relationships/media" Target="../media/media18.m4a"/><Relationship Id="rId11" Type="http://schemas.openxmlformats.org/officeDocument/2006/relationships/image" Target="../media/image6.png"/><Relationship Id="rId5" Type="http://schemas.openxmlformats.org/officeDocument/2006/relationships/tags" Target="../tags/tag79.xml"/><Relationship Id="rId10" Type="http://schemas.openxmlformats.org/officeDocument/2006/relationships/image" Target="../media/image14.png"/><Relationship Id="rId4" Type="http://schemas.openxmlformats.org/officeDocument/2006/relationships/tags" Target="../tags/tag78.xml"/><Relationship Id="rId9"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8" Type="http://schemas.openxmlformats.org/officeDocument/2006/relationships/slideLayout" Target="../slideLayouts/slideLayout2.xml"/><Relationship Id="rId3" Type="http://schemas.openxmlformats.org/officeDocument/2006/relationships/tags" Target="../tags/tag81.xml"/><Relationship Id="rId7" Type="http://schemas.openxmlformats.org/officeDocument/2006/relationships/audio" Target="../media/media19.m4a"/><Relationship Id="rId2" Type="http://schemas.openxmlformats.org/officeDocument/2006/relationships/tags" Target="../tags/tag80.xml"/><Relationship Id="rId1" Type="http://schemas.openxmlformats.org/officeDocument/2006/relationships/themeOverride" Target="../theme/themeOverride10.xml"/><Relationship Id="rId6" Type="http://schemas.microsoft.com/office/2007/relationships/media" Target="../media/media19.m4a"/><Relationship Id="rId11" Type="http://schemas.openxmlformats.org/officeDocument/2006/relationships/image" Target="../media/image6.png"/><Relationship Id="rId5" Type="http://schemas.openxmlformats.org/officeDocument/2006/relationships/tags" Target="../tags/tag83.xml"/><Relationship Id="rId10" Type="http://schemas.openxmlformats.org/officeDocument/2006/relationships/image" Target="../media/image14.png"/><Relationship Id="rId4" Type="http://schemas.openxmlformats.org/officeDocument/2006/relationships/tags" Target="../tags/tag82.xml"/><Relationship Id="rId9"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microsoft.com/office/2007/relationships/media" Target="../media/media20.m4a"/><Relationship Id="rId7" Type="http://schemas.openxmlformats.org/officeDocument/2006/relationships/image" Target="../media/image6.png"/><Relationship Id="rId2" Type="http://schemas.openxmlformats.org/officeDocument/2006/relationships/tags" Target="../tags/tag85.xml"/><Relationship Id="rId1" Type="http://schemas.openxmlformats.org/officeDocument/2006/relationships/tags" Target="../tags/tag84.xml"/><Relationship Id="rId6" Type="http://schemas.openxmlformats.org/officeDocument/2006/relationships/notesSlide" Target="../notesSlides/notesSlide20.xml"/><Relationship Id="rId5" Type="http://schemas.openxmlformats.org/officeDocument/2006/relationships/slideLayout" Target="../slideLayouts/slideLayout15.xml"/><Relationship Id="rId4" Type="http://schemas.openxmlformats.org/officeDocument/2006/relationships/audio" Target="../media/media20.m4a"/></Relationships>
</file>

<file path=ppt/slides/_rels/slide21.xml.rels><?xml version="1.0" encoding="UTF-8" standalone="yes"?>
<Relationships xmlns="http://schemas.openxmlformats.org/package/2006/relationships"><Relationship Id="rId3" Type="http://schemas.microsoft.com/office/2007/relationships/media" Target="../media/media21.m4a"/><Relationship Id="rId7" Type="http://schemas.openxmlformats.org/officeDocument/2006/relationships/image" Target="../media/image6.png"/><Relationship Id="rId2" Type="http://schemas.openxmlformats.org/officeDocument/2006/relationships/tags" Target="../tags/tag87.xml"/><Relationship Id="rId1" Type="http://schemas.openxmlformats.org/officeDocument/2006/relationships/tags" Target="../tags/tag86.xml"/><Relationship Id="rId6" Type="http://schemas.openxmlformats.org/officeDocument/2006/relationships/notesSlide" Target="../notesSlides/notesSlide21.xml"/><Relationship Id="rId5" Type="http://schemas.openxmlformats.org/officeDocument/2006/relationships/slideLayout" Target="../slideLayouts/slideLayout15.xml"/><Relationship Id="rId4" Type="http://schemas.openxmlformats.org/officeDocument/2006/relationships/audio" Target="../media/media21.m4a"/></Relationships>
</file>

<file path=ppt/slides/_rels/slide2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tags" Target="../tags/tag90.xml"/><Relationship Id="rId7" Type="http://schemas.openxmlformats.org/officeDocument/2006/relationships/notesSlide" Target="../notesSlides/notesSlide22.xml"/><Relationship Id="rId2" Type="http://schemas.openxmlformats.org/officeDocument/2006/relationships/tags" Target="../tags/tag89.xml"/><Relationship Id="rId1" Type="http://schemas.openxmlformats.org/officeDocument/2006/relationships/tags" Target="../tags/tag88.xml"/><Relationship Id="rId6" Type="http://schemas.openxmlformats.org/officeDocument/2006/relationships/slideLayout" Target="../slideLayouts/slideLayout15.xml"/><Relationship Id="rId5" Type="http://schemas.openxmlformats.org/officeDocument/2006/relationships/audio" Target="../media/media22.m4a"/><Relationship Id="rId4" Type="http://schemas.microsoft.com/office/2007/relationships/media" Target="../media/media22.m4a"/></Relationships>
</file>

<file path=ppt/slides/_rels/slide2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tags" Target="../tags/tag93.xml"/><Relationship Id="rId7" Type="http://schemas.openxmlformats.org/officeDocument/2006/relationships/notesSlide" Target="../notesSlides/notesSlide23.xml"/><Relationship Id="rId2" Type="http://schemas.openxmlformats.org/officeDocument/2006/relationships/tags" Target="../tags/tag92.xml"/><Relationship Id="rId1" Type="http://schemas.openxmlformats.org/officeDocument/2006/relationships/tags" Target="../tags/tag91.xml"/><Relationship Id="rId6" Type="http://schemas.openxmlformats.org/officeDocument/2006/relationships/slideLayout" Target="../slideLayouts/slideLayout15.xml"/><Relationship Id="rId5" Type="http://schemas.openxmlformats.org/officeDocument/2006/relationships/audio" Target="../media/media23.m4a"/><Relationship Id="rId4" Type="http://schemas.microsoft.com/office/2007/relationships/media" Target="../media/media23.m4a"/></Relationships>
</file>

<file path=ppt/slides/_rels/slide24.xml.rels><?xml version="1.0" encoding="UTF-8" standalone="yes"?>
<Relationships xmlns="http://schemas.openxmlformats.org/package/2006/relationships"><Relationship Id="rId3" Type="http://schemas.microsoft.com/office/2007/relationships/media" Target="../media/media24.m4a"/><Relationship Id="rId7" Type="http://schemas.openxmlformats.org/officeDocument/2006/relationships/image" Target="../media/image6.png"/><Relationship Id="rId2" Type="http://schemas.openxmlformats.org/officeDocument/2006/relationships/tags" Target="../tags/tag95.xml"/><Relationship Id="rId1" Type="http://schemas.openxmlformats.org/officeDocument/2006/relationships/tags" Target="../tags/tag94.xml"/><Relationship Id="rId6" Type="http://schemas.openxmlformats.org/officeDocument/2006/relationships/notesSlide" Target="../notesSlides/notesSlide24.xml"/><Relationship Id="rId5" Type="http://schemas.openxmlformats.org/officeDocument/2006/relationships/slideLayout" Target="../slideLayouts/slideLayout15.xml"/><Relationship Id="rId4" Type="http://schemas.openxmlformats.org/officeDocument/2006/relationships/audio" Target="../media/media24.m4a"/></Relationships>
</file>

<file path=ppt/slides/_rels/slide25.xml.rels><?xml version="1.0" encoding="UTF-8" standalone="yes"?>
<Relationships xmlns="http://schemas.openxmlformats.org/package/2006/relationships"><Relationship Id="rId3" Type="http://schemas.microsoft.com/office/2007/relationships/media" Target="../media/media25.m4a"/><Relationship Id="rId7" Type="http://schemas.openxmlformats.org/officeDocument/2006/relationships/image" Target="../media/image6.png"/><Relationship Id="rId2" Type="http://schemas.openxmlformats.org/officeDocument/2006/relationships/tags" Target="../tags/tag97.xml"/><Relationship Id="rId1" Type="http://schemas.openxmlformats.org/officeDocument/2006/relationships/tags" Target="../tags/tag96.xml"/><Relationship Id="rId6" Type="http://schemas.openxmlformats.org/officeDocument/2006/relationships/notesSlide" Target="../notesSlides/notesSlide25.xml"/><Relationship Id="rId5" Type="http://schemas.openxmlformats.org/officeDocument/2006/relationships/slideLayout" Target="../slideLayouts/slideLayout15.xml"/><Relationship Id="rId4" Type="http://schemas.openxmlformats.org/officeDocument/2006/relationships/audio" Target="../media/media25.m4a"/></Relationships>
</file>

<file path=ppt/slides/_rels/slide26.xml.rels><?xml version="1.0" encoding="UTF-8" standalone="yes"?>
<Relationships xmlns="http://schemas.openxmlformats.org/package/2006/relationships"><Relationship Id="rId3" Type="http://schemas.microsoft.com/office/2007/relationships/media" Target="../media/media26.m4a"/><Relationship Id="rId7" Type="http://schemas.openxmlformats.org/officeDocument/2006/relationships/image" Target="../media/image6.png"/><Relationship Id="rId2" Type="http://schemas.openxmlformats.org/officeDocument/2006/relationships/tags" Target="../tags/tag99.xml"/><Relationship Id="rId1" Type="http://schemas.openxmlformats.org/officeDocument/2006/relationships/tags" Target="../tags/tag98.xml"/><Relationship Id="rId6" Type="http://schemas.openxmlformats.org/officeDocument/2006/relationships/notesSlide" Target="../notesSlides/notesSlide26.xml"/><Relationship Id="rId5" Type="http://schemas.openxmlformats.org/officeDocument/2006/relationships/slideLayout" Target="../slideLayouts/slideLayout15.xml"/><Relationship Id="rId4" Type="http://schemas.openxmlformats.org/officeDocument/2006/relationships/audio" Target="../media/media26.m4a"/></Relationships>
</file>

<file path=ppt/slides/_rels/slide27.xml.rels><?xml version="1.0" encoding="UTF-8" standalone="yes"?>
<Relationships xmlns="http://schemas.openxmlformats.org/package/2006/relationships"><Relationship Id="rId3" Type="http://schemas.microsoft.com/office/2007/relationships/media" Target="../media/media27.m4a"/><Relationship Id="rId7" Type="http://schemas.openxmlformats.org/officeDocument/2006/relationships/image" Target="../media/image6.png"/><Relationship Id="rId2" Type="http://schemas.openxmlformats.org/officeDocument/2006/relationships/tags" Target="../tags/tag101.xml"/><Relationship Id="rId1" Type="http://schemas.openxmlformats.org/officeDocument/2006/relationships/tags" Target="../tags/tag100.xml"/><Relationship Id="rId6" Type="http://schemas.openxmlformats.org/officeDocument/2006/relationships/notesSlide" Target="../notesSlides/notesSlide27.xml"/><Relationship Id="rId5" Type="http://schemas.openxmlformats.org/officeDocument/2006/relationships/slideLayout" Target="../slideLayouts/slideLayout15.xml"/><Relationship Id="rId4" Type="http://schemas.openxmlformats.org/officeDocument/2006/relationships/audio" Target="../media/media27.m4a"/></Relationships>
</file>

<file path=ppt/slides/_rels/slide28.xml.rels><?xml version="1.0" encoding="UTF-8" standalone="yes"?>
<Relationships xmlns="http://schemas.openxmlformats.org/package/2006/relationships"><Relationship Id="rId3" Type="http://schemas.microsoft.com/office/2007/relationships/media" Target="../media/media28.m4a"/><Relationship Id="rId7" Type="http://schemas.openxmlformats.org/officeDocument/2006/relationships/image" Target="../media/image6.png"/><Relationship Id="rId2" Type="http://schemas.openxmlformats.org/officeDocument/2006/relationships/tags" Target="../tags/tag103.xml"/><Relationship Id="rId1" Type="http://schemas.openxmlformats.org/officeDocument/2006/relationships/tags" Target="../tags/tag102.xml"/><Relationship Id="rId6" Type="http://schemas.openxmlformats.org/officeDocument/2006/relationships/notesSlide" Target="../notesSlides/notesSlide28.xml"/><Relationship Id="rId5" Type="http://schemas.openxmlformats.org/officeDocument/2006/relationships/slideLayout" Target="../slideLayouts/slideLayout15.xml"/><Relationship Id="rId4" Type="http://schemas.openxmlformats.org/officeDocument/2006/relationships/audio" Target="../media/media28.m4a"/></Relationships>
</file>

<file path=ppt/slides/_rels/slide29.xml.rels><?xml version="1.0" encoding="UTF-8" standalone="yes"?>
<Relationships xmlns="http://schemas.openxmlformats.org/package/2006/relationships"><Relationship Id="rId3" Type="http://schemas.microsoft.com/office/2007/relationships/media" Target="../media/media29.m4a"/><Relationship Id="rId7" Type="http://schemas.openxmlformats.org/officeDocument/2006/relationships/image" Target="../media/image6.png"/><Relationship Id="rId2" Type="http://schemas.openxmlformats.org/officeDocument/2006/relationships/tags" Target="../tags/tag105.xml"/><Relationship Id="rId1" Type="http://schemas.openxmlformats.org/officeDocument/2006/relationships/tags" Target="../tags/tag104.xml"/><Relationship Id="rId6" Type="http://schemas.openxmlformats.org/officeDocument/2006/relationships/notesSlide" Target="../notesSlides/notesSlide29.xml"/><Relationship Id="rId5" Type="http://schemas.openxmlformats.org/officeDocument/2006/relationships/slideLayout" Target="../slideLayouts/slideLayout15.xml"/><Relationship Id="rId4" Type="http://schemas.openxmlformats.org/officeDocument/2006/relationships/audio" Target="../media/media29.m4a"/></Relationships>
</file>

<file path=ppt/slides/_rels/slide30.xml.rels><?xml version="1.0" encoding="UTF-8" standalone="yes"?>
<Relationships xmlns="http://schemas.openxmlformats.org/package/2006/relationships"><Relationship Id="rId3" Type="http://schemas.microsoft.com/office/2007/relationships/media" Target="../media/media30.m4a"/><Relationship Id="rId7" Type="http://schemas.openxmlformats.org/officeDocument/2006/relationships/image" Target="../media/image6.png"/><Relationship Id="rId2" Type="http://schemas.openxmlformats.org/officeDocument/2006/relationships/tags" Target="../tags/tag107.xml"/><Relationship Id="rId1" Type="http://schemas.openxmlformats.org/officeDocument/2006/relationships/tags" Target="../tags/tag106.xml"/><Relationship Id="rId6" Type="http://schemas.openxmlformats.org/officeDocument/2006/relationships/notesSlide" Target="../notesSlides/notesSlide30.xml"/><Relationship Id="rId5" Type="http://schemas.openxmlformats.org/officeDocument/2006/relationships/slideLayout" Target="../slideLayouts/slideLayout15.xml"/><Relationship Id="rId4" Type="http://schemas.openxmlformats.org/officeDocument/2006/relationships/audio" Target="../media/media30.m4a"/></Relationships>
</file>

<file path=ppt/slides/_rels/slide31.xml.rels><?xml version="1.0" encoding="UTF-8" standalone="yes"?>
<Relationships xmlns="http://schemas.openxmlformats.org/package/2006/relationships"><Relationship Id="rId8" Type="http://schemas.openxmlformats.org/officeDocument/2006/relationships/hyperlink" Target="https://oraprdnt.uqtr.uquebec.ca/portail/gscw031?owa_no_site=1390&amp;owa_no_fiche=44&amp;owa_bottin=" TargetMode="External"/><Relationship Id="rId13" Type="http://schemas.openxmlformats.org/officeDocument/2006/relationships/hyperlink" Target="https://cssspnql.com/produit/protocole-de-recherche-des-premieres-nations-au-quebec-et-au-labrador/" TargetMode="External"/><Relationship Id="rId3" Type="http://schemas.openxmlformats.org/officeDocument/2006/relationships/tags" Target="../tags/tag110.xml"/><Relationship Id="rId7" Type="http://schemas.openxmlformats.org/officeDocument/2006/relationships/notesSlide" Target="../notesSlides/notesSlide31.xml"/><Relationship Id="rId12" Type="http://schemas.openxmlformats.org/officeDocument/2006/relationships/hyperlink" Target="https://www.canada.ca/fr/comite-coordination-recherche/programmes/directives-politiques/politique-interorganismes-affirmation-citoyennete-appartenance-autochtones.html" TargetMode="External"/><Relationship Id="rId17" Type="http://schemas.openxmlformats.org/officeDocument/2006/relationships/image" Target="../media/image6.png"/><Relationship Id="rId2" Type="http://schemas.openxmlformats.org/officeDocument/2006/relationships/tags" Target="../tags/tag109.xml"/><Relationship Id="rId16" Type="http://schemas.openxmlformats.org/officeDocument/2006/relationships/hyperlink" Target="https://ethics.gc.ca/fra/tcps2-eptc2_2022_chapter9-chapitre9.html" TargetMode="External"/><Relationship Id="rId1" Type="http://schemas.openxmlformats.org/officeDocument/2006/relationships/tags" Target="../tags/tag108.xml"/><Relationship Id="rId6" Type="http://schemas.openxmlformats.org/officeDocument/2006/relationships/slideLayout" Target="../slideLayouts/slideLayout4.xml"/><Relationship Id="rId11" Type="http://schemas.openxmlformats.org/officeDocument/2006/relationships/hyperlink" Target="https://nserc-crsng.canada.ca/fr/propos/recherche-autochtone#ressources" TargetMode="External"/><Relationship Id="rId5" Type="http://schemas.openxmlformats.org/officeDocument/2006/relationships/audio" Target="../media/media31.m4a"/><Relationship Id="rId15" Type="http://schemas.openxmlformats.org/officeDocument/2006/relationships/hyperlink" Target="https://ciera-recherches.ca/" TargetMode="External"/><Relationship Id="rId10" Type="http://schemas.openxmlformats.org/officeDocument/2006/relationships/hyperlink" Target="https://nserc-crsng.canada.ca/fr/guide-du-programme-dicc-pour-la-recherche-impliquant-des-peuples-et-des-communautes-autochtones" TargetMode="External"/><Relationship Id="rId4" Type="http://schemas.microsoft.com/office/2007/relationships/media" Target="../media/media31.m4a"/><Relationship Id="rId9" Type="http://schemas.openxmlformats.org/officeDocument/2006/relationships/hyperlink" Target="https://nserc-crsng.canada.ca/fr/propos/recherche-autochtone#la-recherche-autochtone-au-crsng" TargetMode="External"/><Relationship Id="rId14" Type="http://schemas.openxmlformats.org/officeDocument/2006/relationships/hyperlink" Target="https://cssspnql.com/la-3e-edition-de-la-boite-a-outils-des-principes-de-la-recherche-en-contexte-autochtone-ethique-respect-equite-reciprocite-collaboration-et-culture-maintenant-disponible/" TargetMode="External"/></Relationships>
</file>

<file path=ppt/slides/_rels/slide32.xml.rels><?xml version="1.0" encoding="UTF-8" standalone="yes"?>
<Relationships xmlns="http://schemas.openxmlformats.org/package/2006/relationships"><Relationship Id="rId8" Type="http://schemas.openxmlformats.org/officeDocument/2006/relationships/hyperlink" Target="https://cfsg.espaceweb.usherbrooke.ca/download/5176/" TargetMode="External"/><Relationship Id="rId13" Type="http://schemas.openxmlformats.org/officeDocument/2006/relationships/hyperlink" Target="https://www.sshrc-crsh.gc.ca/funding-financement/nfrf-fnfr/edi-fra.aspx" TargetMode="External"/><Relationship Id="rId3" Type="http://schemas.openxmlformats.org/officeDocument/2006/relationships/tags" Target="../tags/tag113.xml"/><Relationship Id="rId7" Type="http://schemas.openxmlformats.org/officeDocument/2006/relationships/notesSlide" Target="../notesSlides/notesSlide32.xml"/><Relationship Id="rId12" Type="http://schemas.openxmlformats.org/officeDocument/2006/relationships/hyperlink" Target="https://cfsg.espaceweb.usherbrooke.ca/outils-pour-ledi-en-recherche/" TargetMode="External"/><Relationship Id="rId2" Type="http://schemas.openxmlformats.org/officeDocument/2006/relationships/tags" Target="../tags/tag112.xml"/><Relationship Id="rId1" Type="http://schemas.openxmlformats.org/officeDocument/2006/relationships/tags" Target="../tags/tag111.xml"/><Relationship Id="rId6" Type="http://schemas.openxmlformats.org/officeDocument/2006/relationships/slideLayout" Target="../slideLayouts/slideLayout4.xml"/><Relationship Id="rId11" Type="http://schemas.openxmlformats.org/officeDocument/2006/relationships/hyperlink" Target="https://www.nserc-crsng.gc.ca/NSERC-CRSNG/Policies-Politiques/EDI_guidance-Conseils_EDI_fra.asp" TargetMode="External"/><Relationship Id="rId5" Type="http://schemas.openxmlformats.org/officeDocument/2006/relationships/audio" Target="../media/media32.m4a"/><Relationship Id="rId15" Type="http://schemas.openxmlformats.org/officeDocument/2006/relationships/image" Target="../media/image6.png"/><Relationship Id="rId10" Type="http://schemas.openxmlformats.org/officeDocument/2006/relationships/hyperlink" Target="https://coplweb.ca/wp-content/uploads/2023/09/Portrait-de-mon-milieu.pdf" TargetMode="External"/><Relationship Id="rId4" Type="http://schemas.microsoft.com/office/2007/relationships/media" Target="../media/media32.m4a"/><Relationship Id="rId9" Type="http://schemas.openxmlformats.org/officeDocument/2006/relationships/hyperlink" Target="https://coplweb.ca/wp-content/uploads/2023/09/211109-Guide_Evaluation_FRA_VF-1.pdf" TargetMode="External"/><Relationship Id="rId14" Type="http://schemas.openxmlformats.org/officeDocument/2006/relationships/hyperlink" Target="https://www.chairs-chaires.gc.ca/program-programme/equity-equite/best_practices-pratiques_examplaires-fra.aspx" TargetMode="External"/></Relationships>
</file>

<file path=ppt/slides/_rels/slide33.xml.rels><?xml version="1.0" encoding="UTF-8" standalone="yes"?>
<Relationships xmlns="http://schemas.openxmlformats.org/package/2006/relationships"><Relationship Id="rId8" Type="http://schemas.openxmlformats.org/officeDocument/2006/relationships/hyperlink" Target="mailto:EDI.recherche@uqtr.ca" TargetMode="External"/><Relationship Id="rId13" Type="http://schemas.openxmlformats.org/officeDocument/2006/relationships/image" Target="../media/image6.png"/><Relationship Id="rId3" Type="http://schemas.openxmlformats.org/officeDocument/2006/relationships/tags" Target="../tags/tag116.xml"/><Relationship Id="rId7" Type="http://schemas.openxmlformats.org/officeDocument/2006/relationships/notesSlide" Target="../notesSlides/notesSlide33.xml"/><Relationship Id="rId12" Type="http://schemas.openxmlformats.org/officeDocument/2006/relationships/hyperlink" Target="https://oraprdnt.uqtr.uquebec.ca/portail/gscw031?owa_no_site=1390&amp;owa_no_fiche=44&amp;owa_bottin=" TargetMode="External"/><Relationship Id="rId2" Type="http://schemas.openxmlformats.org/officeDocument/2006/relationships/tags" Target="../tags/tag115.xml"/><Relationship Id="rId1" Type="http://schemas.openxmlformats.org/officeDocument/2006/relationships/tags" Target="../tags/tag114.xml"/><Relationship Id="rId6" Type="http://schemas.openxmlformats.org/officeDocument/2006/relationships/slideLayout" Target="../slideLayouts/slideLayout4.xml"/><Relationship Id="rId11" Type="http://schemas.openxmlformats.org/officeDocument/2006/relationships/hyperlink" Target="mailto:Sarah.Stewart@uqtr.ca" TargetMode="External"/><Relationship Id="rId5" Type="http://schemas.openxmlformats.org/officeDocument/2006/relationships/audio" Target="../media/media33.m4a"/><Relationship Id="rId10" Type="http://schemas.openxmlformats.org/officeDocument/2006/relationships/hyperlink" Target="http://www.uqtr.ca/edi" TargetMode="External"/><Relationship Id="rId4" Type="http://schemas.microsoft.com/office/2007/relationships/media" Target="../media/media33.m4a"/><Relationship Id="rId9" Type="http://schemas.openxmlformats.org/officeDocument/2006/relationships/hyperlink" Target="mailto:genevieve.cote3@uqtr.c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90EF30D-6B27-561C-B2DB-3C74D11EB763}"/>
              </a:ext>
            </a:extLst>
          </p:cNvPr>
          <p:cNvSpPr>
            <a:spLocks noGrp="1"/>
          </p:cNvSpPr>
          <p:nvPr>
            <p:ph type="ctrTitle" idx="4294967295"/>
            <p:custDataLst>
              <p:tags r:id="rId1"/>
            </p:custDataLst>
          </p:nvPr>
        </p:nvSpPr>
        <p:spPr>
          <a:xfrm>
            <a:off x="1271464" y="1316191"/>
            <a:ext cx="6336704" cy="1921738"/>
          </a:xfrm>
        </p:spPr>
        <p:txBody>
          <a:bodyPr>
            <a:noAutofit/>
          </a:bodyPr>
          <a:lstStyle/>
          <a:p>
            <a:pPr algn="ctr">
              <a:lnSpc>
                <a:spcPct val="125000"/>
              </a:lnSpc>
              <a:spcBef>
                <a:spcPts val="600"/>
              </a:spcBef>
              <a:spcAft>
                <a:spcPts val="600"/>
              </a:spcAft>
            </a:pPr>
            <a:r>
              <a:rPr lang="fr-CA" sz="3200" dirty="0">
                <a:solidFill>
                  <a:srgbClr val="665A5A"/>
                </a:solidFill>
                <a:latin typeface="Aptos" panose="020B0004020202020204" pitchFamily="34" charset="0"/>
              </a:rPr>
              <a:t>Pour une université pleinement </a:t>
            </a:r>
            <a:br>
              <a:rPr lang="fr-CA" sz="3200" dirty="0">
                <a:solidFill>
                  <a:srgbClr val="665A5A"/>
                </a:solidFill>
                <a:latin typeface="Aptos" panose="020B0004020202020204" pitchFamily="34" charset="0"/>
              </a:rPr>
            </a:br>
            <a:r>
              <a:rPr lang="fr-CA" sz="2800" dirty="0">
                <a:solidFill>
                  <a:srgbClr val="665A5A"/>
                </a:solidFill>
                <a:latin typeface="Aptos" panose="020B0004020202020204" pitchFamily="34" charset="0"/>
              </a:rPr>
              <a:t>ÉQUITABLE · DIVERSIFIÉE · INCLUSIVE</a:t>
            </a:r>
            <a:br>
              <a:rPr lang="fr-CA" sz="2400" dirty="0">
                <a:solidFill>
                  <a:srgbClr val="665A5A"/>
                </a:solidFill>
                <a:latin typeface="Aptos" panose="020B0004020202020204" pitchFamily="34" charset="0"/>
              </a:rPr>
            </a:br>
            <a:br>
              <a:rPr lang="fr-CA" sz="2400" dirty="0">
                <a:solidFill>
                  <a:srgbClr val="665A5A"/>
                </a:solidFill>
                <a:latin typeface="Aptos" panose="020B0004020202020204" pitchFamily="34" charset="0"/>
              </a:rPr>
            </a:br>
            <a:r>
              <a:rPr lang="fr-CA" sz="2400" dirty="0">
                <a:solidFill>
                  <a:srgbClr val="665A5A"/>
                </a:solidFill>
                <a:latin typeface="Aptos" panose="020B0004020202020204" pitchFamily="34" charset="0"/>
              </a:rPr>
              <a:t>EDI en recherche </a:t>
            </a:r>
            <a:br>
              <a:rPr lang="fr-CA" sz="2400" dirty="0">
                <a:solidFill>
                  <a:srgbClr val="665A5A"/>
                </a:solidFill>
                <a:latin typeface="Aptos" panose="020B0004020202020204" pitchFamily="34" charset="0"/>
              </a:rPr>
            </a:br>
            <a:r>
              <a:rPr lang="fr-CA" sz="2400" b="1" dirty="0">
                <a:solidFill>
                  <a:srgbClr val="665A5A"/>
                </a:solidFill>
                <a:latin typeface="Aptos" panose="020B0004020202020204" pitchFamily="34" charset="0"/>
              </a:rPr>
              <a:t>Subvention à la découverte 2026</a:t>
            </a:r>
            <a:endParaRPr lang="fr-CA" sz="2800" b="1" dirty="0">
              <a:solidFill>
                <a:srgbClr val="665A5A"/>
              </a:solidFill>
              <a:latin typeface="Aptos" panose="020B0004020202020204" pitchFamily="34" charset="0"/>
            </a:endParaRPr>
          </a:p>
        </p:txBody>
      </p:sp>
      <p:sp>
        <p:nvSpPr>
          <p:cNvPr id="5" name="Sous-titre 2">
            <a:extLst>
              <a:ext uri="{FF2B5EF4-FFF2-40B4-BE49-F238E27FC236}">
                <a16:creationId xmlns:a16="http://schemas.microsoft.com/office/drawing/2014/main" id="{4819800D-84FB-253D-69A3-A57500550C0E}"/>
              </a:ext>
            </a:extLst>
          </p:cNvPr>
          <p:cNvSpPr txBox="1">
            <a:spLocks/>
          </p:cNvSpPr>
          <p:nvPr>
            <p:custDataLst>
              <p:tags r:id="rId2"/>
            </p:custDataLst>
          </p:nvPr>
        </p:nvSpPr>
        <p:spPr bwMode="auto">
          <a:xfrm>
            <a:off x="1099240" y="5229200"/>
            <a:ext cx="3844632" cy="1250777"/>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fontScale="92500" lnSpcReduction="20000"/>
          </a:bodyPr>
          <a:lstStyle>
            <a:lvl1pPr marL="0" indent="0" algn="ctr" rtl="0" eaLnBrk="0" fontAlgn="base" hangingPunct="0">
              <a:spcBef>
                <a:spcPct val="20000"/>
              </a:spcBef>
              <a:spcAft>
                <a:spcPct val="0"/>
              </a:spcAft>
              <a:buNone/>
              <a:defRPr sz="1800">
                <a:solidFill>
                  <a:srgbClr val="665A5A"/>
                </a:solidFill>
                <a:latin typeface="+mn-lt"/>
                <a:ea typeface="+mn-ea"/>
                <a:cs typeface="+mn-cs"/>
              </a:defRPr>
            </a:lvl1pPr>
            <a:lvl2pPr marL="342900" indent="0" algn="ctr" rtl="0" eaLnBrk="0" fontAlgn="base" hangingPunct="0">
              <a:spcBef>
                <a:spcPct val="20000"/>
              </a:spcBef>
              <a:spcAft>
                <a:spcPct val="0"/>
              </a:spcAft>
              <a:buNone/>
              <a:defRPr sz="1500">
                <a:solidFill>
                  <a:schemeClr val="tx1"/>
                </a:solidFill>
                <a:latin typeface="+mn-lt"/>
                <a:cs typeface="+mn-cs"/>
              </a:defRPr>
            </a:lvl2pPr>
            <a:lvl3pPr marL="685800" indent="0" algn="ctr" rtl="0" eaLnBrk="0" fontAlgn="base" hangingPunct="0">
              <a:spcBef>
                <a:spcPct val="20000"/>
              </a:spcBef>
              <a:spcAft>
                <a:spcPct val="0"/>
              </a:spcAft>
              <a:buNone/>
              <a:defRPr sz="1350">
                <a:solidFill>
                  <a:schemeClr val="tx1"/>
                </a:solidFill>
                <a:latin typeface="+mn-lt"/>
                <a:cs typeface="+mn-cs"/>
              </a:defRPr>
            </a:lvl3pPr>
            <a:lvl4pPr marL="1028700" indent="0" algn="ctr" rtl="0" eaLnBrk="0" fontAlgn="base" hangingPunct="0">
              <a:spcBef>
                <a:spcPct val="20000"/>
              </a:spcBef>
              <a:spcAft>
                <a:spcPct val="0"/>
              </a:spcAft>
              <a:buNone/>
              <a:defRPr sz="1200">
                <a:solidFill>
                  <a:schemeClr val="tx1"/>
                </a:solidFill>
                <a:latin typeface="+mn-lt"/>
                <a:cs typeface="+mn-cs"/>
              </a:defRPr>
            </a:lvl4pPr>
            <a:lvl5pPr marL="1371600" indent="0" algn="ctr" rtl="0" eaLnBrk="0" fontAlgn="base" hangingPunct="0">
              <a:spcBef>
                <a:spcPct val="20000"/>
              </a:spcBef>
              <a:spcAft>
                <a:spcPct val="0"/>
              </a:spcAft>
              <a:buNone/>
              <a:defRPr sz="1200">
                <a:solidFill>
                  <a:schemeClr val="tx1"/>
                </a:solidFill>
                <a:latin typeface="+mn-lt"/>
                <a:cs typeface="+mn-cs"/>
              </a:defRPr>
            </a:lvl5pPr>
            <a:lvl6pPr marL="1714500" indent="0" algn="ctr" rtl="0" fontAlgn="base">
              <a:spcBef>
                <a:spcPct val="20000"/>
              </a:spcBef>
              <a:spcAft>
                <a:spcPct val="0"/>
              </a:spcAft>
              <a:buNone/>
              <a:defRPr sz="1200">
                <a:solidFill>
                  <a:schemeClr val="tx1"/>
                </a:solidFill>
                <a:latin typeface="+mn-lt"/>
                <a:cs typeface="+mn-cs"/>
              </a:defRPr>
            </a:lvl6pPr>
            <a:lvl7pPr marL="2057400" indent="0" algn="ctr" rtl="0" fontAlgn="base">
              <a:spcBef>
                <a:spcPct val="20000"/>
              </a:spcBef>
              <a:spcAft>
                <a:spcPct val="0"/>
              </a:spcAft>
              <a:buNone/>
              <a:defRPr sz="1200">
                <a:solidFill>
                  <a:schemeClr val="tx1"/>
                </a:solidFill>
                <a:latin typeface="+mn-lt"/>
                <a:cs typeface="+mn-cs"/>
              </a:defRPr>
            </a:lvl7pPr>
            <a:lvl8pPr marL="2400300" indent="0" algn="ctr" rtl="0" fontAlgn="base">
              <a:spcBef>
                <a:spcPct val="20000"/>
              </a:spcBef>
              <a:spcAft>
                <a:spcPct val="0"/>
              </a:spcAft>
              <a:buNone/>
              <a:defRPr sz="1200">
                <a:solidFill>
                  <a:schemeClr val="tx1"/>
                </a:solidFill>
                <a:latin typeface="+mn-lt"/>
                <a:cs typeface="+mn-cs"/>
              </a:defRPr>
            </a:lvl8pPr>
            <a:lvl9pPr marL="2743200" indent="0" algn="ctr" rtl="0" fontAlgn="base">
              <a:spcBef>
                <a:spcPct val="20000"/>
              </a:spcBef>
              <a:spcAft>
                <a:spcPct val="0"/>
              </a:spcAft>
              <a:buNone/>
              <a:defRPr sz="1200">
                <a:solidFill>
                  <a:schemeClr val="tx1"/>
                </a:solidFill>
                <a:latin typeface="+mn-lt"/>
                <a:cs typeface="+mn-cs"/>
              </a:defRPr>
            </a:lvl9pPr>
          </a:lstStyle>
          <a:p>
            <a:pPr algn="l">
              <a:lnSpc>
                <a:spcPct val="125000"/>
              </a:lnSpc>
              <a:spcBef>
                <a:spcPts val="0"/>
              </a:spcBef>
              <a:spcAft>
                <a:spcPts val="0"/>
              </a:spcAft>
            </a:pPr>
            <a:r>
              <a:rPr lang="fr-CA" sz="1500" kern="0" dirty="0">
                <a:ea typeface="Calibri" panose="020F0502020204030204" pitchFamily="34" charset="0"/>
                <a:cs typeface="Times New Roman" panose="02020603050405020304" pitchFamily="18" charset="0"/>
              </a:rPr>
              <a:t>Septembre 2026 </a:t>
            </a:r>
          </a:p>
          <a:p>
            <a:pPr algn="l">
              <a:lnSpc>
                <a:spcPct val="125000"/>
              </a:lnSpc>
              <a:spcBef>
                <a:spcPts val="0"/>
              </a:spcBef>
              <a:spcAft>
                <a:spcPts val="0"/>
              </a:spcAft>
            </a:pPr>
            <a:r>
              <a:rPr lang="fr-CA" sz="1500" kern="0" dirty="0">
                <a:ea typeface="Calibri" panose="020F0502020204030204" pitchFamily="34" charset="0"/>
                <a:cs typeface="Times New Roman" panose="02020603050405020304" pitchFamily="18" charset="0"/>
              </a:rPr>
              <a:t>Geneviève Côté (elle) </a:t>
            </a:r>
          </a:p>
          <a:p>
            <a:pPr algn="l">
              <a:lnSpc>
                <a:spcPct val="125000"/>
              </a:lnSpc>
              <a:spcBef>
                <a:spcPts val="0"/>
              </a:spcBef>
              <a:spcAft>
                <a:spcPts val="0"/>
              </a:spcAft>
            </a:pPr>
            <a:r>
              <a:rPr lang="fr-CA" sz="1500" kern="0" dirty="0">
                <a:ea typeface="Calibri" panose="020F0502020204030204" pitchFamily="34" charset="0"/>
                <a:cs typeface="Times New Roman" panose="02020603050405020304" pitchFamily="18" charset="0"/>
              </a:rPr>
              <a:t>Conseillère EDI en recherche</a:t>
            </a:r>
          </a:p>
          <a:p>
            <a:pPr algn="l">
              <a:lnSpc>
                <a:spcPct val="125000"/>
              </a:lnSpc>
              <a:spcBef>
                <a:spcPts val="0"/>
              </a:spcBef>
              <a:spcAft>
                <a:spcPts val="0"/>
              </a:spcAft>
            </a:pPr>
            <a:r>
              <a:rPr lang="fr-CA" sz="1500" kern="0" dirty="0">
                <a:ea typeface="Calibri" panose="020F0502020204030204" pitchFamily="34" charset="0"/>
                <a:cs typeface="Times New Roman" panose="02020603050405020304" pitchFamily="18" charset="0"/>
                <a:hlinkClick r:id="rId9"/>
              </a:rPr>
              <a:t>EDI.recherche</a:t>
            </a:r>
            <a:r>
              <a:rPr lang="fr-CA" sz="1500" dirty="0">
                <a:hlinkClick r:id="rId9"/>
              </a:rPr>
              <a:t>@</a:t>
            </a:r>
            <a:r>
              <a:rPr lang="fr-CA" sz="1500" kern="0" dirty="0">
                <a:ea typeface="Calibri" panose="020F0502020204030204" pitchFamily="34" charset="0"/>
                <a:cs typeface="Times New Roman" panose="02020603050405020304" pitchFamily="18" charset="0"/>
                <a:hlinkClick r:id="rId9"/>
              </a:rPr>
              <a:t>uqtr.ca</a:t>
            </a:r>
            <a:r>
              <a:rPr lang="fr-CA" sz="1500" kern="0" dirty="0">
                <a:ea typeface="Calibri" panose="020F0502020204030204" pitchFamily="34" charset="0"/>
                <a:cs typeface="Times New Roman" panose="02020603050405020304" pitchFamily="18" charset="0"/>
              </a:rPr>
              <a:t>  </a:t>
            </a:r>
          </a:p>
          <a:p>
            <a:pPr algn="l">
              <a:lnSpc>
                <a:spcPct val="125000"/>
              </a:lnSpc>
              <a:spcBef>
                <a:spcPts val="0"/>
              </a:spcBef>
              <a:spcAft>
                <a:spcPts val="0"/>
              </a:spcAft>
            </a:pPr>
            <a:r>
              <a:rPr lang="fr-CA" sz="1500" dirty="0">
                <a:hlinkClick r:id="rId10"/>
              </a:rPr>
              <a:t>www.uqtr.ca/edi</a:t>
            </a:r>
            <a:endParaRPr lang="fr-CA" sz="1500" dirty="0"/>
          </a:p>
          <a:p>
            <a:pPr algn="l">
              <a:lnSpc>
                <a:spcPct val="125000"/>
              </a:lnSpc>
              <a:spcBef>
                <a:spcPts val="0"/>
              </a:spcBef>
              <a:spcAft>
                <a:spcPts val="0"/>
              </a:spcAft>
            </a:pPr>
            <a:endParaRPr lang="fr-CA" sz="1400" kern="0" dirty="0">
              <a:latin typeface="Aptos" panose="020B0004020202020204" pitchFamily="34" charset="0"/>
              <a:ea typeface="Calibri" panose="020F0502020204030204" pitchFamily="34" charset="0"/>
              <a:cs typeface="Times New Roman" panose="02020603050405020304" pitchFamily="18" charset="0"/>
            </a:endParaRPr>
          </a:p>
        </p:txBody>
      </p:sp>
      <p:sp>
        <p:nvSpPr>
          <p:cNvPr id="6" name="ZoneTexte 5">
            <a:extLst>
              <a:ext uri="{FF2B5EF4-FFF2-40B4-BE49-F238E27FC236}">
                <a16:creationId xmlns:a16="http://schemas.microsoft.com/office/drawing/2014/main" id="{D0F33EE8-B9B4-341B-0F10-B31D2C299AC2}"/>
              </a:ext>
            </a:extLst>
          </p:cNvPr>
          <p:cNvSpPr txBox="1"/>
          <p:nvPr>
            <p:custDataLst>
              <p:tags r:id="rId3"/>
            </p:custDataLst>
          </p:nvPr>
        </p:nvSpPr>
        <p:spPr>
          <a:xfrm>
            <a:off x="1644404" y="4005064"/>
            <a:ext cx="5610190" cy="593047"/>
          </a:xfrm>
          <a:prstGeom prst="rect">
            <a:avLst/>
          </a:prstGeom>
          <a:noFill/>
        </p:spPr>
        <p:txBody>
          <a:bodyPr wrap="none" rtlCol="0">
            <a:spAutoFit/>
          </a:bodyPr>
          <a:lstStyle/>
          <a:p>
            <a:pPr>
              <a:lnSpc>
                <a:spcPct val="150000"/>
              </a:lnSpc>
            </a:pPr>
            <a:r>
              <a:rPr lang="fr-CA" sz="2400" dirty="0">
                <a:solidFill>
                  <a:srgbClr val="665A5A"/>
                </a:solidFill>
                <a:latin typeface="Aptos" panose="020B0004020202020204" pitchFamily="34" charset="0"/>
              </a:rPr>
              <a:t>Décanat de la recherche et de la création</a:t>
            </a:r>
          </a:p>
        </p:txBody>
      </p:sp>
      <p:pic>
        <p:nvPicPr>
          <p:cNvPr id="3" name="Image 2">
            <a:extLst>
              <a:ext uri="{FF2B5EF4-FFF2-40B4-BE49-F238E27FC236}">
                <a16:creationId xmlns:a16="http://schemas.microsoft.com/office/drawing/2014/main" id="{51582840-F24F-F809-4EF4-5C1A790A4C71}"/>
              </a:ext>
            </a:extLst>
          </p:cNvPr>
          <p:cNvPicPr>
            <a:picLocks noChangeAspect="1"/>
          </p:cNvPicPr>
          <p:nvPr>
            <p:custDataLst>
              <p:tags r:id="rId4"/>
            </p:custDataLst>
          </p:nvPr>
        </p:nvPicPr>
        <p:blipFill>
          <a:blip r:embed="rId11">
            <a:extLst>
              <a:ext uri="{BEBA8EAE-BF5A-486C-A8C5-ECC9F3942E4B}">
                <a14:imgProps xmlns:a14="http://schemas.microsoft.com/office/drawing/2010/main">
                  <a14:imgLayer r:embed="rId12">
                    <a14:imgEffect>
                      <a14:backgroundRemoval t="10000" b="90444" l="10000" r="90000">
                        <a14:foregroundMark x1="27556" y1="18889" x2="56222" y2="12667"/>
                        <a14:foregroundMark x1="56222" y1="12667" x2="77333" y2="17556"/>
                        <a14:foregroundMark x1="77333" y1="17556" x2="87333" y2="40000"/>
                        <a14:foregroundMark x1="87333" y1="40000" x2="87556" y2="64444"/>
                        <a14:foregroundMark x1="87556" y1="64444" x2="71333" y2="80222"/>
                        <a14:foregroundMark x1="71333" y1="80222" x2="46667" y2="90444"/>
                        <a14:foregroundMark x1="46667" y1="90444" x2="22000" y2="81111"/>
                        <a14:foregroundMark x1="22000" y1="81111" x2="12222" y2="60000"/>
                        <a14:foregroundMark x1="12222" y1="60000" x2="14444" y2="35778"/>
                        <a14:foregroundMark x1="14444" y1="35778" x2="27556" y2="19778"/>
                        <a14:foregroundMark x1="27556" y1="19778" x2="27556" y2="19778"/>
                      </a14:backgroundRemoval>
                    </a14:imgEffect>
                  </a14:imgLayer>
                </a14:imgProps>
              </a:ext>
            </a:extLst>
          </a:blip>
          <a:stretch>
            <a:fillRect/>
          </a:stretch>
        </p:blipFill>
        <p:spPr>
          <a:xfrm>
            <a:off x="7392143" y="2032638"/>
            <a:ext cx="3700617" cy="3700617"/>
          </a:xfrm>
          <a:prstGeom prst="rect">
            <a:avLst/>
          </a:prstGeom>
        </p:spPr>
      </p:pic>
      <p:pic>
        <p:nvPicPr>
          <p:cNvPr id="21" name="Audio 20">
            <a:hlinkClick r:id="" action="ppaction://media"/>
            <a:extLst>
              <a:ext uri="{FF2B5EF4-FFF2-40B4-BE49-F238E27FC236}">
                <a16:creationId xmlns:a16="http://schemas.microsoft.com/office/drawing/2014/main" id="{3DBA8D0D-E128-118E-AEE3-2FE9A1AA466A}"/>
              </a:ext>
            </a:extLst>
          </p:cNvPr>
          <p:cNvPicPr>
            <a:picLocks noChangeAspect="1"/>
          </p:cNvPicPr>
          <p:nvPr>
            <a:audioFile r:link="rId6"/>
            <p:extLst>
              <p:ext uri="{DAA4B4D4-6D71-4841-9C94-3DE7FCFB9230}">
                <p14:media xmlns:p14="http://schemas.microsoft.com/office/powerpoint/2010/main" r:embed="rId5"/>
              </p:ext>
            </p:extLst>
          </p:nvPr>
        </p:nvPicPr>
        <p:blipFill>
          <a:blip r:embed="rId13"/>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324306100"/>
      </p:ext>
    </p:extLst>
  </p:cSld>
  <p:clrMapOvr>
    <a:masterClrMapping/>
  </p:clrMapOvr>
  <mc:AlternateContent xmlns:mc="http://schemas.openxmlformats.org/markup-compatibility/2006">
    <mc:Choice xmlns:p14="http://schemas.microsoft.com/office/powerpoint/2010/main" Requires="p14">
      <p:transition spd="slow" p14:dur="2000" advTm="17298"/>
    </mc:Choice>
    <mc:Fallback>
      <p:transition spd="slow" advTm="1729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1"/>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a:extLst>
              <a:ext uri="{FF2B5EF4-FFF2-40B4-BE49-F238E27FC236}">
                <a16:creationId xmlns:a16="http://schemas.microsoft.com/office/drawing/2014/main" id="{9CE12095-6689-52A8-074C-60728A73742F}"/>
              </a:ext>
            </a:extLst>
          </p:cNvPr>
          <p:cNvSpPr>
            <a:spLocks noGrp="1"/>
          </p:cNvSpPr>
          <p:nvPr>
            <p:ph type="body" sz="quarter" idx="11"/>
            <p:custDataLst>
              <p:tags r:id="rId1"/>
            </p:custDataLst>
          </p:nvPr>
        </p:nvSpPr>
        <p:spPr>
          <a:xfrm>
            <a:off x="2311251" y="1556793"/>
            <a:ext cx="885825" cy="4824536"/>
          </a:xfrm>
        </p:spPr>
        <p:txBody>
          <a:bodyPr/>
          <a:lstStyle/>
          <a:p>
            <a:endParaRPr lang="fr-CA" dirty="0"/>
          </a:p>
        </p:txBody>
      </p:sp>
      <p:sp>
        <p:nvSpPr>
          <p:cNvPr id="2" name="Titre 1">
            <a:extLst>
              <a:ext uri="{FF2B5EF4-FFF2-40B4-BE49-F238E27FC236}">
                <a16:creationId xmlns:a16="http://schemas.microsoft.com/office/drawing/2014/main" id="{A159B840-A664-3C6B-F555-81AF8D1EA5C2}"/>
              </a:ext>
            </a:extLst>
          </p:cNvPr>
          <p:cNvSpPr>
            <a:spLocks noGrp="1"/>
          </p:cNvSpPr>
          <p:nvPr>
            <p:ph type="title"/>
            <p:custDataLst>
              <p:tags r:id="rId2"/>
            </p:custDataLst>
          </p:nvPr>
        </p:nvSpPr>
        <p:spPr>
          <a:xfrm>
            <a:off x="2065100" y="365127"/>
            <a:ext cx="9650288" cy="1325563"/>
          </a:xfrm>
        </p:spPr>
        <p:txBody>
          <a:bodyPr/>
          <a:lstStyle/>
          <a:p>
            <a:r>
              <a:rPr lang="fr-CA" dirty="0"/>
              <a:t>Plan de la présentation </a:t>
            </a:r>
          </a:p>
        </p:txBody>
      </p:sp>
      <p:sp>
        <p:nvSpPr>
          <p:cNvPr id="3" name="Espace réservé du texte 2">
            <a:extLst>
              <a:ext uri="{FF2B5EF4-FFF2-40B4-BE49-F238E27FC236}">
                <a16:creationId xmlns:a16="http://schemas.microsoft.com/office/drawing/2014/main" id="{9D7B20F3-BC6E-1A65-2726-5EB5B9A0A428}"/>
              </a:ext>
            </a:extLst>
          </p:cNvPr>
          <p:cNvSpPr>
            <a:spLocks noGrp="1"/>
          </p:cNvSpPr>
          <p:nvPr>
            <p:ph type="body" sz="quarter" idx="10"/>
            <p:custDataLst>
              <p:tags r:id="rId3"/>
            </p:custDataLst>
          </p:nvPr>
        </p:nvSpPr>
        <p:spPr>
          <a:xfrm>
            <a:off x="2567608" y="1690690"/>
            <a:ext cx="9181628" cy="4925655"/>
          </a:xfrm>
        </p:spPr>
        <p:txBody>
          <a:bodyPr/>
          <a:lstStyle/>
          <a:p>
            <a:pPr marL="720725" indent="-720725">
              <a:lnSpc>
                <a:spcPct val="114000"/>
              </a:lnSpc>
              <a:spcBef>
                <a:spcPts val="600"/>
              </a:spcBef>
              <a:spcAft>
                <a:spcPts val="600"/>
              </a:spcAft>
              <a:buFont typeface="+mj-lt"/>
              <a:buAutoNum type="arabicPeriod"/>
            </a:pPr>
            <a:r>
              <a:rPr lang="fr-CA" sz="2400" dirty="0"/>
              <a:t> Rappel des définitions </a:t>
            </a:r>
          </a:p>
          <a:p>
            <a:pPr marL="720725" indent="-720725">
              <a:lnSpc>
                <a:spcPct val="114000"/>
              </a:lnSpc>
              <a:spcBef>
                <a:spcPts val="600"/>
              </a:spcBef>
              <a:spcAft>
                <a:spcPts val="600"/>
              </a:spcAft>
              <a:buFont typeface="+mj-lt"/>
              <a:buAutoNum type="arabicPeriod"/>
            </a:pPr>
            <a:r>
              <a:rPr lang="fr-CA" sz="2400" dirty="0"/>
              <a:t> Recherche en contexte autochtone</a:t>
            </a:r>
          </a:p>
          <a:p>
            <a:pPr marL="720725" indent="-720725">
              <a:lnSpc>
                <a:spcPct val="114000"/>
              </a:lnSpc>
              <a:spcBef>
                <a:spcPts val="600"/>
              </a:spcBef>
              <a:spcAft>
                <a:spcPts val="600"/>
              </a:spcAft>
              <a:buFont typeface="+mj-lt"/>
              <a:buAutoNum type="arabicPeriod"/>
            </a:pPr>
            <a:r>
              <a:rPr lang="fr-CA" sz="2400" dirty="0"/>
              <a:t> EDI en recherche </a:t>
            </a:r>
          </a:p>
          <a:p>
            <a:pPr marL="720725" indent="-720725">
              <a:lnSpc>
                <a:spcPct val="114000"/>
              </a:lnSpc>
              <a:spcBef>
                <a:spcPts val="600"/>
              </a:spcBef>
              <a:spcAft>
                <a:spcPts val="600"/>
              </a:spcAft>
              <a:buFont typeface="+mj-lt"/>
              <a:buAutoNum type="arabicPeriod"/>
            </a:pPr>
            <a:r>
              <a:rPr lang="fr-CA" sz="2400" dirty="0"/>
              <a:t> Attentes des organismes </a:t>
            </a:r>
          </a:p>
          <a:p>
            <a:pPr marL="720725" indent="-720725">
              <a:lnSpc>
                <a:spcPct val="114000"/>
              </a:lnSpc>
              <a:spcBef>
                <a:spcPts val="600"/>
              </a:spcBef>
              <a:spcAft>
                <a:spcPts val="600"/>
              </a:spcAft>
              <a:buFont typeface="+mj-lt"/>
              <a:buAutoNum type="arabicPeriod"/>
            </a:pPr>
            <a:r>
              <a:rPr lang="fr-CA" sz="2400" dirty="0"/>
              <a:t> EDI dans le programme de subvention à la découverte</a:t>
            </a:r>
          </a:p>
          <a:p>
            <a:pPr marL="720725" indent="-720725">
              <a:lnSpc>
                <a:spcPct val="114000"/>
              </a:lnSpc>
              <a:spcBef>
                <a:spcPts val="600"/>
              </a:spcBef>
              <a:spcAft>
                <a:spcPts val="600"/>
              </a:spcAft>
              <a:buFont typeface="+mj-lt"/>
              <a:buAutoNum type="arabicPeriod"/>
            </a:pPr>
            <a:r>
              <a:rPr lang="fr-CA" sz="2400" dirty="0"/>
              <a:t> Bonnes pratiques </a:t>
            </a:r>
          </a:p>
          <a:p>
            <a:pPr marL="720725" indent="-720725">
              <a:lnSpc>
                <a:spcPct val="114000"/>
              </a:lnSpc>
              <a:spcBef>
                <a:spcPts val="600"/>
              </a:spcBef>
              <a:spcAft>
                <a:spcPts val="600"/>
              </a:spcAft>
              <a:buFont typeface="+mj-lt"/>
              <a:buAutoNum type="arabicPeriod"/>
            </a:pPr>
            <a:r>
              <a:rPr lang="fr-CA" sz="2400" dirty="0"/>
              <a:t> Pratiques à éviter </a:t>
            </a:r>
          </a:p>
          <a:p>
            <a:pPr marL="720725" indent="-720725">
              <a:lnSpc>
                <a:spcPct val="114000"/>
              </a:lnSpc>
              <a:spcBef>
                <a:spcPts val="600"/>
              </a:spcBef>
              <a:spcAft>
                <a:spcPts val="600"/>
              </a:spcAft>
              <a:buFont typeface="+mj-lt"/>
              <a:buAutoNum type="arabicPeriod"/>
            </a:pPr>
            <a:r>
              <a:rPr lang="fr-CA" sz="2400" dirty="0"/>
              <a:t> Références  </a:t>
            </a:r>
          </a:p>
          <a:p>
            <a:pPr marL="457200" indent="-457200">
              <a:lnSpc>
                <a:spcPct val="114000"/>
              </a:lnSpc>
              <a:spcBef>
                <a:spcPts val="600"/>
              </a:spcBef>
              <a:spcAft>
                <a:spcPts val="600"/>
              </a:spcAft>
              <a:buFont typeface="+mj-lt"/>
              <a:buAutoNum type="arabicPeriod"/>
            </a:pPr>
            <a:endParaRPr lang="fr-CA" sz="2800" dirty="0"/>
          </a:p>
          <a:p>
            <a:pPr marL="457200" indent="-457200">
              <a:lnSpc>
                <a:spcPct val="114000"/>
              </a:lnSpc>
              <a:spcBef>
                <a:spcPts val="600"/>
              </a:spcBef>
              <a:spcAft>
                <a:spcPts val="600"/>
              </a:spcAft>
              <a:buFont typeface="+mj-lt"/>
              <a:buAutoNum type="arabicPeriod"/>
            </a:pPr>
            <a:endParaRPr lang="fr-CA" sz="2800" dirty="0"/>
          </a:p>
        </p:txBody>
      </p:sp>
      <p:pic>
        <p:nvPicPr>
          <p:cNvPr id="9" name="Audio 8">
            <a:hlinkClick r:id="" action="ppaction://media"/>
            <a:extLst>
              <a:ext uri="{FF2B5EF4-FFF2-40B4-BE49-F238E27FC236}">
                <a16:creationId xmlns:a16="http://schemas.microsoft.com/office/drawing/2014/main" id="{6D015041-3EC0-6BAC-3DFB-F0AD696FDA8E}"/>
              </a:ext>
            </a:extLst>
          </p:cNvPr>
          <p:cNvPicPr>
            <a:picLocks noChangeAspect="1"/>
          </p:cNvPicPr>
          <p:nvPr>
            <a:audioFile r:link="rId5"/>
            <p:extLst>
              <p:ext uri="{DAA4B4D4-6D71-4841-9C94-3DE7FCFB9230}">
                <p14:media xmlns:p14="http://schemas.microsoft.com/office/powerpoint/2010/main" r:embed="rId4"/>
              </p:ext>
            </p:extLst>
          </p:nvPr>
        </p:nvPicPr>
        <p:blipFill>
          <a:blip r:embed="rId8"/>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556451011"/>
      </p:ext>
    </p:extLst>
  </p:cSld>
  <p:clrMapOvr>
    <a:masterClrMapping/>
  </p:clrMapOvr>
  <mc:AlternateContent xmlns:mc="http://schemas.openxmlformats.org/markup-compatibility/2006">
    <mc:Choice xmlns:p14="http://schemas.microsoft.com/office/powerpoint/2010/main" Requires="p14">
      <p:transition spd="slow" p14:dur="2000" advTm="14164"/>
    </mc:Choice>
    <mc:Fallback>
      <p:transition spd="slow" advTm="1416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61F8A3-026D-D90C-7121-1F74E51A28A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BD3BF95-6A60-1F4B-CB46-777834095288}"/>
              </a:ext>
            </a:extLst>
          </p:cNvPr>
          <p:cNvSpPr>
            <a:spLocks noGrp="1"/>
          </p:cNvSpPr>
          <p:nvPr>
            <p:ph type="ctrTitle"/>
            <p:custDataLst>
              <p:tags r:id="rId1"/>
            </p:custDataLst>
          </p:nvPr>
        </p:nvSpPr>
        <p:spPr>
          <a:xfrm>
            <a:off x="623392" y="548680"/>
            <a:ext cx="8352928" cy="720080"/>
          </a:xfrm>
        </p:spPr>
        <p:txBody>
          <a:bodyPr/>
          <a:lstStyle/>
          <a:p>
            <a:pPr algn="l"/>
            <a:r>
              <a:rPr lang="fr-CA" dirty="0"/>
              <a:t> Rappel : Définitions </a:t>
            </a:r>
          </a:p>
        </p:txBody>
      </p:sp>
      <p:sp>
        <p:nvSpPr>
          <p:cNvPr id="4" name="ZoneTexte 3">
            <a:extLst>
              <a:ext uri="{FF2B5EF4-FFF2-40B4-BE49-F238E27FC236}">
                <a16:creationId xmlns:a16="http://schemas.microsoft.com/office/drawing/2014/main" id="{44F6DCD4-64E5-5D28-A5D8-B50E36272115}"/>
              </a:ext>
            </a:extLst>
          </p:cNvPr>
          <p:cNvSpPr txBox="1"/>
          <p:nvPr>
            <p:custDataLst>
              <p:tags r:id="rId2"/>
            </p:custDataLst>
          </p:nvPr>
        </p:nvSpPr>
        <p:spPr>
          <a:xfrm>
            <a:off x="335360" y="1484784"/>
            <a:ext cx="5760640" cy="4810291"/>
          </a:xfrm>
          <a:prstGeom prst="rect">
            <a:avLst/>
          </a:prstGeom>
          <a:noFill/>
        </p:spPr>
        <p:txBody>
          <a:bodyPr wrap="square" rtlCol="0">
            <a:spAutoFit/>
          </a:bodyPr>
          <a:lstStyle/>
          <a:p>
            <a:pPr>
              <a:lnSpc>
                <a:spcPct val="114000"/>
              </a:lnSpc>
              <a:spcBef>
                <a:spcPts val="600"/>
              </a:spcBef>
              <a:spcAft>
                <a:spcPts val="600"/>
              </a:spcAft>
            </a:pPr>
            <a:r>
              <a:rPr lang="fr-CA" sz="2400" b="1" dirty="0">
                <a:latin typeface="Aptos" panose="020B0004020202020204" pitchFamily="34" charset="0"/>
              </a:rPr>
              <a:t>Équité</a:t>
            </a:r>
            <a:r>
              <a:rPr lang="fr-CA" sz="2400" dirty="0">
                <a:latin typeface="Aptos" panose="020B0004020202020204" pitchFamily="34" charset="0"/>
              </a:rPr>
              <a:t> : Principe qui consiste à tenir compte des expériences uniques et des différentes situations des personnes, et à leur assurer l'accès aux ressources et aux occasions nécessaires à l'obtention de résultats justes. </a:t>
            </a:r>
          </a:p>
          <a:p>
            <a:pPr>
              <a:lnSpc>
                <a:spcPct val="114000"/>
              </a:lnSpc>
              <a:spcBef>
                <a:spcPts val="600"/>
              </a:spcBef>
              <a:spcAft>
                <a:spcPts val="600"/>
              </a:spcAft>
            </a:pPr>
            <a:r>
              <a:rPr lang="fr-CA" sz="2400" dirty="0">
                <a:latin typeface="Aptos" panose="020B0004020202020204" pitchFamily="34" charset="0"/>
              </a:rPr>
              <a:t>L'équité vise l'élimination des disparités et des disproportions qui découlent des injustices et de l'oppression tant historiques que contemporaines.</a:t>
            </a:r>
          </a:p>
          <a:p>
            <a:r>
              <a:rPr lang="fr-CA" dirty="0"/>
              <a:t> </a:t>
            </a:r>
          </a:p>
        </p:txBody>
      </p:sp>
      <p:pic>
        <p:nvPicPr>
          <p:cNvPr id="5" name="Image 4">
            <a:extLst>
              <a:ext uri="{FF2B5EF4-FFF2-40B4-BE49-F238E27FC236}">
                <a16:creationId xmlns:a16="http://schemas.microsoft.com/office/drawing/2014/main" id="{C6559A9C-E22E-4C53-BDA3-460B6767852B}"/>
              </a:ext>
            </a:extLst>
          </p:cNvPr>
          <p:cNvPicPr>
            <a:picLocks noChangeAspect="1"/>
          </p:cNvPicPr>
          <p:nvPr>
            <p:custDataLst>
              <p:tags r:id="rId3"/>
            </p:custDataLst>
          </p:nvPr>
        </p:nvPicPr>
        <p:blipFill>
          <a:blip r:embed="rId9"/>
          <a:srcRect l="3835" r="1578" b="2361"/>
          <a:stretch>
            <a:fillRect/>
          </a:stretch>
        </p:blipFill>
        <p:spPr>
          <a:xfrm>
            <a:off x="6456040" y="2197741"/>
            <a:ext cx="5328592" cy="3384376"/>
          </a:xfrm>
          <a:prstGeom prst="rect">
            <a:avLst/>
          </a:prstGeom>
        </p:spPr>
      </p:pic>
      <p:sp>
        <p:nvSpPr>
          <p:cNvPr id="6" name="Espace réservé du numéro de diapositive 5">
            <a:extLst>
              <a:ext uri="{FF2B5EF4-FFF2-40B4-BE49-F238E27FC236}">
                <a16:creationId xmlns:a16="http://schemas.microsoft.com/office/drawing/2014/main" id="{A58CB2C5-23D2-C85F-5A6C-0687084482E8}"/>
              </a:ext>
            </a:extLst>
          </p:cNvPr>
          <p:cNvSpPr>
            <a:spLocks noGrp="1"/>
          </p:cNvSpPr>
          <p:nvPr>
            <p:ph type="sldNum" sz="quarter" idx="12"/>
            <p:custDataLst>
              <p:tags r:id="rId4"/>
            </p:custDataLst>
          </p:nvPr>
        </p:nvSpPr>
        <p:spPr/>
        <p:txBody>
          <a:bodyPr/>
          <a:lstStyle/>
          <a:p>
            <a:pPr>
              <a:defRPr/>
            </a:pPr>
            <a:fld id="{7F3DEAA3-8419-47D7-B399-55C7AC986A43}" type="slidenum">
              <a:rPr lang="fr-CA" smtClean="0"/>
              <a:pPr>
                <a:defRPr/>
              </a:pPr>
              <a:t>3</a:t>
            </a:fld>
            <a:endParaRPr lang="fr-CA" dirty="0"/>
          </a:p>
        </p:txBody>
      </p:sp>
      <p:pic>
        <p:nvPicPr>
          <p:cNvPr id="13" name="Audio 12">
            <a:hlinkClick r:id="" action="ppaction://media"/>
            <a:extLst>
              <a:ext uri="{FF2B5EF4-FFF2-40B4-BE49-F238E27FC236}">
                <a16:creationId xmlns:a16="http://schemas.microsoft.com/office/drawing/2014/main" id="{380E582C-079C-2565-4B20-DE35E32D9320}"/>
              </a:ext>
            </a:extLst>
          </p:cNvPr>
          <p:cNvPicPr>
            <a:picLocks noChangeAspect="1"/>
          </p:cNvPicPr>
          <p:nvPr>
            <a:audioFile r:link="rId6"/>
            <p:extLst>
              <p:ext uri="{DAA4B4D4-6D71-4841-9C94-3DE7FCFB9230}">
                <p14:media xmlns:p14="http://schemas.microsoft.com/office/powerpoint/2010/main" r:embed="rId5"/>
              </p:ext>
            </p:extLst>
          </p:nvPr>
        </p:nvPicPr>
        <p:blipFill>
          <a:blip r:embed="rId10"/>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990173810"/>
      </p:ext>
    </p:extLst>
  </p:cSld>
  <p:clrMapOvr>
    <a:masterClrMapping/>
  </p:clrMapOvr>
  <mc:AlternateContent xmlns:mc="http://schemas.openxmlformats.org/markup-compatibility/2006">
    <mc:Choice xmlns:p14="http://schemas.microsoft.com/office/powerpoint/2010/main" Requires="p14">
      <p:transition spd="slow" p14:dur="2000" advTm="30841"/>
    </mc:Choice>
    <mc:Fallback>
      <p:transition spd="slow" advTm="3084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4C47BB-FBFE-4C98-8FF3-C593BC716774}"/>
              </a:ext>
            </a:extLst>
          </p:cNvPr>
          <p:cNvSpPr>
            <a:spLocks noGrp="1"/>
          </p:cNvSpPr>
          <p:nvPr>
            <p:ph type="ctrTitle"/>
            <p:custDataLst>
              <p:tags r:id="rId1"/>
            </p:custDataLst>
          </p:nvPr>
        </p:nvSpPr>
        <p:spPr>
          <a:xfrm>
            <a:off x="623392" y="548680"/>
            <a:ext cx="8352928" cy="720080"/>
          </a:xfrm>
        </p:spPr>
        <p:txBody>
          <a:bodyPr/>
          <a:lstStyle/>
          <a:p>
            <a:pPr algn="l"/>
            <a:r>
              <a:rPr lang="fr-CA" dirty="0"/>
              <a:t> Rappel : Définitions </a:t>
            </a:r>
          </a:p>
        </p:txBody>
      </p:sp>
      <p:sp>
        <p:nvSpPr>
          <p:cNvPr id="6" name="ZoneTexte 5">
            <a:extLst>
              <a:ext uri="{FF2B5EF4-FFF2-40B4-BE49-F238E27FC236}">
                <a16:creationId xmlns:a16="http://schemas.microsoft.com/office/drawing/2014/main" id="{653514C3-5B01-9897-6228-841429058360}"/>
              </a:ext>
            </a:extLst>
          </p:cNvPr>
          <p:cNvSpPr txBox="1"/>
          <p:nvPr>
            <p:custDataLst>
              <p:tags r:id="rId2"/>
            </p:custDataLst>
          </p:nvPr>
        </p:nvSpPr>
        <p:spPr>
          <a:xfrm>
            <a:off x="407368" y="1484784"/>
            <a:ext cx="5040560" cy="3861442"/>
          </a:xfrm>
          <a:prstGeom prst="rect">
            <a:avLst/>
          </a:prstGeom>
          <a:noFill/>
        </p:spPr>
        <p:txBody>
          <a:bodyPr wrap="square" rtlCol="0">
            <a:spAutoFit/>
          </a:bodyPr>
          <a:lstStyle/>
          <a:p>
            <a:pPr>
              <a:lnSpc>
                <a:spcPct val="114000"/>
              </a:lnSpc>
              <a:spcBef>
                <a:spcPts val="600"/>
              </a:spcBef>
              <a:spcAft>
                <a:spcPts val="600"/>
              </a:spcAft>
            </a:pPr>
            <a:r>
              <a:rPr lang="fr-CA" sz="2400" b="1" dirty="0">
                <a:latin typeface="Aptos" panose="020B0004020202020204" pitchFamily="34" charset="0"/>
              </a:rPr>
              <a:t>Diversité</a:t>
            </a:r>
            <a:r>
              <a:rPr lang="fr-CA" sz="2400" dirty="0">
                <a:latin typeface="Aptos" panose="020B0004020202020204" pitchFamily="34" charset="0"/>
              </a:rPr>
              <a:t>  : Variété des identités présentes dans une organisation, un groupe ou une société. La diversité se manifeste par des facteurs tels que la culture, l'ethnicité, la religion, le sexe, le genre, l'orientation sexuelle, l'âge, la langue, la scolarité, les capacités, le statut familial ou le statut socioéconomique.</a:t>
            </a:r>
          </a:p>
        </p:txBody>
      </p:sp>
      <p:sp>
        <p:nvSpPr>
          <p:cNvPr id="8" name="ZoneTexte 7">
            <a:extLst>
              <a:ext uri="{FF2B5EF4-FFF2-40B4-BE49-F238E27FC236}">
                <a16:creationId xmlns:a16="http://schemas.microsoft.com/office/drawing/2014/main" id="{00E2F0CC-8824-D7CD-B618-8D6368835A22}"/>
              </a:ext>
            </a:extLst>
          </p:cNvPr>
          <p:cNvSpPr txBox="1"/>
          <p:nvPr>
            <p:custDataLst>
              <p:tags r:id="rId3"/>
            </p:custDataLst>
          </p:nvPr>
        </p:nvSpPr>
        <p:spPr>
          <a:xfrm>
            <a:off x="5735960" y="1412776"/>
            <a:ext cx="6048672" cy="5278368"/>
          </a:xfrm>
          <a:prstGeom prst="rect">
            <a:avLst/>
          </a:prstGeom>
          <a:solidFill>
            <a:schemeClr val="bg1"/>
          </a:solidFill>
        </p:spPr>
        <p:txBody>
          <a:bodyPr wrap="square" rtlCol="0">
            <a:spAutoFit/>
          </a:bodyPr>
          <a:lstStyle/>
          <a:p>
            <a:pPr>
              <a:lnSpc>
                <a:spcPct val="114000"/>
              </a:lnSpc>
              <a:spcBef>
                <a:spcPts val="600"/>
              </a:spcBef>
              <a:spcAft>
                <a:spcPts val="600"/>
              </a:spcAft>
            </a:pPr>
            <a:r>
              <a:rPr lang="fr-CA" sz="2400" b="1" dirty="0">
                <a:latin typeface="Aptos" panose="020B0004020202020204" pitchFamily="34" charset="0"/>
              </a:rPr>
              <a:t>Inclusion</a:t>
            </a:r>
            <a:r>
              <a:rPr lang="fr-CA" sz="2400" dirty="0">
                <a:latin typeface="Aptos" panose="020B0004020202020204" pitchFamily="34" charset="0"/>
              </a:rPr>
              <a:t> : Pratique permettant de mener, par des mesures </a:t>
            </a:r>
            <a:r>
              <a:rPr lang="fr-CA" sz="2400" b="1" dirty="0">
                <a:latin typeface="Aptos" panose="020B0004020202020204" pitchFamily="34" charset="0"/>
              </a:rPr>
              <a:t>proactives</a:t>
            </a:r>
            <a:r>
              <a:rPr lang="fr-CA" sz="2400" dirty="0">
                <a:latin typeface="Aptos" panose="020B0004020202020204" pitchFamily="34" charset="0"/>
              </a:rPr>
              <a:t>, à la création d'un environnement où les personnes se sentent accueillies, respectées et valorisées, tout en favorisant un sentiment d'appartenance et la participation de tout le monde. </a:t>
            </a:r>
          </a:p>
          <a:p>
            <a:pPr>
              <a:lnSpc>
                <a:spcPct val="114000"/>
              </a:lnSpc>
              <a:spcBef>
                <a:spcPts val="600"/>
              </a:spcBef>
              <a:spcAft>
                <a:spcPts val="600"/>
              </a:spcAft>
            </a:pPr>
            <a:r>
              <a:rPr lang="fr-CA" sz="2400" dirty="0">
                <a:latin typeface="Aptos" panose="020B0004020202020204" pitchFamily="34" charset="0"/>
              </a:rPr>
              <a:t>L’inclusion mise sur la </a:t>
            </a:r>
            <a:r>
              <a:rPr lang="fr-CA" sz="2400" b="1" dirty="0">
                <a:latin typeface="Aptos" panose="020B0004020202020204" pitchFamily="34" charset="0"/>
              </a:rPr>
              <a:t>transformation de l'environnement</a:t>
            </a:r>
            <a:r>
              <a:rPr lang="fr-CA" sz="2400" dirty="0">
                <a:latin typeface="Aptos" panose="020B0004020202020204" pitchFamily="34" charset="0"/>
              </a:rPr>
              <a:t> via l'élimination des obstacles pour que chaque personne puisse avoir un accès égal aux occasions et aux ressources et atteindre son plein potentiel.</a:t>
            </a:r>
          </a:p>
        </p:txBody>
      </p:sp>
      <p:sp>
        <p:nvSpPr>
          <p:cNvPr id="4" name="ZoneTexte 3">
            <a:extLst>
              <a:ext uri="{FF2B5EF4-FFF2-40B4-BE49-F238E27FC236}">
                <a16:creationId xmlns:a16="http://schemas.microsoft.com/office/drawing/2014/main" id="{748A07B0-CD45-47CA-A961-DCF4E64B41E8}"/>
              </a:ext>
            </a:extLst>
          </p:cNvPr>
          <p:cNvSpPr txBox="1"/>
          <p:nvPr>
            <p:custDataLst>
              <p:tags r:id="rId4"/>
            </p:custDataLst>
          </p:nvPr>
        </p:nvSpPr>
        <p:spPr>
          <a:xfrm>
            <a:off x="1199456" y="6165304"/>
            <a:ext cx="1313180" cy="369332"/>
          </a:xfrm>
          <a:prstGeom prst="rect">
            <a:avLst/>
          </a:prstGeom>
          <a:noFill/>
        </p:spPr>
        <p:txBody>
          <a:bodyPr wrap="none" rtlCol="0">
            <a:spAutoFit/>
          </a:bodyPr>
          <a:lstStyle/>
          <a:p>
            <a:r>
              <a:rPr lang="fr-CA" dirty="0">
                <a:hlinkClick r:id="rId10"/>
              </a:rPr>
              <a:t>Référence</a:t>
            </a:r>
            <a:r>
              <a:rPr lang="fr-CA" dirty="0"/>
              <a:t> </a:t>
            </a:r>
          </a:p>
        </p:txBody>
      </p:sp>
      <p:sp>
        <p:nvSpPr>
          <p:cNvPr id="5" name="Espace réservé du numéro de diapositive 4">
            <a:extLst>
              <a:ext uri="{FF2B5EF4-FFF2-40B4-BE49-F238E27FC236}">
                <a16:creationId xmlns:a16="http://schemas.microsoft.com/office/drawing/2014/main" id="{B4F8D232-5409-82AE-83C0-3040D72C51F7}"/>
              </a:ext>
            </a:extLst>
          </p:cNvPr>
          <p:cNvSpPr>
            <a:spLocks noGrp="1"/>
          </p:cNvSpPr>
          <p:nvPr>
            <p:ph type="sldNum" sz="quarter" idx="12"/>
            <p:custDataLst>
              <p:tags r:id="rId5"/>
            </p:custDataLst>
          </p:nvPr>
        </p:nvSpPr>
        <p:spPr/>
        <p:txBody>
          <a:bodyPr/>
          <a:lstStyle/>
          <a:p>
            <a:pPr>
              <a:defRPr/>
            </a:pPr>
            <a:fld id="{7F3DEAA3-8419-47D7-B399-55C7AC986A43}" type="slidenum">
              <a:rPr lang="fr-CA" smtClean="0"/>
              <a:pPr>
                <a:defRPr/>
              </a:pPr>
              <a:t>4</a:t>
            </a:fld>
            <a:endParaRPr lang="fr-CA" dirty="0"/>
          </a:p>
        </p:txBody>
      </p:sp>
      <p:pic>
        <p:nvPicPr>
          <p:cNvPr id="7" name="Audio 6">
            <a:hlinkClick r:id="" action="ppaction://media"/>
            <a:extLst>
              <a:ext uri="{FF2B5EF4-FFF2-40B4-BE49-F238E27FC236}">
                <a16:creationId xmlns:a16="http://schemas.microsoft.com/office/drawing/2014/main" id="{87297264-6C07-DA35-FC10-79FCD55DFDA6}"/>
              </a:ext>
            </a:extLst>
          </p:cNvPr>
          <p:cNvPicPr>
            <a:picLocks noChangeAspect="1"/>
          </p:cNvPicPr>
          <p:nvPr>
            <a:audioFile r:link="rId7"/>
            <p:extLst>
              <p:ext uri="{DAA4B4D4-6D71-4841-9C94-3DE7FCFB9230}">
                <p14:media xmlns:p14="http://schemas.microsoft.com/office/powerpoint/2010/main" r:embed="rId6"/>
              </p:ext>
            </p:extLst>
          </p:nvPr>
        </p:nvPicPr>
        <p:blipFill>
          <a:blip r:embed="rId11"/>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336964983"/>
      </p:ext>
    </p:extLst>
  </p:cSld>
  <p:clrMapOvr>
    <a:masterClrMapping/>
  </p:clrMapOvr>
  <mc:AlternateContent xmlns:mc="http://schemas.openxmlformats.org/markup-compatibility/2006">
    <mc:Choice xmlns:p14="http://schemas.microsoft.com/office/powerpoint/2010/main" Requires="p14">
      <p:transition spd="slow" p14:dur="2000" advTm="20339"/>
    </mc:Choice>
    <mc:Fallback>
      <p:transition spd="slow" advTm="2033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3E794DB-6BB0-55AF-09D5-F1825EB4ED93}"/>
              </a:ext>
            </a:extLst>
          </p:cNvPr>
          <p:cNvSpPr>
            <a:spLocks noGrp="1"/>
          </p:cNvSpPr>
          <p:nvPr>
            <p:ph type="body" idx="1"/>
            <p:custDataLst>
              <p:tags r:id="rId1"/>
            </p:custDataLst>
          </p:nvPr>
        </p:nvSpPr>
        <p:spPr>
          <a:xfrm>
            <a:off x="623393" y="1340768"/>
            <a:ext cx="9793088" cy="4464496"/>
          </a:xfrm>
          <a:solidFill>
            <a:schemeClr val="bg1"/>
          </a:solidFill>
        </p:spPr>
        <p:txBody>
          <a:bodyPr/>
          <a:lstStyle/>
          <a:p>
            <a:pPr marL="0" indent="0">
              <a:lnSpc>
                <a:spcPct val="114000"/>
              </a:lnSpc>
              <a:spcBef>
                <a:spcPts val="600"/>
              </a:spcBef>
              <a:spcAft>
                <a:spcPts val="600"/>
              </a:spcAft>
              <a:buNone/>
            </a:pPr>
            <a:r>
              <a:rPr lang="fr-CA" sz="2800" dirty="0">
                <a:latin typeface="Aptos" panose="020B0004020202020204" pitchFamily="34" charset="0"/>
              </a:rPr>
              <a:t>Même si l'EDI vise à corriger les obstacles systémiques et historiques, et qu'à ce titre, les Premiers Peuples sont considérés comme un groupe en quête d'équité, leur situation particulière découlant entre autres de leurs droits ancestraux, de leur souveraineté, des traités et du principe d'autodétermination, la recherche en contexte autochtone amène ses propres considérations en recherche et </a:t>
            </a:r>
            <a:r>
              <a:rPr lang="fr-CA" sz="2800" b="1" dirty="0">
                <a:latin typeface="Aptos" panose="020B0004020202020204" pitchFamily="34" charset="0"/>
              </a:rPr>
              <a:t>ne peut donc pas être abordée d’un angle EDI seulement</a:t>
            </a:r>
            <a:r>
              <a:rPr lang="fr-CA" sz="2800" dirty="0">
                <a:latin typeface="Aptos" panose="020B0004020202020204" pitchFamily="34" charset="0"/>
              </a:rPr>
              <a:t>. </a:t>
            </a:r>
          </a:p>
          <a:p>
            <a:pPr marL="0" indent="0" algn="r">
              <a:lnSpc>
                <a:spcPct val="114000"/>
              </a:lnSpc>
              <a:spcBef>
                <a:spcPts val="600"/>
              </a:spcBef>
              <a:spcAft>
                <a:spcPts val="600"/>
              </a:spcAft>
              <a:buNone/>
            </a:pPr>
            <a:endParaRPr lang="fr-CA" sz="2400" dirty="0">
              <a:latin typeface="Aptos" panose="020B0004020202020204" pitchFamily="34" charset="0"/>
            </a:endParaRPr>
          </a:p>
          <a:p>
            <a:pPr algn="r">
              <a:lnSpc>
                <a:spcPct val="114000"/>
              </a:lnSpc>
            </a:pPr>
            <a:r>
              <a:rPr lang="fr-CA" sz="2400" dirty="0">
                <a:latin typeface="Aptos" panose="020B0004020202020204" pitchFamily="34" charset="0"/>
              </a:rPr>
              <a:t>	</a:t>
            </a:r>
          </a:p>
        </p:txBody>
      </p:sp>
      <p:sp>
        <p:nvSpPr>
          <p:cNvPr id="2" name="Titre 1">
            <a:extLst>
              <a:ext uri="{FF2B5EF4-FFF2-40B4-BE49-F238E27FC236}">
                <a16:creationId xmlns:a16="http://schemas.microsoft.com/office/drawing/2014/main" id="{F1BC5D21-B25C-1F51-662E-429281A26ECD}"/>
              </a:ext>
            </a:extLst>
          </p:cNvPr>
          <p:cNvSpPr>
            <a:spLocks noGrp="1"/>
          </p:cNvSpPr>
          <p:nvPr>
            <p:ph type="title"/>
            <p:custDataLst>
              <p:tags r:id="rId2"/>
            </p:custDataLst>
          </p:nvPr>
        </p:nvSpPr>
        <p:spPr>
          <a:xfrm>
            <a:off x="1" y="9973"/>
            <a:ext cx="11856640" cy="1330795"/>
          </a:xfrm>
          <a:solidFill>
            <a:srgbClr val="665A5A"/>
          </a:solidFill>
        </p:spPr>
        <p:txBody>
          <a:bodyPr anchor="ctr"/>
          <a:lstStyle/>
          <a:p>
            <a:pPr>
              <a:spcBef>
                <a:spcPts val="0"/>
              </a:spcBef>
              <a:spcAft>
                <a:spcPts val="0"/>
              </a:spcAft>
            </a:pPr>
            <a:r>
              <a:rPr lang="fr-CA" dirty="0">
                <a:solidFill>
                  <a:srgbClr val="F8F8F8"/>
                </a:solidFill>
                <a:latin typeface="+mn-lt"/>
              </a:rPr>
              <a:t>Recherche en contexte autochtone </a:t>
            </a:r>
          </a:p>
        </p:txBody>
      </p:sp>
      <p:sp>
        <p:nvSpPr>
          <p:cNvPr id="5" name="Espace réservé du texte 4">
            <a:extLst>
              <a:ext uri="{FF2B5EF4-FFF2-40B4-BE49-F238E27FC236}">
                <a16:creationId xmlns:a16="http://schemas.microsoft.com/office/drawing/2014/main" id="{9A7AFA56-723D-8890-3D76-DC77AB54884E}"/>
              </a:ext>
            </a:extLst>
          </p:cNvPr>
          <p:cNvSpPr>
            <a:spLocks noGrp="1"/>
          </p:cNvSpPr>
          <p:nvPr>
            <p:ph type="body" idx="11"/>
            <p:custDataLst>
              <p:tags r:id="rId3"/>
            </p:custDataLst>
          </p:nvPr>
        </p:nvSpPr>
        <p:spPr>
          <a:xfrm>
            <a:off x="4439816" y="5347841"/>
            <a:ext cx="7416824" cy="1330796"/>
          </a:xfrm>
        </p:spPr>
        <p:txBody>
          <a:bodyPr/>
          <a:lstStyle/>
          <a:p>
            <a:pPr algn="r"/>
            <a:endParaRPr lang="fr-CA" dirty="0"/>
          </a:p>
          <a:p>
            <a:pPr algn="ctr"/>
            <a:r>
              <a:rPr lang="fr-CA" dirty="0"/>
              <a:t>(</a:t>
            </a:r>
            <a:r>
              <a:rPr lang="fr-CA" i="1" dirty="0"/>
              <a:t>voir références à la fin de la présentation</a:t>
            </a:r>
            <a:r>
              <a:rPr lang="fr-CA" dirty="0"/>
              <a:t>)</a:t>
            </a:r>
          </a:p>
        </p:txBody>
      </p:sp>
      <p:pic>
        <p:nvPicPr>
          <p:cNvPr id="6" name="Audio 5">
            <a:hlinkClick r:id="" action="ppaction://media"/>
            <a:extLst>
              <a:ext uri="{FF2B5EF4-FFF2-40B4-BE49-F238E27FC236}">
                <a16:creationId xmlns:a16="http://schemas.microsoft.com/office/drawing/2014/main" id="{480CD017-5C3A-4AF1-01AE-773C148A2D6D}"/>
              </a:ext>
            </a:extLst>
          </p:cNvPr>
          <p:cNvPicPr>
            <a:picLocks noChangeAspect="1"/>
          </p:cNvPicPr>
          <p:nvPr>
            <a:audioFile r:link="rId5"/>
            <p:extLst>
              <p:ext uri="{DAA4B4D4-6D71-4841-9C94-3DE7FCFB9230}">
                <p14:media xmlns:p14="http://schemas.microsoft.com/office/powerpoint/2010/main" r:embed="rId4"/>
              </p:ext>
            </p:extLst>
          </p:nvPr>
        </p:nvPicPr>
        <p:blipFill>
          <a:blip r:embed="rId8"/>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898255244"/>
      </p:ext>
    </p:extLst>
  </p:cSld>
  <p:clrMapOvr>
    <a:masterClrMapping/>
  </p:clrMapOvr>
  <mc:AlternateContent xmlns:mc="http://schemas.openxmlformats.org/markup-compatibility/2006">
    <mc:Choice xmlns:p14="http://schemas.microsoft.com/office/powerpoint/2010/main" Requires="p14">
      <p:transition spd="slow" p14:dur="2000" advTm="16888"/>
    </mc:Choice>
    <mc:Fallback>
      <p:transition spd="slow" advTm="168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0EA508-A016-11E5-B3F0-8A747AB3A9D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C191D8B-7E9A-CC5A-AD49-542A4B65180B}"/>
              </a:ext>
            </a:extLst>
          </p:cNvPr>
          <p:cNvSpPr>
            <a:spLocks noGrp="1"/>
          </p:cNvSpPr>
          <p:nvPr>
            <p:ph type="ctrTitle"/>
            <p:custDataLst>
              <p:tags r:id="rId1"/>
            </p:custDataLst>
          </p:nvPr>
        </p:nvSpPr>
        <p:spPr>
          <a:xfrm>
            <a:off x="623392" y="548680"/>
            <a:ext cx="11233248" cy="720080"/>
          </a:xfrm>
        </p:spPr>
        <p:txBody>
          <a:bodyPr/>
          <a:lstStyle/>
          <a:p>
            <a:pPr algn="l"/>
            <a:r>
              <a:rPr lang="fr-CA" dirty="0"/>
              <a:t> EDI en recherche – une vision transversale </a:t>
            </a:r>
          </a:p>
        </p:txBody>
      </p:sp>
      <p:sp>
        <p:nvSpPr>
          <p:cNvPr id="4" name="ZoneTexte 3">
            <a:extLst>
              <a:ext uri="{FF2B5EF4-FFF2-40B4-BE49-F238E27FC236}">
                <a16:creationId xmlns:a16="http://schemas.microsoft.com/office/drawing/2014/main" id="{9CC16592-1FD1-FBDF-FC62-73B5022D82E6}"/>
              </a:ext>
            </a:extLst>
          </p:cNvPr>
          <p:cNvSpPr txBox="1"/>
          <p:nvPr>
            <p:custDataLst>
              <p:tags r:id="rId2"/>
            </p:custDataLst>
          </p:nvPr>
        </p:nvSpPr>
        <p:spPr>
          <a:xfrm>
            <a:off x="47328" y="1628800"/>
            <a:ext cx="7128792" cy="4306564"/>
          </a:xfrm>
          <a:prstGeom prst="rect">
            <a:avLst/>
          </a:prstGeom>
          <a:solidFill>
            <a:schemeClr val="bg1"/>
          </a:solidFill>
        </p:spPr>
        <p:txBody>
          <a:bodyPr wrap="square" rtlCol="0">
            <a:spAutoFit/>
          </a:bodyPr>
          <a:lstStyle/>
          <a:p>
            <a:pPr marL="914400" lvl="1" indent="-457200">
              <a:lnSpc>
                <a:spcPct val="114000"/>
              </a:lnSpc>
              <a:spcBef>
                <a:spcPts val="600"/>
              </a:spcBef>
              <a:spcAft>
                <a:spcPts val="600"/>
              </a:spcAft>
              <a:buFont typeface="Arial" panose="020B0604020202020204" pitchFamily="34" charset="0"/>
              <a:buChar char="•"/>
            </a:pPr>
            <a:r>
              <a:rPr lang="fr-CA" sz="2800" dirty="0">
                <a:latin typeface="Aptos" panose="020B0004020202020204" pitchFamily="34" charset="0"/>
              </a:rPr>
              <a:t>Prise en compte de l’EDI dans le </a:t>
            </a:r>
            <a:r>
              <a:rPr lang="fr-CA" sz="2800" b="1" dirty="0">
                <a:latin typeface="Aptos" panose="020B0004020202020204" pitchFamily="34" charset="0"/>
              </a:rPr>
              <a:t>processus</a:t>
            </a:r>
            <a:r>
              <a:rPr lang="fr-CA" sz="2800" dirty="0">
                <a:latin typeface="Aptos" panose="020B0004020202020204" pitchFamily="34" charset="0"/>
              </a:rPr>
              <a:t> de recherche</a:t>
            </a:r>
          </a:p>
          <a:p>
            <a:pPr marL="914400" lvl="1" indent="-457200">
              <a:lnSpc>
                <a:spcPct val="114000"/>
              </a:lnSpc>
              <a:spcBef>
                <a:spcPts val="600"/>
              </a:spcBef>
              <a:spcAft>
                <a:spcPts val="600"/>
              </a:spcAft>
              <a:buFont typeface="Arial" panose="020B0604020202020204" pitchFamily="34" charset="0"/>
              <a:buChar char="•"/>
            </a:pPr>
            <a:r>
              <a:rPr lang="fr-CA" sz="2800" dirty="0">
                <a:latin typeface="Aptos" panose="020B0004020202020204" pitchFamily="34" charset="0"/>
              </a:rPr>
              <a:t>Prise en compte de l’EDI dans tous les processus liés à la </a:t>
            </a:r>
            <a:r>
              <a:rPr lang="fr-CA" sz="2800" b="1" dirty="0">
                <a:latin typeface="Aptos" panose="020B0004020202020204" pitchFamily="34" charset="0"/>
              </a:rPr>
              <a:t>gestion d’une équipe</a:t>
            </a:r>
            <a:r>
              <a:rPr lang="fr-CA" sz="2800" dirty="0">
                <a:latin typeface="Aptos" panose="020B0004020202020204" pitchFamily="34" charset="0"/>
              </a:rPr>
              <a:t>, incluant le perfectionnement des PHQ </a:t>
            </a:r>
          </a:p>
          <a:p>
            <a:pPr marL="914400" lvl="1" indent="-457200">
              <a:lnSpc>
                <a:spcPct val="114000"/>
              </a:lnSpc>
              <a:spcBef>
                <a:spcPts val="600"/>
              </a:spcBef>
              <a:spcAft>
                <a:spcPts val="600"/>
              </a:spcAft>
              <a:buFont typeface="Arial" panose="020B0604020202020204" pitchFamily="34" charset="0"/>
              <a:buChar char="•"/>
            </a:pPr>
            <a:r>
              <a:rPr lang="fr-CA" sz="2800" dirty="0">
                <a:latin typeface="Aptos" panose="020B0004020202020204" pitchFamily="34" charset="0"/>
              </a:rPr>
              <a:t>Prise en compte dans l’évaluation de l’</a:t>
            </a:r>
            <a:r>
              <a:rPr lang="fr-CA" sz="2800" b="1" dirty="0">
                <a:latin typeface="Aptos" panose="020B0004020202020204" pitchFamily="34" charset="0"/>
              </a:rPr>
              <a:t>excellence</a:t>
            </a:r>
            <a:endParaRPr lang="fr-CA" sz="2800" dirty="0">
              <a:latin typeface="Aptos" panose="020B0004020202020204" pitchFamily="34" charset="0"/>
            </a:endParaRPr>
          </a:p>
        </p:txBody>
      </p:sp>
      <p:pic>
        <p:nvPicPr>
          <p:cNvPr id="6" name="Image 5">
            <a:extLst>
              <a:ext uri="{FF2B5EF4-FFF2-40B4-BE49-F238E27FC236}">
                <a16:creationId xmlns:a16="http://schemas.microsoft.com/office/drawing/2014/main" id="{559F2A64-1D3B-87E7-E358-7581A1FDC893}"/>
              </a:ext>
            </a:extLst>
          </p:cNvPr>
          <p:cNvPicPr>
            <a:picLocks noChangeAspect="1"/>
          </p:cNvPicPr>
          <p:nvPr>
            <p:custDataLst>
              <p:tags r:id="rId3"/>
            </p:custDataLst>
          </p:nvPr>
        </p:nvPicPr>
        <p:blipFill>
          <a:blip r:embed="rId9"/>
          <a:stretch>
            <a:fillRect/>
          </a:stretch>
        </p:blipFill>
        <p:spPr>
          <a:xfrm>
            <a:off x="7546007" y="1988840"/>
            <a:ext cx="4238625" cy="3314700"/>
          </a:xfrm>
          <a:prstGeom prst="rect">
            <a:avLst/>
          </a:prstGeom>
          <a:solidFill>
            <a:schemeClr val="bg1"/>
          </a:solidFill>
        </p:spPr>
      </p:pic>
      <p:sp>
        <p:nvSpPr>
          <p:cNvPr id="5" name="Espace réservé du numéro de diapositive 4">
            <a:extLst>
              <a:ext uri="{FF2B5EF4-FFF2-40B4-BE49-F238E27FC236}">
                <a16:creationId xmlns:a16="http://schemas.microsoft.com/office/drawing/2014/main" id="{58C9D649-0D43-ECBE-EEB8-CE1E308FE08E}"/>
              </a:ext>
            </a:extLst>
          </p:cNvPr>
          <p:cNvSpPr>
            <a:spLocks noGrp="1"/>
          </p:cNvSpPr>
          <p:nvPr>
            <p:ph type="sldNum" sz="quarter" idx="12"/>
            <p:custDataLst>
              <p:tags r:id="rId4"/>
            </p:custDataLst>
          </p:nvPr>
        </p:nvSpPr>
        <p:spPr/>
        <p:txBody>
          <a:bodyPr/>
          <a:lstStyle/>
          <a:p>
            <a:pPr>
              <a:defRPr/>
            </a:pPr>
            <a:fld id="{7F3DEAA3-8419-47D7-B399-55C7AC986A43}" type="slidenum">
              <a:rPr lang="fr-CA" smtClean="0"/>
              <a:pPr>
                <a:defRPr/>
              </a:pPr>
              <a:t>6</a:t>
            </a:fld>
            <a:endParaRPr lang="fr-CA" dirty="0"/>
          </a:p>
        </p:txBody>
      </p:sp>
      <p:pic>
        <p:nvPicPr>
          <p:cNvPr id="22" name="Audio 21">
            <a:hlinkClick r:id="" action="ppaction://media"/>
            <a:extLst>
              <a:ext uri="{FF2B5EF4-FFF2-40B4-BE49-F238E27FC236}">
                <a16:creationId xmlns:a16="http://schemas.microsoft.com/office/drawing/2014/main" id="{679DE16D-D50E-BAD0-CD7E-5E27BA4C5ECA}"/>
              </a:ext>
            </a:extLst>
          </p:cNvPr>
          <p:cNvPicPr>
            <a:picLocks noChangeAspect="1"/>
          </p:cNvPicPr>
          <p:nvPr>
            <a:audioFile r:link="rId6"/>
            <p:extLst>
              <p:ext uri="{DAA4B4D4-6D71-4841-9C94-3DE7FCFB9230}">
                <p14:media xmlns:p14="http://schemas.microsoft.com/office/powerpoint/2010/main" r:embed="rId5"/>
              </p:ext>
            </p:extLst>
          </p:nvPr>
        </p:nvPicPr>
        <p:blipFill>
          <a:blip r:embed="rId10"/>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178096120"/>
      </p:ext>
    </p:extLst>
  </p:cSld>
  <p:clrMapOvr>
    <a:masterClrMapping/>
  </p:clrMapOvr>
  <mc:AlternateContent xmlns:mc="http://schemas.openxmlformats.org/markup-compatibility/2006">
    <mc:Choice xmlns:p14="http://schemas.microsoft.com/office/powerpoint/2010/main" Requires="p14">
      <p:transition spd="slow" p14:dur="2000" advTm="26372"/>
    </mc:Choice>
    <mc:Fallback>
      <p:transition spd="slow" advTm="263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E3D5E2-A82D-8D79-42C3-D2BF7E3C2E2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2F92B7F-CDE7-14D6-E919-D28B7C65BAE2}"/>
              </a:ext>
            </a:extLst>
          </p:cNvPr>
          <p:cNvSpPr>
            <a:spLocks noGrp="1"/>
          </p:cNvSpPr>
          <p:nvPr>
            <p:ph type="ctrTitle"/>
            <p:custDataLst>
              <p:tags r:id="rId1"/>
            </p:custDataLst>
          </p:nvPr>
        </p:nvSpPr>
        <p:spPr>
          <a:xfrm>
            <a:off x="623392" y="548680"/>
            <a:ext cx="10873208" cy="720080"/>
          </a:xfrm>
        </p:spPr>
        <p:txBody>
          <a:bodyPr/>
          <a:lstStyle/>
          <a:p>
            <a:pPr algn="l"/>
            <a:r>
              <a:rPr lang="fr-CA" dirty="0"/>
              <a:t> Attente des organismes</a:t>
            </a:r>
          </a:p>
        </p:txBody>
      </p:sp>
      <p:sp>
        <p:nvSpPr>
          <p:cNvPr id="4" name="ZoneTexte 3">
            <a:extLst>
              <a:ext uri="{FF2B5EF4-FFF2-40B4-BE49-F238E27FC236}">
                <a16:creationId xmlns:a16="http://schemas.microsoft.com/office/drawing/2014/main" id="{29C71EFB-7E59-01CC-0A56-A626B89FA42D}"/>
              </a:ext>
            </a:extLst>
          </p:cNvPr>
          <p:cNvSpPr txBox="1"/>
          <p:nvPr>
            <p:custDataLst>
              <p:tags r:id="rId2"/>
            </p:custDataLst>
          </p:nvPr>
        </p:nvSpPr>
        <p:spPr>
          <a:xfrm>
            <a:off x="0" y="1484784"/>
            <a:ext cx="6960096" cy="381771"/>
          </a:xfrm>
          <a:prstGeom prst="rect">
            <a:avLst/>
          </a:prstGeom>
          <a:solidFill>
            <a:schemeClr val="bg1"/>
          </a:solidFill>
        </p:spPr>
        <p:txBody>
          <a:bodyPr wrap="square" rtlCol="0">
            <a:spAutoFit/>
          </a:bodyPr>
          <a:lstStyle/>
          <a:p>
            <a:pPr>
              <a:lnSpc>
                <a:spcPct val="114000"/>
              </a:lnSpc>
              <a:spcBef>
                <a:spcPts val="600"/>
              </a:spcBef>
              <a:spcAft>
                <a:spcPts val="600"/>
              </a:spcAft>
            </a:pPr>
            <a:r>
              <a:rPr lang="fr-CA" dirty="0"/>
              <a:t> </a:t>
            </a:r>
          </a:p>
        </p:txBody>
      </p:sp>
      <p:sp>
        <p:nvSpPr>
          <p:cNvPr id="5" name="ZoneTexte 4">
            <a:extLst>
              <a:ext uri="{FF2B5EF4-FFF2-40B4-BE49-F238E27FC236}">
                <a16:creationId xmlns:a16="http://schemas.microsoft.com/office/drawing/2014/main" id="{330E36C6-ECF9-287C-B78D-D3807A7B306D}"/>
              </a:ext>
            </a:extLst>
          </p:cNvPr>
          <p:cNvSpPr txBox="1"/>
          <p:nvPr>
            <p:custDataLst>
              <p:tags r:id="rId3"/>
            </p:custDataLst>
          </p:nvPr>
        </p:nvSpPr>
        <p:spPr>
          <a:xfrm>
            <a:off x="623392" y="1700808"/>
            <a:ext cx="10959008" cy="3955698"/>
          </a:xfrm>
          <a:prstGeom prst="rect">
            <a:avLst/>
          </a:prstGeom>
          <a:solidFill>
            <a:schemeClr val="bg1"/>
          </a:solidFill>
        </p:spPr>
        <p:txBody>
          <a:bodyPr wrap="square" rtlCol="0">
            <a:spAutoFit/>
          </a:bodyPr>
          <a:lstStyle/>
          <a:p>
            <a:pPr>
              <a:lnSpc>
                <a:spcPct val="114000"/>
              </a:lnSpc>
              <a:spcBef>
                <a:spcPts val="600"/>
              </a:spcBef>
              <a:spcAft>
                <a:spcPts val="600"/>
              </a:spcAft>
            </a:pPr>
            <a:r>
              <a:rPr lang="fr-CA" sz="3600" b="1" dirty="0">
                <a:latin typeface="+mn-lt"/>
              </a:rPr>
              <a:t>Importance de la réflexion</a:t>
            </a:r>
          </a:p>
          <a:p>
            <a:pPr marL="742950" lvl="1" indent="-285750">
              <a:lnSpc>
                <a:spcPct val="114000"/>
              </a:lnSpc>
              <a:spcBef>
                <a:spcPts val="600"/>
              </a:spcBef>
              <a:spcAft>
                <a:spcPts val="600"/>
              </a:spcAft>
              <a:buFont typeface="Arial" panose="020B0604020202020204" pitchFamily="34" charset="0"/>
              <a:buChar char="•"/>
            </a:pPr>
            <a:r>
              <a:rPr lang="fr-CA" sz="2800" dirty="0">
                <a:latin typeface="+mn-lt"/>
              </a:rPr>
              <a:t>Il est possible que l’EDI ne soit pas pertinent dans le projet, mais on doit être en mesure de le justifier.  </a:t>
            </a:r>
          </a:p>
          <a:p>
            <a:pPr marL="742950" lvl="1" indent="-285750">
              <a:lnSpc>
                <a:spcPct val="114000"/>
              </a:lnSpc>
              <a:spcBef>
                <a:spcPts val="600"/>
              </a:spcBef>
              <a:spcAft>
                <a:spcPts val="600"/>
              </a:spcAft>
              <a:buFont typeface="Arial" panose="020B0604020202020204" pitchFamily="34" charset="0"/>
              <a:buChar char="•"/>
            </a:pPr>
            <a:r>
              <a:rPr lang="fr-CA" sz="2800" dirty="0">
                <a:latin typeface="+mn-lt"/>
              </a:rPr>
              <a:t>La présentation des mesures d’EDI doit démontrer une réflexion approfondie et une réelle adaptation à votre contexte spécifique, qu’il s’agisse de votre domaine, de votre environnement ou de votre expérience.</a:t>
            </a:r>
          </a:p>
        </p:txBody>
      </p:sp>
      <p:sp>
        <p:nvSpPr>
          <p:cNvPr id="6" name="Espace réservé du numéro de diapositive 5">
            <a:extLst>
              <a:ext uri="{FF2B5EF4-FFF2-40B4-BE49-F238E27FC236}">
                <a16:creationId xmlns:a16="http://schemas.microsoft.com/office/drawing/2014/main" id="{7819EAB7-25F8-10FA-1E50-278713BB1B92}"/>
              </a:ext>
            </a:extLst>
          </p:cNvPr>
          <p:cNvSpPr>
            <a:spLocks noGrp="1"/>
          </p:cNvSpPr>
          <p:nvPr>
            <p:ph type="sldNum" sz="quarter" idx="12"/>
            <p:custDataLst>
              <p:tags r:id="rId4"/>
            </p:custDataLst>
          </p:nvPr>
        </p:nvSpPr>
        <p:spPr/>
        <p:txBody>
          <a:bodyPr/>
          <a:lstStyle/>
          <a:p>
            <a:pPr>
              <a:defRPr/>
            </a:pPr>
            <a:fld id="{7F3DEAA3-8419-47D7-B399-55C7AC986A43}" type="slidenum">
              <a:rPr lang="fr-CA" smtClean="0"/>
              <a:pPr>
                <a:defRPr/>
              </a:pPr>
              <a:t>7</a:t>
            </a:fld>
            <a:endParaRPr lang="fr-CA" dirty="0"/>
          </a:p>
        </p:txBody>
      </p:sp>
      <p:pic>
        <p:nvPicPr>
          <p:cNvPr id="7" name="Audio 6">
            <a:hlinkClick r:id="" action="ppaction://media"/>
            <a:extLst>
              <a:ext uri="{FF2B5EF4-FFF2-40B4-BE49-F238E27FC236}">
                <a16:creationId xmlns:a16="http://schemas.microsoft.com/office/drawing/2014/main" id="{4F21DF14-4EBF-6919-0AB6-9CE648B696E6}"/>
              </a:ext>
            </a:extLst>
          </p:cNvPr>
          <p:cNvPicPr>
            <a:picLocks noChangeAspect="1"/>
          </p:cNvPicPr>
          <p:nvPr>
            <a:audioFile r:link="rId6"/>
            <p:extLst>
              <p:ext uri="{DAA4B4D4-6D71-4841-9C94-3DE7FCFB9230}">
                <p14:media xmlns:p14="http://schemas.microsoft.com/office/powerpoint/2010/main" r:embed="rId5"/>
              </p:ext>
            </p:extLst>
          </p:nvPr>
        </p:nvPicPr>
        <p:blipFill>
          <a:blip r:embed="rId9"/>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628282848"/>
      </p:ext>
    </p:extLst>
  </p:cSld>
  <p:clrMapOvr>
    <a:masterClrMapping/>
  </p:clrMapOvr>
  <mc:AlternateContent xmlns:mc="http://schemas.openxmlformats.org/markup-compatibility/2006">
    <mc:Choice xmlns:p14="http://schemas.microsoft.com/office/powerpoint/2010/main" Requires="p14">
      <p:transition spd="slow" p14:dur="2000" advTm="32432"/>
    </mc:Choice>
    <mc:Fallback>
      <p:transition spd="slow" advTm="324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8E2C27-821F-DEB2-003F-36299FD939C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260A432-DD4A-445A-DEF5-7C2717BE59F8}"/>
              </a:ext>
            </a:extLst>
          </p:cNvPr>
          <p:cNvSpPr>
            <a:spLocks noGrp="1"/>
          </p:cNvSpPr>
          <p:nvPr>
            <p:ph type="ctrTitle"/>
            <p:custDataLst>
              <p:tags r:id="rId1"/>
            </p:custDataLst>
          </p:nvPr>
        </p:nvSpPr>
        <p:spPr>
          <a:xfrm>
            <a:off x="1775520" y="548679"/>
            <a:ext cx="10416480" cy="1317875"/>
          </a:xfrm>
        </p:spPr>
        <p:txBody>
          <a:bodyPr/>
          <a:lstStyle/>
          <a:p>
            <a:pPr algn="l"/>
            <a:r>
              <a:rPr lang="fr-CA" dirty="0"/>
              <a:t>Critères d’évaluation du programme de subvention à la découverte </a:t>
            </a:r>
          </a:p>
        </p:txBody>
      </p:sp>
      <p:sp>
        <p:nvSpPr>
          <p:cNvPr id="5" name="ZoneTexte 4">
            <a:extLst>
              <a:ext uri="{FF2B5EF4-FFF2-40B4-BE49-F238E27FC236}">
                <a16:creationId xmlns:a16="http://schemas.microsoft.com/office/drawing/2014/main" id="{6D7CAA93-8817-7E0D-6054-867BB6F779B6}"/>
              </a:ext>
            </a:extLst>
          </p:cNvPr>
          <p:cNvSpPr txBox="1"/>
          <p:nvPr>
            <p:custDataLst>
              <p:tags r:id="rId2"/>
            </p:custDataLst>
          </p:nvPr>
        </p:nvSpPr>
        <p:spPr>
          <a:xfrm>
            <a:off x="1775520" y="2186416"/>
            <a:ext cx="10416480" cy="2832891"/>
          </a:xfrm>
          <a:prstGeom prst="rect">
            <a:avLst/>
          </a:prstGeom>
          <a:solidFill>
            <a:schemeClr val="bg1"/>
          </a:solidFill>
        </p:spPr>
        <p:txBody>
          <a:bodyPr wrap="square" rtlCol="0">
            <a:spAutoFit/>
          </a:bodyPr>
          <a:lstStyle/>
          <a:p>
            <a:pPr marL="285750" indent="-285750">
              <a:lnSpc>
                <a:spcPct val="114000"/>
              </a:lnSpc>
              <a:spcBef>
                <a:spcPts val="600"/>
              </a:spcBef>
              <a:spcAft>
                <a:spcPts val="600"/>
              </a:spcAft>
              <a:buFont typeface="Arial" panose="020B0604020202020204" pitchFamily="34" charset="0"/>
              <a:buChar char="•"/>
            </a:pPr>
            <a:r>
              <a:rPr lang="fr-CA" sz="2800" dirty="0">
                <a:latin typeface="+mn-lt"/>
              </a:rPr>
              <a:t>L’excellence de la chercheuse ou du chercheur en sciences ou en génie;</a:t>
            </a:r>
          </a:p>
          <a:p>
            <a:pPr marL="285750" indent="-285750">
              <a:lnSpc>
                <a:spcPct val="114000"/>
              </a:lnSpc>
              <a:spcBef>
                <a:spcPts val="600"/>
              </a:spcBef>
              <a:spcAft>
                <a:spcPts val="600"/>
              </a:spcAft>
              <a:buFont typeface="Arial" panose="020B0604020202020204" pitchFamily="34" charset="0"/>
              <a:buChar char="•"/>
            </a:pPr>
            <a:r>
              <a:rPr lang="fr-CA" sz="2800" dirty="0">
                <a:latin typeface="+mn-lt"/>
              </a:rPr>
              <a:t>Le mérite de la proposition;</a:t>
            </a:r>
          </a:p>
          <a:p>
            <a:pPr marL="285750" indent="-285750">
              <a:lnSpc>
                <a:spcPct val="114000"/>
              </a:lnSpc>
              <a:spcBef>
                <a:spcPts val="600"/>
              </a:spcBef>
              <a:spcAft>
                <a:spcPts val="600"/>
              </a:spcAft>
              <a:buFont typeface="Arial" panose="020B0604020202020204" pitchFamily="34" charset="0"/>
              <a:buChar char="•"/>
            </a:pPr>
            <a:r>
              <a:rPr lang="fr-CA" sz="2800" dirty="0">
                <a:latin typeface="+mn-lt"/>
              </a:rPr>
              <a:t>Les contributions à la formation de personnel hautement qualifié (PHQ)</a:t>
            </a:r>
          </a:p>
        </p:txBody>
      </p:sp>
      <p:pic>
        <p:nvPicPr>
          <p:cNvPr id="7" name="Image 6">
            <a:extLst>
              <a:ext uri="{FF2B5EF4-FFF2-40B4-BE49-F238E27FC236}">
                <a16:creationId xmlns:a16="http://schemas.microsoft.com/office/drawing/2014/main" id="{12D99266-8F1A-83F6-83B1-7218385B30C5}"/>
              </a:ext>
            </a:extLst>
          </p:cNvPr>
          <p:cNvPicPr>
            <a:picLocks noChangeAspect="1"/>
          </p:cNvPicPr>
          <p:nvPr>
            <p:custDataLst>
              <p:tags r:id="rId3"/>
            </p:custDataLst>
          </p:nvPr>
        </p:nvPicPr>
        <p:blipFill>
          <a:blip r:embed="rId9" cstate="print">
            <a:extLst>
              <a:ext uri="{28A0092B-C50C-407E-A947-70E740481C1C}">
                <a14:useLocalDpi xmlns:a14="http://schemas.microsoft.com/office/drawing/2010/main" val="0"/>
              </a:ext>
            </a:extLst>
          </a:blip>
          <a:srcRect t="9160" r="65384" b="3318"/>
          <a:stretch>
            <a:fillRect/>
          </a:stretch>
        </p:blipFill>
        <p:spPr>
          <a:xfrm>
            <a:off x="626056" y="0"/>
            <a:ext cx="720011" cy="6858000"/>
          </a:xfrm>
          <a:prstGeom prst="rect">
            <a:avLst/>
          </a:prstGeom>
        </p:spPr>
      </p:pic>
      <p:sp>
        <p:nvSpPr>
          <p:cNvPr id="4" name="Espace réservé du numéro de diapositive 3">
            <a:extLst>
              <a:ext uri="{FF2B5EF4-FFF2-40B4-BE49-F238E27FC236}">
                <a16:creationId xmlns:a16="http://schemas.microsoft.com/office/drawing/2014/main" id="{44F18BE2-974F-5B08-F67E-45021C3FAC93}"/>
              </a:ext>
            </a:extLst>
          </p:cNvPr>
          <p:cNvSpPr>
            <a:spLocks noGrp="1"/>
          </p:cNvSpPr>
          <p:nvPr>
            <p:ph type="sldNum" sz="quarter" idx="12"/>
            <p:custDataLst>
              <p:tags r:id="rId4"/>
            </p:custDataLst>
          </p:nvPr>
        </p:nvSpPr>
        <p:spPr/>
        <p:txBody>
          <a:bodyPr/>
          <a:lstStyle/>
          <a:p>
            <a:pPr>
              <a:defRPr/>
            </a:pPr>
            <a:fld id="{7F3DEAA3-8419-47D7-B399-55C7AC986A43}" type="slidenum">
              <a:rPr lang="fr-CA" smtClean="0"/>
              <a:pPr>
                <a:defRPr/>
              </a:pPr>
              <a:t>8</a:t>
            </a:fld>
            <a:endParaRPr lang="fr-CA" dirty="0"/>
          </a:p>
        </p:txBody>
      </p:sp>
      <p:pic>
        <p:nvPicPr>
          <p:cNvPr id="11" name="Audio 10">
            <a:hlinkClick r:id="" action="ppaction://media"/>
            <a:extLst>
              <a:ext uri="{FF2B5EF4-FFF2-40B4-BE49-F238E27FC236}">
                <a16:creationId xmlns:a16="http://schemas.microsoft.com/office/drawing/2014/main" id="{A4F42575-A75E-F834-3C72-2482FBAD0FC5}"/>
              </a:ext>
            </a:extLst>
          </p:cNvPr>
          <p:cNvPicPr>
            <a:picLocks noChangeAspect="1"/>
          </p:cNvPicPr>
          <p:nvPr>
            <a:audioFile r:link="rId6"/>
            <p:extLst>
              <p:ext uri="{DAA4B4D4-6D71-4841-9C94-3DE7FCFB9230}">
                <p14:media xmlns:p14="http://schemas.microsoft.com/office/powerpoint/2010/main" r:embed="rId5"/>
              </p:ext>
            </p:extLst>
          </p:nvPr>
        </p:nvPicPr>
        <p:blipFill>
          <a:blip r:embed="rId10"/>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779188338"/>
      </p:ext>
    </p:extLst>
  </p:cSld>
  <p:clrMapOvr>
    <a:masterClrMapping/>
  </p:clrMapOvr>
  <mc:AlternateContent xmlns:mc="http://schemas.openxmlformats.org/markup-compatibility/2006">
    <mc:Choice xmlns:p14="http://schemas.microsoft.com/office/powerpoint/2010/main" Requires="p14">
      <p:transition spd="slow" p14:dur="2000" advTm="11535"/>
    </mc:Choice>
    <mc:Fallback>
      <p:transition spd="slow" advTm="115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447A93-2A00-F38E-6B20-079E94D181A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4ABF6E0-1FEE-9143-BA40-2C1A4279675E}"/>
              </a:ext>
            </a:extLst>
          </p:cNvPr>
          <p:cNvSpPr>
            <a:spLocks noGrp="1"/>
          </p:cNvSpPr>
          <p:nvPr>
            <p:ph type="ctrTitle"/>
            <p:custDataLst>
              <p:tags r:id="rId1"/>
            </p:custDataLst>
          </p:nvPr>
        </p:nvSpPr>
        <p:spPr>
          <a:xfrm>
            <a:off x="623392" y="548679"/>
            <a:ext cx="11568608" cy="1317875"/>
          </a:xfrm>
        </p:spPr>
        <p:txBody>
          <a:bodyPr/>
          <a:lstStyle/>
          <a:p>
            <a:pPr algn="l"/>
            <a:r>
              <a:rPr lang="fr-CA" dirty="0"/>
              <a:t>Grille d’évaluation </a:t>
            </a:r>
          </a:p>
        </p:txBody>
      </p:sp>
      <p:sp>
        <p:nvSpPr>
          <p:cNvPr id="5" name="ZoneTexte 4">
            <a:extLst>
              <a:ext uri="{FF2B5EF4-FFF2-40B4-BE49-F238E27FC236}">
                <a16:creationId xmlns:a16="http://schemas.microsoft.com/office/drawing/2014/main" id="{5C7CA107-E32A-21FF-7AC2-98E33420A43E}"/>
              </a:ext>
            </a:extLst>
          </p:cNvPr>
          <p:cNvSpPr txBox="1"/>
          <p:nvPr>
            <p:custDataLst>
              <p:tags r:id="rId2"/>
            </p:custDataLst>
          </p:nvPr>
        </p:nvSpPr>
        <p:spPr>
          <a:xfrm>
            <a:off x="4727848" y="1916832"/>
            <a:ext cx="7464152" cy="4306564"/>
          </a:xfrm>
          <a:prstGeom prst="rect">
            <a:avLst/>
          </a:prstGeom>
          <a:solidFill>
            <a:schemeClr val="bg1"/>
          </a:solidFill>
        </p:spPr>
        <p:txBody>
          <a:bodyPr wrap="square" rtlCol="0">
            <a:spAutoFit/>
          </a:bodyPr>
          <a:lstStyle/>
          <a:p>
            <a:pPr marL="285750" indent="-285750">
              <a:lnSpc>
                <a:spcPct val="114000"/>
              </a:lnSpc>
              <a:spcBef>
                <a:spcPts val="600"/>
              </a:spcBef>
              <a:spcAft>
                <a:spcPts val="600"/>
              </a:spcAft>
              <a:buFont typeface="Arial" panose="020B0604020202020204" pitchFamily="34" charset="0"/>
              <a:buChar char="•"/>
            </a:pPr>
            <a:r>
              <a:rPr lang="fr-CA" sz="2800" dirty="0">
                <a:latin typeface="+mn-lt"/>
              </a:rPr>
              <a:t>Dans la </a:t>
            </a:r>
            <a:r>
              <a:rPr lang="fr-CA" sz="2800" b="1" dirty="0">
                <a:latin typeface="+mn-lt"/>
              </a:rPr>
              <a:t>grille d’évaluation</a:t>
            </a:r>
            <a:r>
              <a:rPr lang="fr-CA" sz="2800" dirty="0">
                <a:latin typeface="+mn-lt"/>
              </a:rPr>
              <a:t>, l’EDI n’est mentionné qu’au 3e critère (formation de personnel hautement qualifié)</a:t>
            </a:r>
          </a:p>
          <a:p>
            <a:pPr marL="285750" indent="-285750">
              <a:lnSpc>
                <a:spcPct val="114000"/>
              </a:lnSpc>
              <a:spcBef>
                <a:spcPts val="600"/>
              </a:spcBef>
              <a:spcAft>
                <a:spcPts val="600"/>
              </a:spcAft>
              <a:buFont typeface="Arial" panose="020B0604020202020204" pitchFamily="34" charset="0"/>
              <a:buChar char="•"/>
            </a:pPr>
            <a:r>
              <a:rPr lang="fr-CA" sz="2800" dirty="0">
                <a:latin typeface="+mn-lt"/>
              </a:rPr>
              <a:t>Dans le </a:t>
            </a:r>
            <a:r>
              <a:rPr lang="fr-CA" sz="2800" b="1" dirty="0">
                <a:latin typeface="+mn-lt"/>
              </a:rPr>
              <a:t>manuel d’évaluation par les pairs</a:t>
            </a:r>
            <a:r>
              <a:rPr lang="fr-CA" sz="2800" dirty="0">
                <a:latin typeface="+mn-lt"/>
              </a:rPr>
              <a:t>, l’EDI est cependant mentionné ou donné en exemple pour les </a:t>
            </a:r>
            <a:r>
              <a:rPr lang="fr-CA" sz="2800" b="1" dirty="0">
                <a:latin typeface="+mn-lt"/>
              </a:rPr>
              <a:t>trois critères </a:t>
            </a:r>
            <a:r>
              <a:rPr lang="fr-CA" sz="2800" dirty="0">
                <a:latin typeface="+mn-lt"/>
              </a:rPr>
              <a:t>du concours.  </a:t>
            </a:r>
          </a:p>
          <a:p>
            <a:pPr marL="285750" indent="-285750">
              <a:lnSpc>
                <a:spcPct val="114000"/>
              </a:lnSpc>
              <a:spcBef>
                <a:spcPts val="600"/>
              </a:spcBef>
              <a:spcAft>
                <a:spcPts val="600"/>
              </a:spcAft>
              <a:buFont typeface="Arial" panose="020B0604020202020204" pitchFamily="34" charset="0"/>
              <a:buChar char="•"/>
            </a:pPr>
            <a:r>
              <a:rPr lang="fr-CA" sz="2800" dirty="0">
                <a:latin typeface="+mn-lt"/>
              </a:rPr>
              <a:t>On peut donc parler de nos pratique EDI pour se démarquer pour chacun des critères</a:t>
            </a:r>
          </a:p>
        </p:txBody>
      </p:sp>
      <p:pic>
        <p:nvPicPr>
          <p:cNvPr id="9" name="Image 8">
            <a:extLst>
              <a:ext uri="{FF2B5EF4-FFF2-40B4-BE49-F238E27FC236}">
                <a16:creationId xmlns:a16="http://schemas.microsoft.com/office/drawing/2014/main" id="{BAEAC86C-4193-D0A0-928D-CD0AE1408EA6}"/>
              </a:ext>
            </a:extLst>
          </p:cNvPr>
          <p:cNvPicPr>
            <a:picLocks noChangeAspect="1"/>
          </p:cNvPicPr>
          <p:nvPr>
            <p:custDataLst>
              <p:tags r:id="rId3"/>
            </p:custDataLst>
          </p:nvPr>
        </p:nvPicPr>
        <p:blipFill>
          <a:blip r:embed="rId9" cstate="print">
            <a:extLst>
              <a:ext uri="{28A0092B-C50C-407E-A947-70E740481C1C}">
                <a14:useLocalDpi xmlns:a14="http://schemas.microsoft.com/office/drawing/2010/main" val="0"/>
              </a:ext>
            </a:extLst>
          </a:blip>
          <a:stretch>
            <a:fillRect/>
          </a:stretch>
        </p:blipFill>
        <p:spPr>
          <a:xfrm>
            <a:off x="-24680" y="2204864"/>
            <a:ext cx="4680520" cy="3764925"/>
          </a:xfrm>
          <a:prstGeom prst="rect">
            <a:avLst/>
          </a:prstGeom>
        </p:spPr>
      </p:pic>
      <p:sp>
        <p:nvSpPr>
          <p:cNvPr id="4" name="Espace réservé du numéro de diapositive 3">
            <a:extLst>
              <a:ext uri="{FF2B5EF4-FFF2-40B4-BE49-F238E27FC236}">
                <a16:creationId xmlns:a16="http://schemas.microsoft.com/office/drawing/2014/main" id="{E8AD091D-5746-D1D0-91D0-3B7ABB11FB9E}"/>
              </a:ext>
            </a:extLst>
          </p:cNvPr>
          <p:cNvSpPr>
            <a:spLocks noGrp="1"/>
          </p:cNvSpPr>
          <p:nvPr>
            <p:ph type="sldNum" sz="quarter" idx="12"/>
            <p:custDataLst>
              <p:tags r:id="rId4"/>
            </p:custDataLst>
          </p:nvPr>
        </p:nvSpPr>
        <p:spPr/>
        <p:txBody>
          <a:bodyPr/>
          <a:lstStyle/>
          <a:p>
            <a:pPr>
              <a:defRPr/>
            </a:pPr>
            <a:fld id="{7F3DEAA3-8419-47D7-B399-55C7AC986A43}" type="slidenum">
              <a:rPr lang="fr-CA" smtClean="0"/>
              <a:pPr>
                <a:defRPr/>
              </a:pPr>
              <a:t>9</a:t>
            </a:fld>
            <a:endParaRPr lang="fr-CA" dirty="0"/>
          </a:p>
        </p:txBody>
      </p:sp>
      <p:pic>
        <p:nvPicPr>
          <p:cNvPr id="10" name="Audio 9">
            <a:hlinkClick r:id="" action="ppaction://media"/>
            <a:extLst>
              <a:ext uri="{FF2B5EF4-FFF2-40B4-BE49-F238E27FC236}">
                <a16:creationId xmlns:a16="http://schemas.microsoft.com/office/drawing/2014/main" id="{CA9E92F7-4C8A-EA03-99E7-3BE5E33A9060}"/>
              </a:ext>
            </a:extLst>
          </p:cNvPr>
          <p:cNvPicPr>
            <a:picLocks noChangeAspect="1"/>
          </p:cNvPicPr>
          <p:nvPr>
            <a:audioFile r:link="rId6"/>
            <p:extLst>
              <p:ext uri="{DAA4B4D4-6D71-4841-9C94-3DE7FCFB9230}">
                <p14:media xmlns:p14="http://schemas.microsoft.com/office/powerpoint/2010/main" r:embed="rId5"/>
              </p:ext>
            </p:extLst>
          </p:nvPr>
        </p:nvPicPr>
        <p:blipFill>
          <a:blip r:embed="rId10"/>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463245883"/>
      </p:ext>
    </p:extLst>
  </p:cSld>
  <p:clrMapOvr>
    <a:masterClrMapping/>
  </p:clrMapOvr>
  <mc:AlternateContent xmlns:mc="http://schemas.openxmlformats.org/markup-compatibility/2006">
    <mc:Choice xmlns:p14="http://schemas.microsoft.com/office/powerpoint/2010/main" Requires="p14">
      <p:transition spd="slow" p14:dur="2000" advTm="22054"/>
    </mc:Choice>
    <mc:Fallback>
      <p:transition spd="slow" advTm="2205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052AECC-C7AB-B388-F8DE-519AD5BDDDE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01CDACC-1C47-9789-A61F-E7F69F9128A5}"/>
              </a:ext>
            </a:extLst>
          </p:cNvPr>
          <p:cNvSpPr>
            <a:spLocks noGrp="1"/>
          </p:cNvSpPr>
          <p:nvPr>
            <p:ph type="ctrTitle"/>
            <p:custDataLst>
              <p:tags r:id="rId2"/>
            </p:custDataLst>
          </p:nvPr>
        </p:nvSpPr>
        <p:spPr>
          <a:xfrm>
            <a:off x="695400" y="332656"/>
            <a:ext cx="11496600" cy="1317875"/>
          </a:xfrm>
        </p:spPr>
        <p:txBody>
          <a:bodyPr/>
          <a:lstStyle/>
          <a:p>
            <a:pPr algn="l"/>
            <a:r>
              <a:rPr lang="fr-CA" dirty="0"/>
              <a:t>Critère 1 : Excellence </a:t>
            </a:r>
          </a:p>
        </p:txBody>
      </p:sp>
      <p:sp>
        <p:nvSpPr>
          <p:cNvPr id="5" name="ZoneTexte 4">
            <a:extLst>
              <a:ext uri="{FF2B5EF4-FFF2-40B4-BE49-F238E27FC236}">
                <a16:creationId xmlns:a16="http://schemas.microsoft.com/office/drawing/2014/main" id="{5010AA90-3C6A-39C4-063C-F1E976EA7EF5}"/>
              </a:ext>
            </a:extLst>
          </p:cNvPr>
          <p:cNvSpPr txBox="1"/>
          <p:nvPr>
            <p:custDataLst>
              <p:tags r:id="rId3"/>
            </p:custDataLst>
          </p:nvPr>
        </p:nvSpPr>
        <p:spPr>
          <a:xfrm>
            <a:off x="3575720" y="1700808"/>
            <a:ext cx="8616280" cy="5165132"/>
          </a:xfrm>
          <a:prstGeom prst="rect">
            <a:avLst/>
          </a:prstGeom>
          <a:solidFill>
            <a:schemeClr val="bg1"/>
          </a:solidFill>
        </p:spPr>
        <p:txBody>
          <a:bodyPr wrap="square" rtlCol="0">
            <a:spAutoFit/>
          </a:bodyPr>
          <a:lstStyle/>
          <a:p>
            <a:pPr>
              <a:lnSpc>
                <a:spcPct val="114000"/>
              </a:lnSpc>
              <a:spcBef>
                <a:spcPts val="600"/>
              </a:spcBef>
              <a:spcAft>
                <a:spcPts val="600"/>
              </a:spcAft>
            </a:pPr>
            <a:r>
              <a:rPr lang="fr-CA" sz="2400" dirty="0">
                <a:latin typeface="+mn-lt"/>
              </a:rPr>
              <a:t>Dans le </a:t>
            </a:r>
            <a:r>
              <a:rPr lang="fr-CA" sz="2400" b="1" dirty="0">
                <a:latin typeface="+mn-lt"/>
              </a:rPr>
              <a:t>manuel d’évaluation par les pairs</a:t>
            </a:r>
            <a:r>
              <a:rPr lang="fr-CA" sz="2400" dirty="0">
                <a:latin typeface="+mn-lt"/>
              </a:rPr>
              <a:t>, l’excellence est analysée selon les trois éléments suivants : </a:t>
            </a:r>
          </a:p>
          <a:p>
            <a:pPr lvl="1" indent="-457200">
              <a:lnSpc>
                <a:spcPct val="114000"/>
              </a:lnSpc>
              <a:spcBef>
                <a:spcPts val="600"/>
              </a:spcBef>
              <a:spcAft>
                <a:spcPts val="600"/>
              </a:spcAft>
              <a:buFont typeface="+mj-lt"/>
              <a:buAutoNum type="arabicPeriod"/>
            </a:pPr>
            <a:r>
              <a:rPr lang="fr-CA" sz="2400" dirty="0">
                <a:latin typeface="+mn-lt"/>
              </a:rPr>
              <a:t>Les connaissances, l’expertise et l’expérience de la chercheuse ou du chercheur en SNG; </a:t>
            </a:r>
          </a:p>
          <a:p>
            <a:pPr lvl="1" indent="-457200">
              <a:lnSpc>
                <a:spcPct val="114000"/>
              </a:lnSpc>
              <a:spcBef>
                <a:spcPts val="600"/>
              </a:spcBef>
              <a:spcAft>
                <a:spcPts val="600"/>
              </a:spcAft>
              <a:buFont typeface="+mj-lt"/>
              <a:buAutoNum type="arabicPeriod"/>
            </a:pPr>
            <a:r>
              <a:rPr lang="fr-CA" sz="2400" dirty="0">
                <a:latin typeface="+mn-lt"/>
              </a:rPr>
              <a:t>La qualité et l’impact des contributions au domaine de recherche proposée et/ou à d’autres domaines des SNG; </a:t>
            </a:r>
          </a:p>
          <a:p>
            <a:pPr lvl="1" indent="-457200">
              <a:lnSpc>
                <a:spcPct val="114000"/>
              </a:lnSpc>
              <a:spcBef>
                <a:spcPts val="600"/>
              </a:spcBef>
              <a:spcAft>
                <a:spcPts val="600"/>
              </a:spcAft>
              <a:buFont typeface="+mj-lt"/>
              <a:buAutoNum type="arabicPeriod"/>
            </a:pPr>
            <a:r>
              <a:rPr lang="fr-CA" sz="2400" dirty="0">
                <a:latin typeface="+mn-lt"/>
              </a:rPr>
              <a:t>L’importance des contributions et de leur utilisation pour d’autres chercheuses et chercheurs et utilisatrices et utilisateurs finaux (tels que l’industrie, les partenaires, les communautés, incluant les communautés autochtones, ou le public). </a:t>
            </a:r>
          </a:p>
        </p:txBody>
      </p:sp>
      <p:pic>
        <p:nvPicPr>
          <p:cNvPr id="11" name="Image 10">
            <a:extLst>
              <a:ext uri="{FF2B5EF4-FFF2-40B4-BE49-F238E27FC236}">
                <a16:creationId xmlns:a16="http://schemas.microsoft.com/office/drawing/2014/main" id="{018E18D0-A420-BB16-0133-0EF3D5F76C11}"/>
              </a:ext>
            </a:extLst>
          </p:cNvPr>
          <p:cNvPicPr>
            <a:picLocks noChangeAspect="1"/>
          </p:cNvPicPr>
          <p:nvPr>
            <p:custDataLst>
              <p:tags r:id="rId4"/>
            </p:custDataLst>
          </p:nvPr>
        </p:nvPicPr>
        <p:blipFill>
          <a:blip r:embed="rId10">
            <a:extLst>
              <a:ext uri="{28A0092B-C50C-407E-A947-70E740481C1C}">
                <a14:useLocalDpi xmlns:a14="http://schemas.microsoft.com/office/drawing/2010/main" val="0"/>
              </a:ext>
            </a:extLst>
          </a:blip>
          <a:stretch>
            <a:fillRect/>
          </a:stretch>
        </p:blipFill>
        <p:spPr>
          <a:xfrm>
            <a:off x="-168695" y="2456892"/>
            <a:ext cx="3600400" cy="1576078"/>
          </a:xfrm>
          <a:prstGeom prst="rect">
            <a:avLst/>
          </a:prstGeom>
        </p:spPr>
      </p:pic>
      <p:sp>
        <p:nvSpPr>
          <p:cNvPr id="4" name="Espace réservé du numéro de diapositive 3">
            <a:extLst>
              <a:ext uri="{FF2B5EF4-FFF2-40B4-BE49-F238E27FC236}">
                <a16:creationId xmlns:a16="http://schemas.microsoft.com/office/drawing/2014/main" id="{CE8146CD-4449-E2AD-F8C9-E5BAA3DAF77F}"/>
              </a:ext>
            </a:extLst>
          </p:cNvPr>
          <p:cNvSpPr>
            <a:spLocks noGrp="1"/>
          </p:cNvSpPr>
          <p:nvPr>
            <p:ph type="sldNum" sz="quarter" idx="12"/>
            <p:custDataLst>
              <p:tags r:id="rId5"/>
            </p:custDataLst>
          </p:nvPr>
        </p:nvSpPr>
        <p:spPr/>
        <p:txBody>
          <a:bodyPr/>
          <a:lstStyle/>
          <a:p>
            <a:pPr>
              <a:defRPr/>
            </a:pPr>
            <a:fld id="{7F3DEAA3-8419-47D7-B399-55C7AC986A43}" type="slidenum">
              <a:rPr lang="fr-CA" smtClean="0"/>
              <a:pPr>
                <a:defRPr/>
              </a:pPr>
              <a:t>10</a:t>
            </a:fld>
            <a:endParaRPr lang="fr-CA" dirty="0"/>
          </a:p>
        </p:txBody>
      </p:sp>
      <p:pic>
        <p:nvPicPr>
          <p:cNvPr id="23" name="Audio 22">
            <a:hlinkClick r:id="" action="ppaction://media"/>
            <a:extLst>
              <a:ext uri="{FF2B5EF4-FFF2-40B4-BE49-F238E27FC236}">
                <a16:creationId xmlns:a16="http://schemas.microsoft.com/office/drawing/2014/main" id="{7CE1F7A2-4110-8B26-3E69-98E917A5B610}"/>
              </a:ext>
            </a:extLst>
          </p:cNvPr>
          <p:cNvPicPr>
            <a:picLocks noChangeAspect="1"/>
          </p:cNvPicPr>
          <p:nvPr>
            <a:audioFile r:link="rId7"/>
            <p:extLst>
              <p:ext uri="{DAA4B4D4-6D71-4841-9C94-3DE7FCFB9230}">
                <p14:media xmlns:p14="http://schemas.microsoft.com/office/powerpoint/2010/main" r:embed="rId6"/>
              </p:ext>
            </p:extLst>
          </p:nvPr>
        </p:nvPicPr>
        <p:blipFill>
          <a:blip r:embed="rId11"/>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98648952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advTm="22919"/>
    </mc:Choice>
    <mc:Fallback>
      <p:transition spd="slow" advTm="229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3"/>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DE82CE7-3522-B0B9-2DC3-2AEDAFB653E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9607ABD-0EBD-A002-974B-AE96F3AB9AAF}"/>
              </a:ext>
            </a:extLst>
          </p:cNvPr>
          <p:cNvSpPr>
            <a:spLocks noGrp="1"/>
          </p:cNvSpPr>
          <p:nvPr>
            <p:ph type="ctrTitle"/>
            <p:custDataLst>
              <p:tags r:id="rId2"/>
            </p:custDataLst>
          </p:nvPr>
        </p:nvSpPr>
        <p:spPr>
          <a:xfrm>
            <a:off x="695400" y="74453"/>
            <a:ext cx="11466180" cy="1317875"/>
          </a:xfrm>
        </p:spPr>
        <p:txBody>
          <a:bodyPr/>
          <a:lstStyle/>
          <a:p>
            <a:pPr algn="l"/>
            <a:r>
              <a:rPr lang="fr-CA" dirty="0"/>
              <a:t>Critère 1 : Excellence </a:t>
            </a:r>
          </a:p>
        </p:txBody>
      </p:sp>
      <p:sp>
        <p:nvSpPr>
          <p:cNvPr id="5" name="ZoneTexte 4">
            <a:extLst>
              <a:ext uri="{FF2B5EF4-FFF2-40B4-BE49-F238E27FC236}">
                <a16:creationId xmlns:a16="http://schemas.microsoft.com/office/drawing/2014/main" id="{5DBEDF22-04A3-5629-6B07-FC03AE1C1C4B}"/>
              </a:ext>
            </a:extLst>
          </p:cNvPr>
          <p:cNvSpPr txBox="1"/>
          <p:nvPr>
            <p:custDataLst>
              <p:tags r:id="rId3"/>
            </p:custDataLst>
          </p:nvPr>
        </p:nvSpPr>
        <p:spPr>
          <a:xfrm>
            <a:off x="335361" y="1556792"/>
            <a:ext cx="11665296" cy="4997074"/>
          </a:xfrm>
          <a:prstGeom prst="rect">
            <a:avLst/>
          </a:prstGeom>
          <a:solidFill>
            <a:schemeClr val="bg1"/>
          </a:solidFill>
        </p:spPr>
        <p:txBody>
          <a:bodyPr wrap="square" rtlCol="0">
            <a:spAutoFit/>
          </a:bodyPr>
          <a:lstStyle/>
          <a:p>
            <a:pPr lvl="0">
              <a:lnSpc>
                <a:spcPct val="114000"/>
              </a:lnSpc>
              <a:spcBef>
                <a:spcPts val="600"/>
              </a:spcBef>
              <a:spcAft>
                <a:spcPts val="600"/>
              </a:spcAft>
            </a:pPr>
            <a:r>
              <a:rPr lang="fr-CA" sz="2400" dirty="0">
                <a:latin typeface="+mn-lt"/>
              </a:rPr>
              <a:t>Pour chacun de ces 3 éléments, des exemples en lien avec l’EDI sont donnés : </a:t>
            </a:r>
          </a:p>
          <a:p>
            <a:pPr marL="914400" lvl="1" indent="-457200">
              <a:lnSpc>
                <a:spcPct val="114000"/>
              </a:lnSpc>
              <a:spcBef>
                <a:spcPts val="600"/>
              </a:spcBef>
              <a:spcAft>
                <a:spcPts val="600"/>
              </a:spcAft>
              <a:buFont typeface="+mj-lt"/>
              <a:buAutoNum type="arabicPeriod"/>
            </a:pPr>
            <a:r>
              <a:rPr lang="fr-CA" sz="2400" dirty="0">
                <a:latin typeface="+mn-lt"/>
              </a:rPr>
              <a:t>Les connaissances, l’expertise et l’expérience en SNG : </a:t>
            </a:r>
            <a:r>
              <a:rPr lang="fr-CA" sz="2400" dirty="0">
                <a:latin typeface="+mn-lt"/>
                <a:sym typeface="Wingdings" panose="05000000000000000000" pitchFamily="2" charset="2"/>
              </a:rPr>
              <a:t> </a:t>
            </a:r>
          </a:p>
          <a:p>
            <a:pPr marL="1371600" lvl="2" indent="-457200">
              <a:lnSpc>
                <a:spcPct val="114000"/>
              </a:lnSpc>
              <a:spcBef>
                <a:spcPts val="600"/>
              </a:spcBef>
              <a:spcAft>
                <a:spcPts val="600"/>
              </a:spcAft>
              <a:buFont typeface="Arial" panose="020B0604020202020204" pitchFamily="34" charset="0"/>
              <a:buChar char="•"/>
            </a:pPr>
            <a:r>
              <a:rPr lang="fr-CA" sz="2200" dirty="0">
                <a:latin typeface="+mn-lt"/>
              </a:rPr>
              <a:t>les contributions à la promotion de l’équité, de la diversité et de l’inclusion dans les activités de recherche</a:t>
            </a:r>
          </a:p>
          <a:p>
            <a:pPr marL="914400" lvl="1" indent="-457200">
              <a:lnSpc>
                <a:spcPct val="114000"/>
              </a:lnSpc>
              <a:spcBef>
                <a:spcPts val="600"/>
              </a:spcBef>
              <a:spcAft>
                <a:spcPts val="600"/>
              </a:spcAft>
              <a:buFont typeface="+mj-lt"/>
              <a:buAutoNum type="arabicPeriod"/>
            </a:pPr>
            <a:r>
              <a:rPr lang="fr-CA" sz="2400" dirty="0">
                <a:latin typeface="+mn-lt"/>
              </a:rPr>
              <a:t>La qualité et l’impact des contributions au domaine de recherche : </a:t>
            </a:r>
            <a:r>
              <a:rPr lang="fr-CA" sz="2400" dirty="0">
                <a:latin typeface="+mn-lt"/>
                <a:sym typeface="Wingdings" panose="05000000000000000000" pitchFamily="2" charset="2"/>
              </a:rPr>
              <a:t> </a:t>
            </a:r>
          </a:p>
          <a:p>
            <a:pPr marL="1371600" lvl="2" indent="-457200">
              <a:lnSpc>
                <a:spcPct val="114000"/>
              </a:lnSpc>
              <a:spcBef>
                <a:spcPts val="600"/>
              </a:spcBef>
              <a:spcAft>
                <a:spcPts val="600"/>
              </a:spcAft>
              <a:buFont typeface="Arial" panose="020B0604020202020204" pitchFamily="34" charset="0"/>
              <a:buChar char="•"/>
            </a:pPr>
            <a:r>
              <a:rPr lang="fr-CA" sz="2200" dirty="0">
                <a:latin typeface="+mn-lt"/>
              </a:rPr>
              <a:t>l’impact peut notamment se traduire par […] l’accroissement de la diversité et de l’équité en recherche</a:t>
            </a:r>
          </a:p>
          <a:p>
            <a:pPr marL="914400" lvl="1" indent="-457200">
              <a:lnSpc>
                <a:spcPct val="114000"/>
              </a:lnSpc>
              <a:spcBef>
                <a:spcPts val="600"/>
              </a:spcBef>
              <a:spcAft>
                <a:spcPts val="600"/>
              </a:spcAft>
              <a:buFont typeface="+mj-lt"/>
              <a:buAutoNum type="arabicPeriod"/>
            </a:pPr>
            <a:r>
              <a:rPr lang="fr-CA" sz="2400" dirty="0">
                <a:latin typeface="+mn-lt"/>
              </a:rPr>
              <a:t>L’importance des contributions et de leur utilisation : </a:t>
            </a:r>
            <a:r>
              <a:rPr lang="fr-CA" sz="2400" dirty="0">
                <a:latin typeface="+mn-lt"/>
                <a:sym typeface="Wingdings" panose="05000000000000000000" pitchFamily="2" charset="2"/>
              </a:rPr>
              <a:t> </a:t>
            </a:r>
          </a:p>
          <a:p>
            <a:pPr marL="1371600" lvl="2" indent="-457200">
              <a:lnSpc>
                <a:spcPct val="114000"/>
              </a:lnSpc>
              <a:spcBef>
                <a:spcPts val="600"/>
              </a:spcBef>
              <a:spcAft>
                <a:spcPts val="600"/>
              </a:spcAft>
              <a:buFont typeface="Arial" panose="020B0604020202020204" pitchFamily="34" charset="0"/>
              <a:buChar char="•"/>
            </a:pPr>
            <a:r>
              <a:rPr lang="fr-CA" sz="2200" dirty="0">
                <a:latin typeface="+mn-lt"/>
              </a:rPr>
              <a:t>[…] ils ont favorisé la participation ou l’avancement des groupes sous-représentés en recherche</a:t>
            </a:r>
          </a:p>
        </p:txBody>
      </p:sp>
      <p:pic>
        <p:nvPicPr>
          <p:cNvPr id="11" name="Image 10">
            <a:extLst>
              <a:ext uri="{FF2B5EF4-FFF2-40B4-BE49-F238E27FC236}">
                <a16:creationId xmlns:a16="http://schemas.microsoft.com/office/drawing/2014/main" id="{958BB726-8EEA-349A-91CF-596CDC873FE9}"/>
              </a:ext>
            </a:extLst>
          </p:cNvPr>
          <p:cNvPicPr>
            <a:picLocks noChangeAspect="1"/>
          </p:cNvPicPr>
          <p:nvPr>
            <p:custDataLst>
              <p:tags r:id="rId4"/>
            </p:custDataLst>
          </p:nvPr>
        </p:nvPicPr>
        <p:blipFill>
          <a:blip r:embed="rId10">
            <a:extLst>
              <a:ext uri="{28A0092B-C50C-407E-A947-70E740481C1C}">
                <a14:useLocalDpi xmlns:a14="http://schemas.microsoft.com/office/drawing/2010/main" val="0"/>
              </a:ext>
            </a:extLst>
          </a:blip>
          <a:stretch>
            <a:fillRect/>
          </a:stretch>
        </p:blipFill>
        <p:spPr>
          <a:xfrm>
            <a:off x="8904312" y="0"/>
            <a:ext cx="3257268" cy="1425872"/>
          </a:xfrm>
          <a:prstGeom prst="rect">
            <a:avLst/>
          </a:prstGeom>
        </p:spPr>
      </p:pic>
      <p:sp>
        <p:nvSpPr>
          <p:cNvPr id="4" name="Espace réservé du numéro de diapositive 3">
            <a:extLst>
              <a:ext uri="{FF2B5EF4-FFF2-40B4-BE49-F238E27FC236}">
                <a16:creationId xmlns:a16="http://schemas.microsoft.com/office/drawing/2014/main" id="{71777270-0F34-1FBD-0659-840B1868DC97}"/>
              </a:ext>
            </a:extLst>
          </p:cNvPr>
          <p:cNvSpPr>
            <a:spLocks noGrp="1"/>
          </p:cNvSpPr>
          <p:nvPr>
            <p:ph type="sldNum" sz="quarter" idx="12"/>
            <p:custDataLst>
              <p:tags r:id="rId5"/>
            </p:custDataLst>
          </p:nvPr>
        </p:nvSpPr>
        <p:spPr/>
        <p:txBody>
          <a:bodyPr/>
          <a:lstStyle/>
          <a:p>
            <a:pPr>
              <a:defRPr/>
            </a:pPr>
            <a:fld id="{7F3DEAA3-8419-47D7-B399-55C7AC986A43}" type="slidenum">
              <a:rPr lang="fr-CA" smtClean="0"/>
              <a:pPr>
                <a:defRPr/>
              </a:pPr>
              <a:t>11</a:t>
            </a:fld>
            <a:endParaRPr lang="fr-CA" dirty="0"/>
          </a:p>
        </p:txBody>
      </p:sp>
      <p:pic>
        <p:nvPicPr>
          <p:cNvPr id="6" name="Audio 5">
            <a:hlinkClick r:id="" action="ppaction://media"/>
            <a:extLst>
              <a:ext uri="{FF2B5EF4-FFF2-40B4-BE49-F238E27FC236}">
                <a16:creationId xmlns:a16="http://schemas.microsoft.com/office/drawing/2014/main" id="{E35BDC82-0713-ED10-AFC6-2026AB7A97F3}"/>
              </a:ext>
            </a:extLst>
          </p:cNvPr>
          <p:cNvPicPr>
            <a:picLocks noChangeAspect="1"/>
          </p:cNvPicPr>
          <p:nvPr>
            <a:audioFile r:link="rId7"/>
            <p:extLst>
              <p:ext uri="{DAA4B4D4-6D71-4841-9C94-3DE7FCFB9230}">
                <p14:media xmlns:p14="http://schemas.microsoft.com/office/powerpoint/2010/main" r:embed="rId6"/>
              </p:ext>
            </p:extLst>
          </p:nvPr>
        </p:nvPicPr>
        <p:blipFill>
          <a:blip r:embed="rId11"/>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95991003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advTm="10717"/>
    </mc:Choice>
    <mc:Fallback>
      <p:transition spd="slow" advTm="1071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36CCE64-FAC2-9406-B614-1E63B039744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3E6216-4339-7CF8-2093-0462B87D9D99}"/>
              </a:ext>
            </a:extLst>
          </p:cNvPr>
          <p:cNvSpPr>
            <a:spLocks noGrp="1"/>
          </p:cNvSpPr>
          <p:nvPr>
            <p:ph type="ctrTitle"/>
            <p:custDataLst>
              <p:tags r:id="rId2"/>
            </p:custDataLst>
          </p:nvPr>
        </p:nvSpPr>
        <p:spPr>
          <a:xfrm>
            <a:off x="653812" y="302292"/>
            <a:ext cx="11538188" cy="1317875"/>
          </a:xfrm>
        </p:spPr>
        <p:txBody>
          <a:bodyPr/>
          <a:lstStyle/>
          <a:p>
            <a:pPr algn="l"/>
            <a:r>
              <a:rPr lang="fr-CA" dirty="0"/>
              <a:t>Critère 2 : Mérite de la proposition </a:t>
            </a:r>
          </a:p>
        </p:txBody>
      </p:sp>
      <p:sp>
        <p:nvSpPr>
          <p:cNvPr id="5" name="ZoneTexte 4">
            <a:extLst>
              <a:ext uri="{FF2B5EF4-FFF2-40B4-BE49-F238E27FC236}">
                <a16:creationId xmlns:a16="http://schemas.microsoft.com/office/drawing/2014/main" id="{4965A3E9-AE3D-298C-AFF9-A68B2F20FB8F}"/>
              </a:ext>
            </a:extLst>
          </p:cNvPr>
          <p:cNvSpPr txBox="1"/>
          <p:nvPr>
            <p:custDataLst>
              <p:tags r:id="rId3"/>
            </p:custDataLst>
          </p:nvPr>
        </p:nvSpPr>
        <p:spPr>
          <a:xfrm>
            <a:off x="3606140" y="2060848"/>
            <a:ext cx="8585860" cy="3315972"/>
          </a:xfrm>
          <a:prstGeom prst="rect">
            <a:avLst/>
          </a:prstGeom>
          <a:solidFill>
            <a:schemeClr val="bg1"/>
          </a:solidFill>
        </p:spPr>
        <p:txBody>
          <a:bodyPr wrap="square" rtlCol="0">
            <a:spAutoFit/>
          </a:bodyPr>
          <a:lstStyle/>
          <a:p>
            <a:pPr lvl="0">
              <a:lnSpc>
                <a:spcPct val="114000"/>
              </a:lnSpc>
              <a:spcBef>
                <a:spcPts val="600"/>
              </a:spcBef>
              <a:spcAft>
                <a:spcPts val="600"/>
              </a:spcAft>
            </a:pPr>
            <a:r>
              <a:rPr lang="fr-CA" sz="3200" dirty="0">
                <a:latin typeface="+mn-lt"/>
              </a:rPr>
              <a:t>Tiré du </a:t>
            </a:r>
            <a:r>
              <a:rPr lang="fr-CA" sz="3200" b="1" dirty="0">
                <a:latin typeface="+mn-lt"/>
              </a:rPr>
              <a:t>manuel d’évaluation par les pairs : </a:t>
            </a:r>
          </a:p>
          <a:p>
            <a:r>
              <a:rPr lang="fr-CA" sz="2800" dirty="0">
                <a:latin typeface="+mn-lt"/>
              </a:rPr>
              <a:t>«  […] Les considérations de l’EDI dans le processus de recherche – notamment dans la formulation des questions de recherche, la conception du plan de recherche, le choix de la méthodologie, l’analyse ainsi que l’interprétation et la diffusion des résultats – </a:t>
            </a:r>
            <a:r>
              <a:rPr lang="fr-CA" sz="2800" b="1" dirty="0">
                <a:latin typeface="+mn-lt"/>
              </a:rPr>
              <a:t>doivent être intégrées</a:t>
            </a:r>
            <a:r>
              <a:rPr lang="fr-CA" sz="2800" dirty="0">
                <a:latin typeface="+mn-lt"/>
              </a:rPr>
              <a:t>, s’il y a lieu . »</a:t>
            </a:r>
          </a:p>
        </p:txBody>
      </p:sp>
      <p:pic>
        <p:nvPicPr>
          <p:cNvPr id="6" name="Image 5">
            <a:extLst>
              <a:ext uri="{FF2B5EF4-FFF2-40B4-BE49-F238E27FC236}">
                <a16:creationId xmlns:a16="http://schemas.microsoft.com/office/drawing/2014/main" id="{A32A9F19-1657-4F95-E9D1-557715652DC8}"/>
              </a:ext>
            </a:extLst>
          </p:cNvPr>
          <p:cNvPicPr>
            <a:picLocks noChangeAspect="1"/>
          </p:cNvPicPr>
          <p:nvPr>
            <p:custDataLst>
              <p:tags r:id="rId4"/>
            </p:custDataLst>
          </p:nvPr>
        </p:nvPicPr>
        <p:blipFill>
          <a:blip r:embed="rId10">
            <a:extLst>
              <a:ext uri="{28A0092B-C50C-407E-A947-70E740481C1C}">
                <a14:useLocalDpi xmlns:a14="http://schemas.microsoft.com/office/drawing/2010/main" val="0"/>
              </a:ext>
            </a:extLst>
          </a:blip>
          <a:stretch>
            <a:fillRect/>
          </a:stretch>
        </p:blipFill>
        <p:spPr>
          <a:xfrm>
            <a:off x="30420" y="2060848"/>
            <a:ext cx="3200000" cy="3209143"/>
          </a:xfrm>
          <a:prstGeom prst="rect">
            <a:avLst/>
          </a:prstGeom>
        </p:spPr>
      </p:pic>
      <p:sp>
        <p:nvSpPr>
          <p:cNvPr id="4" name="Espace réservé du numéro de diapositive 3">
            <a:extLst>
              <a:ext uri="{FF2B5EF4-FFF2-40B4-BE49-F238E27FC236}">
                <a16:creationId xmlns:a16="http://schemas.microsoft.com/office/drawing/2014/main" id="{FDD46140-6983-F3A3-0FBC-08E2169AB118}"/>
              </a:ext>
            </a:extLst>
          </p:cNvPr>
          <p:cNvSpPr>
            <a:spLocks noGrp="1"/>
          </p:cNvSpPr>
          <p:nvPr>
            <p:ph type="sldNum" sz="quarter" idx="12"/>
            <p:custDataLst>
              <p:tags r:id="rId5"/>
            </p:custDataLst>
          </p:nvPr>
        </p:nvSpPr>
        <p:spPr/>
        <p:txBody>
          <a:bodyPr/>
          <a:lstStyle/>
          <a:p>
            <a:pPr>
              <a:defRPr/>
            </a:pPr>
            <a:fld id="{7F3DEAA3-8419-47D7-B399-55C7AC986A43}" type="slidenum">
              <a:rPr lang="fr-CA" smtClean="0"/>
              <a:pPr>
                <a:defRPr/>
              </a:pPr>
              <a:t>12</a:t>
            </a:fld>
            <a:endParaRPr lang="fr-CA" dirty="0"/>
          </a:p>
        </p:txBody>
      </p:sp>
      <p:pic>
        <p:nvPicPr>
          <p:cNvPr id="7" name="Audio 6">
            <a:hlinkClick r:id="" action="ppaction://media"/>
            <a:extLst>
              <a:ext uri="{FF2B5EF4-FFF2-40B4-BE49-F238E27FC236}">
                <a16:creationId xmlns:a16="http://schemas.microsoft.com/office/drawing/2014/main" id="{B0D39CFA-573C-E8A3-DEA7-7DBE1CA4C213}"/>
              </a:ext>
            </a:extLst>
          </p:cNvPr>
          <p:cNvPicPr>
            <a:picLocks noChangeAspect="1"/>
          </p:cNvPicPr>
          <p:nvPr>
            <a:audioFile r:link="rId7"/>
            <p:extLst>
              <p:ext uri="{DAA4B4D4-6D71-4841-9C94-3DE7FCFB9230}">
                <p14:media xmlns:p14="http://schemas.microsoft.com/office/powerpoint/2010/main" r:embed="rId6"/>
              </p:ext>
            </p:extLst>
          </p:nvPr>
        </p:nvPicPr>
        <p:blipFill>
          <a:blip r:embed="rId11"/>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415841155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advTm="27663"/>
    </mc:Choice>
    <mc:Fallback>
      <p:transition spd="slow" advTm="276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85C1ED8-02BC-7E26-5D0D-8CD1F2397A7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40A7C8E-08D7-3862-5A0C-48361C05C330}"/>
              </a:ext>
            </a:extLst>
          </p:cNvPr>
          <p:cNvSpPr>
            <a:spLocks noGrp="1"/>
          </p:cNvSpPr>
          <p:nvPr>
            <p:ph type="title"/>
            <p:custDataLst>
              <p:tags r:id="rId2"/>
            </p:custDataLst>
          </p:nvPr>
        </p:nvSpPr>
        <p:spPr>
          <a:xfrm>
            <a:off x="0" y="1"/>
            <a:ext cx="12192000" cy="1556791"/>
          </a:xfrm>
        </p:spPr>
        <p:txBody>
          <a:bodyPr/>
          <a:lstStyle/>
          <a:p>
            <a:pPr lvl="0"/>
            <a:r>
              <a:rPr lang="fr-CA" sz="4000" dirty="0">
                <a:solidFill>
                  <a:srgbClr val="665A5A"/>
                </a:solidFill>
                <a:latin typeface="+mn-lt"/>
              </a:rPr>
              <a:t>Bonnes pratiques pour l’intégration des considérations en matière d’EDI dans le processus de recherche</a:t>
            </a:r>
          </a:p>
        </p:txBody>
      </p:sp>
      <p:sp>
        <p:nvSpPr>
          <p:cNvPr id="4" name="Espace réservé du texte 3">
            <a:extLst>
              <a:ext uri="{FF2B5EF4-FFF2-40B4-BE49-F238E27FC236}">
                <a16:creationId xmlns:a16="http://schemas.microsoft.com/office/drawing/2014/main" id="{FD69B622-405C-CC5F-903D-173A96D0791F}"/>
              </a:ext>
            </a:extLst>
          </p:cNvPr>
          <p:cNvSpPr>
            <a:spLocks noGrp="1"/>
          </p:cNvSpPr>
          <p:nvPr>
            <p:ph type="body" sz="quarter" idx="10"/>
            <p:custDataLst>
              <p:tags r:id="rId3"/>
            </p:custDataLst>
          </p:nvPr>
        </p:nvSpPr>
        <p:spPr/>
        <p:txBody>
          <a:bodyPr/>
          <a:lstStyle/>
          <a:p>
            <a:endParaRPr lang="fr-CA"/>
          </a:p>
        </p:txBody>
      </p:sp>
      <p:sp>
        <p:nvSpPr>
          <p:cNvPr id="5" name="ZoneTexte 4">
            <a:extLst>
              <a:ext uri="{FF2B5EF4-FFF2-40B4-BE49-F238E27FC236}">
                <a16:creationId xmlns:a16="http://schemas.microsoft.com/office/drawing/2014/main" id="{E8ED9A3E-628F-A2D5-DF5B-514244FAB850}"/>
              </a:ext>
            </a:extLst>
          </p:cNvPr>
          <p:cNvSpPr txBox="1"/>
          <p:nvPr>
            <p:custDataLst>
              <p:tags r:id="rId4"/>
            </p:custDataLst>
          </p:nvPr>
        </p:nvSpPr>
        <p:spPr>
          <a:xfrm>
            <a:off x="119336" y="1556792"/>
            <a:ext cx="12014066" cy="5449633"/>
          </a:xfrm>
          <a:prstGeom prst="rect">
            <a:avLst/>
          </a:prstGeom>
          <a:solidFill>
            <a:schemeClr val="bg1"/>
          </a:solidFill>
        </p:spPr>
        <p:txBody>
          <a:bodyPr wrap="square" rtlCol="0">
            <a:spAutoFit/>
          </a:bodyPr>
          <a:lstStyle/>
          <a:p>
            <a:pPr lvl="0">
              <a:lnSpc>
                <a:spcPct val="114000"/>
              </a:lnSpc>
              <a:spcBef>
                <a:spcPts val="600"/>
              </a:spcBef>
              <a:spcAft>
                <a:spcPts val="600"/>
              </a:spcAft>
            </a:pPr>
            <a:r>
              <a:rPr lang="fr-CA" sz="2400" dirty="0">
                <a:latin typeface="+mn-lt"/>
              </a:rPr>
              <a:t>Quelques questions pour aider à prendre les angles morts en compte</a:t>
            </a:r>
          </a:p>
          <a:p>
            <a:pPr marL="457200" indent="-457200">
              <a:lnSpc>
                <a:spcPct val="114000"/>
              </a:lnSpc>
              <a:spcBef>
                <a:spcPts val="600"/>
              </a:spcBef>
              <a:spcAft>
                <a:spcPts val="600"/>
              </a:spcAft>
              <a:buFont typeface="+mj-lt"/>
              <a:buAutoNum type="arabicPeriod"/>
            </a:pPr>
            <a:r>
              <a:rPr lang="fr-CA" dirty="0">
                <a:latin typeface="+mn-lt"/>
              </a:rPr>
              <a:t>Quelles personnes et communautés pourraient être touchées, positivement ou négativement, en tant qu’utilisatrices, ou participantes aux travaux, ou pourraient subir les conséquences de la recherche ou du manque de recherche sur ce sujet ? </a:t>
            </a:r>
          </a:p>
          <a:p>
            <a:pPr marL="457200" indent="-457200">
              <a:lnSpc>
                <a:spcPct val="114000"/>
              </a:lnSpc>
              <a:spcBef>
                <a:spcPts val="600"/>
              </a:spcBef>
              <a:spcAft>
                <a:spcPts val="600"/>
              </a:spcAft>
              <a:buFont typeface="+mj-lt"/>
              <a:buAutoNum type="arabicPeriod"/>
            </a:pPr>
            <a:r>
              <a:rPr lang="fr-CA" dirty="0">
                <a:latin typeface="+mn-lt"/>
              </a:rPr>
              <a:t>Qui devrait être consulté·e ? </a:t>
            </a:r>
          </a:p>
          <a:p>
            <a:pPr marL="457200" indent="-457200">
              <a:lnSpc>
                <a:spcPct val="114000"/>
              </a:lnSpc>
              <a:spcBef>
                <a:spcPts val="600"/>
              </a:spcBef>
              <a:spcAft>
                <a:spcPts val="600"/>
              </a:spcAft>
              <a:buFont typeface="+mj-lt"/>
              <a:buAutoNum type="arabicPeriod"/>
            </a:pPr>
            <a:r>
              <a:rPr lang="fr-CA" dirty="0">
                <a:latin typeface="+mn-lt"/>
              </a:rPr>
              <a:t>Est-ce que la revue de littérature tient compte d’aspects en lien avec l’EDI ? </a:t>
            </a:r>
          </a:p>
          <a:p>
            <a:pPr marL="457200" indent="-457200">
              <a:lnSpc>
                <a:spcPct val="114000"/>
              </a:lnSpc>
              <a:spcBef>
                <a:spcPts val="600"/>
              </a:spcBef>
              <a:spcAft>
                <a:spcPts val="600"/>
              </a:spcAft>
              <a:buFont typeface="+mj-lt"/>
              <a:buAutoNum type="arabicPeriod"/>
            </a:pPr>
            <a:r>
              <a:rPr lang="fr-CA" dirty="0">
                <a:latin typeface="+mn-lt"/>
              </a:rPr>
              <a:t>Comment faire participer les personnes et les organisations issues de ces groupes ou communautés à l’élaboration conjointe du plan de recherche ?  </a:t>
            </a:r>
          </a:p>
          <a:p>
            <a:pPr marL="457200" indent="-457200">
              <a:lnSpc>
                <a:spcPct val="114000"/>
              </a:lnSpc>
              <a:spcBef>
                <a:spcPts val="600"/>
              </a:spcBef>
              <a:spcAft>
                <a:spcPts val="600"/>
              </a:spcAft>
              <a:buFont typeface="+mj-lt"/>
              <a:buAutoNum type="arabicPeriod"/>
            </a:pPr>
            <a:r>
              <a:rPr lang="fr-CA" dirty="0">
                <a:latin typeface="+mn-lt"/>
              </a:rPr>
              <a:t>Comment les biais de l’équipe de recherche </a:t>
            </a:r>
            <a:r>
              <a:rPr lang="fr-CA" dirty="0" err="1">
                <a:latin typeface="+mn-lt"/>
              </a:rPr>
              <a:t>seront-ils</a:t>
            </a:r>
            <a:r>
              <a:rPr lang="fr-CA" dirty="0">
                <a:latin typeface="+mn-lt"/>
              </a:rPr>
              <a:t> surveillés, atténués et consignés ?</a:t>
            </a:r>
          </a:p>
          <a:p>
            <a:pPr marL="457200" indent="-457200">
              <a:lnSpc>
                <a:spcPct val="114000"/>
              </a:lnSpc>
              <a:spcBef>
                <a:spcPts val="600"/>
              </a:spcBef>
              <a:spcAft>
                <a:spcPts val="600"/>
              </a:spcAft>
              <a:buFont typeface="+mj-lt"/>
              <a:buAutoNum type="arabicPeriod"/>
            </a:pPr>
            <a:r>
              <a:rPr lang="fr-CA" dirty="0">
                <a:latin typeface="+mn-lt"/>
              </a:rPr>
              <a:t>Comment est-ce que les personnes touchées par le projet seront informées des résultats ?  </a:t>
            </a:r>
          </a:p>
          <a:p>
            <a:pPr marL="457200" indent="-457200">
              <a:lnSpc>
                <a:spcPct val="114000"/>
              </a:lnSpc>
              <a:spcBef>
                <a:spcPts val="600"/>
              </a:spcBef>
              <a:spcAft>
                <a:spcPts val="600"/>
              </a:spcAft>
              <a:buFont typeface="+mj-lt"/>
              <a:buAutoNum type="arabicPeriod"/>
            </a:pPr>
            <a:r>
              <a:rPr lang="fr-CA" dirty="0">
                <a:latin typeface="+mn-lt"/>
              </a:rPr>
              <a:t>Etc. </a:t>
            </a:r>
          </a:p>
          <a:p>
            <a:pPr lvl="0"/>
            <a:r>
              <a:rPr lang="fr-CA" sz="1600" dirty="0">
                <a:latin typeface="+mn-lt"/>
                <a:hlinkClick r:id="rId9"/>
              </a:rPr>
              <a:t>Voir le guide du CRSNG pour la prise en compte des considérations en matière d’équité, de diversité et d’inclusion pour plus de questions et d’exemples </a:t>
            </a:r>
            <a:endParaRPr lang="fr-CA" sz="1600" dirty="0">
              <a:latin typeface="+mn-lt"/>
            </a:endParaRPr>
          </a:p>
        </p:txBody>
      </p:sp>
      <p:pic>
        <p:nvPicPr>
          <p:cNvPr id="6" name="Audio 5">
            <a:hlinkClick r:id="" action="ppaction://media"/>
            <a:extLst>
              <a:ext uri="{FF2B5EF4-FFF2-40B4-BE49-F238E27FC236}">
                <a16:creationId xmlns:a16="http://schemas.microsoft.com/office/drawing/2014/main" id="{002E2AC2-7906-F683-FF56-1FF58075CB69}"/>
              </a:ext>
            </a:extLst>
          </p:cNvPr>
          <p:cNvPicPr>
            <a:picLocks noChangeAspect="1"/>
          </p:cNvPicPr>
          <p:nvPr>
            <a:audioFile r:link="rId6"/>
            <p:extLst>
              <p:ext uri="{DAA4B4D4-6D71-4841-9C94-3DE7FCFB9230}">
                <p14:media xmlns:p14="http://schemas.microsoft.com/office/powerpoint/2010/main" r:embed="rId5"/>
              </p:ext>
            </p:extLst>
          </p:nvPr>
        </p:nvPicPr>
        <p:blipFill>
          <a:blip r:embed="rId10"/>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59683923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advTm="22696"/>
    </mc:Choice>
    <mc:Fallback>
      <p:transition spd="slow" advTm="226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F7C5648-579C-86AE-AE17-C4C3E17AA47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9E58EB1-F632-BB67-AE5C-2FDB06E9FBD3}"/>
              </a:ext>
            </a:extLst>
          </p:cNvPr>
          <p:cNvSpPr>
            <a:spLocks noGrp="1"/>
          </p:cNvSpPr>
          <p:nvPr>
            <p:ph type="ctrTitle"/>
            <p:custDataLst>
              <p:tags r:id="rId2"/>
            </p:custDataLst>
          </p:nvPr>
        </p:nvSpPr>
        <p:spPr>
          <a:xfrm>
            <a:off x="690454" y="260648"/>
            <a:ext cx="11466180" cy="1317875"/>
          </a:xfrm>
        </p:spPr>
        <p:txBody>
          <a:bodyPr/>
          <a:lstStyle/>
          <a:p>
            <a:pPr lvl="0" algn="l"/>
            <a:r>
              <a:rPr lang="fr-CA" dirty="0"/>
              <a:t>Critère 3 : Contributions à la formation du personnel hautement qualifié (PHQ)</a:t>
            </a:r>
          </a:p>
        </p:txBody>
      </p:sp>
      <p:pic>
        <p:nvPicPr>
          <p:cNvPr id="6" name="Image 5">
            <a:extLst>
              <a:ext uri="{FF2B5EF4-FFF2-40B4-BE49-F238E27FC236}">
                <a16:creationId xmlns:a16="http://schemas.microsoft.com/office/drawing/2014/main" id="{240245D4-5601-374C-2F60-A896F551F4B5}"/>
              </a:ext>
            </a:extLst>
          </p:cNvPr>
          <p:cNvPicPr>
            <a:picLocks noChangeAspect="1"/>
          </p:cNvPicPr>
          <p:nvPr>
            <p:custDataLst>
              <p:tags r:id="rId3"/>
            </p:custDataLst>
          </p:nvPr>
        </p:nvPicPr>
        <p:blipFill>
          <a:blip r:embed="rId9">
            <a:extLst>
              <a:ext uri="{28A0092B-C50C-407E-A947-70E740481C1C}">
                <a14:useLocalDpi xmlns:a14="http://schemas.microsoft.com/office/drawing/2010/main" val="0"/>
              </a:ext>
            </a:extLst>
          </a:blip>
          <a:stretch>
            <a:fillRect/>
          </a:stretch>
        </p:blipFill>
        <p:spPr>
          <a:xfrm>
            <a:off x="2711624" y="1700808"/>
            <a:ext cx="6545288" cy="5264911"/>
          </a:xfrm>
          <a:prstGeom prst="rect">
            <a:avLst/>
          </a:prstGeom>
        </p:spPr>
      </p:pic>
      <p:sp>
        <p:nvSpPr>
          <p:cNvPr id="4" name="Espace réservé du numéro de diapositive 3">
            <a:extLst>
              <a:ext uri="{FF2B5EF4-FFF2-40B4-BE49-F238E27FC236}">
                <a16:creationId xmlns:a16="http://schemas.microsoft.com/office/drawing/2014/main" id="{8FA803DA-A4B2-516E-D72C-9FF545C5FA25}"/>
              </a:ext>
            </a:extLst>
          </p:cNvPr>
          <p:cNvSpPr>
            <a:spLocks noGrp="1"/>
          </p:cNvSpPr>
          <p:nvPr>
            <p:ph type="sldNum" sz="quarter" idx="12"/>
            <p:custDataLst>
              <p:tags r:id="rId4"/>
            </p:custDataLst>
          </p:nvPr>
        </p:nvSpPr>
        <p:spPr/>
        <p:txBody>
          <a:bodyPr/>
          <a:lstStyle/>
          <a:p>
            <a:pPr>
              <a:defRPr/>
            </a:pPr>
            <a:fld id="{7F3DEAA3-8419-47D7-B399-55C7AC986A43}" type="slidenum">
              <a:rPr lang="fr-CA" smtClean="0"/>
              <a:pPr>
                <a:defRPr/>
              </a:pPr>
              <a:t>14</a:t>
            </a:fld>
            <a:endParaRPr lang="fr-CA" dirty="0"/>
          </a:p>
        </p:txBody>
      </p:sp>
      <p:pic>
        <p:nvPicPr>
          <p:cNvPr id="5" name="Audio 4">
            <a:hlinkClick r:id="" action="ppaction://media"/>
            <a:extLst>
              <a:ext uri="{FF2B5EF4-FFF2-40B4-BE49-F238E27FC236}">
                <a16:creationId xmlns:a16="http://schemas.microsoft.com/office/drawing/2014/main" id="{804F1E3F-1243-3A19-45A7-8A6FCED6A72E}"/>
              </a:ext>
            </a:extLst>
          </p:cNvPr>
          <p:cNvPicPr>
            <a:picLocks noChangeAspect="1"/>
          </p:cNvPicPr>
          <p:nvPr>
            <a:audioFile r:link="rId6"/>
            <p:extLst>
              <p:ext uri="{DAA4B4D4-6D71-4841-9C94-3DE7FCFB9230}">
                <p14:media xmlns:p14="http://schemas.microsoft.com/office/powerpoint/2010/main" r:embed="rId5"/>
              </p:ext>
            </p:extLst>
          </p:nvPr>
        </p:nvPicPr>
        <p:blipFill>
          <a:blip r:embed="rId10"/>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81896377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advTm="8089"/>
    </mc:Choice>
    <mc:Fallback>
      <p:transition spd="slow" advTm="80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2F14B83-6D3F-3361-1408-FA0CFBBBBC0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8647CF3-05B1-BA1B-BDA7-4C14F57594D1}"/>
              </a:ext>
            </a:extLst>
          </p:cNvPr>
          <p:cNvSpPr>
            <a:spLocks noGrp="1"/>
          </p:cNvSpPr>
          <p:nvPr>
            <p:ph type="ctrTitle"/>
            <p:custDataLst>
              <p:tags r:id="rId2"/>
            </p:custDataLst>
          </p:nvPr>
        </p:nvSpPr>
        <p:spPr>
          <a:xfrm>
            <a:off x="690454" y="260648"/>
            <a:ext cx="11466180" cy="1317875"/>
          </a:xfrm>
        </p:spPr>
        <p:txBody>
          <a:bodyPr/>
          <a:lstStyle/>
          <a:p>
            <a:pPr lvl="0" algn="l"/>
            <a:r>
              <a:rPr lang="fr-CA" dirty="0"/>
              <a:t>Critère 3 : Contributions à la formation du personnel hautement qualifié (PHQ)</a:t>
            </a:r>
          </a:p>
        </p:txBody>
      </p:sp>
      <p:sp>
        <p:nvSpPr>
          <p:cNvPr id="5" name="ZoneTexte 4">
            <a:extLst>
              <a:ext uri="{FF2B5EF4-FFF2-40B4-BE49-F238E27FC236}">
                <a16:creationId xmlns:a16="http://schemas.microsoft.com/office/drawing/2014/main" id="{CB0BFAD9-82E3-FE96-BDB3-9ADFB78DAB73}"/>
              </a:ext>
            </a:extLst>
          </p:cNvPr>
          <p:cNvSpPr txBox="1"/>
          <p:nvPr>
            <p:custDataLst>
              <p:tags r:id="rId3"/>
            </p:custDataLst>
          </p:nvPr>
        </p:nvSpPr>
        <p:spPr>
          <a:xfrm>
            <a:off x="4079776" y="1689369"/>
            <a:ext cx="7922128" cy="4198137"/>
          </a:xfrm>
          <a:prstGeom prst="rect">
            <a:avLst/>
          </a:prstGeom>
          <a:solidFill>
            <a:schemeClr val="bg1"/>
          </a:solidFill>
        </p:spPr>
        <p:txBody>
          <a:bodyPr wrap="square" rtlCol="0">
            <a:spAutoFit/>
          </a:bodyPr>
          <a:lstStyle/>
          <a:p>
            <a:pPr>
              <a:lnSpc>
                <a:spcPct val="114000"/>
              </a:lnSpc>
              <a:spcBef>
                <a:spcPts val="600"/>
              </a:spcBef>
              <a:spcAft>
                <a:spcPts val="600"/>
              </a:spcAft>
            </a:pPr>
            <a:r>
              <a:rPr lang="fr-CA" sz="2400" b="1" dirty="0">
                <a:latin typeface="+mn-lt"/>
              </a:rPr>
              <a:t>Formation antérieure des PHQ </a:t>
            </a:r>
            <a:endParaRPr lang="fr-CA" sz="2400" dirty="0">
              <a:latin typeface="+mn-lt"/>
            </a:endParaRPr>
          </a:p>
          <a:p>
            <a:pPr>
              <a:lnSpc>
                <a:spcPct val="114000"/>
              </a:lnSpc>
              <a:spcBef>
                <a:spcPts val="600"/>
              </a:spcBef>
              <a:spcAft>
                <a:spcPts val="600"/>
              </a:spcAft>
            </a:pPr>
            <a:r>
              <a:rPr lang="fr-CA" sz="2200" dirty="0">
                <a:latin typeface="+mn-lt"/>
              </a:rPr>
              <a:t>« La formation ne doit pas être évaluée exclusivement en prenant en compte le nombre de personnes supervisées et leur niveau, mais aussi en fonction de la qualité et de l’incidence de la formation selon les trois éléments suivants :</a:t>
            </a:r>
          </a:p>
          <a:p>
            <a:pPr marL="342900" lvl="0" indent="-342900">
              <a:lnSpc>
                <a:spcPct val="114000"/>
              </a:lnSpc>
              <a:spcBef>
                <a:spcPts val="600"/>
              </a:spcBef>
              <a:spcAft>
                <a:spcPts val="600"/>
              </a:spcAft>
              <a:buFont typeface="Arial" panose="020B0604020202020204" pitchFamily="34" charset="0"/>
              <a:buChar char="•"/>
            </a:pPr>
            <a:r>
              <a:rPr lang="fr-CA" sz="2200" b="1" dirty="0">
                <a:latin typeface="+mn-lt"/>
              </a:rPr>
              <a:t>Milieu de formation </a:t>
            </a:r>
            <a:endParaRPr lang="fr-CA" sz="2200" dirty="0">
              <a:latin typeface="+mn-lt"/>
            </a:endParaRPr>
          </a:p>
          <a:p>
            <a:pPr marL="342900" lvl="0" indent="-342900">
              <a:lnSpc>
                <a:spcPct val="114000"/>
              </a:lnSpc>
              <a:spcBef>
                <a:spcPts val="600"/>
              </a:spcBef>
              <a:spcAft>
                <a:spcPts val="600"/>
              </a:spcAft>
              <a:buFont typeface="Arial" panose="020B0604020202020204" pitchFamily="34" charset="0"/>
              <a:buChar char="•"/>
            </a:pPr>
            <a:r>
              <a:rPr lang="fr-CA" sz="2200" b="1" dirty="0">
                <a:latin typeface="+mn-lt"/>
              </a:rPr>
              <a:t>Prix reçus par le PHQ et contributions de celui-ci à la recherche </a:t>
            </a:r>
            <a:endParaRPr lang="fr-CA" sz="2200" dirty="0">
              <a:latin typeface="+mn-lt"/>
            </a:endParaRPr>
          </a:p>
          <a:p>
            <a:pPr marL="342900" lvl="0" indent="-342900">
              <a:lnSpc>
                <a:spcPct val="114000"/>
              </a:lnSpc>
              <a:spcBef>
                <a:spcPts val="600"/>
              </a:spcBef>
              <a:spcAft>
                <a:spcPts val="600"/>
              </a:spcAft>
              <a:buFont typeface="Arial" panose="020B0604020202020204" pitchFamily="34" charset="0"/>
              <a:buChar char="•"/>
            </a:pPr>
            <a:r>
              <a:rPr lang="fr-CA" sz="2200" b="1" dirty="0">
                <a:latin typeface="+mn-lt"/>
              </a:rPr>
              <a:t>Résultats obtenus et compétences acquises par le PHQ » </a:t>
            </a:r>
            <a:endParaRPr lang="fr-CA" sz="2200" dirty="0">
              <a:latin typeface="+mn-lt"/>
            </a:endParaRPr>
          </a:p>
        </p:txBody>
      </p:sp>
      <p:pic>
        <p:nvPicPr>
          <p:cNvPr id="7" name="Image 6">
            <a:extLst>
              <a:ext uri="{FF2B5EF4-FFF2-40B4-BE49-F238E27FC236}">
                <a16:creationId xmlns:a16="http://schemas.microsoft.com/office/drawing/2014/main" id="{8D3BEB9F-A26A-BD61-6CCB-D9FB1538BDDC}"/>
              </a:ext>
            </a:extLst>
          </p:cNvPr>
          <p:cNvPicPr>
            <a:picLocks noChangeAspect="1"/>
          </p:cNvPicPr>
          <p:nvPr>
            <p:custDataLst>
              <p:tags r:id="rId4"/>
            </p:custDataLst>
          </p:nvPr>
        </p:nvPicPr>
        <p:blipFill>
          <a:blip r:embed="rId10">
            <a:extLst>
              <a:ext uri="{28A0092B-C50C-407E-A947-70E740481C1C}">
                <a14:useLocalDpi xmlns:a14="http://schemas.microsoft.com/office/drawing/2010/main" val="0"/>
              </a:ext>
            </a:extLst>
          </a:blip>
          <a:stretch>
            <a:fillRect/>
          </a:stretch>
        </p:blipFill>
        <p:spPr>
          <a:xfrm>
            <a:off x="199686" y="2060848"/>
            <a:ext cx="3639433" cy="1872208"/>
          </a:xfrm>
          <a:prstGeom prst="rect">
            <a:avLst/>
          </a:prstGeom>
        </p:spPr>
      </p:pic>
      <p:sp>
        <p:nvSpPr>
          <p:cNvPr id="4" name="Espace réservé du numéro de diapositive 3">
            <a:extLst>
              <a:ext uri="{FF2B5EF4-FFF2-40B4-BE49-F238E27FC236}">
                <a16:creationId xmlns:a16="http://schemas.microsoft.com/office/drawing/2014/main" id="{F072C924-A763-C3A3-69C4-635FBB429BA0}"/>
              </a:ext>
            </a:extLst>
          </p:cNvPr>
          <p:cNvSpPr>
            <a:spLocks noGrp="1"/>
          </p:cNvSpPr>
          <p:nvPr>
            <p:ph type="sldNum" sz="quarter" idx="12"/>
            <p:custDataLst>
              <p:tags r:id="rId5"/>
            </p:custDataLst>
          </p:nvPr>
        </p:nvSpPr>
        <p:spPr/>
        <p:txBody>
          <a:bodyPr/>
          <a:lstStyle/>
          <a:p>
            <a:pPr>
              <a:defRPr/>
            </a:pPr>
            <a:fld id="{7F3DEAA3-8419-47D7-B399-55C7AC986A43}" type="slidenum">
              <a:rPr lang="fr-CA" smtClean="0"/>
              <a:pPr>
                <a:defRPr/>
              </a:pPr>
              <a:t>15</a:t>
            </a:fld>
            <a:endParaRPr lang="fr-CA" dirty="0"/>
          </a:p>
        </p:txBody>
      </p:sp>
      <p:pic>
        <p:nvPicPr>
          <p:cNvPr id="6" name="Audio 5">
            <a:hlinkClick r:id="" action="ppaction://media"/>
            <a:extLst>
              <a:ext uri="{FF2B5EF4-FFF2-40B4-BE49-F238E27FC236}">
                <a16:creationId xmlns:a16="http://schemas.microsoft.com/office/drawing/2014/main" id="{BCD53864-FD32-89A8-D1AF-80467C1BDDA6}"/>
              </a:ext>
            </a:extLst>
          </p:cNvPr>
          <p:cNvPicPr>
            <a:picLocks noChangeAspect="1"/>
          </p:cNvPicPr>
          <p:nvPr>
            <a:audioFile r:link="rId7"/>
            <p:extLst>
              <p:ext uri="{DAA4B4D4-6D71-4841-9C94-3DE7FCFB9230}">
                <p14:media xmlns:p14="http://schemas.microsoft.com/office/powerpoint/2010/main" r:embed="rId6"/>
              </p:ext>
            </p:extLst>
          </p:nvPr>
        </p:nvPicPr>
        <p:blipFill>
          <a:blip r:embed="rId11"/>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52216873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advTm="17045"/>
    </mc:Choice>
    <mc:Fallback>
      <p:transition spd="slow" advTm="170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753F0FA-9685-7A41-731F-C9BC308FF1A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0E5F476-13EB-9C77-BD56-91528DC5CC5A}"/>
              </a:ext>
            </a:extLst>
          </p:cNvPr>
          <p:cNvSpPr>
            <a:spLocks noGrp="1"/>
          </p:cNvSpPr>
          <p:nvPr>
            <p:ph type="ctrTitle"/>
            <p:custDataLst>
              <p:tags r:id="rId2"/>
            </p:custDataLst>
          </p:nvPr>
        </p:nvSpPr>
        <p:spPr>
          <a:xfrm>
            <a:off x="690454" y="260648"/>
            <a:ext cx="11466180" cy="1317875"/>
          </a:xfrm>
        </p:spPr>
        <p:txBody>
          <a:bodyPr/>
          <a:lstStyle/>
          <a:p>
            <a:pPr lvl="0" algn="l"/>
            <a:r>
              <a:rPr lang="fr-CA" dirty="0"/>
              <a:t>Critère 3 : Contributions à la formation du personnel hautement qualifié (PHQ)</a:t>
            </a:r>
          </a:p>
        </p:txBody>
      </p:sp>
      <p:sp>
        <p:nvSpPr>
          <p:cNvPr id="5" name="ZoneTexte 4">
            <a:extLst>
              <a:ext uri="{FF2B5EF4-FFF2-40B4-BE49-F238E27FC236}">
                <a16:creationId xmlns:a16="http://schemas.microsoft.com/office/drawing/2014/main" id="{98345631-629C-A9BF-760F-0CF5C2036689}"/>
              </a:ext>
            </a:extLst>
          </p:cNvPr>
          <p:cNvSpPr txBox="1"/>
          <p:nvPr>
            <p:custDataLst>
              <p:tags r:id="rId3"/>
            </p:custDataLst>
          </p:nvPr>
        </p:nvSpPr>
        <p:spPr>
          <a:xfrm>
            <a:off x="281256" y="1788316"/>
            <a:ext cx="11870050" cy="4270015"/>
          </a:xfrm>
          <a:prstGeom prst="rect">
            <a:avLst/>
          </a:prstGeom>
          <a:solidFill>
            <a:schemeClr val="bg1"/>
          </a:solidFill>
        </p:spPr>
        <p:txBody>
          <a:bodyPr wrap="square" rtlCol="0">
            <a:spAutoFit/>
          </a:bodyPr>
          <a:lstStyle/>
          <a:p>
            <a:pPr>
              <a:lnSpc>
                <a:spcPct val="114000"/>
              </a:lnSpc>
              <a:spcBef>
                <a:spcPts val="600"/>
              </a:spcBef>
              <a:spcAft>
                <a:spcPts val="600"/>
              </a:spcAft>
            </a:pPr>
            <a:r>
              <a:rPr lang="fr-CA" sz="2400" b="1" dirty="0">
                <a:latin typeface="+mn-lt"/>
              </a:rPr>
              <a:t>Formation antérieure des PHQ – Milieu de formation</a:t>
            </a:r>
          </a:p>
          <a:p>
            <a:pPr>
              <a:lnSpc>
                <a:spcPct val="114000"/>
              </a:lnSpc>
              <a:spcBef>
                <a:spcPts val="600"/>
              </a:spcBef>
              <a:spcAft>
                <a:spcPts val="600"/>
              </a:spcAft>
            </a:pPr>
            <a:r>
              <a:rPr lang="fr-CA" sz="2000" dirty="0">
                <a:latin typeface="+mn-lt"/>
              </a:rPr>
              <a:t>Les </a:t>
            </a:r>
            <a:r>
              <a:rPr lang="fr-CA" sz="2000" b="1" dirty="0">
                <a:latin typeface="+mn-lt"/>
              </a:rPr>
              <a:t>possibilités</a:t>
            </a:r>
            <a:r>
              <a:rPr lang="fr-CA" sz="2000" dirty="0">
                <a:latin typeface="+mn-lt"/>
              </a:rPr>
              <a:t> de formation peuvent prendre différentes formes, p. ex. : participation du PHQ dans le cadre d’activités de […] promotion de l’EDI en SNG, […]. </a:t>
            </a:r>
          </a:p>
          <a:p>
            <a:pPr>
              <a:lnSpc>
                <a:spcPct val="114000"/>
              </a:lnSpc>
              <a:spcBef>
                <a:spcPts val="600"/>
              </a:spcBef>
              <a:spcAft>
                <a:spcPts val="600"/>
              </a:spcAft>
            </a:pPr>
            <a:r>
              <a:rPr lang="fr-CA" sz="2000" dirty="0">
                <a:latin typeface="+mn-lt"/>
              </a:rPr>
              <a:t>La prise en compte de l’EDI dans le milieu de formation peut prendre différentes formes, entre autres : </a:t>
            </a:r>
          </a:p>
          <a:p>
            <a:pPr marL="342900" indent="-342900">
              <a:lnSpc>
                <a:spcPct val="114000"/>
              </a:lnSpc>
              <a:spcBef>
                <a:spcPts val="600"/>
              </a:spcBef>
              <a:spcAft>
                <a:spcPts val="600"/>
              </a:spcAft>
              <a:buFont typeface="Arial" panose="020B0604020202020204" pitchFamily="34" charset="0"/>
              <a:buChar char="•"/>
            </a:pPr>
            <a:r>
              <a:rPr lang="fr-CA" sz="2000" dirty="0">
                <a:latin typeface="+mn-lt"/>
              </a:rPr>
              <a:t>analyse des défis à relever ou des obstacles à surmonter pour créer un environnement de recherche et de formation inclusif; </a:t>
            </a:r>
          </a:p>
          <a:p>
            <a:pPr marL="342900" indent="-342900">
              <a:lnSpc>
                <a:spcPct val="114000"/>
              </a:lnSpc>
              <a:spcBef>
                <a:spcPts val="600"/>
              </a:spcBef>
              <a:spcAft>
                <a:spcPts val="600"/>
              </a:spcAft>
              <a:buFont typeface="Arial" panose="020B0604020202020204" pitchFamily="34" charset="0"/>
              <a:buChar char="•"/>
            </a:pPr>
            <a:r>
              <a:rPr lang="fr-CA" sz="2000" dirty="0">
                <a:latin typeface="+mn-lt"/>
              </a:rPr>
              <a:t>description qualitative des </a:t>
            </a:r>
            <a:r>
              <a:rPr lang="fr-CA" sz="2000" b="1" dirty="0">
                <a:latin typeface="+mn-lt"/>
              </a:rPr>
              <a:t>mesures particulières </a:t>
            </a:r>
            <a:r>
              <a:rPr lang="fr-CA" sz="2000" dirty="0">
                <a:latin typeface="+mn-lt"/>
              </a:rPr>
              <a:t>mises en œuvre pour favoriser la diversité, l’équité et l’inclusion dans les pratiques de </a:t>
            </a:r>
            <a:r>
              <a:rPr lang="fr-CA" sz="2000" b="1" dirty="0">
                <a:latin typeface="+mn-lt"/>
              </a:rPr>
              <a:t>recrutement, la rétention, les méthodes d’encadrement et les initiatives visant à créer un environnement de recherche et de formation équitable et inclusif et propice à l’épanouissement</a:t>
            </a:r>
            <a:r>
              <a:rPr lang="fr-CA" sz="2000" dirty="0">
                <a:latin typeface="+mn-lt"/>
              </a:rPr>
              <a:t> du PFQ. </a:t>
            </a:r>
            <a:r>
              <a:rPr lang="fr-CA" sz="2000" b="1" dirty="0">
                <a:latin typeface="+mn-lt"/>
              </a:rPr>
              <a:t> </a:t>
            </a:r>
          </a:p>
        </p:txBody>
      </p:sp>
      <p:sp>
        <p:nvSpPr>
          <p:cNvPr id="4" name="Espace réservé du numéro de diapositive 3">
            <a:extLst>
              <a:ext uri="{FF2B5EF4-FFF2-40B4-BE49-F238E27FC236}">
                <a16:creationId xmlns:a16="http://schemas.microsoft.com/office/drawing/2014/main" id="{F703543D-B500-2279-15CA-76B59E78B3E2}"/>
              </a:ext>
            </a:extLst>
          </p:cNvPr>
          <p:cNvSpPr>
            <a:spLocks noGrp="1"/>
          </p:cNvSpPr>
          <p:nvPr>
            <p:ph type="sldNum" sz="quarter" idx="12"/>
            <p:custDataLst>
              <p:tags r:id="rId4"/>
            </p:custDataLst>
          </p:nvPr>
        </p:nvSpPr>
        <p:spPr/>
        <p:txBody>
          <a:bodyPr/>
          <a:lstStyle/>
          <a:p>
            <a:pPr>
              <a:defRPr/>
            </a:pPr>
            <a:fld id="{7F3DEAA3-8419-47D7-B399-55C7AC986A43}" type="slidenum">
              <a:rPr lang="fr-CA" smtClean="0"/>
              <a:pPr>
                <a:defRPr/>
              </a:pPr>
              <a:t>16</a:t>
            </a:fld>
            <a:endParaRPr lang="fr-CA" dirty="0"/>
          </a:p>
        </p:txBody>
      </p:sp>
      <p:pic>
        <p:nvPicPr>
          <p:cNvPr id="13" name="Audio 12">
            <a:hlinkClick r:id="" action="ppaction://media"/>
            <a:extLst>
              <a:ext uri="{FF2B5EF4-FFF2-40B4-BE49-F238E27FC236}">
                <a16:creationId xmlns:a16="http://schemas.microsoft.com/office/drawing/2014/main" id="{4ABDEFCD-3F5A-DE37-3781-4F52D068536C}"/>
              </a:ext>
            </a:extLst>
          </p:cNvPr>
          <p:cNvPicPr>
            <a:picLocks noChangeAspect="1"/>
          </p:cNvPicPr>
          <p:nvPr>
            <a:audioFile r:link="rId6"/>
            <p:extLst>
              <p:ext uri="{DAA4B4D4-6D71-4841-9C94-3DE7FCFB9230}">
                <p14:media xmlns:p14="http://schemas.microsoft.com/office/powerpoint/2010/main" r:embed="rId5"/>
              </p:ext>
            </p:extLst>
          </p:nvPr>
        </p:nvPicPr>
        <p:blipFill>
          <a:blip r:embed="rId9"/>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93586852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advTm="22009"/>
    </mc:Choice>
    <mc:Fallback>
      <p:transition spd="slow" advTm="220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CD79255-8F61-3866-8806-11AD5C8E94C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2548BCA-FA47-2ADF-3B44-ECA9D662AD34}"/>
              </a:ext>
            </a:extLst>
          </p:cNvPr>
          <p:cNvSpPr>
            <a:spLocks noGrp="1"/>
          </p:cNvSpPr>
          <p:nvPr>
            <p:ph type="ctrTitle"/>
            <p:custDataLst>
              <p:tags r:id="rId2"/>
            </p:custDataLst>
          </p:nvPr>
        </p:nvSpPr>
        <p:spPr>
          <a:xfrm>
            <a:off x="690454" y="260648"/>
            <a:ext cx="11466180" cy="1317875"/>
          </a:xfrm>
        </p:spPr>
        <p:txBody>
          <a:bodyPr/>
          <a:lstStyle/>
          <a:p>
            <a:pPr lvl="0" algn="l"/>
            <a:r>
              <a:rPr lang="fr-CA" dirty="0"/>
              <a:t>Critère 3 : Contributions à la formation du personnel hautement qualifié (PHQ)</a:t>
            </a:r>
          </a:p>
        </p:txBody>
      </p:sp>
      <p:sp>
        <p:nvSpPr>
          <p:cNvPr id="5" name="ZoneTexte 4">
            <a:extLst>
              <a:ext uri="{FF2B5EF4-FFF2-40B4-BE49-F238E27FC236}">
                <a16:creationId xmlns:a16="http://schemas.microsoft.com/office/drawing/2014/main" id="{D5CC1C21-5B42-D923-BAF4-3BD8CAE02E81}"/>
              </a:ext>
            </a:extLst>
          </p:cNvPr>
          <p:cNvSpPr txBox="1"/>
          <p:nvPr>
            <p:custDataLst>
              <p:tags r:id="rId3"/>
            </p:custDataLst>
          </p:nvPr>
        </p:nvSpPr>
        <p:spPr>
          <a:xfrm>
            <a:off x="321950" y="1988840"/>
            <a:ext cx="11870050" cy="3344121"/>
          </a:xfrm>
          <a:prstGeom prst="rect">
            <a:avLst/>
          </a:prstGeom>
          <a:solidFill>
            <a:schemeClr val="bg1"/>
          </a:solidFill>
        </p:spPr>
        <p:txBody>
          <a:bodyPr wrap="square" rtlCol="0">
            <a:spAutoFit/>
          </a:bodyPr>
          <a:lstStyle/>
          <a:p>
            <a:pPr>
              <a:lnSpc>
                <a:spcPct val="114000"/>
              </a:lnSpc>
              <a:spcBef>
                <a:spcPts val="600"/>
              </a:spcBef>
              <a:spcAft>
                <a:spcPts val="600"/>
              </a:spcAft>
            </a:pPr>
            <a:r>
              <a:rPr lang="fr-CA" sz="2400" b="1" dirty="0">
                <a:latin typeface="+mn-lt"/>
              </a:rPr>
              <a:t>Formation antérieure des PHQ - Prix reçus par le PHQ et contributions de celui-ci à la recherche </a:t>
            </a:r>
          </a:p>
          <a:p>
            <a:pPr marL="342900" indent="-342900">
              <a:lnSpc>
                <a:spcPct val="114000"/>
              </a:lnSpc>
              <a:spcBef>
                <a:spcPts val="600"/>
              </a:spcBef>
              <a:spcAft>
                <a:spcPts val="600"/>
              </a:spcAft>
              <a:buFont typeface="Arial" panose="020B0604020202020204" pitchFamily="34" charset="0"/>
              <a:buChar char="•"/>
            </a:pPr>
            <a:r>
              <a:rPr lang="fr-CA" sz="2000" dirty="0">
                <a:latin typeface="+mn-lt"/>
              </a:rPr>
              <a:t>Pas d’exemple</a:t>
            </a:r>
          </a:p>
          <a:p>
            <a:pPr>
              <a:lnSpc>
                <a:spcPct val="114000"/>
              </a:lnSpc>
              <a:spcBef>
                <a:spcPts val="600"/>
              </a:spcBef>
              <a:spcAft>
                <a:spcPts val="600"/>
              </a:spcAft>
            </a:pPr>
            <a:r>
              <a:rPr lang="fr-CA" sz="2400" b="1" dirty="0">
                <a:latin typeface="+mn-lt"/>
              </a:rPr>
              <a:t>Formation antérieure des PHQ – Résultats obtenus et compétences acquises par le PHQ  </a:t>
            </a:r>
          </a:p>
          <a:p>
            <a:pPr marL="342900" indent="-342900">
              <a:lnSpc>
                <a:spcPct val="114000"/>
              </a:lnSpc>
              <a:spcBef>
                <a:spcPts val="600"/>
              </a:spcBef>
              <a:spcAft>
                <a:spcPts val="600"/>
              </a:spcAft>
              <a:buFont typeface="Arial" panose="020B0604020202020204" pitchFamily="34" charset="0"/>
              <a:buChar char="•"/>
            </a:pPr>
            <a:r>
              <a:rPr lang="fr-CA" sz="2000" dirty="0">
                <a:latin typeface="+mn-lt"/>
              </a:rPr>
              <a:t>Peut comprendre la formation sur les connaissances traditionnelles ou les systèmes de savoirs autochtones, y compris les pratiques culturelles. </a:t>
            </a:r>
          </a:p>
        </p:txBody>
      </p:sp>
      <p:sp>
        <p:nvSpPr>
          <p:cNvPr id="4" name="Espace réservé du numéro de diapositive 3">
            <a:extLst>
              <a:ext uri="{FF2B5EF4-FFF2-40B4-BE49-F238E27FC236}">
                <a16:creationId xmlns:a16="http://schemas.microsoft.com/office/drawing/2014/main" id="{277DB9E3-A650-FC77-1D31-3D45AF1B2EFD}"/>
              </a:ext>
            </a:extLst>
          </p:cNvPr>
          <p:cNvSpPr>
            <a:spLocks noGrp="1"/>
          </p:cNvSpPr>
          <p:nvPr>
            <p:ph type="sldNum" sz="quarter" idx="12"/>
            <p:custDataLst>
              <p:tags r:id="rId4"/>
            </p:custDataLst>
          </p:nvPr>
        </p:nvSpPr>
        <p:spPr/>
        <p:txBody>
          <a:bodyPr/>
          <a:lstStyle/>
          <a:p>
            <a:pPr>
              <a:defRPr/>
            </a:pPr>
            <a:fld id="{7F3DEAA3-8419-47D7-B399-55C7AC986A43}" type="slidenum">
              <a:rPr lang="fr-CA" smtClean="0"/>
              <a:pPr>
                <a:defRPr/>
              </a:pPr>
              <a:t>17</a:t>
            </a:fld>
            <a:endParaRPr lang="fr-CA" dirty="0"/>
          </a:p>
        </p:txBody>
      </p:sp>
      <p:pic>
        <p:nvPicPr>
          <p:cNvPr id="15" name="Audio 14">
            <a:hlinkClick r:id="" action="ppaction://media"/>
            <a:extLst>
              <a:ext uri="{FF2B5EF4-FFF2-40B4-BE49-F238E27FC236}">
                <a16:creationId xmlns:a16="http://schemas.microsoft.com/office/drawing/2014/main" id="{5DC470BF-1453-947C-36FF-ABEC553F0635}"/>
              </a:ext>
            </a:extLst>
          </p:cNvPr>
          <p:cNvPicPr>
            <a:picLocks noChangeAspect="1"/>
          </p:cNvPicPr>
          <p:nvPr>
            <a:audioFile r:link="rId6"/>
            <p:extLst>
              <p:ext uri="{DAA4B4D4-6D71-4841-9C94-3DE7FCFB9230}">
                <p14:media xmlns:p14="http://schemas.microsoft.com/office/powerpoint/2010/main" r:embed="rId5"/>
              </p:ext>
            </p:extLst>
          </p:nvPr>
        </p:nvPicPr>
        <p:blipFill>
          <a:blip r:embed="rId9"/>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74817854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advTm="15157"/>
    </mc:Choice>
    <mc:Fallback>
      <p:transition spd="slow" advTm="1515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1A4863C-6B39-FEC1-75BD-01E424E10C0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38A0819-9D68-D0C5-E567-BCF8E051C053}"/>
              </a:ext>
            </a:extLst>
          </p:cNvPr>
          <p:cNvSpPr>
            <a:spLocks noGrp="1"/>
          </p:cNvSpPr>
          <p:nvPr>
            <p:ph type="ctrTitle"/>
            <p:custDataLst>
              <p:tags r:id="rId2"/>
            </p:custDataLst>
          </p:nvPr>
        </p:nvSpPr>
        <p:spPr>
          <a:xfrm>
            <a:off x="690454" y="260648"/>
            <a:ext cx="11466180" cy="1317875"/>
          </a:xfrm>
        </p:spPr>
        <p:txBody>
          <a:bodyPr/>
          <a:lstStyle/>
          <a:p>
            <a:pPr lvl="0" algn="l"/>
            <a:r>
              <a:rPr lang="fr-CA" dirty="0"/>
              <a:t>Critère 3 : Contributions à la formation du personnel hautement qualifié (PHQ)</a:t>
            </a:r>
          </a:p>
        </p:txBody>
      </p:sp>
      <p:sp>
        <p:nvSpPr>
          <p:cNvPr id="5" name="ZoneTexte 4">
            <a:extLst>
              <a:ext uri="{FF2B5EF4-FFF2-40B4-BE49-F238E27FC236}">
                <a16:creationId xmlns:a16="http://schemas.microsoft.com/office/drawing/2014/main" id="{882ACF28-05B5-A0C3-205A-58F6C790644B}"/>
              </a:ext>
            </a:extLst>
          </p:cNvPr>
          <p:cNvSpPr txBox="1"/>
          <p:nvPr>
            <p:custDataLst>
              <p:tags r:id="rId3"/>
            </p:custDataLst>
          </p:nvPr>
        </p:nvSpPr>
        <p:spPr>
          <a:xfrm>
            <a:off x="911424" y="1916832"/>
            <a:ext cx="10945216" cy="4116127"/>
          </a:xfrm>
          <a:prstGeom prst="rect">
            <a:avLst/>
          </a:prstGeom>
          <a:solidFill>
            <a:schemeClr val="bg1"/>
          </a:solidFill>
        </p:spPr>
        <p:txBody>
          <a:bodyPr wrap="square" rtlCol="0">
            <a:spAutoFit/>
          </a:bodyPr>
          <a:lstStyle/>
          <a:p>
            <a:pPr>
              <a:lnSpc>
                <a:spcPct val="114000"/>
              </a:lnSpc>
              <a:spcBef>
                <a:spcPts val="600"/>
              </a:spcBef>
              <a:spcAft>
                <a:spcPts val="600"/>
              </a:spcAft>
            </a:pPr>
            <a:r>
              <a:rPr lang="fr-CA" sz="2400" b="1" dirty="0">
                <a:latin typeface="+mn-lt"/>
              </a:rPr>
              <a:t>Philosophie en matière de formation </a:t>
            </a:r>
            <a:r>
              <a:rPr lang="fr-CA" sz="2000" dirty="0">
                <a:latin typeface="+mn-lt"/>
              </a:rPr>
              <a:t>doit comprendre : </a:t>
            </a:r>
          </a:p>
          <a:p>
            <a:pPr lvl="0">
              <a:lnSpc>
                <a:spcPct val="114000"/>
              </a:lnSpc>
              <a:spcBef>
                <a:spcPts val="600"/>
              </a:spcBef>
              <a:spcAft>
                <a:spcPts val="600"/>
              </a:spcAft>
            </a:pPr>
            <a:r>
              <a:rPr lang="fr-CA" sz="2000" b="1" dirty="0">
                <a:latin typeface="+mn-lt"/>
              </a:rPr>
              <a:t>1</a:t>
            </a:r>
            <a:r>
              <a:rPr lang="fr-CA" sz="2000" dirty="0">
                <a:latin typeface="+mn-lt"/>
              </a:rPr>
              <a:t>. Une description qualitative des </a:t>
            </a:r>
            <a:r>
              <a:rPr lang="fr-CA" sz="2000" b="1" dirty="0">
                <a:latin typeface="+mn-lt"/>
              </a:rPr>
              <a:t>défis à relever ou des obstacles à surmonter </a:t>
            </a:r>
            <a:r>
              <a:rPr lang="fr-CA" sz="2000" dirty="0">
                <a:latin typeface="+mn-lt"/>
              </a:rPr>
              <a:t>pour assurer </a:t>
            </a:r>
            <a:r>
              <a:rPr lang="fr-CA" sz="2000" b="1" dirty="0">
                <a:latin typeface="+mn-lt"/>
              </a:rPr>
              <a:t>l’inclusion et l’avancement </a:t>
            </a:r>
            <a:r>
              <a:rPr lang="fr-CA" sz="2000" dirty="0">
                <a:latin typeface="+mn-lt"/>
              </a:rPr>
              <a:t>des groupes sous-représentés en SNG, qui sont </a:t>
            </a:r>
            <a:r>
              <a:rPr lang="fr-CA" sz="2000" b="1" dirty="0">
                <a:latin typeface="+mn-lt"/>
              </a:rPr>
              <a:t>propres au contexte du programme de recherche</a:t>
            </a:r>
            <a:r>
              <a:rPr lang="fr-CA" sz="2000" dirty="0">
                <a:latin typeface="+mn-lt"/>
              </a:rPr>
              <a:t> de la personne candidate</a:t>
            </a:r>
          </a:p>
          <a:p>
            <a:pPr marL="800100" lvl="1" indent="-342900">
              <a:lnSpc>
                <a:spcPct val="114000"/>
              </a:lnSpc>
              <a:spcBef>
                <a:spcPts val="600"/>
              </a:spcBef>
              <a:spcAft>
                <a:spcPts val="600"/>
              </a:spcAft>
              <a:buFont typeface="Arial" panose="020B0604020202020204" pitchFamily="34" charset="0"/>
              <a:buChar char="•"/>
            </a:pPr>
            <a:r>
              <a:rPr lang="fr-CA" sz="2000" dirty="0">
                <a:latin typeface="+mn-lt"/>
              </a:rPr>
              <a:t>Les obstacles à la participation peuvent notamment être </a:t>
            </a:r>
            <a:r>
              <a:rPr lang="fr-CA" sz="2000" b="1" dirty="0">
                <a:latin typeface="+mn-lt"/>
              </a:rPr>
              <a:t>physiques </a:t>
            </a:r>
            <a:r>
              <a:rPr lang="fr-CA" sz="2000" dirty="0">
                <a:latin typeface="+mn-lt"/>
              </a:rPr>
              <a:t>ou</a:t>
            </a:r>
            <a:r>
              <a:rPr lang="fr-CA" sz="2000" b="1" dirty="0">
                <a:latin typeface="+mn-lt"/>
              </a:rPr>
              <a:t> procéduraux</a:t>
            </a:r>
            <a:r>
              <a:rPr lang="fr-CA" sz="2000" dirty="0">
                <a:latin typeface="+mn-lt"/>
              </a:rPr>
              <a:t>, </a:t>
            </a:r>
            <a:r>
              <a:rPr lang="fr-CA" sz="2000" b="1" dirty="0">
                <a:latin typeface="+mn-lt"/>
              </a:rPr>
              <a:t>visibles</a:t>
            </a:r>
            <a:r>
              <a:rPr lang="fr-CA" sz="2000" dirty="0">
                <a:latin typeface="+mn-lt"/>
              </a:rPr>
              <a:t> ou </a:t>
            </a:r>
            <a:r>
              <a:rPr lang="fr-CA" sz="2000" b="1" dirty="0">
                <a:latin typeface="+mn-lt"/>
              </a:rPr>
              <a:t>invisibles</a:t>
            </a:r>
            <a:r>
              <a:rPr lang="fr-CA" sz="2000" dirty="0">
                <a:latin typeface="+mn-lt"/>
              </a:rPr>
              <a:t> et </a:t>
            </a:r>
            <a:r>
              <a:rPr lang="fr-CA" sz="2000" b="1" dirty="0">
                <a:latin typeface="+mn-lt"/>
              </a:rPr>
              <a:t>intentionnels</a:t>
            </a:r>
            <a:r>
              <a:rPr lang="fr-CA" sz="2000" dirty="0">
                <a:latin typeface="+mn-lt"/>
              </a:rPr>
              <a:t>, ou non </a:t>
            </a:r>
            <a:r>
              <a:rPr lang="fr-CA" sz="2000" b="1" dirty="0">
                <a:latin typeface="+mn-lt"/>
              </a:rPr>
              <a:t>intentionnels</a:t>
            </a:r>
            <a:r>
              <a:rPr lang="fr-CA" sz="2000" dirty="0">
                <a:latin typeface="+mn-lt"/>
              </a:rPr>
              <a:t>.</a:t>
            </a:r>
          </a:p>
          <a:p>
            <a:pPr marL="800100" lvl="1" indent="-342900">
              <a:lnSpc>
                <a:spcPct val="114000"/>
              </a:lnSpc>
              <a:spcBef>
                <a:spcPts val="600"/>
              </a:spcBef>
              <a:spcAft>
                <a:spcPts val="600"/>
              </a:spcAft>
              <a:buFont typeface="Arial" panose="020B0604020202020204" pitchFamily="34" charset="0"/>
              <a:buChar char="•"/>
            </a:pPr>
            <a:r>
              <a:rPr lang="fr-CA" sz="2000" dirty="0">
                <a:latin typeface="+mn-lt"/>
              </a:rPr>
              <a:t>Le contexte propre au programme de recherche de la personne candidate peut se rapporter au </a:t>
            </a:r>
            <a:r>
              <a:rPr lang="fr-CA" sz="2000" b="1" dirty="0">
                <a:latin typeface="+mn-lt"/>
              </a:rPr>
              <a:t>domaine de recherche </a:t>
            </a:r>
            <a:r>
              <a:rPr lang="fr-CA" sz="2000" dirty="0">
                <a:latin typeface="+mn-lt"/>
              </a:rPr>
              <a:t>(p. ex., déplacements prolongés ou travaux sur le terrain obligatoires) ou à des aspects relatifs à </a:t>
            </a:r>
            <a:r>
              <a:rPr lang="fr-CA" sz="2000" b="1" dirty="0">
                <a:latin typeface="+mn-lt"/>
              </a:rPr>
              <a:t>l’établissement</a:t>
            </a:r>
            <a:r>
              <a:rPr lang="fr-CA" sz="2000" dirty="0">
                <a:latin typeface="+mn-lt"/>
              </a:rPr>
              <a:t> (p. ex., région du Canada, centre urbain ou endroit éloigné, taille du département ou type de diplômes décernés)</a:t>
            </a:r>
          </a:p>
        </p:txBody>
      </p:sp>
      <p:sp>
        <p:nvSpPr>
          <p:cNvPr id="4" name="Espace réservé du numéro de diapositive 3">
            <a:extLst>
              <a:ext uri="{FF2B5EF4-FFF2-40B4-BE49-F238E27FC236}">
                <a16:creationId xmlns:a16="http://schemas.microsoft.com/office/drawing/2014/main" id="{6D515178-051C-BA62-CA2D-85012AA89C18}"/>
              </a:ext>
            </a:extLst>
          </p:cNvPr>
          <p:cNvSpPr>
            <a:spLocks noGrp="1"/>
          </p:cNvSpPr>
          <p:nvPr>
            <p:ph type="sldNum" sz="quarter" idx="12"/>
            <p:custDataLst>
              <p:tags r:id="rId4"/>
            </p:custDataLst>
          </p:nvPr>
        </p:nvSpPr>
        <p:spPr/>
        <p:txBody>
          <a:bodyPr/>
          <a:lstStyle/>
          <a:p>
            <a:pPr>
              <a:defRPr/>
            </a:pPr>
            <a:fld id="{7F3DEAA3-8419-47D7-B399-55C7AC986A43}" type="slidenum">
              <a:rPr lang="fr-CA" smtClean="0"/>
              <a:pPr>
                <a:defRPr/>
              </a:pPr>
              <a:t>18</a:t>
            </a:fld>
            <a:endParaRPr lang="fr-CA" dirty="0"/>
          </a:p>
        </p:txBody>
      </p:sp>
      <p:pic>
        <p:nvPicPr>
          <p:cNvPr id="6" name="Image 5">
            <a:extLst>
              <a:ext uri="{FF2B5EF4-FFF2-40B4-BE49-F238E27FC236}">
                <a16:creationId xmlns:a16="http://schemas.microsoft.com/office/drawing/2014/main" id="{ABB2E673-E7C5-1588-6544-73BC47C5D3C9}"/>
              </a:ext>
            </a:extLst>
          </p:cNvPr>
          <p:cNvPicPr>
            <a:picLocks noChangeAspect="1"/>
          </p:cNvPicPr>
          <p:nvPr>
            <p:custDataLst>
              <p:tags r:id="rId5"/>
            </p:custDataLst>
          </p:nvPr>
        </p:nvPicPr>
        <p:blipFill>
          <a:blip r:embed="rId10">
            <a:extLst>
              <a:ext uri="{28A0092B-C50C-407E-A947-70E740481C1C}">
                <a14:useLocalDpi xmlns:a14="http://schemas.microsoft.com/office/drawing/2010/main" val="0"/>
              </a:ext>
            </a:extLst>
          </a:blip>
          <a:srcRect r="93617"/>
          <a:stretch>
            <a:fillRect/>
          </a:stretch>
        </p:blipFill>
        <p:spPr>
          <a:xfrm>
            <a:off x="261150" y="1916832"/>
            <a:ext cx="432048" cy="3856065"/>
          </a:xfrm>
          <a:prstGeom prst="rect">
            <a:avLst/>
          </a:prstGeom>
        </p:spPr>
      </p:pic>
      <p:pic>
        <p:nvPicPr>
          <p:cNvPr id="10" name="Audio 9">
            <a:hlinkClick r:id="" action="ppaction://media"/>
            <a:extLst>
              <a:ext uri="{FF2B5EF4-FFF2-40B4-BE49-F238E27FC236}">
                <a16:creationId xmlns:a16="http://schemas.microsoft.com/office/drawing/2014/main" id="{58119EE4-56F7-17CE-5182-FB64C3268929}"/>
              </a:ext>
            </a:extLst>
          </p:cNvPr>
          <p:cNvPicPr>
            <a:picLocks noChangeAspect="1"/>
          </p:cNvPicPr>
          <p:nvPr>
            <a:audioFile r:link="rId7"/>
            <p:extLst>
              <p:ext uri="{DAA4B4D4-6D71-4841-9C94-3DE7FCFB9230}">
                <p14:media xmlns:p14="http://schemas.microsoft.com/office/powerpoint/2010/main" r:embed="rId6"/>
              </p:ext>
            </p:extLst>
          </p:nvPr>
        </p:nvPicPr>
        <p:blipFill>
          <a:blip r:embed="rId11"/>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4060533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advTm="19221"/>
    </mc:Choice>
    <mc:Fallback>
      <p:transition spd="slow" advTm="192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156BE68-2314-AAEF-0677-3483296E3BB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A772779-A3D3-D3B2-FCF4-D2CF775421DD}"/>
              </a:ext>
            </a:extLst>
          </p:cNvPr>
          <p:cNvSpPr>
            <a:spLocks noGrp="1"/>
          </p:cNvSpPr>
          <p:nvPr>
            <p:ph type="ctrTitle"/>
            <p:custDataLst>
              <p:tags r:id="rId2"/>
            </p:custDataLst>
          </p:nvPr>
        </p:nvSpPr>
        <p:spPr>
          <a:xfrm>
            <a:off x="690454" y="260648"/>
            <a:ext cx="11466180" cy="1317875"/>
          </a:xfrm>
        </p:spPr>
        <p:txBody>
          <a:bodyPr/>
          <a:lstStyle/>
          <a:p>
            <a:pPr lvl="0" algn="l"/>
            <a:r>
              <a:rPr lang="fr-CA" dirty="0"/>
              <a:t>Critère 3 : Contributions à la formation du personnel hautement qualifié (PHQ)</a:t>
            </a:r>
          </a:p>
        </p:txBody>
      </p:sp>
      <p:sp>
        <p:nvSpPr>
          <p:cNvPr id="5" name="ZoneTexte 4">
            <a:extLst>
              <a:ext uri="{FF2B5EF4-FFF2-40B4-BE49-F238E27FC236}">
                <a16:creationId xmlns:a16="http://schemas.microsoft.com/office/drawing/2014/main" id="{F276513D-24AB-CB0D-3A52-A8AC78C57901}"/>
              </a:ext>
            </a:extLst>
          </p:cNvPr>
          <p:cNvSpPr txBox="1"/>
          <p:nvPr>
            <p:custDataLst>
              <p:tags r:id="rId3"/>
            </p:custDataLst>
          </p:nvPr>
        </p:nvSpPr>
        <p:spPr>
          <a:xfrm>
            <a:off x="839416" y="1916832"/>
            <a:ext cx="11017224" cy="4466992"/>
          </a:xfrm>
          <a:prstGeom prst="rect">
            <a:avLst/>
          </a:prstGeom>
          <a:solidFill>
            <a:schemeClr val="bg1"/>
          </a:solidFill>
        </p:spPr>
        <p:txBody>
          <a:bodyPr wrap="square" rtlCol="0">
            <a:spAutoFit/>
          </a:bodyPr>
          <a:lstStyle/>
          <a:p>
            <a:pPr>
              <a:lnSpc>
                <a:spcPct val="114000"/>
              </a:lnSpc>
              <a:spcBef>
                <a:spcPts val="600"/>
              </a:spcBef>
              <a:spcAft>
                <a:spcPts val="600"/>
              </a:spcAft>
            </a:pPr>
            <a:r>
              <a:rPr lang="fr-CA" sz="2400" b="1" dirty="0">
                <a:latin typeface="+mn-lt"/>
              </a:rPr>
              <a:t>Philosophie en matière de formation </a:t>
            </a:r>
            <a:r>
              <a:rPr lang="fr-CA" sz="2000" dirty="0">
                <a:latin typeface="+mn-lt"/>
              </a:rPr>
              <a:t>doit comprendre : </a:t>
            </a:r>
          </a:p>
          <a:p>
            <a:pPr lvl="0">
              <a:lnSpc>
                <a:spcPct val="114000"/>
              </a:lnSpc>
              <a:spcBef>
                <a:spcPts val="600"/>
              </a:spcBef>
              <a:spcAft>
                <a:spcPts val="600"/>
              </a:spcAft>
            </a:pPr>
            <a:r>
              <a:rPr lang="fr-CA" sz="2000" dirty="0">
                <a:latin typeface="+mn-lt"/>
              </a:rPr>
              <a:t>2. L’approche prévue pour </a:t>
            </a:r>
            <a:r>
              <a:rPr lang="fr-CA" sz="2000" b="1" dirty="0">
                <a:latin typeface="+mn-lt"/>
              </a:rPr>
              <a:t>favoriser la diversité</a:t>
            </a:r>
            <a:r>
              <a:rPr lang="fr-CA" sz="2000" dirty="0">
                <a:latin typeface="+mn-lt"/>
              </a:rPr>
              <a:t> au sein du groupe de PHQ, grâce à la prise en compte de l’équité et de l’inclusion dans les pratiques de </a:t>
            </a:r>
            <a:r>
              <a:rPr lang="fr-CA" sz="2000" b="1" dirty="0">
                <a:latin typeface="+mn-lt"/>
              </a:rPr>
              <a:t>recrutement</a:t>
            </a:r>
            <a:r>
              <a:rPr lang="fr-CA" sz="2000" dirty="0">
                <a:latin typeface="+mn-lt"/>
              </a:rPr>
              <a:t>, les méthodes </a:t>
            </a:r>
            <a:r>
              <a:rPr lang="fr-CA" sz="2000" b="1" dirty="0">
                <a:latin typeface="+mn-lt"/>
              </a:rPr>
              <a:t>d’encadrement</a:t>
            </a:r>
            <a:r>
              <a:rPr lang="fr-CA" sz="2000" dirty="0">
                <a:latin typeface="+mn-lt"/>
              </a:rPr>
              <a:t> et les initiatives visant à créer un </a:t>
            </a:r>
            <a:r>
              <a:rPr lang="fr-CA" sz="2000" b="1" dirty="0">
                <a:latin typeface="+mn-lt"/>
              </a:rPr>
              <a:t>environnement de recherche et de formation ouvert à toutes et à tous </a:t>
            </a:r>
            <a:r>
              <a:rPr lang="fr-CA" sz="2000" dirty="0">
                <a:latin typeface="+mn-lt"/>
              </a:rPr>
              <a:t>et propice à </a:t>
            </a:r>
            <a:r>
              <a:rPr lang="fr-CA" sz="2000" b="1" dirty="0">
                <a:latin typeface="+mn-lt"/>
              </a:rPr>
              <a:t>l’épanouissement</a:t>
            </a:r>
            <a:r>
              <a:rPr lang="fr-CA" sz="2000" dirty="0">
                <a:latin typeface="+mn-lt"/>
              </a:rPr>
              <a:t> des PFQ peut comprendre, par exemple : </a:t>
            </a:r>
          </a:p>
          <a:p>
            <a:pPr marL="800100" lvl="1" indent="-342900">
              <a:lnSpc>
                <a:spcPct val="114000"/>
              </a:lnSpc>
              <a:spcBef>
                <a:spcPts val="600"/>
              </a:spcBef>
              <a:spcAft>
                <a:spcPts val="600"/>
              </a:spcAft>
              <a:buFont typeface="Arial" panose="020B0604020202020204" pitchFamily="34" charset="0"/>
              <a:buChar char="•"/>
            </a:pPr>
            <a:r>
              <a:rPr lang="fr-CA" sz="2000" dirty="0">
                <a:latin typeface="+mn-lt"/>
              </a:rPr>
              <a:t>la promotion de la participation du PHQ à des activités de sensibilisation en sciences, à l’appui de l’EDI en SNG et à des ateliers de perfectionnement professionnel. </a:t>
            </a:r>
          </a:p>
          <a:p>
            <a:pPr marL="800100" lvl="1" indent="-342900">
              <a:lnSpc>
                <a:spcPct val="114000"/>
              </a:lnSpc>
              <a:spcBef>
                <a:spcPts val="600"/>
              </a:spcBef>
              <a:spcAft>
                <a:spcPts val="600"/>
              </a:spcAft>
              <a:buFont typeface="Arial" panose="020B0604020202020204" pitchFamily="34" charset="0"/>
              <a:buChar char="•"/>
            </a:pPr>
            <a:r>
              <a:rPr lang="fr-CA" sz="2000" dirty="0">
                <a:latin typeface="+mn-lt"/>
              </a:rPr>
              <a:t>la qualité et l’impact de la formation offerte au PHQ autochtone, incluant les membres de la communauté, et l’inclusion de pratique de mentorat culturellement sûr et l’échange réciproque de connaissance (pour les propositions de recherche qui impliquent de la recherche autochtone). </a:t>
            </a:r>
          </a:p>
        </p:txBody>
      </p:sp>
      <p:sp>
        <p:nvSpPr>
          <p:cNvPr id="4" name="Espace réservé du numéro de diapositive 3">
            <a:extLst>
              <a:ext uri="{FF2B5EF4-FFF2-40B4-BE49-F238E27FC236}">
                <a16:creationId xmlns:a16="http://schemas.microsoft.com/office/drawing/2014/main" id="{492EEBBC-6FB7-A325-C100-11DEF78FBA89}"/>
              </a:ext>
            </a:extLst>
          </p:cNvPr>
          <p:cNvSpPr>
            <a:spLocks noGrp="1"/>
          </p:cNvSpPr>
          <p:nvPr>
            <p:ph type="sldNum" sz="quarter" idx="12"/>
            <p:custDataLst>
              <p:tags r:id="rId4"/>
            </p:custDataLst>
          </p:nvPr>
        </p:nvSpPr>
        <p:spPr/>
        <p:txBody>
          <a:bodyPr/>
          <a:lstStyle/>
          <a:p>
            <a:pPr>
              <a:defRPr/>
            </a:pPr>
            <a:fld id="{7F3DEAA3-8419-47D7-B399-55C7AC986A43}" type="slidenum">
              <a:rPr lang="fr-CA" smtClean="0"/>
              <a:pPr>
                <a:defRPr/>
              </a:pPr>
              <a:t>19</a:t>
            </a:fld>
            <a:endParaRPr lang="fr-CA" dirty="0"/>
          </a:p>
        </p:txBody>
      </p:sp>
      <p:pic>
        <p:nvPicPr>
          <p:cNvPr id="6" name="Image 5">
            <a:extLst>
              <a:ext uri="{FF2B5EF4-FFF2-40B4-BE49-F238E27FC236}">
                <a16:creationId xmlns:a16="http://schemas.microsoft.com/office/drawing/2014/main" id="{CED1232A-6990-A6C6-92C3-8D3B2C483EB5}"/>
              </a:ext>
            </a:extLst>
          </p:cNvPr>
          <p:cNvPicPr>
            <a:picLocks noChangeAspect="1"/>
          </p:cNvPicPr>
          <p:nvPr>
            <p:custDataLst>
              <p:tags r:id="rId5"/>
            </p:custDataLst>
          </p:nvPr>
        </p:nvPicPr>
        <p:blipFill>
          <a:blip r:embed="rId10">
            <a:extLst>
              <a:ext uri="{28A0092B-C50C-407E-A947-70E740481C1C}">
                <a14:useLocalDpi xmlns:a14="http://schemas.microsoft.com/office/drawing/2010/main" val="0"/>
              </a:ext>
            </a:extLst>
          </a:blip>
          <a:srcRect r="93617"/>
          <a:stretch>
            <a:fillRect/>
          </a:stretch>
        </p:blipFill>
        <p:spPr>
          <a:xfrm>
            <a:off x="258406" y="1951132"/>
            <a:ext cx="432048" cy="3856065"/>
          </a:xfrm>
          <a:prstGeom prst="rect">
            <a:avLst/>
          </a:prstGeom>
        </p:spPr>
      </p:pic>
      <p:pic>
        <p:nvPicPr>
          <p:cNvPr id="22" name="Audio 21">
            <a:hlinkClick r:id="" action="ppaction://media"/>
            <a:extLst>
              <a:ext uri="{FF2B5EF4-FFF2-40B4-BE49-F238E27FC236}">
                <a16:creationId xmlns:a16="http://schemas.microsoft.com/office/drawing/2014/main" id="{6706E003-2963-02CC-620A-D383B2C25528}"/>
              </a:ext>
            </a:extLst>
          </p:cNvPr>
          <p:cNvPicPr>
            <a:picLocks noChangeAspect="1"/>
          </p:cNvPicPr>
          <p:nvPr>
            <a:audioFile r:link="rId7"/>
            <p:extLst>
              <p:ext uri="{DAA4B4D4-6D71-4841-9C94-3DE7FCFB9230}">
                <p14:media xmlns:p14="http://schemas.microsoft.com/office/powerpoint/2010/main" r:embed="rId6"/>
              </p:ext>
            </p:extLst>
          </p:nvPr>
        </p:nvPicPr>
        <p:blipFill>
          <a:blip r:embed="rId11"/>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76593931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advTm="23437"/>
    </mc:Choice>
    <mc:Fallback>
      <p:transition spd="slow" advTm="234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2"/>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CA3F789-146B-9B89-384D-9E2D10B1F9EB}"/>
              </a:ext>
            </a:extLst>
          </p:cNvPr>
          <p:cNvSpPr>
            <a:spLocks noGrp="1"/>
          </p:cNvSpPr>
          <p:nvPr>
            <p:ph type="title"/>
            <p:custDataLst>
              <p:tags r:id="rId1"/>
            </p:custDataLst>
          </p:nvPr>
        </p:nvSpPr>
        <p:spPr/>
        <p:txBody>
          <a:bodyPr/>
          <a:lstStyle/>
          <a:p>
            <a:r>
              <a:rPr lang="fr-CA" dirty="0">
                <a:solidFill>
                  <a:srgbClr val="665A5A"/>
                </a:solidFill>
                <a:latin typeface="+mn-lt"/>
              </a:rPr>
              <a:t>Bonnes pratiques de rédaction pour démontrer la réflexion</a:t>
            </a:r>
          </a:p>
        </p:txBody>
      </p:sp>
      <p:sp>
        <p:nvSpPr>
          <p:cNvPr id="3" name="Espace réservé du texte 2">
            <a:extLst>
              <a:ext uri="{FF2B5EF4-FFF2-40B4-BE49-F238E27FC236}">
                <a16:creationId xmlns:a16="http://schemas.microsoft.com/office/drawing/2014/main" id="{E53C0660-253C-DF4C-01C2-5F91BEA31979}"/>
              </a:ext>
            </a:extLst>
          </p:cNvPr>
          <p:cNvSpPr>
            <a:spLocks noGrp="1"/>
          </p:cNvSpPr>
          <p:nvPr>
            <p:ph type="body" sz="quarter" idx="10"/>
            <p:custDataLst>
              <p:tags r:id="rId2"/>
            </p:custDataLst>
          </p:nvPr>
        </p:nvSpPr>
        <p:spPr>
          <a:xfrm>
            <a:off x="335360" y="1772816"/>
            <a:ext cx="11521280" cy="4487804"/>
          </a:xfrm>
        </p:spPr>
        <p:txBody>
          <a:bodyPr/>
          <a:lstStyle/>
          <a:p>
            <a:pPr marL="342900" lvl="1" indent="-342900">
              <a:lnSpc>
                <a:spcPct val="114000"/>
              </a:lnSpc>
              <a:spcBef>
                <a:spcPts val="600"/>
              </a:spcBef>
              <a:spcAft>
                <a:spcPts val="600"/>
              </a:spcAft>
              <a:buFont typeface="Arial" panose="020B0604020202020204" pitchFamily="34" charset="0"/>
              <a:buChar char="•"/>
            </a:pPr>
            <a:r>
              <a:rPr lang="fr-CA" sz="2400" dirty="0">
                <a:latin typeface="+mn-lt"/>
              </a:rPr>
              <a:t>Décrire les défis propres à notre contexte (domaine, institutionnel, ou dans notre équipe)</a:t>
            </a:r>
          </a:p>
          <a:p>
            <a:pPr marL="742950" lvl="2" indent="-342900">
              <a:lnSpc>
                <a:spcPct val="114000"/>
              </a:lnSpc>
              <a:spcBef>
                <a:spcPts val="600"/>
              </a:spcBef>
              <a:spcAft>
                <a:spcPts val="600"/>
              </a:spcAft>
              <a:buFont typeface="Arial" panose="020B0604020202020204" pitchFamily="34" charset="0"/>
              <a:buChar char="•"/>
            </a:pPr>
            <a:r>
              <a:rPr lang="fr-CA" sz="2000" dirty="0">
                <a:latin typeface="+mn-lt"/>
              </a:rPr>
              <a:t>Données qualitatives, mais on peut se baser sur des données quantitatives (par exemple pour parler du domaine)</a:t>
            </a:r>
          </a:p>
          <a:p>
            <a:pPr marL="742950" lvl="2" indent="-342900">
              <a:lnSpc>
                <a:spcPct val="114000"/>
              </a:lnSpc>
              <a:spcBef>
                <a:spcPts val="600"/>
              </a:spcBef>
              <a:spcAft>
                <a:spcPts val="600"/>
              </a:spcAft>
              <a:buFont typeface="Arial" panose="020B0604020202020204" pitchFamily="34" charset="0"/>
              <a:buChar char="•"/>
            </a:pPr>
            <a:r>
              <a:rPr lang="fr-CA" sz="2000" dirty="0">
                <a:latin typeface="+mn-lt"/>
              </a:rPr>
              <a:t>Prendre notre expérience antérieure en compte </a:t>
            </a:r>
          </a:p>
          <a:p>
            <a:pPr marL="342900" lvl="1" indent="-342900">
              <a:lnSpc>
                <a:spcPct val="114000"/>
              </a:lnSpc>
              <a:spcBef>
                <a:spcPts val="600"/>
              </a:spcBef>
              <a:spcAft>
                <a:spcPts val="600"/>
              </a:spcAft>
              <a:buFont typeface="Arial" panose="020B0604020202020204" pitchFamily="34" charset="0"/>
              <a:buChar char="•"/>
            </a:pPr>
            <a:r>
              <a:rPr lang="fr-CA" sz="2400" dirty="0">
                <a:latin typeface="+mn-lt"/>
              </a:rPr>
              <a:t>Décrire les mesures qui seront prises à ces et pourquoi on pense que ça fonctionnera </a:t>
            </a:r>
          </a:p>
          <a:p>
            <a:pPr marL="342900" lvl="1" indent="-342900">
              <a:lnSpc>
                <a:spcPct val="114000"/>
              </a:lnSpc>
              <a:spcBef>
                <a:spcPts val="600"/>
              </a:spcBef>
              <a:spcAft>
                <a:spcPts val="600"/>
              </a:spcAft>
              <a:buFont typeface="Arial" panose="020B0604020202020204" pitchFamily="34" charset="0"/>
              <a:buChar char="•"/>
            </a:pPr>
            <a:r>
              <a:rPr lang="fr-CA" sz="2400" dirty="0">
                <a:latin typeface="+mn-lt"/>
              </a:rPr>
              <a:t>Indiquer qui sera responsable de la mise en œuvre, et </a:t>
            </a:r>
          </a:p>
          <a:p>
            <a:pPr marL="342900" lvl="1" indent="-342900">
              <a:lnSpc>
                <a:spcPct val="114000"/>
              </a:lnSpc>
              <a:spcBef>
                <a:spcPts val="600"/>
              </a:spcBef>
              <a:spcAft>
                <a:spcPts val="600"/>
              </a:spcAft>
              <a:buFont typeface="Arial" panose="020B0604020202020204" pitchFamily="34" charset="0"/>
              <a:buChar char="•"/>
            </a:pPr>
            <a:r>
              <a:rPr lang="fr-CA" sz="2400" dirty="0">
                <a:latin typeface="+mn-lt"/>
              </a:rPr>
              <a:t>Expliquer comment la mise en œuvre sera évaluée et la mesure adaptée selon les besoins </a:t>
            </a:r>
          </a:p>
        </p:txBody>
      </p:sp>
      <p:pic>
        <p:nvPicPr>
          <p:cNvPr id="8" name="Audio 7">
            <a:hlinkClick r:id="" action="ppaction://media"/>
            <a:extLst>
              <a:ext uri="{FF2B5EF4-FFF2-40B4-BE49-F238E27FC236}">
                <a16:creationId xmlns:a16="http://schemas.microsoft.com/office/drawing/2014/main" id="{11828DEA-D36B-3DBA-CB38-DED462222ACE}"/>
              </a:ext>
            </a:extLst>
          </p:cNvPr>
          <p:cNvPicPr>
            <a:picLocks noChangeAspect="1"/>
          </p:cNvPicPr>
          <p:nvPr>
            <a:audioFile r:link="rId4"/>
            <p:extLst>
              <p:ext uri="{DAA4B4D4-6D71-4841-9C94-3DE7FCFB9230}">
                <p14:media xmlns:p14="http://schemas.microsoft.com/office/powerpoint/2010/main" r:embed="rId3"/>
              </p:ext>
            </p:extLst>
          </p:nvPr>
        </p:nvPicPr>
        <p:blipFill>
          <a:blip r:embed="rId7"/>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315076431"/>
      </p:ext>
    </p:extLst>
  </p:cSld>
  <p:clrMapOvr>
    <a:masterClrMapping/>
  </p:clrMapOvr>
  <mc:AlternateContent xmlns:mc="http://schemas.openxmlformats.org/markup-compatibility/2006">
    <mc:Choice xmlns:p14="http://schemas.microsoft.com/office/powerpoint/2010/main" Requires="p14">
      <p:transition spd="slow" p14:dur="2000" advTm="22062"/>
    </mc:Choice>
    <mc:Fallback>
      <p:transition spd="slow" advTm="220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00CD59-5C40-4CFD-7AB5-8D6E8C407BE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E1A9925-F0E4-F7FC-33DB-4057357C9EE3}"/>
              </a:ext>
            </a:extLst>
          </p:cNvPr>
          <p:cNvSpPr>
            <a:spLocks noGrp="1"/>
          </p:cNvSpPr>
          <p:nvPr>
            <p:ph type="title"/>
            <p:custDataLst>
              <p:tags r:id="rId1"/>
            </p:custDataLst>
          </p:nvPr>
        </p:nvSpPr>
        <p:spPr>
          <a:xfrm>
            <a:off x="0" y="1"/>
            <a:ext cx="12192000" cy="1484783"/>
          </a:xfrm>
        </p:spPr>
        <p:txBody>
          <a:bodyPr/>
          <a:lstStyle/>
          <a:p>
            <a:r>
              <a:rPr lang="fr-CA" sz="4000" dirty="0">
                <a:solidFill>
                  <a:srgbClr val="665A5A"/>
                </a:solidFill>
              </a:rPr>
              <a:t>Bonnes pratiques de rédaction pour démontrer la réflexion - EXEMPLE  </a:t>
            </a:r>
          </a:p>
        </p:txBody>
      </p:sp>
      <p:sp>
        <p:nvSpPr>
          <p:cNvPr id="3" name="Espace réservé du texte 2">
            <a:extLst>
              <a:ext uri="{FF2B5EF4-FFF2-40B4-BE49-F238E27FC236}">
                <a16:creationId xmlns:a16="http://schemas.microsoft.com/office/drawing/2014/main" id="{DDD17167-C631-71AE-4413-37B1EFC6A674}"/>
              </a:ext>
            </a:extLst>
          </p:cNvPr>
          <p:cNvSpPr>
            <a:spLocks noGrp="1"/>
          </p:cNvSpPr>
          <p:nvPr>
            <p:ph type="body" sz="quarter" idx="10"/>
            <p:custDataLst>
              <p:tags r:id="rId2"/>
            </p:custDataLst>
          </p:nvPr>
        </p:nvSpPr>
        <p:spPr>
          <a:xfrm>
            <a:off x="119336" y="1484783"/>
            <a:ext cx="11953328" cy="5373215"/>
          </a:xfrm>
        </p:spPr>
        <p:txBody>
          <a:bodyPr/>
          <a:lstStyle/>
          <a:p>
            <a:pPr marL="342900" lvl="1" indent="-342900">
              <a:lnSpc>
                <a:spcPct val="114000"/>
              </a:lnSpc>
              <a:spcBef>
                <a:spcPts val="500"/>
              </a:spcBef>
              <a:spcAft>
                <a:spcPts val="500"/>
              </a:spcAft>
              <a:buFont typeface="Arial" panose="020B0604020202020204" pitchFamily="34" charset="0"/>
              <a:buChar char="•"/>
            </a:pPr>
            <a:r>
              <a:rPr lang="fr-CA" sz="2200" dirty="0">
                <a:latin typeface="+mn-lt"/>
              </a:rPr>
              <a:t>En recherche, les tâches administratives sont souvent effectuées par les femmes. Dans un domaine traditionnellement plus masculin, il est d’autant plus important que ces tâches soient distribuées équitablement au sein de l’équipe pour assurer une participation égale de toutes et tous aux activités de recherche (</a:t>
            </a:r>
            <a:r>
              <a:rPr lang="fr-CA" sz="2200" i="1" dirty="0">
                <a:latin typeface="+mn-lt"/>
              </a:rPr>
              <a:t>défi</a:t>
            </a:r>
            <a:r>
              <a:rPr lang="fr-CA" sz="2200" dirty="0">
                <a:latin typeface="+mn-lt"/>
              </a:rPr>
              <a:t>) </a:t>
            </a:r>
          </a:p>
          <a:p>
            <a:pPr marL="342900" lvl="1" indent="-342900">
              <a:lnSpc>
                <a:spcPct val="114000"/>
              </a:lnSpc>
              <a:spcBef>
                <a:spcPts val="500"/>
              </a:spcBef>
              <a:spcAft>
                <a:spcPts val="500"/>
              </a:spcAft>
              <a:buFont typeface="Arial" panose="020B0604020202020204" pitchFamily="34" charset="0"/>
              <a:buChar char="•"/>
            </a:pPr>
            <a:r>
              <a:rPr lang="fr-CA" sz="2200" dirty="0">
                <a:latin typeface="+mn-lt"/>
              </a:rPr>
              <a:t>L’organisation de réunions d’équipes et la prise de notes seront déléguées à chacune des personnes de l’équipe à tour de rôle. (</a:t>
            </a:r>
            <a:r>
              <a:rPr lang="fr-CA" sz="2200" i="1" dirty="0">
                <a:latin typeface="+mn-lt"/>
              </a:rPr>
              <a:t>mesure</a:t>
            </a:r>
            <a:r>
              <a:rPr lang="fr-CA" sz="2200" dirty="0">
                <a:latin typeface="+mn-lt"/>
              </a:rPr>
              <a:t>) </a:t>
            </a:r>
          </a:p>
          <a:p>
            <a:pPr marL="342900" lvl="1" indent="-342900">
              <a:lnSpc>
                <a:spcPct val="114000"/>
              </a:lnSpc>
              <a:spcBef>
                <a:spcPts val="500"/>
              </a:spcBef>
              <a:spcAft>
                <a:spcPts val="500"/>
              </a:spcAft>
              <a:buFont typeface="Arial" panose="020B0604020202020204" pitchFamily="34" charset="0"/>
              <a:buChar char="•"/>
            </a:pPr>
            <a:r>
              <a:rPr lang="fr-CA" sz="2200" dirty="0">
                <a:latin typeface="+mn-lt"/>
              </a:rPr>
              <a:t>La personne coordonnatrice de l’équipe de recherche gardera un registre de la mise en œuvre de la mesure, (</a:t>
            </a:r>
            <a:r>
              <a:rPr lang="fr-CA" sz="2200" i="1" dirty="0">
                <a:latin typeface="+mn-lt"/>
              </a:rPr>
              <a:t>qui en sera responsable</a:t>
            </a:r>
            <a:r>
              <a:rPr lang="fr-CA" sz="2200" dirty="0">
                <a:latin typeface="+mn-lt"/>
              </a:rPr>
              <a:t>) </a:t>
            </a:r>
          </a:p>
          <a:p>
            <a:pPr marL="342900" lvl="1" indent="-342900">
              <a:lnSpc>
                <a:spcPct val="114000"/>
              </a:lnSpc>
              <a:spcBef>
                <a:spcPts val="500"/>
              </a:spcBef>
              <a:spcAft>
                <a:spcPts val="500"/>
              </a:spcAft>
              <a:buFont typeface="Arial" panose="020B0604020202020204" pitchFamily="34" charset="0"/>
              <a:buChar char="•"/>
            </a:pPr>
            <a:r>
              <a:rPr lang="fr-CA" sz="2200" dirty="0">
                <a:latin typeface="+mn-lt"/>
              </a:rPr>
              <a:t>et la direction de l’équipe amènera le point en rencontre une fois par session pour obtenir les commentaires de l’équipe sur la mesure et l’adapter au besoin (</a:t>
            </a:r>
            <a:r>
              <a:rPr lang="fr-CA" sz="2200" i="1" dirty="0">
                <a:latin typeface="+mn-lt"/>
              </a:rPr>
              <a:t>comment ça sera évalué et adapté</a:t>
            </a:r>
            <a:r>
              <a:rPr lang="fr-CA" sz="2200" dirty="0">
                <a:latin typeface="+mn-lt"/>
              </a:rPr>
              <a:t>) </a:t>
            </a:r>
          </a:p>
          <a:p>
            <a:pPr marL="0" lvl="1" indent="0">
              <a:lnSpc>
                <a:spcPct val="114000"/>
              </a:lnSpc>
              <a:spcBef>
                <a:spcPts val="600"/>
              </a:spcBef>
              <a:spcAft>
                <a:spcPts val="600"/>
              </a:spcAft>
              <a:buNone/>
            </a:pPr>
            <a:endParaRPr lang="fr-CA" sz="2200" dirty="0">
              <a:latin typeface="+mn-lt"/>
            </a:endParaRPr>
          </a:p>
        </p:txBody>
      </p:sp>
      <p:pic>
        <p:nvPicPr>
          <p:cNvPr id="5" name="Audio 4">
            <a:hlinkClick r:id="" action="ppaction://media"/>
            <a:extLst>
              <a:ext uri="{FF2B5EF4-FFF2-40B4-BE49-F238E27FC236}">
                <a16:creationId xmlns:a16="http://schemas.microsoft.com/office/drawing/2014/main" id="{67FBC6D7-6AC1-C314-BD31-FF5DAF811E62}"/>
              </a:ext>
            </a:extLst>
          </p:cNvPr>
          <p:cNvPicPr>
            <a:picLocks noChangeAspect="1"/>
          </p:cNvPicPr>
          <p:nvPr>
            <a:audioFile r:link="rId4"/>
            <p:extLst>
              <p:ext uri="{DAA4B4D4-6D71-4841-9C94-3DE7FCFB9230}">
                <p14:media xmlns:p14="http://schemas.microsoft.com/office/powerpoint/2010/main" r:embed="rId3"/>
              </p:ext>
            </p:extLst>
          </p:nvPr>
        </p:nvPicPr>
        <p:blipFill>
          <a:blip r:embed="rId7"/>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68844346"/>
      </p:ext>
    </p:extLst>
  </p:cSld>
  <p:clrMapOvr>
    <a:masterClrMapping/>
  </p:clrMapOvr>
  <mc:AlternateContent xmlns:mc="http://schemas.openxmlformats.org/markup-compatibility/2006">
    <mc:Choice xmlns:p14="http://schemas.microsoft.com/office/powerpoint/2010/main" Requires="p14">
      <p:transition spd="slow" p14:dur="2000" advTm="48994"/>
    </mc:Choice>
    <mc:Fallback>
      <p:transition spd="slow" advTm="489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19FEED-9734-150E-1B51-EFB949B7781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68E2BCB-589E-9EDB-9414-972DC9228907}"/>
              </a:ext>
            </a:extLst>
          </p:cNvPr>
          <p:cNvSpPr>
            <a:spLocks noGrp="1"/>
          </p:cNvSpPr>
          <p:nvPr>
            <p:ph type="title"/>
            <p:custDataLst>
              <p:tags r:id="rId1"/>
            </p:custDataLst>
          </p:nvPr>
        </p:nvSpPr>
        <p:spPr/>
        <p:txBody>
          <a:bodyPr/>
          <a:lstStyle/>
          <a:p>
            <a:r>
              <a:rPr lang="fr-CA" sz="4000" dirty="0">
                <a:solidFill>
                  <a:srgbClr val="665A5A"/>
                </a:solidFill>
                <a:latin typeface="+mn-lt"/>
              </a:rPr>
              <a:t>Bonnes pratiques pour identifier les défis </a:t>
            </a:r>
          </a:p>
        </p:txBody>
      </p:sp>
      <p:sp>
        <p:nvSpPr>
          <p:cNvPr id="3" name="Espace réservé du texte 2">
            <a:extLst>
              <a:ext uri="{FF2B5EF4-FFF2-40B4-BE49-F238E27FC236}">
                <a16:creationId xmlns:a16="http://schemas.microsoft.com/office/drawing/2014/main" id="{3F55A2A1-7E97-AA5D-18CD-CD6EC5739809}"/>
              </a:ext>
            </a:extLst>
          </p:cNvPr>
          <p:cNvSpPr>
            <a:spLocks noGrp="1"/>
          </p:cNvSpPr>
          <p:nvPr>
            <p:ph type="body" sz="quarter" idx="10"/>
            <p:custDataLst>
              <p:tags r:id="rId2"/>
            </p:custDataLst>
          </p:nvPr>
        </p:nvSpPr>
        <p:spPr>
          <a:xfrm>
            <a:off x="335360" y="1700808"/>
            <a:ext cx="11521280" cy="3600400"/>
          </a:xfrm>
        </p:spPr>
        <p:txBody>
          <a:bodyPr/>
          <a:lstStyle/>
          <a:p>
            <a:pPr marL="0" indent="0">
              <a:lnSpc>
                <a:spcPct val="115000"/>
              </a:lnSpc>
              <a:spcBef>
                <a:spcPts val="600"/>
              </a:spcBef>
              <a:spcAft>
                <a:spcPts val="600"/>
              </a:spcAft>
              <a:buNone/>
            </a:pPr>
            <a:r>
              <a:rPr lang="fr-CA" sz="2000" kern="100" dirty="0">
                <a:effectLst/>
                <a:latin typeface="Aptos" panose="020B0004020202020204" pitchFamily="34" charset="0"/>
                <a:ea typeface="Aptos" panose="020B0004020202020204" pitchFamily="34" charset="0"/>
                <a:cs typeface="Times New Roman" panose="02020603050405020304" pitchFamily="18" charset="0"/>
              </a:rPr>
              <a:t>Les défis liés à l’EDI causent la sous-représentation et la sous-participation de certaines personnes ou certains groupes de personnes. Pour identifier les défis liés propres à l’établissement ou au domaine, on peut se poser différentes questions, par exemple :  </a:t>
            </a:r>
          </a:p>
          <a:p>
            <a:pPr marL="742950" lvl="1" indent="-285750">
              <a:lnSpc>
                <a:spcPct val="115000"/>
              </a:lnSpc>
              <a:spcBef>
                <a:spcPts val="600"/>
              </a:spcBef>
              <a:spcAft>
                <a:spcPts val="600"/>
              </a:spcAft>
              <a:buFont typeface="Symbol" panose="05050102010706020507" pitchFamily="18" charset="2"/>
              <a:buChar char=""/>
            </a:pPr>
            <a:r>
              <a:rPr lang="fr-CA" sz="2000" kern="100" dirty="0">
                <a:effectLst/>
                <a:latin typeface="Aptos" panose="020B0004020202020204" pitchFamily="34" charset="0"/>
                <a:ea typeface="Aptos" panose="020B0004020202020204" pitchFamily="34" charset="0"/>
                <a:cs typeface="Times New Roman" panose="02020603050405020304" pitchFamily="18" charset="0"/>
              </a:rPr>
              <a:t>Qui fait partie de l’équipe ? Qui n’en fait pas partie ? </a:t>
            </a:r>
          </a:p>
          <a:p>
            <a:pPr marL="742950" lvl="1" indent="-285750">
              <a:lnSpc>
                <a:spcPct val="115000"/>
              </a:lnSpc>
              <a:spcBef>
                <a:spcPts val="600"/>
              </a:spcBef>
              <a:spcAft>
                <a:spcPts val="600"/>
              </a:spcAft>
              <a:buFont typeface="Symbol" panose="05050102010706020507" pitchFamily="18" charset="2"/>
              <a:buChar char=""/>
            </a:pPr>
            <a:r>
              <a:rPr lang="fr-CA" sz="2000" kern="100" dirty="0">
                <a:effectLst/>
                <a:latin typeface="Aptos" panose="020B0004020202020204" pitchFamily="34" charset="0"/>
                <a:ea typeface="Aptos" panose="020B0004020202020204" pitchFamily="34" charset="0"/>
                <a:cs typeface="Times New Roman" panose="02020603050405020304" pitchFamily="18" charset="0"/>
              </a:rPr>
              <a:t>Qui participe, ou ne participe pas ? </a:t>
            </a:r>
          </a:p>
          <a:p>
            <a:pPr lvl="1">
              <a:lnSpc>
                <a:spcPct val="115000"/>
              </a:lnSpc>
              <a:spcBef>
                <a:spcPts val="600"/>
              </a:spcBef>
              <a:spcAft>
                <a:spcPts val="600"/>
              </a:spcAft>
              <a:buFont typeface="Symbol" panose="05050102010706020507" pitchFamily="18" charset="2"/>
              <a:buChar char=""/>
            </a:pPr>
            <a:r>
              <a:rPr lang="fr-CA" sz="2000" kern="100" dirty="0">
                <a:latin typeface="Aptos" panose="020B0004020202020204" pitchFamily="34" charset="0"/>
                <a:ea typeface="Aptos" panose="020B0004020202020204" pitchFamily="34" charset="0"/>
                <a:cs typeface="Times New Roman" panose="02020603050405020304" pitchFamily="18" charset="0"/>
              </a:rPr>
              <a:t>Quels sont les obstacles </a:t>
            </a:r>
            <a:r>
              <a:rPr lang="fr-CA" sz="2000" kern="100" dirty="0">
                <a:effectLst/>
                <a:latin typeface="Aptos" panose="020B0004020202020204" pitchFamily="34" charset="0"/>
                <a:ea typeface="Aptos" panose="020B0004020202020204" pitchFamily="34" charset="0"/>
                <a:cs typeface="Times New Roman" panose="02020603050405020304" pitchFamily="18" charset="0"/>
              </a:rPr>
              <a:t>qui empêchent le recrutement ou la participation de certaines personnes ? (biais, politiques, procédures, pratiques au sein de l’équipe, environnement physique, etc.) </a:t>
            </a:r>
          </a:p>
          <a:p>
            <a:pPr marL="0" lvl="1" indent="0">
              <a:lnSpc>
                <a:spcPct val="115000"/>
              </a:lnSpc>
              <a:spcBef>
                <a:spcPts val="600"/>
              </a:spcBef>
              <a:spcAft>
                <a:spcPts val="600"/>
              </a:spcAft>
              <a:buNone/>
            </a:pPr>
            <a:r>
              <a:rPr lang="fr-CA" sz="2000" kern="100" dirty="0">
                <a:latin typeface="Aptos" panose="020B0004020202020204" pitchFamily="34" charset="0"/>
                <a:cs typeface="Times New Roman" panose="02020603050405020304" pitchFamily="18" charset="0"/>
              </a:rPr>
              <a:t>On peut utiliser différentes méthodes : </a:t>
            </a:r>
          </a:p>
          <a:p>
            <a:pPr marL="342900" lvl="1" indent="-342900">
              <a:lnSpc>
                <a:spcPct val="115000"/>
              </a:lnSpc>
              <a:spcBef>
                <a:spcPts val="600"/>
              </a:spcBef>
              <a:spcAft>
                <a:spcPts val="600"/>
              </a:spcAft>
            </a:pPr>
            <a:endParaRPr lang="fr-CA" sz="2000" kern="100" dirty="0">
              <a:latin typeface="Aptos" panose="020B0004020202020204" pitchFamily="34" charset="0"/>
              <a:cs typeface="Times New Roman" panose="02020603050405020304" pitchFamily="18" charset="0"/>
            </a:endParaRPr>
          </a:p>
          <a:p>
            <a:pPr marL="0" lvl="1" indent="0">
              <a:lnSpc>
                <a:spcPct val="114000"/>
              </a:lnSpc>
              <a:spcBef>
                <a:spcPts val="600"/>
              </a:spcBef>
              <a:spcAft>
                <a:spcPts val="600"/>
              </a:spcAft>
              <a:buNone/>
            </a:pPr>
            <a:endParaRPr lang="fr-CA" sz="2200" dirty="0">
              <a:latin typeface="+mn-lt"/>
            </a:endParaRPr>
          </a:p>
        </p:txBody>
      </p:sp>
      <p:sp>
        <p:nvSpPr>
          <p:cNvPr id="6" name="Espace réservé du texte 2">
            <a:extLst>
              <a:ext uri="{FF2B5EF4-FFF2-40B4-BE49-F238E27FC236}">
                <a16:creationId xmlns:a16="http://schemas.microsoft.com/office/drawing/2014/main" id="{3A68C5A0-D637-7A94-FF12-160ED307D1E9}"/>
              </a:ext>
            </a:extLst>
          </p:cNvPr>
          <p:cNvSpPr txBox="1">
            <a:spLocks/>
          </p:cNvSpPr>
          <p:nvPr>
            <p:custDataLst>
              <p:tags r:id="rId3"/>
            </p:custDataLst>
          </p:nvPr>
        </p:nvSpPr>
        <p:spPr bwMode="auto">
          <a:xfrm>
            <a:off x="335360" y="5589239"/>
            <a:ext cx="11521280" cy="792089"/>
          </a:xfrm>
          <a:prstGeom prst="rect">
            <a:avLst/>
          </a:prstGeom>
          <a:noFill/>
          <a:ln w="9525">
            <a:noFill/>
            <a:miter lim="800000"/>
            <a:headEnd/>
            <a:tailEnd/>
          </a:ln>
        </p:spPr>
        <p:txBody>
          <a:bodyPr vert="horz" wrap="square" lIns="91440" tIns="45720" rIns="91440" bIns="45720" numCol="2" anchor="t" anchorCtr="0" compatLnSpc="1">
            <a:prstTxWarp prst="textNoShape">
              <a:avLst/>
            </a:prstTxWarp>
          </a:bodyPr>
          <a:lstStyle>
            <a:lvl1pPr marL="457223" indent="-457223" algn="l" rtl="0" eaLnBrk="1" fontAlgn="base" hangingPunct="1">
              <a:lnSpc>
                <a:spcPct val="125000"/>
              </a:lnSpc>
              <a:spcBef>
                <a:spcPct val="20000"/>
              </a:spcBef>
              <a:spcAft>
                <a:spcPts val="400"/>
              </a:spcAft>
              <a:buFont typeface="Arial" panose="020B0604020202020204" pitchFamily="34" charset="0"/>
              <a:buChar char="•"/>
              <a:defRPr sz="3200">
                <a:solidFill>
                  <a:schemeClr val="tx1"/>
                </a:solidFill>
                <a:latin typeface="Montserrat" pitchFamily="2" charset="0"/>
                <a:ea typeface="Calibri" panose="020F0502020204030204" pitchFamily="34" charset="0"/>
                <a:cs typeface="Calibri" panose="020F0502020204030204" pitchFamily="34" charset="0"/>
              </a:defRPr>
            </a:lvl1pPr>
            <a:lvl2pPr marL="742950" indent="-285750" algn="l" rtl="0" eaLnBrk="1" fontAlgn="base" hangingPunct="1">
              <a:lnSpc>
                <a:spcPct val="125000"/>
              </a:lnSpc>
              <a:spcBef>
                <a:spcPct val="20000"/>
              </a:spcBef>
              <a:spcAft>
                <a:spcPts val="400"/>
              </a:spcAft>
              <a:buChar char="–"/>
              <a:defRPr sz="2800">
                <a:solidFill>
                  <a:schemeClr val="tx1"/>
                </a:solidFill>
                <a:latin typeface="Montserrat" pitchFamily="2" charset="0"/>
                <a:ea typeface="Calibri" panose="020F0502020204030204" pitchFamily="34" charset="0"/>
                <a:cs typeface="Calibri" panose="020F0502020204030204" pitchFamily="34" charset="0"/>
              </a:defRPr>
            </a:lvl2pPr>
            <a:lvl3pPr marL="1143000" indent="-228600" algn="l" rtl="0" eaLnBrk="1" fontAlgn="base" hangingPunct="1">
              <a:lnSpc>
                <a:spcPct val="125000"/>
              </a:lnSpc>
              <a:spcBef>
                <a:spcPct val="20000"/>
              </a:spcBef>
              <a:spcAft>
                <a:spcPts val="400"/>
              </a:spcAft>
              <a:buChar char="•"/>
              <a:defRPr sz="2400">
                <a:solidFill>
                  <a:schemeClr val="tx1"/>
                </a:solidFill>
                <a:latin typeface="Montserrat" pitchFamily="2" charset="0"/>
                <a:ea typeface="Calibri" panose="020F0502020204030204" pitchFamily="34" charset="0"/>
                <a:cs typeface="Calibri" panose="020F0502020204030204" pitchFamily="34" charset="0"/>
              </a:defRPr>
            </a:lvl3pPr>
            <a:lvl4pPr marL="1600200" indent="-228600" algn="l" rtl="0" eaLnBrk="1" fontAlgn="base" hangingPunct="1">
              <a:lnSpc>
                <a:spcPct val="125000"/>
              </a:lnSpc>
              <a:spcBef>
                <a:spcPct val="20000"/>
              </a:spcBef>
              <a:spcAft>
                <a:spcPts val="400"/>
              </a:spcAft>
              <a:buChar char="–"/>
              <a:defRPr sz="2000">
                <a:solidFill>
                  <a:schemeClr val="tx1"/>
                </a:solidFill>
                <a:latin typeface="Montserrat" pitchFamily="2" charset="0"/>
                <a:ea typeface="Calibri" panose="020F0502020204030204" pitchFamily="34" charset="0"/>
                <a:cs typeface="Calibri" panose="020F0502020204030204" pitchFamily="34" charset="0"/>
              </a:defRPr>
            </a:lvl4pPr>
            <a:lvl5pPr marL="2057400" indent="-228600" algn="l" rtl="0" eaLnBrk="1" fontAlgn="base" hangingPunct="1">
              <a:lnSpc>
                <a:spcPct val="125000"/>
              </a:lnSpc>
              <a:spcBef>
                <a:spcPct val="20000"/>
              </a:spcBef>
              <a:spcAft>
                <a:spcPts val="400"/>
              </a:spcAft>
              <a:buChar char="»"/>
              <a:defRPr sz="2000">
                <a:solidFill>
                  <a:schemeClr val="tx1"/>
                </a:solidFill>
                <a:latin typeface="Montserrat" pitchFamily="2" charset="0"/>
                <a:ea typeface="Calibri" panose="020F0502020204030204" pitchFamily="34" charset="0"/>
                <a:cs typeface="Calibri" panose="020F0502020204030204" pitchFamily="34" charset="0"/>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a:lstStyle>
          <a:p>
            <a:pPr lvl="1">
              <a:lnSpc>
                <a:spcPct val="115000"/>
              </a:lnSpc>
              <a:spcBef>
                <a:spcPts val="600"/>
              </a:spcBef>
              <a:spcAft>
                <a:spcPts val="600"/>
              </a:spcAft>
              <a:buFont typeface="Symbol" panose="05050102010706020507" pitchFamily="18" charset="2"/>
              <a:buChar char=""/>
            </a:pPr>
            <a:r>
              <a:rPr lang="fr-CA" sz="2000" kern="100" dirty="0">
                <a:latin typeface="Aptos" panose="020B0004020202020204" pitchFamily="34" charset="0"/>
                <a:cs typeface="Times New Roman" panose="02020603050405020304" pitchFamily="18" charset="0"/>
              </a:rPr>
              <a:t>Sondages anonymes</a:t>
            </a:r>
          </a:p>
          <a:p>
            <a:pPr lvl="1">
              <a:lnSpc>
                <a:spcPct val="115000"/>
              </a:lnSpc>
              <a:spcBef>
                <a:spcPts val="600"/>
              </a:spcBef>
              <a:spcAft>
                <a:spcPts val="600"/>
              </a:spcAft>
              <a:buFont typeface="Symbol" panose="05050102010706020507" pitchFamily="18" charset="2"/>
              <a:buChar char=""/>
            </a:pPr>
            <a:r>
              <a:rPr lang="fr-CA" sz="2000" kern="100" dirty="0">
                <a:latin typeface="Aptos" panose="020B0004020202020204" pitchFamily="34" charset="0"/>
                <a:cs typeface="Times New Roman" panose="02020603050405020304" pitchFamily="18" charset="0"/>
              </a:rPr>
              <a:t>Discussion d’équipe</a:t>
            </a:r>
          </a:p>
          <a:p>
            <a:pPr marL="457200" lvl="1" indent="0">
              <a:lnSpc>
                <a:spcPct val="115000"/>
              </a:lnSpc>
              <a:spcBef>
                <a:spcPts val="600"/>
              </a:spcBef>
              <a:spcAft>
                <a:spcPts val="600"/>
              </a:spcAft>
              <a:buNone/>
            </a:pPr>
            <a:endParaRPr lang="fr-CA" sz="2000" kern="100" dirty="0">
              <a:latin typeface="Aptos" panose="020B0004020202020204" pitchFamily="34" charset="0"/>
              <a:cs typeface="Times New Roman" panose="02020603050405020304" pitchFamily="18" charset="0"/>
            </a:endParaRPr>
          </a:p>
          <a:p>
            <a:pPr lvl="1">
              <a:lnSpc>
                <a:spcPct val="115000"/>
              </a:lnSpc>
              <a:spcBef>
                <a:spcPts val="600"/>
              </a:spcBef>
              <a:spcAft>
                <a:spcPts val="600"/>
              </a:spcAft>
              <a:buFont typeface="Symbol" panose="05050102010706020507" pitchFamily="18" charset="2"/>
              <a:buChar char=""/>
            </a:pPr>
            <a:r>
              <a:rPr lang="fr-CA" sz="2000" kern="100" dirty="0">
                <a:latin typeface="Aptos" panose="020B0004020202020204" pitchFamily="34" charset="0"/>
                <a:cs typeface="Times New Roman" panose="02020603050405020304" pitchFamily="18" charset="0"/>
              </a:rPr>
              <a:t>Observation </a:t>
            </a:r>
          </a:p>
          <a:p>
            <a:pPr lvl="1">
              <a:lnSpc>
                <a:spcPct val="115000"/>
              </a:lnSpc>
              <a:spcBef>
                <a:spcPts val="600"/>
              </a:spcBef>
              <a:spcAft>
                <a:spcPts val="600"/>
              </a:spcAft>
              <a:buFont typeface="Symbol" panose="05050102010706020507" pitchFamily="18" charset="2"/>
              <a:buChar char=""/>
            </a:pPr>
            <a:r>
              <a:rPr lang="fr-CA" sz="2000" kern="100" dirty="0">
                <a:latin typeface="Aptos" panose="020B0004020202020204" pitchFamily="34" charset="0"/>
                <a:cs typeface="Times New Roman" panose="02020603050405020304" pitchFamily="18" charset="0"/>
              </a:rPr>
              <a:t>Etc. </a:t>
            </a:r>
          </a:p>
          <a:p>
            <a:pPr marL="0" lvl="1" indent="0">
              <a:lnSpc>
                <a:spcPct val="114000"/>
              </a:lnSpc>
              <a:spcBef>
                <a:spcPts val="600"/>
              </a:spcBef>
              <a:spcAft>
                <a:spcPts val="600"/>
              </a:spcAft>
              <a:buFontTx/>
              <a:buNone/>
            </a:pPr>
            <a:endParaRPr lang="fr-CA" sz="2200" kern="0" dirty="0">
              <a:latin typeface="+mn-lt"/>
            </a:endParaRPr>
          </a:p>
        </p:txBody>
      </p:sp>
      <p:pic>
        <p:nvPicPr>
          <p:cNvPr id="15" name="Audio 14">
            <a:hlinkClick r:id="" action="ppaction://media"/>
            <a:extLst>
              <a:ext uri="{FF2B5EF4-FFF2-40B4-BE49-F238E27FC236}">
                <a16:creationId xmlns:a16="http://schemas.microsoft.com/office/drawing/2014/main" id="{16C83809-D376-CD9A-F9F1-C4C486CB3A0C}"/>
              </a:ext>
            </a:extLst>
          </p:cNvPr>
          <p:cNvPicPr>
            <a:picLocks noChangeAspect="1"/>
          </p:cNvPicPr>
          <p:nvPr>
            <a:audioFile r:link="rId5"/>
            <p:extLst>
              <p:ext uri="{DAA4B4D4-6D71-4841-9C94-3DE7FCFB9230}">
                <p14:media xmlns:p14="http://schemas.microsoft.com/office/powerpoint/2010/main" r:embed="rId4"/>
              </p:ext>
            </p:extLst>
          </p:nvPr>
        </p:nvPicPr>
        <p:blipFill>
          <a:blip r:embed="rId8"/>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361491091"/>
      </p:ext>
    </p:extLst>
  </p:cSld>
  <p:clrMapOvr>
    <a:masterClrMapping/>
  </p:clrMapOvr>
  <mc:AlternateContent xmlns:mc="http://schemas.openxmlformats.org/markup-compatibility/2006">
    <mc:Choice xmlns:p14="http://schemas.microsoft.com/office/powerpoint/2010/main" Requires="p14">
      <p:transition spd="slow" p14:dur="2000" advTm="12670"/>
    </mc:Choice>
    <mc:Fallback>
      <p:transition spd="slow" advTm="126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356A61-8474-20F4-C929-898067DC493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44CFC44-5A4A-139B-0B5C-4403FF84CD59}"/>
              </a:ext>
            </a:extLst>
          </p:cNvPr>
          <p:cNvSpPr>
            <a:spLocks noGrp="1"/>
          </p:cNvSpPr>
          <p:nvPr>
            <p:ph type="title"/>
            <p:custDataLst>
              <p:tags r:id="rId1"/>
            </p:custDataLst>
          </p:nvPr>
        </p:nvSpPr>
        <p:spPr>
          <a:xfrm>
            <a:off x="0" y="1"/>
            <a:ext cx="12192000" cy="936104"/>
          </a:xfrm>
        </p:spPr>
        <p:txBody>
          <a:bodyPr/>
          <a:lstStyle/>
          <a:p>
            <a:r>
              <a:rPr lang="fr-CA" sz="4000" dirty="0">
                <a:solidFill>
                  <a:srgbClr val="665A5A"/>
                </a:solidFill>
                <a:latin typeface="+mn-lt"/>
              </a:rPr>
              <a:t>Exemple - défis</a:t>
            </a:r>
          </a:p>
        </p:txBody>
      </p:sp>
      <p:sp>
        <p:nvSpPr>
          <p:cNvPr id="3" name="Espace réservé du texte 2">
            <a:extLst>
              <a:ext uri="{FF2B5EF4-FFF2-40B4-BE49-F238E27FC236}">
                <a16:creationId xmlns:a16="http://schemas.microsoft.com/office/drawing/2014/main" id="{79031800-787A-4F77-4B16-4766E160B7CB}"/>
              </a:ext>
            </a:extLst>
          </p:cNvPr>
          <p:cNvSpPr>
            <a:spLocks noGrp="1"/>
          </p:cNvSpPr>
          <p:nvPr>
            <p:ph type="body" sz="quarter" idx="10"/>
            <p:custDataLst>
              <p:tags r:id="rId2"/>
            </p:custDataLst>
          </p:nvPr>
        </p:nvSpPr>
        <p:spPr>
          <a:xfrm>
            <a:off x="335360" y="1409218"/>
            <a:ext cx="11521280" cy="936104"/>
          </a:xfrm>
        </p:spPr>
        <p:txBody>
          <a:bodyPr/>
          <a:lstStyle/>
          <a:p>
            <a:pPr marL="0" indent="0">
              <a:lnSpc>
                <a:spcPct val="114000"/>
              </a:lnSpc>
              <a:spcBef>
                <a:spcPts val="600"/>
              </a:spcBef>
              <a:spcAft>
                <a:spcPts val="600"/>
              </a:spcAft>
              <a:buNone/>
            </a:pPr>
            <a:r>
              <a:rPr lang="fr-CA" sz="2400" dirty="0">
                <a:latin typeface="+mn-lt"/>
              </a:rPr>
              <a:t>Les activités sociales à la Chasse-Galerie après le travail peuvent faire en sorte que plusieurs personnes ne puissent y participer, par exemple, les personnes  qui : </a:t>
            </a:r>
          </a:p>
          <a:p>
            <a:pPr>
              <a:lnSpc>
                <a:spcPct val="114000"/>
              </a:lnSpc>
              <a:spcBef>
                <a:spcPts val="600"/>
              </a:spcBef>
              <a:spcAft>
                <a:spcPts val="600"/>
              </a:spcAft>
            </a:pPr>
            <a:endParaRPr lang="fr-CA" sz="2400" b="1" dirty="0">
              <a:latin typeface="+mn-lt"/>
            </a:endParaRPr>
          </a:p>
          <a:p>
            <a:pPr>
              <a:lnSpc>
                <a:spcPct val="114000"/>
              </a:lnSpc>
              <a:spcBef>
                <a:spcPts val="600"/>
              </a:spcBef>
              <a:spcAft>
                <a:spcPts val="600"/>
              </a:spcAft>
            </a:pPr>
            <a:endParaRPr lang="fr-CA" sz="2000" b="1" dirty="0">
              <a:latin typeface="+mn-lt"/>
            </a:endParaRPr>
          </a:p>
          <a:p>
            <a:pPr marL="0" lvl="1" indent="0">
              <a:lnSpc>
                <a:spcPct val="114000"/>
              </a:lnSpc>
              <a:spcBef>
                <a:spcPts val="600"/>
              </a:spcBef>
              <a:spcAft>
                <a:spcPts val="600"/>
              </a:spcAft>
              <a:buNone/>
            </a:pPr>
            <a:endParaRPr lang="fr-CA" sz="2000" dirty="0">
              <a:latin typeface="+mn-lt"/>
            </a:endParaRPr>
          </a:p>
        </p:txBody>
      </p:sp>
      <p:sp>
        <p:nvSpPr>
          <p:cNvPr id="4" name="Espace réservé du texte 2">
            <a:extLst>
              <a:ext uri="{FF2B5EF4-FFF2-40B4-BE49-F238E27FC236}">
                <a16:creationId xmlns:a16="http://schemas.microsoft.com/office/drawing/2014/main" id="{450AF3B7-28D8-A1D2-3736-B383C7F24431}"/>
              </a:ext>
            </a:extLst>
          </p:cNvPr>
          <p:cNvSpPr txBox="1">
            <a:spLocks/>
          </p:cNvSpPr>
          <p:nvPr>
            <p:custDataLst>
              <p:tags r:id="rId3"/>
            </p:custDataLst>
          </p:nvPr>
        </p:nvSpPr>
        <p:spPr bwMode="auto">
          <a:xfrm>
            <a:off x="320387" y="2818436"/>
            <a:ext cx="11521280" cy="2928568"/>
          </a:xfrm>
          <a:prstGeom prst="rect">
            <a:avLst/>
          </a:prstGeom>
          <a:noFill/>
          <a:ln w="9525">
            <a:noFill/>
            <a:miter lim="800000"/>
            <a:headEnd/>
            <a:tailEnd/>
          </a:ln>
        </p:spPr>
        <p:txBody>
          <a:bodyPr vert="horz" wrap="square" lIns="91440" tIns="45720" rIns="91440" bIns="45720" numCol="2" anchor="t" anchorCtr="0" compatLnSpc="1">
            <a:prstTxWarp prst="textNoShape">
              <a:avLst/>
            </a:prstTxWarp>
          </a:bodyPr>
          <a:lstStyle>
            <a:lvl1pPr marL="457223" indent="-457223" algn="l" rtl="0" eaLnBrk="1" fontAlgn="base" hangingPunct="1">
              <a:lnSpc>
                <a:spcPct val="125000"/>
              </a:lnSpc>
              <a:spcBef>
                <a:spcPct val="20000"/>
              </a:spcBef>
              <a:spcAft>
                <a:spcPts val="400"/>
              </a:spcAft>
              <a:buFont typeface="Arial" panose="020B0604020202020204" pitchFamily="34" charset="0"/>
              <a:buChar char="•"/>
              <a:defRPr sz="3200">
                <a:solidFill>
                  <a:schemeClr val="tx1"/>
                </a:solidFill>
                <a:latin typeface="Montserrat" pitchFamily="2" charset="0"/>
                <a:ea typeface="Calibri" panose="020F0502020204030204" pitchFamily="34" charset="0"/>
                <a:cs typeface="Calibri" panose="020F0502020204030204" pitchFamily="34" charset="0"/>
              </a:defRPr>
            </a:lvl1pPr>
            <a:lvl2pPr marL="742950" indent="-285750" algn="l" rtl="0" eaLnBrk="1" fontAlgn="base" hangingPunct="1">
              <a:lnSpc>
                <a:spcPct val="125000"/>
              </a:lnSpc>
              <a:spcBef>
                <a:spcPct val="20000"/>
              </a:spcBef>
              <a:spcAft>
                <a:spcPts val="400"/>
              </a:spcAft>
              <a:buChar char="–"/>
              <a:defRPr sz="2800">
                <a:solidFill>
                  <a:schemeClr val="tx1"/>
                </a:solidFill>
                <a:latin typeface="Montserrat" pitchFamily="2" charset="0"/>
                <a:ea typeface="Calibri" panose="020F0502020204030204" pitchFamily="34" charset="0"/>
                <a:cs typeface="Calibri" panose="020F0502020204030204" pitchFamily="34" charset="0"/>
              </a:defRPr>
            </a:lvl2pPr>
            <a:lvl3pPr marL="1143000" indent="-228600" algn="l" rtl="0" eaLnBrk="1" fontAlgn="base" hangingPunct="1">
              <a:lnSpc>
                <a:spcPct val="125000"/>
              </a:lnSpc>
              <a:spcBef>
                <a:spcPct val="20000"/>
              </a:spcBef>
              <a:spcAft>
                <a:spcPts val="400"/>
              </a:spcAft>
              <a:buChar char="•"/>
              <a:defRPr sz="2400">
                <a:solidFill>
                  <a:schemeClr val="tx1"/>
                </a:solidFill>
                <a:latin typeface="Montserrat" pitchFamily="2" charset="0"/>
                <a:ea typeface="Calibri" panose="020F0502020204030204" pitchFamily="34" charset="0"/>
                <a:cs typeface="Calibri" panose="020F0502020204030204" pitchFamily="34" charset="0"/>
              </a:defRPr>
            </a:lvl3pPr>
            <a:lvl4pPr marL="1600200" indent="-228600" algn="l" rtl="0" eaLnBrk="1" fontAlgn="base" hangingPunct="1">
              <a:lnSpc>
                <a:spcPct val="125000"/>
              </a:lnSpc>
              <a:spcBef>
                <a:spcPct val="20000"/>
              </a:spcBef>
              <a:spcAft>
                <a:spcPts val="400"/>
              </a:spcAft>
              <a:buChar char="–"/>
              <a:defRPr sz="2000">
                <a:solidFill>
                  <a:schemeClr val="tx1"/>
                </a:solidFill>
                <a:latin typeface="Montserrat" pitchFamily="2" charset="0"/>
                <a:ea typeface="Calibri" panose="020F0502020204030204" pitchFamily="34" charset="0"/>
                <a:cs typeface="Calibri" panose="020F0502020204030204" pitchFamily="34" charset="0"/>
              </a:defRPr>
            </a:lvl4pPr>
            <a:lvl5pPr marL="2057400" indent="-228600" algn="l" rtl="0" eaLnBrk="1" fontAlgn="base" hangingPunct="1">
              <a:lnSpc>
                <a:spcPct val="125000"/>
              </a:lnSpc>
              <a:spcBef>
                <a:spcPct val="20000"/>
              </a:spcBef>
              <a:spcAft>
                <a:spcPts val="400"/>
              </a:spcAft>
              <a:buChar char="»"/>
              <a:defRPr sz="2000">
                <a:solidFill>
                  <a:schemeClr val="tx1"/>
                </a:solidFill>
                <a:latin typeface="Montserrat" pitchFamily="2" charset="0"/>
                <a:ea typeface="Calibri" panose="020F0502020204030204" pitchFamily="34" charset="0"/>
                <a:cs typeface="Calibri" panose="020F0502020204030204" pitchFamily="34" charset="0"/>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a:lstStyle>
          <a:p>
            <a:pPr>
              <a:lnSpc>
                <a:spcPct val="114000"/>
              </a:lnSpc>
              <a:spcBef>
                <a:spcPts val="600"/>
              </a:spcBef>
              <a:spcAft>
                <a:spcPts val="600"/>
              </a:spcAft>
            </a:pPr>
            <a:r>
              <a:rPr lang="fr-CA" sz="2400" kern="0" dirty="0">
                <a:latin typeface="+mn-lt"/>
              </a:rPr>
              <a:t>ont des responsabilités familiales, </a:t>
            </a:r>
          </a:p>
          <a:p>
            <a:pPr>
              <a:lnSpc>
                <a:spcPct val="114000"/>
              </a:lnSpc>
              <a:spcBef>
                <a:spcPts val="600"/>
              </a:spcBef>
              <a:spcAft>
                <a:spcPts val="600"/>
              </a:spcAft>
            </a:pPr>
            <a:r>
              <a:rPr lang="fr-CA" sz="2400" kern="0" dirty="0">
                <a:latin typeface="+mn-lt"/>
              </a:rPr>
              <a:t>ne boivent pas d’alcool, </a:t>
            </a:r>
          </a:p>
          <a:p>
            <a:pPr>
              <a:lnSpc>
                <a:spcPct val="114000"/>
              </a:lnSpc>
              <a:spcBef>
                <a:spcPts val="600"/>
              </a:spcBef>
              <a:spcAft>
                <a:spcPts val="600"/>
              </a:spcAft>
            </a:pPr>
            <a:r>
              <a:rPr lang="fr-CA" sz="2400" kern="0" dirty="0">
                <a:latin typeface="+mn-lt"/>
              </a:rPr>
              <a:t>essaient de cesser d’en boire, </a:t>
            </a:r>
          </a:p>
          <a:p>
            <a:pPr>
              <a:lnSpc>
                <a:spcPct val="114000"/>
              </a:lnSpc>
              <a:spcBef>
                <a:spcPts val="600"/>
              </a:spcBef>
              <a:spcAft>
                <a:spcPts val="600"/>
              </a:spcAft>
            </a:pPr>
            <a:r>
              <a:rPr lang="fr-CA" sz="2400" kern="0" dirty="0">
                <a:latin typeface="+mn-lt"/>
              </a:rPr>
              <a:t>ne sont pas confortable dans un endroit bruyant, </a:t>
            </a:r>
          </a:p>
          <a:p>
            <a:pPr>
              <a:lnSpc>
                <a:spcPct val="114000"/>
              </a:lnSpc>
              <a:spcBef>
                <a:spcPts val="600"/>
              </a:spcBef>
              <a:spcAft>
                <a:spcPts val="600"/>
              </a:spcAft>
            </a:pPr>
            <a:endParaRPr lang="fr-CA" sz="2400" kern="0" dirty="0">
              <a:latin typeface="+mn-lt"/>
            </a:endParaRPr>
          </a:p>
          <a:p>
            <a:pPr>
              <a:lnSpc>
                <a:spcPct val="114000"/>
              </a:lnSpc>
              <a:spcBef>
                <a:spcPts val="600"/>
              </a:spcBef>
              <a:spcAft>
                <a:spcPts val="600"/>
              </a:spcAft>
            </a:pPr>
            <a:endParaRPr lang="fr-CA" sz="2400" kern="0" dirty="0">
              <a:latin typeface="+mn-lt"/>
            </a:endParaRPr>
          </a:p>
          <a:p>
            <a:pPr>
              <a:lnSpc>
                <a:spcPct val="114000"/>
              </a:lnSpc>
              <a:spcBef>
                <a:spcPts val="600"/>
              </a:spcBef>
              <a:spcAft>
                <a:spcPts val="600"/>
              </a:spcAft>
            </a:pPr>
            <a:r>
              <a:rPr lang="fr-CA" sz="2400" kern="0" dirty="0">
                <a:latin typeface="+mn-lt"/>
              </a:rPr>
              <a:t>ont une maladie entrainant de la douleur ou de la fatigue, </a:t>
            </a:r>
          </a:p>
          <a:p>
            <a:pPr>
              <a:lnSpc>
                <a:spcPct val="114000"/>
              </a:lnSpc>
              <a:spcBef>
                <a:spcPts val="600"/>
              </a:spcBef>
              <a:spcAft>
                <a:spcPts val="600"/>
              </a:spcAft>
            </a:pPr>
            <a:r>
              <a:rPr lang="fr-CA" sz="2400" kern="0" dirty="0">
                <a:latin typeface="+mn-lt"/>
              </a:rPr>
              <a:t>qui n’ont pas de moyen de transport en dehors de heures de passages de transport en commun, ou transport adapté, </a:t>
            </a:r>
          </a:p>
          <a:p>
            <a:pPr>
              <a:lnSpc>
                <a:spcPct val="114000"/>
              </a:lnSpc>
              <a:spcBef>
                <a:spcPts val="600"/>
              </a:spcBef>
              <a:spcAft>
                <a:spcPts val="600"/>
              </a:spcAft>
            </a:pPr>
            <a:r>
              <a:rPr lang="fr-CA" sz="2400" kern="0" dirty="0">
                <a:latin typeface="+mn-lt"/>
              </a:rPr>
              <a:t>Etc. </a:t>
            </a:r>
          </a:p>
          <a:p>
            <a:pPr marL="0" lvl="1" indent="0">
              <a:lnSpc>
                <a:spcPct val="114000"/>
              </a:lnSpc>
              <a:spcBef>
                <a:spcPts val="600"/>
              </a:spcBef>
              <a:spcAft>
                <a:spcPts val="600"/>
              </a:spcAft>
              <a:buFontTx/>
              <a:buNone/>
            </a:pPr>
            <a:endParaRPr lang="fr-CA" sz="2200" kern="0" dirty="0">
              <a:latin typeface="+mn-lt"/>
            </a:endParaRPr>
          </a:p>
        </p:txBody>
      </p:sp>
      <p:pic>
        <p:nvPicPr>
          <p:cNvPr id="18" name="Audio 17">
            <a:hlinkClick r:id="" action="ppaction://media"/>
            <a:extLst>
              <a:ext uri="{FF2B5EF4-FFF2-40B4-BE49-F238E27FC236}">
                <a16:creationId xmlns:a16="http://schemas.microsoft.com/office/drawing/2014/main" id="{BF945A7A-B308-C096-8BC2-7790C4C9A8F5}"/>
              </a:ext>
            </a:extLst>
          </p:cNvPr>
          <p:cNvPicPr>
            <a:picLocks noChangeAspect="1"/>
          </p:cNvPicPr>
          <p:nvPr>
            <a:audioFile r:link="rId5"/>
            <p:extLst>
              <p:ext uri="{DAA4B4D4-6D71-4841-9C94-3DE7FCFB9230}">
                <p14:media xmlns:p14="http://schemas.microsoft.com/office/powerpoint/2010/main" r:embed="rId4"/>
              </p:ext>
            </p:extLst>
          </p:nvPr>
        </p:nvPicPr>
        <p:blipFill>
          <a:blip r:embed="rId8"/>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686776473"/>
      </p:ext>
    </p:extLst>
  </p:cSld>
  <p:clrMapOvr>
    <a:masterClrMapping/>
  </p:clrMapOvr>
  <mc:AlternateContent xmlns:mc="http://schemas.openxmlformats.org/markup-compatibility/2006">
    <mc:Choice xmlns:p14="http://schemas.microsoft.com/office/powerpoint/2010/main" Requires="p14">
      <p:transition spd="slow" p14:dur="2000" advTm="11461"/>
    </mc:Choice>
    <mc:Fallback>
      <p:transition spd="slow" advTm="114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8"/>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C32677-F505-6BC9-2952-4A276D0E239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925B127-255E-3FF6-262A-B985C73D0F7D}"/>
              </a:ext>
            </a:extLst>
          </p:cNvPr>
          <p:cNvSpPr>
            <a:spLocks noGrp="1"/>
          </p:cNvSpPr>
          <p:nvPr>
            <p:ph type="title"/>
            <p:custDataLst>
              <p:tags r:id="rId1"/>
            </p:custDataLst>
          </p:nvPr>
        </p:nvSpPr>
        <p:spPr>
          <a:xfrm>
            <a:off x="0" y="1"/>
            <a:ext cx="12192000" cy="936104"/>
          </a:xfrm>
        </p:spPr>
        <p:txBody>
          <a:bodyPr/>
          <a:lstStyle/>
          <a:p>
            <a:r>
              <a:rPr lang="fr-CA" sz="4000" dirty="0">
                <a:solidFill>
                  <a:srgbClr val="665A5A"/>
                </a:solidFill>
                <a:latin typeface="+mn-lt"/>
              </a:rPr>
              <a:t>Exemple - défis</a:t>
            </a:r>
          </a:p>
        </p:txBody>
      </p:sp>
      <p:sp>
        <p:nvSpPr>
          <p:cNvPr id="6" name="Espace réservé du texte 2">
            <a:extLst>
              <a:ext uri="{FF2B5EF4-FFF2-40B4-BE49-F238E27FC236}">
                <a16:creationId xmlns:a16="http://schemas.microsoft.com/office/drawing/2014/main" id="{91A48A00-11CD-955F-1AED-89E395A32940}"/>
              </a:ext>
            </a:extLst>
          </p:cNvPr>
          <p:cNvSpPr txBox="1">
            <a:spLocks/>
          </p:cNvSpPr>
          <p:nvPr>
            <p:custDataLst>
              <p:tags r:id="rId2"/>
            </p:custDataLst>
          </p:nvPr>
        </p:nvSpPr>
        <p:spPr bwMode="auto">
          <a:xfrm>
            <a:off x="641411" y="2996952"/>
            <a:ext cx="10855190" cy="93610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457223" indent="-457223" algn="l" rtl="0" eaLnBrk="1" fontAlgn="base" hangingPunct="1">
              <a:lnSpc>
                <a:spcPct val="125000"/>
              </a:lnSpc>
              <a:spcBef>
                <a:spcPct val="20000"/>
              </a:spcBef>
              <a:spcAft>
                <a:spcPts val="400"/>
              </a:spcAft>
              <a:buFont typeface="Arial" panose="020B0604020202020204" pitchFamily="34" charset="0"/>
              <a:buChar char="•"/>
              <a:defRPr sz="3200">
                <a:solidFill>
                  <a:schemeClr val="tx1"/>
                </a:solidFill>
                <a:latin typeface="Montserrat" pitchFamily="2" charset="0"/>
                <a:ea typeface="Calibri" panose="020F0502020204030204" pitchFamily="34" charset="0"/>
                <a:cs typeface="Calibri" panose="020F0502020204030204" pitchFamily="34" charset="0"/>
              </a:defRPr>
            </a:lvl1pPr>
            <a:lvl2pPr marL="742950" indent="-285750" algn="l" rtl="0" eaLnBrk="1" fontAlgn="base" hangingPunct="1">
              <a:lnSpc>
                <a:spcPct val="125000"/>
              </a:lnSpc>
              <a:spcBef>
                <a:spcPct val="20000"/>
              </a:spcBef>
              <a:spcAft>
                <a:spcPts val="400"/>
              </a:spcAft>
              <a:buChar char="–"/>
              <a:defRPr sz="2800">
                <a:solidFill>
                  <a:schemeClr val="tx1"/>
                </a:solidFill>
                <a:latin typeface="Montserrat" pitchFamily="2" charset="0"/>
                <a:ea typeface="Calibri" panose="020F0502020204030204" pitchFamily="34" charset="0"/>
                <a:cs typeface="Calibri" panose="020F0502020204030204" pitchFamily="34" charset="0"/>
              </a:defRPr>
            </a:lvl2pPr>
            <a:lvl3pPr marL="1143000" indent="-228600" algn="l" rtl="0" eaLnBrk="1" fontAlgn="base" hangingPunct="1">
              <a:lnSpc>
                <a:spcPct val="125000"/>
              </a:lnSpc>
              <a:spcBef>
                <a:spcPct val="20000"/>
              </a:spcBef>
              <a:spcAft>
                <a:spcPts val="400"/>
              </a:spcAft>
              <a:buChar char="•"/>
              <a:defRPr sz="2400">
                <a:solidFill>
                  <a:schemeClr val="tx1"/>
                </a:solidFill>
                <a:latin typeface="Montserrat" pitchFamily="2" charset="0"/>
                <a:ea typeface="Calibri" panose="020F0502020204030204" pitchFamily="34" charset="0"/>
                <a:cs typeface="Calibri" panose="020F0502020204030204" pitchFamily="34" charset="0"/>
              </a:defRPr>
            </a:lvl3pPr>
            <a:lvl4pPr marL="1600200" indent="-228600" algn="l" rtl="0" eaLnBrk="1" fontAlgn="base" hangingPunct="1">
              <a:lnSpc>
                <a:spcPct val="125000"/>
              </a:lnSpc>
              <a:spcBef>
                <a:spcPct val="20000"/>
              </a:spcBef>
              <a:spcAft>
                <a:spcPts val="400"/>
              </a:spcAft>
              <a:buChar char="–"/>
              <a:defRPr sz="2000">
                <a:solidFill>
                  <a:schemeClr val="tx1"/>
                </a:solidFill>
                <a:latin typeface="Montserrat" pitchFamily="2" charset="0"/>
                <a:ea typeface="Calibri" panose="020F0502020204030204" pitchFamily="34" charset="0"/>
                <a:cs typeface="Calibri" panose="020F0502020204030204" pitchFamily="34" charset="0"/>
              </a:defRPr>
            </a:lvl4pPr>
            <a:lvl5pPr marL="2057400" indent="-228600" algn="l" rtl="0" eaLnBrk="1" fontAlgn="base" hangingPunct="1">
              <a:lnSpc>
                <a:spcPct val="125000"/>
              </a:lnSpc>
              <a:spcBef>
                <a:spcPct val="20000"/>
              </a:spcBef>
              <a:spcAft>
                <a:spcPts val="400"/>
              </a:spcAft>
              <a:buChar char="»"/>
              <a:defRPr sz="2000">
                <a:solidFill>
                  <a:schemeClr val="tx1"/>
                </a:solidFill>
                <a:latin typeface="Montserrat" pitchFamily="2" charset="0"/>
                <a:ea typeface="Calibri" panose="020F0502020204030204" pitchFamily="34" charset="0"/>
                <a:cs typeface="Calibri" panose="020F0502020204030204" pitchFamily="34" charset="0"/>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a:lstStyle>
          <a:p>
            <a:pPr marL="0" indent="0">
              <a:lnSpc>
                <a:spcPct val="114000"/>
              </a:lnSpc>
              <a:spcBef>
                <a:spcPts val="500"/>
              </a:spcBef>
              <a:spcAft>
                <a:spcPts val="500"/>
              </a:spcAft>
              <a:buFont typeface="Arial" panose="020B0604020202020204" pitchFamily="34" charset="0"/>
              <a:buNone/>
            </a:pPr>
            <a:r>
              <a:rPr lang="fr-CA" sz="2400" kern="0" dirty="0">
                <a:latin typeface="+mn-lt"/>
              </a:rPr>
              <a:t>La solution n’est pas nécessairement de cesser d’organiser des 5 à 7, mais on peut aussi: </a:t>
            </a:r>
          </a:p>
          <a:p>
            <a:pPr>
              <a:lnSpc>
                <a:spcPct val="114000"/>
              </a:lnSpc>
              <a:spcBef>
                <a:spcPts val="500"/>
              </a:spcBef>
              <a:spcAft>
                <a:spcPts val="500"/>
              </a:spcAft>
              <a:buFontTx/>
              <a:buChar char="-"/>
            </a:pPr>
            <a:r>
              <a:rPr lang="fr-CA" sz="2400" kern="0" dirty="0">
                <a:latin typeface="+mn-lt"/>
              </a:rPr>
              <a:t>organiser des activités sociales sur les heures de bureau</a:t>
            </a:r>
          </a:p>
          <a:p>
            <a:pPr>
              <a:lnSpc>
                <a:spcPct val="114000"/>
              </a:lnSpc>
              <a:spcBef>
                <a:spcPts val="500"/>
              </a:spcBef>
              <a:spcAft>
                <a:spcPts val="500"/>
              </a:spcAft>
              <a:buFontTx/>
              <a:buChar char="-"/>
            </a:pPr>
            <a:r>
              <a:rPr lang="fr-CA" sz="2400" kern="0" dirty="0">
                <a:latin typeface="+mn-lt"/>
              </a:rPr>
              <a:t>à l’heure du diner, </a:t>
            </a:r>
          </a:p>
          <a:p>
            <a:pPr>
              <a:lnSpc>
                <a:spcPct val="114000"/>
              </a:lnSpc>
              <a:spcBef>
                <a:spcPts val="500"/>
              </a:spcBef>
              <a:spcAft>
                <a:spcPts val="500"/>
              </a:spcAft>
              <a:buFontTx/>
              <a:buChar char="-"/>
            </a:pPr>
            <a:r>
              <a:rPr lang="fr-CA" sz="2400" kern="0" dirty="0">
                <a:latin typeface="+mn-lt"/>
              </a:rPr>
              <a:t>alterner les endroits de rencontre, </a:t>
            </a:r>
          </a:p>
          <a:p>
            <a:pPr>
              <a:lnSpc>
                <a:spcPct val="114000"/>
              </a:lnSpc>
              <a:spcBef>
                <a:spcPts val="500"/>
              </a:spcBef>
              <a:spcAft>
                <a:spcPts val="500"/>
              </a:spcAft>
              <a:buFontTx/>
              <a:buChar char="-"/>
            </a:pPr>
            <a:r>
              <a:rPr lang="fr-CA" sz="2400" kern="0" dirty="0">
                <a:latin typeface="+mn-lt"/>
              </a:rPr>
              <a:t>etc. </a:t>
            </a:r>
          </a:p>
        </p:txBody>
      </p:sp>
      <p:sp>
        <p:nvSpPr>
          <p:cNvPr id="9" name="ZoneTexte 8">
            <a:extLst>
              <a:ext uri="{FF2B5EF4-FFF2-40B4-BE49-F238E27FC236}">
                <a16:creationId xmlns:a16="http://schemas.microsoft.com/office/drawing/2014/main" id="{06DA2DF1-F16C-71F9-45FB-A5F0F08D1C01}"/>
              </a:ext>
            </a:extLst>
          </p:cNvPr>
          <p:cNvSpPr txBox="1"/>
          <p:nvPr/>
        </p:nvSpPr>
        <p:spPr>
          <a:xfrm>
            <a:off x="641411" y="1412776"/>
            <a:ext cx="10855189" cy="1200329"/>
          </a:xfrm>
          <a:prstGeom prst="rect">
            <a:avLst/>
          </a:prstGeom>
          <a:noFill/>
        </p:spPr>
        <p:txBody>
          <a:bodyPr wrap="square">
            <a:spAutoFit/>
          </a:bodyPr>
          <a:lstStyle/>
          <a:p>
            <a:r>
              <a:rPr lang="fr-CA" sz="2400" dirty="0">
                <a:latin typeface="+mn-lt"/>
              </a:rPr>
              <a:t>Le fait que certaines personnes ne participent pas à certaines activités, même sociales, peut entrainer un isolement professionnel, un manque de visibilité, un manque d’information, etc. </a:t>
            </a:r>
          </a:p>
        </p:txBody>
      </p:sp>
      <p:pic>
        <p:nvPicPr>
          <p:cNvPr id="14" name="Audio 13">
            <a:hlinkClick r:id="" action="ppaction://media"/>
            <a:extLst>
              <a:ext uri="{FF2B5EF4-FFF2-40B4-BE49-F238E27FC236}">
                <a16:creationId xmlns:a16="http://schemas.microsoft.com/office/drawing/2014/main" id="{9EAD0C26-2C01-A1C1-9023-251096FAFDC5}"/>
              </a:ext>
            </a:extLst>
          </p:cNvPr>
          <p:cNvPicPr>
            <a:picLocks noChangeAspect="1"/>
          </p:cNvPicPr>
          <p:nvPr>
            <a:audioFile r:link="rId4"/>
            <p:extLst>
              <p:ext uri="{DAA4B4D4-6D71-4841-9C94-3DE7FCFB9230}">
                <p14:media xmlns:p14="http://schemas.microsoft.com/office/powerpoint/2010/main" r:embed="rId3"/>
              </p:ext>
            </p:extLst>
          </p:nvPr>
        </p:nvPicPr>
        <p:blipFill>
          <a:blip r:embed="rId7"/>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560132919"/>
      </p:ext>
    </p:extLst>
  </p:cSld>
  <p:clrMapOvr>
    <a:masterClrMapping/>
  </p:clrMapOvr>
  <mc:AlternateContent xmlns:mc="http://schemas.openxmlformats.org/markup-compatibility/2006">
    <mc:Choice xmlns:p14="http://schemas.microsoft.com/office/powerpoint/2010/main" Requires="p14">
      <p:transition spd="slow" p14:dur="2000" advTm="20392"/>
    </mc:Choice>
    <mc:Fallback>
      <p:transition spd="slow" advTm="203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6AD417-0F88-AE43-C699-75AE898A4CD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991D481-7FAF-2DC8-98DA-BA32EFDC1DEA}"/>
              </a:ext>
            </a:extLst>
          </p:cNvPr>
          <p:cNvSpPr>
            <a:spLocks noGrp="1"/>
          </p:cNvSpPr>
          <p:nvPr>
            <p:ph type="title"/>
            <p:custDataLst>
              <p:tags r:id="rId1"/>
            </p:custDataLst>
          </p:nvPr>
        </p:nvSpPr>
        <p:spPr>
          <a:xfrm>
            <a:off x="0" y="1"/>
            <a:ext cx="12192000" cy="936104"/>
          </a:xfrm>
        </p:spPr>
        <p:txBody>
          <a:bodyPr/>
          <a:lstStyle/>
          <a:p>
            <a:r>
              <a:rPr lang="fr-CA" sz="4000" dirty="0">
                <a:solidFill>
                  <a:srgbClr val="665A5A"/>
                </a:solidFill>
                <a:latin typeface="+mn-lt"/>
              </a:rPr>
              <a:t>Exemple – défis </a:t>
            </a:r>
          </a:p>
        </p:txBody>
      </p:sp>
      <p:sp>
        <p:nvSpPr>
          <p:cNvPr id="6" name="Espace réservé du texte 2">
            <a:extLst>
              <a:ext uri="{FF2B5EF4-FFF2-40B4-BE49-F238E27FC236}">
                <a16:creationId xmlns:a16="http://schemas.microsoft.com/office/drawing/2014/main" id="{DE5E1931-EE70-D543-5F6D-B39442203134}"/>
              </a:ext>
            </a:extLst>
          </p:cNvPr>
          <p:cNvSpPr txBox="1">
            <a:spLocks/>
          </p:cNvSpPr>
          <p:nvPr>
            <p:custDataLst>
              <p:tags r:id="rId2"/>
            </p:custDataLst>
          </p:nvPr>
        </p:nvSpPr>
        <p:spPr bwMode="auto">
          <a:xfrm>
            <a:off x="191344" y="908720"/>
            <a:ext cx="1188132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457223" indent="-457223" algn="l" rtl="0" eaLnBrk="1" fontAlgn="base" hangingPunct="1">
              <a:lnSpc>
                <a:spcPct val="125000"/>
              </a:lnSpc>
              <a:spcBef>
                <a:spcPct val="20000"/>
              </a:spcBef>
              <a:spcAft>
                <a:spcPts val="400"/>
              </a:spcAft>
              <a:buFont typeface="Arial" panose="020B0604020202020204" pitchFamily="34" charset="0"/>
              <a:buChar char="•"/>
              <a:defRPr sz="3200">
                <a:solidFill>
                  <a:schemeClr val="tx1"/>
                </a:solidFill>
                <a:latin typeface="Montserrat" pitchFamily="2" charset="0"/>
                <a:ea typeface="Calibri" panose="020F0502020204030204" pitchFamily="34" charset="0"/>
                <a:cs typeface="Calibri" panose="020F0502020204030204" pitchFamily="34" charset="0"/>
              </a:defRPr>
            </a:lvl1pPr>
            <a:lvl2pPr marL="742950" indent="-285750" algn="l" rtl="0" eaLnBrk="1" fontAlgn="base" hangingPunct="1">
              <a:lnSpc>
                <a:spcPct val="125000"/>
              </a:lnSpc>
              <a:spcBef>
                <a:spcPct val="20000"/>
              </a:spcBef>
              <a:spcAft>
                <a:spcPts val="400"/>
              </a:spcAft>
              <a:buChar char="–"/>
              <a:defRPr sz="2800">
                <a:solidFill>
                  <a:schemeClr val="tx1"/>
                </a:solidFill>
                <a:latin typeface="Montserrat" pitchFamily="2" charset="0"/>
                <a:ea typeface="Calibri" panose="020F0502020204030204" pitchFamily="34" charset="0"/>
                <a:cs typeface="Calibri" panose="020F0502020204030204" pitchFamily="34" charset="0"/>
              </a:defRPr>
            </a:lvl2pPr>
            <a:lvl3pPr marL="1143000" indent="-228600" algn="l" rtl="0" eaLnBrk="1" fontAlgn="base" hangingPunct="1">
              <a:lnSpc>
                <a:spcPct val="125000"/>
              </a:lnSpc>
              <a:spcBef>
                <a:spcPct val="20000"/>
              </a:spcBef>
              <a:spcAft>
                <a:spcPts val="400"/>
              </a:spcAft>
              <a:buChar char="•"/>
              <a:defRPr sz="2400">
                <a:solidFill>
                  <a:schemeClr val="tx1"/>
                </a:solidFill>
                <a:latin typeface="Montserrat" pitchFamily="2" charset="0"/>
                <a:ea typeface="Calibri" panose="020F0502020204030204" pitchFamily="34" charset="0"/>
                <a:cs typeface="Calibri" panose="020F0502020204030204" pitchFamily="34" charset="0"/>
              </a:defRPr>
            </a:lvl3pPr>
            <a:lvl4pPr marL="1600200" indent="-228600" algn="l" rtl="0" eaLnBrk="1" fontAlgn="base" hangingPunct="1">
              <a:lnSpc>
                <a:spcPct val="125000"/>
              </a:lnSpc>
              <a:spcBef>
                <a:spcPct val="20000"/>
              </a:spcBef>
              <a:spcAft>
                <a:spcPts val="400"/>
              </a:spcAft>
              <a:buChar char="–"/>
              <a:defRPr sz="2000">
                <a:solidFill>
                  <a:schemeClr val="tx1"/>
                </a:solidFill>
                <a:latin typeface="Montserrat" pitchFamily="2" charset="0"/>
                <a:ea typeface="Calibri" panose="020F0502020204030204" pitchFamily="34" charset="0"/>
                <a:cs typeface="Calibri" panose="020F0502020204030204" pitchFamily="34" charset="0"/>
              </a:defRPr>
            </a:lvl4pPr>
            <a:lvl5pPr marL="2057400" indent="-228600" algn="l" rtl="0" eaLnBrk="1" fontAlgn="base" hangingPunct="1">
              <a:lnSpc>
                <a:spcPct val="125000"/>
              </a:lnSpc>
              <a:spcBef>
                <a:spcPct val="20000"/>
              </a:spcBef>
              <a:spcAft>
                <a:spcPts val="400"/>
              </a:spcAft>
              <a:buChar char="»"/>
              <a:defRPr sz="2000">
                <a:solidFill>
                  <a:schemeClr val="tx1"/>
                </a:solidFill>
                <a:latin typeface="Montserrat" pitchFamily="2" charset="0"/>
                <a:ea typeface="Calibri" panose="020F0502020204030204" pitchFamily="34" charset="0"/>
                <a:cs typeface="Calibri" panose="020F0502020204030204" pitchFamily="34" charset="0"/>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a:lstStyle>
          <a:p>
            <a:pPr marL="0" indent="0">
              <a:lnSpc>
                <a:spcPct val="114000"/>
              </a:lnSpc>
              <a:spcBef>
                <a:spcPts val="500"/>
              </a:spcBef>
              <a:spcAft>
                <a:spcPts val="500"/>
              </a:spcAft>
              <a:buNone/>
            </a:pPr>
            <a:r>
              <a:rPr lang="fr-CA" sz="2400" b="1" kern="0" dirty="0">
                <a:latin typeface="+mn-lt"/>
              </a:rPr>
              <a:t>Attention : </a:t>
            </a:r>
          </a:p>
          <a:p>
            <a:pPr>
              <a:lnSpc>
                <a:spcPct val="114000"/>
              </a:lnSpc>
              <a:spcBef>
                <a:spcPts val="500"/>
              </a:spcBef>
              <a:spcAft>
                <a:spcPts val="500"/>
              </a:spcAft>
            </a:pPr>
            <a:r>
              <a:rPr lang="fr-CA" sz="2400" kern="0" dirty="0">
                <a:latin typeface="+mn-lt"/>
              </a:rPr>
              <a:t>Ne </a:t>
            </a:r>
            <a:r>
              <a:rPr lang="fr-CA" sz="2400" b="1" kern="0" dirty="0">
                <a:latin typeface="+mn-lt"/>
              </a:rPr>
              <a:t>jamais</a:t>
            </a:r>
            <a:r>
              <a:rPr lang="fr-CA" sz="2400" kern="0" dirty="0">
                <a:latin typeface="+mn-lt"/>
              </a:rPr>
              <a:t> fournir de données démographiques qui pourraient compromettre la confidentialité des données et aider à identifier certaines personnes. </a:t>
            </a:r>
          </a:p>
          <a:p>
            <a:pPr>
              <a:lnSpc>
                <a:spcPct val="114000"/>
              </a:lnSpc>
              <a:spcBef>
                <a:spcPts val="500"/>
              </a:spcBef>
              <a:spcAft>
                <a:spcPts val="500"/>
              </a:spcAft>
            </a:pPr>
            <a:r>
              <a:rPr lang="fr-CA" sz="2400" kern="0" dirty="0">
                <a:latin typeface="+mn-lt"/>
              </a:rPr>
              <a:t>Le blâme ne doit pas être mis sur les personnes, mais sur </a:t>
            </a:r>
            <a:r>
              <a:rPr lang="fr-CA" sz="2400" b="1" kern="0" dirty="0">
                <a:latin typeface="+mn-lt"/>
              </a:rPr>
              <a:t>l’obstacle</a:t>
            </a:r>
            <a:r>
              <a:rPr lang="fr-CA" sz="2400" kern="0" dirty="0">
                <a:latin typeface="+mn-lt"/>
              </a:rPr>
              <a:t> qui les empêche de participer. </a:t>
            </a:r>
          </a:p>
          <a:p>
            <a:pPr marL="0" indent="0">
              <a:lnSpc>
                <a:spcPct val="114000"/>
              </a:lnSpc>
              <a:spcBef>
                <a:spcPts val="500"/>
              </a:spcBef>
              <a:spcAft>
                <a:spcPts val="500"/>
              </a:spcAft>
              <a:buNone/>
            </a:pPr>
            <a:r>
              <a:rPr lang="fr-CA" sz="2400" kern="0" dirty="0">
                <a:latin typeface="+mn-lt"/>
              </a:rPr>
              <a:t>Par exemple, plutôt que d’écrire : </a:t>
            </a:r>
          </a:p>
          <a:p>
            <a:pPr>
              <a:lnSpc>
                <a:spcPct val="114000"/>
              </a:lnSpc>
              <a:spcBef>
                <a:spcPts val="500"/>
              </a:spcBef>
              <a:spcAft>
                <a:spcPts val="500"/>
              </a:spcAft>
            </a:pPr>
            <a:r>
              <a:rPr lang="fr-CA" sz="2400" kern="0" dirty="0">
                <a:latin typeface="+mn-lt"/>
              </a:rPr>
              <a:t>Parce qu’elle a des enfants, une étudiante ne peut se joindre à l’équipe lors d’activités sociales.  </a:t>
            </a:r>
          </a:p>
          <a:p>
            <a:pPr marL="0" indent="0">
              <a:lnSpc>
                <a:spcPct val="114000"/>
              </a:lnSpc>
              <a:spcBef>
                <a:spcPts val="500"/>
              </a:spcBef>
              <a:spcAft>
                <a:spcPts val="500"/>
              </a:spcAft>
              <a:buNone/>
            </a:pPr>
            <a:r>
              <a:rPr lang="fr-CA" sz="2400" kern="0" dirty="0">
                <a:latin typeface="+mn-lt"/>
              </a:rPr>
              <a:t>On peut écrire : </a:t>
            </a:r>
          </a:p>
          <a:p>
            <a:pPr>
              <a:lnSpc>
                <a:spcPct val="114000"/>
              </a:lnSpc>
              <a:spcBef>
                <a:spcPts val="500"/>
              </a:spcBef>
              <a:spcAft>
                <a:spcPts val="500"/>
              </a:spcAft>
            </a:pPr>
            <a:r>
              <a:rPr lang="fr-CA" sz="2400" kern="0" dirty="0">
                <a:latin typeface="+mn-lt"/>
              </a:rPr>
              <a:t>Parce que les activités sociales sont majoritairement organisées en dehors de heures de travail, des membres de l’équipe ne peuvent y participer. </a:t>
            </a:r>
          </a:p>
        </p:txBody>
      </p:sp>
      <p:pic>
        <p:nvPicPr>
          <p:cNvPr id="8" name="Audio 7">
            <a:hlinkClick r:id="" action="ppaction://media"/>
            <a:extLst>
              <a:ext uri="{FF2B5EF4-FFF2-40B4-BE49-F238E27FC236}">
                <a16:creationId xmlns:a16="http://schemas.microsoft.com/office/drawing/2014/main" id="{BADD1DBF-1314-B883-D94F-EA652DE1C435}"/>
              </a:ext>
            </a:extLst>
          </p:cNvPr>
          <p:cNvPicPr>
            <a:picLocks noChangeAspect="1"/>
          </p:cNvPicPr>
          <p:nvPr>
            <a:audioFile r:link="rId4"/>
            <p:extLst>
              <p:ext uri="{DAA4B4D4-6D71-4841-9C94-3DE7FCFB9230}">
                <p14:media xmlns:p14="http://schemas.microsoft.com/office/powerpoint/2010/main" r:embed="rId3"/>
              </p:ext>
            </p:extLst>
          </p:nvPr>
        </p:nvPicPr>
        <p:blipFill>
          <a:blip r:embed="rId7"/>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439104211"/>
      </p:ext>
    </p:extLst>
  </p:cSld>
  <p:clrMapOvr>
    <a:masterClrMapping/>
  </p:clrMapOvr>
  <mc:AlternateContent xmlns:mc="http://schemas.openxmlformats.org/markup-compatibility/2006">
    <mc:Choice xmlns:p14="http://schemas.microsoft.com/office/powerpoint/2010/main" Requires="p14">
      <p:transition spd="slow" p14:dur="2000" advTm="8714"/>
    </mc:Choice>
    <mc:Fallback>
      <p:transition spd="slow" advTm="871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7D196B-C4BC-B6CC-B9B5-7A330E7104A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1685880-394F-D90D-6541-E0B7461DE125}"/>
              </a:ext>
            </a:extLst>
          </p:cNvPr>
          <p:cNvSpPr>
            <a:spLocks noGrp="1"/>
          </p:cNvSpPr>
          <p:nvPr>
            <p:ph type="title"/>
            <p:custDataLst>
              <p:tags r:id="rId1"/>
            </p:custDataLst>
          </p:nvPr>
        </p:nvSpPr>
        <p:spPr/>
        <p:txBody>
          <a:bodyPr/>
          <a:lstStyle/>
          <a:p>
            <a:r>
              <a:rPr lang="fr-CA" dirty="0">
                <a:solidFill>
                  <a:srgbClr val="665A5A"/>
                </a:solidFill>
                <a:latin typeface="+mn-lt"/>
              </a:rPr>
              <a:t>Bonnes pratiques </a:t>
            </a:r>
            <a:r>
              <a:rPr lang="fr-CA" b="1" dirty="0">
                <a:solidFill>
                  <a:srgbClr val="665A5A"/>
                </a:solidFill>
                <a:latin typeface="+mn-lt"/>
              </a:rPr>
              <a:t>pour le recrutement et la rétention de PHQ</a:t>
            </a:r>
            <a:endParaRPr lang="fr-CA" dirty="0">
              <a:solidFill>
                <a:srgbClr val="665A5A"/>
              </a:solidFill>
              <a:latin typeface="+mn-lt"/>
            </a:endParaRPr>
          </a:p>
        </p:txBody>
      </p:sp>
      <p:sp>
        <p:nvSpPr>
          <p:cNvPr id="3" name="Espace réservé du texte 2">
            <a:extLst>
              <a:ext uri="{FF2B5EF4-FFF2-40B4-BE49-F238E27FC236}">
                <a16:creationId xmlns:a16="http://schemas.microsoft.com/office/drawing/2014/main" id="{0DA60506-1287-6AEE-CFF5-AA9E329FE281}"/>
              </a:ext>
            </a:extLst>
          </p:cNvPr>
          <p:cNvSpPr>
            <a:spLocks noGrp="1"/>
          </p:cNvSpPr>
          <p:nvPr>
            <p:ph type="body" sz="quarter" idx="10"/>
            <p:custDataLst>
              <p:tags r:id="rId2"/>
            </p:custDataLst>
          </p:nvPr>
        </p:nvSpPr>
        <p:spPr>
          <a:xfrm>
            <a:off x="335360" y="1700808"/>
            <a:ext cx="11521280" cy="4487804"/>
          </a:xfrm>
        </p:spPr>
        <p:txBody>
          <a:bodyPr/>
          <a:lstStyle/>
          <a:p>
            <a:pPr lvl="0">
              <a:lnSpc>
                <a:spcPct val="114000"/>
              </a:lnSpc>
              <a:spcBef>
                <a:spcPts val="600"/>
              </a:spcBef>
              <a:spcAft>
                <a:spcPts val="600"/>
              </a:spcAft>
            </a:pPr>
            <a:r>
              <a:rPr lang="fr-CA" sz="2200" b="1" dirty="0">
                <a:latin typeface="+mn-lt"/>
              </a:rPr>
              <a:t>La description du poste : </a:t>
            </a:r>
          </a:p>
          <a:p>
            <a:pPr lvl="1">
              <a:lnSpc>
                <a:spcPct val="114000"/>
              </a:lnSpc>
              <a:spcBef>
                <a:spcPts val="600"/>
              </a:spcBef>
              <a:spcAft>
                <a:spcPts val="600"/>
              </a:spcAft>
              <a:buFont typeface="Arial" panose="020B0604020202020204" pitchFamily="34" charset="0"/>
              <a:buChar char="•"/>
            </a:pPr>
            <a:r>
              <a:rPr lang="fr-CA" sz="2200" dirty="0">
                <a:latin typeface="+mn-lt"/>
              </a:rPr>
              <a:t>une description de poste qui utilise des stratégies inclusives comme l’utilisation de </a:t>
            </a:r>
            <a:r>
              <a:rPr lang="fr-CA" sz="2200" b="1" dirty="0">
                <a:latin typeface="+mn-lt"/>
              </a:rPr>
              <a:t>langue neutre, et claire et cognitivement accessible </a:t>
            </a:r>
            <a:r>
              <a:rPr lang="fr-CA" sz="2200" dirty="0">
                <a:latin typeface="+mn-lt"/>
              </a:rPr>
              <a:t>(phrases courtes, mise en page épurée, utilisation de puces, description claire du processus, etc. </a:t>
            </a:r>
          </a:p>
          <a:p>
            <a:pPr lvl="1">
              <a:lnSpc>
                <a:spcPct val="114000"/>
              </a:lnSpc>
              <a:spcBef>
                <a:spcPts val="600"/>
              </a:spcBef>
              <a:spcAft>
                <a:spcPts val="600"/>
              </a:spcAft>
              <a:buFont typeface="Arial" panose="020B0604020202020204" pitchFamily="34" charset="0"/>
              <a:buChar char="•"/>
            </a:pPr>
            <a:r>
              <a:rPr lang="fr-CA" sz="2200" dirty="0">
                <a:latin typeface="+mn-lt"/>
              </a:rPr>
              <a:t>certaines personnes (souvent les femmes et personnes neurodivergentes…) qui ne pensent pas répondre à </a:t>
            </a:r>
            <a:r>
              <a:rPr lang="fr-CA" sz="2200" b="1" dirty="0">
                <a:latin typeface="+mn-lt"/>
              </a:rPr>
              <a:t>tous</a:t>
            </a:r>
            <a:r>
              <a:rPr lang="fr-CA" sz="2200" dirty="0">
                <a:latin typeface="+mn-lt"/>
              </a:rPr>
              <a:t> les critères </a:t>
            </a:r>
            <a:r>
              <a:rPr lang="fr-CA" sz="2200" b="1" dirty="0">
                <a:latin typeface="+mn-lt"/>
              </a:rPr>
              <a:t>parfaitement</a:t>
            </a:r>
            <a:r>
              <a:rPr lang="fr-CA" sz="2200" dirty="0">
                <a:latin typeface="+mn-lt"/>
              </a:rPr>
              <a:t> ne déposeront pas leur candidature; on devrait donc se concentrer sur les critères essentiels et clairement séparer (ou omettre) ceux qui sont facultatifs (« atout ») ou qui peuvent être développés une fois en poste.   </a:t>
            </a:r>
          </a:p>
          <a:p>
            <a:pPr lvl="1">
              <a:lnSpc>
                <a:spcPct val="114000"/>
              </a:lnSpc>
              <a:spcBef>
                <a:spcPts val="600"/>
              </a:spcBef>
              <a:spcAft>
                <a:spcPts val="600"/>
              </a:spcAft>
              <a:buFont typeface="Arial" panose="020B0604020202020204" pitchFamily="34" charset="0"/>
              <a:buChar char="•"/>
            </a:pPr>
            <a:r>
              <a:rPr lang="fr-CA" sz="2200" dirty="0">
                <a:latin typeface="+mn-lt"/>
              </a:rPr>
              <a:t>la description de la culture de votre équipe, incluant le fait que les personnes qui en ont besoin peuvent faire une demande de mesure d’inclusion lors de l’entrevue et une fois en poste. </a:t>
            </a:r>
          </a:p>
        </p:txBody>
      </p:sp>
      <p:pic>
        <p:nvPicPr>
          <p:cNvPr id="16" name="Audio 15">
            <a:hlinkClick r:id="" action="ppaction://media"/>
            <a:extLst>
              <a:ext uri="{FF2B5EF4-FFF2-40B4-BE49-F238E27FC236}">
                <a16:creationId xmlns:a16="http://schemas.microsoft.com/office/drawing/2014/main" id="{40DC1187-D382-3FED-4842-F11F413897F2}"/>
              </a:ext>
            </a:extLst>
          </p:cNvPr>
          <p:cNvPicPr>
            <a:picLocks noChangeAspect="1"/>
          </p:cNvPicPr>
          <p:nvPr>
            <a:audioFile r:link="rId4"/>
            <p:extLst>
              <p:ext uri="{DAA4B4D4-6D71-4841-9C94-3DE7FCFB9230}">
                <p14:media xmlns:p14="http://schemas.microsoft.com/office/powerpoint/2010/main" r:embed="rId3"/>
              </p:ext>
            </p:extLst>
          </p:nvPr>
        </p:nvPicPr>
        <p:blipFill>
          <a:blip r:embed="rId7"/>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795856729"/>
      </p:ext>
    </p:extLst>
  </p:cSld>
  <p:clrMapOvr>
    <a:masterClrMapping/>
  </p:clrMapOvr>
  <mc:AlternateContent xmlns:mc="http://schemas.openxmlformats.org/markup-compatibility/2006">
    <mc:Choice xmlns:p14="http://schemas.microsoft.com/office/powerpoint/2010/main" Requires="p14">
      <p:transition spd="slow" p14:dur="2000" advTm="17570"/>
    </mc:Choice>
    <mc:Fallback>
      <p:transition spd="slow" advTm="175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6"/>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634744-B260-3756-0E88-E5FA563D77B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B1E7F0-13B2-3DB2-B2B9-420859915D21}"/>
              </a:ext>
            </a:extLst>
          </p:cNvPr>
          <p:cNvSpPr>
            <a:spLocks noGrp="1"/>
          </p:cNvSpPr>
          <p:nvPr>
            <p:ph type="title"/>
            <p:custDataLst>
              <p:tags r:id="rId1"/>
            </p:custDataLst>
          </p:nvPr>
        </p:nvSpPr>
        <p:spPr/>
        <p:txBody>
          <a:bodyPr/>
          <a:lstStyle/>
          <a:p>
            <a:r>
              <a:rPr lang="fr-CA" dirty="0">
                <a:solidFill>
                  <a:srgbClr val="665A5A"/>
                </a:solidFill>
                <a:latin typeface="+mn-lt"/>
              </a:rPr>
              <a:t>Bonnes pratiques </a:t>
            </a:r>
            <a:r>
              <a:rPr lang="fr-CA" b="1" dirty="0">
                <a:solidFill>
                  <a:srgbClr val="665A5A"/>
                </a:solidFill>
                <a:latin typeface="+mn-lt"/>
              </a:rPr>
              <a:t>pour le recrutement et la rétention de PHQ</a:t>
            </a:r>
            <a:endParaRPr lang="fr-CA" dirty="0">
              <a:solidFill>
                <a:srgbClr val="665A5A"/>
              </a:solidFill>
              <a:latin typeface="+mn-lt"/>
            </a:endParaRPr>
          </a:p>
        </p:txBody>
      </p:sp>
      <p:sp>
        <p:nvSpPr>
          <p:cNvPr id="3" name="Espace réservé du texte 2">
            <a:extLst>
              <a:ext uri="{FF2B5EF4-FFF2-40B4-BE49-F238E27FC236}">
                <a16:creationId xmlns:a16="http://schemas.microsoft.com/office/drawing/2014/main" id="{4363F716-CC1E-CB49-F1B1-30C888E6004F}"/>
              </a:ext>
            </a:extLst>
          </p:cNvPr>
          <p:cNvSpPr>
            <a:spLocks noGrp="1"/>
          </p:cNvSpPr>
          <p:nvPr>
            <p:ph type="body" sz="quarter" idx="10"/>
            <p:custDataLst>
              <p:tags r:id="rId2"/>
            </p:custDataLst>
          </p:nvPr>
        </p:nvSpPr>
        <p:spPr>
          <a:xfrm>
            <a:off x="335360" y="1772816"/>
            <a:ext cx="11521280" cy="4487804"/>
          </a:xfrm>
        </p:spPr>
        <p:txBody>
          <a:bodyPr/>
          <a:lstStyle/>
          <a:p>
            <a:pPr>
              <a:lnSpc>
                <a:spcPct val="114000"/>
              </a:lnSpc>
              <a:spcBef>
                <a:spcPts val="600"/>
              </a:spcBef>
              <a:spcAft>
                <a:spcPts val="600"/>
              </a:spcAft>
            </a:pPr>
            <a:r>
              <a:rPr lang="fr-CA" sz="2400" b="1" dirty="0">
                <a:latin typeface="+mn-lt"/>
              </a:rPr>
              <a:t>Processus de sélection </a:t>
            </a:r>
          </a:p>
          <a:p>
            <a:pPr lvl="1">
              <a:lnSpc>
                <a:spcPct val="114000"/>
              </a:lnSpc>
              <a:spcBef>
                <a:spcPts val="600"/>
              </a:spcBef>
              <a:spcAft>
                <a:spcPts val="600"/>
              </a:spcAft>
              <a:buFont typeface="Arial" panose="020B0604020202020204" pitchFamily="34" charset="0"/>
              <a:buChar char="•"/>
            </a:pPr>
            <a:r>
              <a:rPr lang="fr-CA" sz="2400" dirty="0">
                <a:latin typeface="+mn-lt"/>
              </a:rPr>
              <a:t>Création d’un comité diversifié pour évaluer les candidatures </a:t>
            </a:r>
          </a:p>
          <a:p>
            <a:pPr lvl="1">
              <a:lnSpc>
                <a:spcPct val="114000"/>
              </a:lnSpc>
              <a:spcBef>
                <a:spcPts val="600"/>
              </a:spcBef>
              <a:spcAft>
                <a:spcPts val="600"/>
              </a:spcAft>
              <a:buFont typeface="Arial" panose="020B0604020202020204" pitchFamily="34" charset="0"/>
              <a:buChar char="•"/>
            </a:pPr>
            <a:r>
              <a:rPr lang="fr-CA" sz="2400" dirty="0">
                <a:latin typeface="+mn-lt"/>
              </a:rPr>
              <a:t>Création d’un processus clair, transparent, et équitable </a:t>
            </a:r>
          </a:p>
          <a:p>
            <a:pPr lvl="2">
              <a:lnSpc>
                <a:spcPct val="114000"/>
              </a:lnSpc>
              <a:spcBef>
                <a:spcPts val="600"/>
              </a:spcBef>
              <a:spcAft>
                <a:spcPts val="600"/>
              </a:spcAft>
              <a:buFont typeface="Arial" panose="020B0604020202020204" pitchFamily="34" charset="0"/>
              <a:buChar char="•"/>
            </a:pPr>
            <a:r>
              <a:rPr lang="fr-CA" dirty="0">
                <a:latin typeface="+mn-lt"/>
              </a:rPr>
              <a:t>identification des critères à l’avance, </a:t>
            </a:r>
          </a:p>
          <a:p>
            <a:pPr lvl="2">
              <a:lnSpc>
                <a:spcPct val="114000"/>
              </a:lnSpc>
              <a:spcBef>
                <a:spcPts val="600"/>
              </a:spcBef>
              <a:spcAft>
                <a:spcPts val="600"/>
              </a:spcAft>
              <a:buFont typeface="Arial" panose="020B0604020202020204" pitchFamily="34" charset="0"/>
              <a:buChar char="•"/>
            </a:pPr>
            <a:r>
              <a:rPr lang="fr-CA" dirty="0">
                <a:latin typeface="+mn-lt"/>
              </a:rPr>
              <a:t>création d’une grille remplie avant les délibérations, </a:t>
            </a:r>
          </a:p>
          <a:p>
            <a:pPr lvl="2">
              <a:lnSpc>
                <a:spcPct val="114000"/>
              </a:lnSpc>
              <a:spcBef>
                <a:spcPts val="600"/>
              </a:spcBef>
              <a:spcAft>
                <a:spcPts val="600"/>
              </a:spcAft>
              <a:buFont typeface="Arial" panose="020B0604020202020204" pitchFamily="34" charset="0"/>
              <a:buChar char="•"/>
            </a:pPr>
            <a:r>
              <a:rPr lang="fr-CA" dirty="0">
                <a:latin typeface="+mn-lt"/>
              </a:rPr>
              <a:t>utilisation des mêmes questions pour toutes les personnes candidates en entrevues, etc. </a:t>
            </a:r>
          </a:p>
        </p:txBody>
      </p:sp>
      <p:pic>
        <p:nvPicPr>
          <p:cNvPr id="5" name="Audio 4">
            <a:hlinkClick r:id="" action="ppaction://media"/>
            <a:extLst>
              <a:ext uri="{FF2B5EF4-FFF2-40B4-BE49-F238E27FC236}">
                <a16:creationId xmlns:a16="http://schemas.microsoft.com/office/drawing/2014/main" id="{A6C3A2A8-536D-0985-9A5D-E52BFE53F045}"/>
              </a:ext>
            </a:extLst>
          </p:cNvPr>
          <p:cNvPicPr>
            <a:picLocks noChangeAspect="1"/>
          </p:cNvPicPr>
          <p:nvPr>
            <a:audioFile r:link="rId4"/>
            <p:extLst>
              <p:ext uri="{DAA4B4D4-6D71-4841-9C94-3DE7FCFB9230}">
                <p14:media xmlns:p14="http://schemas.microsoft.com/office/powerpoint/2010/main" r:embed="rId3"/>
              </p:ext>
            </p:extLst>
          </p:nvPr>
        </p:nvPicPr>
        <p:blipFill>
          <a:blip r:embed="rId7"/>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763610535"/>
      </p:ext>
    </p:extLst>
  </p:cSld>
  <p:clrMapOvr>
    <a:masterClrMapping/>
  </p:clrMapOvr>
  <mc:AlternateContent xmlns:mc="http://schemas.openxmlformats.org/markup-compatibility/2006">
    <mc:Choice xmlns:p14="http://schemas.microsoft.com/office/powerpoint/2010/main" Requires="p14">
      <p:transition spd="slow" p14:dur="2000" advTm="10649"/>
    </mc:Choice>
    <mc:Fallback>
      <p:transition spd="slow" advTm="106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DF25D4-E672-80A6-9412-C59313B5268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BE33390-3620-4EF7-CF66-2939BC87554B}"/>
              </a:ext>
            </a:extLst>
          </p:cNvPr>
          <p:cNvSpPr>
            <a:spLocks noGrp="1"/>
          </p:cNvSpPr>
          <p:nvPr>
            <p:ph type="title"/>
            <p:custDataLst>
              <p:tags r:id="rId1"/>
            </p:custDataLst>
          </p:nvPr>
        </p:nvSpPr>
        <p:spPr/>
        <p:txBody>
          <a:bodyPr/>
          <a:lstStyle/>
          <a:p>
            <a:r>
              <a:rPr lang="fr-CA" sz="3600" dirty="0">
                <a:solidFill>
                  <a:srgbClr val="665A5A"/>
                </a:solidFill>
                <a:latin typeface="+mn-lt"/>
              </a:rPr>
              <a:t>Bonnes pratiques </a:t>
            </a:r>
            <a:r>
              <a:rPr lang="fr-CA" sz="3600" b="1" dirty="0">
                <a:solidFill>
                  <a:srgbClr val="665A5A"/>
                </a:solidFill>
                <a:latin typeface="+mn-lt"/>
              </a:rPr>
              <a:t>pour la création ou le maintien d’un environnement de formation en recherche inclusif </a:t>
            </a:r>
            <a:endParaRPr lang="fr-CA" sz="3600" dirty="0">
              <a:solidFill>
                <a:srgbClr val="665A5A"/>
              </a:solidFill>
              <a:latin typeface="+mn-lt"/>
            </a:endParaRPr>
          </a:p>
        </p:txBody>
      </p:sp>
      <p:sp>
        <p:nvSpPr>
          <p:cNvPr id="3" name="Espace réservé du texte 2">
            <a:extLst>
              <a:ext uri="{FF2B5EF4-FFF2-40B4-BE49-F238E27FC236}">
                <a16:creationId xmlns:a16="http://schemas.microsoft.com/office/drawing/2014/main" id="{4F16F4A3-FAE6-F9AA-FEBF-0A4C0BA88B74}"/>
              </a:ext>
            </a:extLst>
          </p:cNvPr>
          <p:cNvSpPr>
            <a:spLocks noGrp="1"/>
          </p:cNvSpPr>
          <p:nvPr>
            <p:ph type="body" sz="quarter" idx="10"/>
            <p:custDataLst>
              <p:tags r:id="rId2"/>
            </p:custDataLst>
          </p:nvPr>
        </p:nvSpPr>
        <p:spPr>
          <a:xfrm>
            <a:off x="119336" y="1690689"/>
            <a:ext cx="11881320" cy="5167310"/>
          </a:xfrm>
        </p:spPr>
        <p:txBody>
          <a:bodyPr/>
          <a:lstStyle/>
          <a:p>
            <a:pPr>
              <a:lnSpc>
                <a:spcPct val="114000"/>
              </a:lnSpc>
              <a:spcBef>
                <a:spcPts val="500"/>
              </a:spcBef>
              <a:spcAft>
                <a:spcPts val="500"/>
              </a:spcAft>
            </a:pPr>
            <a:r>
              <a:rPr lang="fr-CA" sz="2000" dirty="0">
                <a:latin typeface="+mn-lt"/>
              </a:rPr>
              <a:t>Accueil et intégration formels et systématiques, incluant l’assignation d’une personne mentore; </a:t>
            </a:r>
          </a:p>
          <a:p>
            <a:pPr>
              <a:lnSpc>
                <a:spcPct val="114000"/>
              </a:lnSpc>
              <a:spcBef>
                <a:spcPts val="500"/>
              </a:spcBef>
              <a:spcAft>
                <a:spcPts val="500"/>
              </a:spcAft>
            </a:pPr>
            <a:r>
              <a:rPr lang="fr-CA" sz="2000" dirty="0">
                <a:latin typeface="+mn-lt"/>
              </a:rPr>
              <a:t>Communication des attentes; </a:t>
            </a:r>
          </a:p>
          <a:p>
            <a:pPr>
              <a:lnSpc>
                <a:spcPct val="114000"/>
              </a:lnSpc>
              <a:spcBef>
                <a:spcPts val="500"/>
              </a:spcBef>
              <a:spcAft>
                <a:spcPts val="500"/>
              </a:spcAft>
            </a:pPr>
            <a:r>
              <a:rPr lang="fr-CA" sz="2000" dirty="0">
                <a:latin typeface="+mn-lt"/>
              </a:rPr>
              <a:t>Rôles et responsabilités clairs pour tout le monde; </a:t>
            </a:r>
          </a:p>
          <a:p>
            <a:pPr>
              <a:lnSpc>
                <a:spcPct val="114000"/>
              </a:lnSpc>
              <a:spcBef>
                <a:spcPts val="500"/>
              </a:spcBef>
              <a:spcAft>
                <a:spcPts val="500"/>
              </a:spcAft>
            </a:pPr>
            <a:r>
              <a:rPr lang="fr-CA" sz="2000" dirty="0">
                <a:latin typeface="+mn-lt"/>
              </a:rPr>
              <a:t>Division équitable des tâches, incluant les tâches administratives et de celles de supervision ou de développement; </a:t>
            </a:r>
          </a:p>
          <a:p>
            <a:pPr>
              <a:lnSpc>
                <a:spcPct val="114000"/>
              </a:lnSpc>
              <a:spcBef>
                <a:spcPts val="500"/>
              </a:spcBef>
              <a:spcAft>
                <a:spcPts val="500"/>
              </a:spcAft>
            </a:pPr>
            <a:r>
              <a:rPr lang="fr-CA" sz="2000" dirty="0">
                <a:latin typeface="+mn-lt"/>
              </a:rPr>
              <a:t>Climat de travail : mesures pour améliorer les communications, la culture de l’équipe, la santé de l’équipe, la consolidation de l’équipe, l’évaluation et l’amélioration continue, etc.;  </a:t>
            </a:r>
          </a:p>
          <a:p>
            <a:pPr>
              <a:lnSpc>
                <a:spcPct val="114000"/>
              </a:lnSpc>
              <a:spcBef>
                <a:spcPts val="500"/>
              </a:spcBef>
              <a:spcAft>
                <a:spcPts val="500"/>
              </a:spcAft>
            </a:pPr>
            <a:r>
              <a:rPr lang="fr-CA" sz="2000" dirty="0">
                <a:latin typeface="+mn-lt"/>
              </a:rPr>
              <a:t>Accessibilité : physique, sensorielle, cognitive, situationnelle et temporaire ; </a:t>
            </a:r>
          </a:p>
          <a:p>
            <a:pPr>
              <a:lnSpc>
                <a:spcPct val="114000"/>
              </a:lnSpc>
              <a:spcBef>
                <a:spcPts val="500"/>
              </a:spcBef>
              <a:spcAft>
                <a:spcPts val="500"/>
              </a:spcAft>
            </a:pPr>
            <a:r>
              <a:rPr lang="fr-CA" sz="2000" dirty="0">
                <a:latin typeface="+mn-lt"/>
              </a:rPr>
              <a:t>Développement des compétences : plan de formation riche, adapté aux projets d’avenir de la personne </a:t>
            </a:r>
          </a:p>
          <a:p>
            <a:pPr>
              <a:lnSpc>
                <a:spcPct val="114000"/>
              </a:lnSpc>
              <a:spcBef>
                <a:spcPts val="500"/>
              </a:spcBef>
              <a:spcAft>
                <a:spcPts val="500"/>
              </a:spcAft>
            </a:pPr>
            <a:r>
              <a:rPr lang="fr-CA" sz="2000" dirty="0">
                <a:latin typeface="+mn-lt"/>
              </a:rPr>
              <a:t>Reconnaissance et valorisation : certaines personnes aiment recevoir de la reconnaissance publique, certaines préfèrent que cette reconnaissance prenne la forme de preuve de confiance, etc. </a:t>
            </a:r>
          </a:p>
        </p:txBody>
      </p:sp>
      <p:pic>
        <p:nvPicPr>
          <p:cNvPr id="5" name="Audio 4">
            <a:hlinkClick r:id="" action="ppaction://media"/>
            <a:extLst>
              <a:ext uri="{FF2B5EF4-FFF2-40B4-BE49-F238E27FC236}">
                <a16:creationId xmlns:a16="http://schemas.microsoft.com/office/drawing/2014/main" id="{F4F9D8BB-B34B-5065-34B0-A415CAC6F0A2}"/>
              </a:ext>
            </a:extLst>
          </p:cNvPr>
          <p:cNvPicPr>
            <a:picLocks noChangeAspect="1"/>
          </p:cNvPicPr>
          <p:nvPr>
            <a:audioFile r:link="rId4"/>
            <p:extLst>
              <p:ext uri="{DAA4B4D4-6D71-4841-9C94-3DE7FCFB9230}">
                <p14:media xmlns:p14="http://schemas.microsoft.com/office/powerpoint/2010/main" r:embed="rId3"/>
              </p:ext>
            </p:extLst>
          </p:nvPr>
        </p:nvPicPr>
        <p:blipFill>
          <a:blip r:embed="rId7"/>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420278108"/>
      </p:ext>
    </p:extLst>
  </p:cSld>
  <p:clrMapOvr>
    <a:masterClrMapping/>
  </p:clrMapOvr>
  <mc:AlternateContent xmlns:mc="http://schemas.openxmlformats.org/markup-compatibility/2006">
    <mc:Choice xmlns:p14="http://schemas.microsoft.com/office/powerpoint/2010/main" Requires="p14">
      <p:transition spd="slow" p14:dur="2000" advTm="9969"/>
    </mc:Choice>
    <mc:Fallback>
      <p:transition spd="slow" advTm="99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59429F-7D6F-7973-E5D9-EF526E8778D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91F2E51-AF3B-0E32-E665-D2A02F7EBA1C}"/>
              </a:ext>
            </a:extLst>
          </p:cNvPr>
          <p:cNvSpPr>
            <a:spLocks noGrp="1"/>
          </p:cNvSpPr>
          <p:nvPr>
            <p:ph type="title"/>
            <p:custDataLst>
              <p:tags r:id="rId1"/>
            </p:custDataLst>
          </p:nvPr>
        </p:nvSpPr>
        <p:spPr/>
        <p:txBody>
          <a:bodyPr/>
          <a:lstStyle/>
          <a:p>
            <a:r>
              <a:rPr lang="fr-CA" dirty="0">
                <a:solidFill>
                  <a:srgbClr val="665A5A"/>
                </a:solidFill>
                <a:latin typeface="+mn-lt"/>
              </a:rPr>
              <a:t>Autres bonnes pratiques</a:t>
            </a:r>
          </a:p>
        </p:txBody>
      </p:sp>
      <p:sp>
        <p:nvSpPr>
          <p:cNvPr id="3" name="Espace réservé du texte 2">
            <a:extLst>
              <a:ext uri="{FF2B5EF4-FFF2-40B4-BE49-F238E27FC236}">
                <a16:creationId xmlns:a16="http://schemas.microsoft.com/office/drawing/2014/main" id="{E6A5ADC4-ECBE-4EE8-3624-4DDE7002050F}"/>
              </a:ext>
            </a:extLst>
          </p:cNvPr>
          <p:cNvSpPr>
            <a:spLocks noGrp="1"/>
          </p:cNvSpPr>
          <p:nvPr>
            <p:ph type="body" sz="quarter" idx="10"/>
            <p:custDataLst>
              <p:tags r:id="rId2"/>
            </p:custDataLst>
          </p:nvPr>
        </p:nvSpPr>
        <p:spPr>
          <a:xfrm>
            <a:off x="155340" y="1772816"/>
            <a:ext cx="11881320" cy="3898551"/>
          </a:xfrm>
        </p:spPr>
        <p:txBody>
          <a:bodyPr/>
          <a:lstStyle/>
          <a:p>
            <a:pPr lvl="1">
              <a:lnSpc>
                <a:spcPct val="114000"/>
              </a:lnSpc>
              <a:spcBef>
                <a:spcPts val="600"/>
              </a:spcBef>
              <a:spcAft>
                <a:spcPts val="600"/>
              </a:spcAft>
              <a:buFont typeface="Arial" panose="020B0604020202020204" pitchFamily="34" charset="0"/>
              <a:buChar char="•"/>
            </a:pPr>
            <a:r>
              <a:rPr lang="fr-CA" dirty="0">
                <a:latin typeface="+mn-lt"/>
              </a:rPr>
              <a:t>Implication de l’équipe à toutes les étapes – l’inclusion est une responsabilité collective</a:t>
            </a:r>
          </a:p>
          <a:p>
            <a:pPr lvl="1">
              <a:lnSpc>
                <a:spcPct val="114000"/>
              </a:lnSpc>
              <a:spcBef>
                <a:spcPts val="600"/>
              </a:spcBef>
              <a:spcAft>
                <a:spcPts val="600"/>
              </a:spcAft>
              <a:buFont typeface="Arial" panose="020B0604020202020204" pitchFamily="34" charset="0"/>
              <a:buChar char="•"/>
            </a:pPr>
            <a:r>
              <a:rPr lang="fr-CA" dirty="0">
                <a:latin typeface="+mn-lt"/>
              </a:rPr>
              <a:t>Prendre en compte nos façons de faire, plutôt que les caractéristiques des personnes nos façons de faire</a:t>
            </a:r>
          </a:p>
          <a:p>
            <a:pPr lvl="2">
              <a:lnSpc>
                <a:spcPct val="114000"/>
              </a:lnSpc>
              <a:spcBef>
                <a:spcPts val="600"/>
              </a:spcBef>
              <a:spcAft>
                <a:spcPts val="600"/>
              </a:spcAft>
              <a:buFont typeface="Arial" panose="020B0604020202020204" pitchFamily="34" charset="0"/>
              <a:buChar char="•"/>
            </a:pPr>
            <a:r>
              <a:rPr lang="fr-CA" dirty="0">
                <a:latin typeface="+mn-lt"/>
              </a:rPr>
              <a:t>appartenir à un groupe en quête d’équité n’est pas un obstacle, ce qui l’est est le l’environnement et les façons de faire qui ne sont adaptés  </a:t>
            </a:r>
          </a:p>
          <a:p>
            <a:pPr lvl="1">
              <a:lnSpc>
                <a:spcPct val="114000"/>
              </a:lnSpc>
              <a:spcBef>
                <a:spcPts val="600"/>
              </a:spcBef>
              <a:spcAft>
                <a:spcPts val="600"/>
              </a:spcAft>
              <a:buFont typeface="Arial" panose="020B0604020202020204" pitchFamily="34" charset="0"/>
              <a:buChar char="•"/>
            </a:pPr>
            <a:r>
              <a:rPr lang="fr-CA" dirty="0">
                <a:latin typeface="+mn-lt"/>
              </a:rPr>
              <a:t>Discuter avec votre conseillère EDI pour plus d’idées </a:t>
            </a:r>
            <a:r>
              <a:rPr lang="fr-CA" dirty="0">
                <a:latin typeface="+mn-lt"/>
                <a:sym typeface="Segoe UI Emoji" panose="020B0502040204020203" pitchFamily="34" charset="0"/>
              </a:rPr>
              <a:t>😊</a:t>
            </a:r>
            <a:r>
              <a:rPr lang="fr-CA" dirty="0">
                <a:latin typeface="+mn-lt"/>
              </a:rPr>
              <a:t> </a:t>
            </a:r>
          </a:p>
        </p:txBody>
      </p:sp>
      <p:pic>
        <p:nvPicPr>
          <p:cNvPr id="8" name="Audio 7">
            <a:hlinkClick r:id="" action="ppaction://media"/>
            <a:extLst>
              <a:ext uri="{FF2B5EF4-FFF2-40B4-BE49-F238E27FC236}">
                <a16:creationId xmlns:a16="http://schemas.microsoft.com/office/drawing/2014/main" id="{FFD3A9E1-074C-8F00-6B8A-1FDAD6DDFEBE}"/>
              </a:ext>
            </a:extLst>
          </p:cNvPr>
          <p:cNvPicPr>
            <a:picLocks noChangeAspect="1"/>
          </p:cNvPicPr>
          <p:nvPr>
            <a:audioFile r:link="rId4"/>
            <p:extLst>
              <p:ext uri="{DAA4B4D4-6D71-4841-9C94-3DE7FCFB9230}">
                <p14:media xmlns:p14="http://schemas.microsoft.com/office/powerpoint/2010/main" r:embed="rId3"/>
              </p:ext>
            </p:extLst>
          </p:nvPr>
        </p:nvPicPr>
        <p:blipFill>
          <a:blip r:embed="rId7"/>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28787455"/>
      </p:ext>
    </p:extLst>
  </p:cSld>
  <p:clrMapOvr>
    <a:masterClrMapping/>
  </p:clrMapOvr>
  <mc:AlternateContent xmlns:mc="http://schemas.openxmlformats.org/markup-compatibility/2006">
    <mc:Choice xmlns:p14="http://schemas.microsoft.com/office/powerpoint/2010/main" Requires="p14">
      <p:transition spd="slow" p14:dur="2000" advTm="16115"/>
    </mc:Choice>
    <mc:Fallback>
      <p:transition spd="slow" advTm="161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090A72-F55D-BD39-6EA4-06502C75ECD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059F9EC-FAF6-4AA8-DE7F-25263429D889}"/>
              </a:ext>
            </a:extLst>
          </p:cNvPr>
          <p:cNvSpPr>
            <a:spLocks noGrp="1"/>
          </p:cNvSpPr>
          <p:nvPr>
            <p:ph type="title"/>
            <p:custDataLst>
              <p:tags r:id="rId1"/>
            </p:custDataLst>
          </p:nvPr>
        </p:nvSpPr>
        <p:spPr>
          <a:xfrm>
            <a:off x="0" y="1"/>
            <a:ext cx="12192000" cy="1412775"/>
          </a:xfrm>
        </p:spPr>
        <p:txBody>
          <a:bodyPr/>
          <a:lstStyle/>
          <a:p>
            <a:r>
              <a:rPr lang="fr-CA" dirty="0">
                <a:solidFill>
                  <a:srgbClr val="665A5A"/>
                </a:solidFill>
                <a:latin typeface="+mn-lt"/>
              </a:rPr>
              <a:t>Pratiques à éviter </a:t>
            </a:r>
          </a:p>
        </p:txBody>
      </p:sp>
      <p:sp>
        <p:nvSpPr>
          <p:cNvPr id="3" name="Espace réservé du texte 2">
            <a:extLst>
              <a:ext uri="{FF2B5EF4-FFF2-40B4-BE49-F238E27FC236}">
                <a16:creationId xmlns:a16="http://schemas.microsoft.com/office/drawing/2014/main" id="{DBBA73AA-8D2E-8941-C527-696BAA3FFB52}"/>
              </a:ext>
            </a:extLst>
          </p:cNvPr>
          <p:cNvSpPr>
            <a:spLocks noGrp="1"/>
          </p:cNvSpPr>
          <p:nvPr>
            <p:ph type="body" sz="quarter" idx="10"/>
            <p:custDataLst>
              <p:tags r:id="rId2"/>
            </p:custDataLst>
          </p:nvPr>
        </p:nvSpPr>
        <p:spPr>
          <a:xfrm>
            <a:off x="119336" y="1412776"/>
            <a:ext cx="11881320" cy="4569931"/>
          </a:xfrm>
        </p:spPr>
        <p:txBody>
          <a:bodyPr/>
          <a:lstStyle/>
          <a:p>
            <a:pPr lvl="0">
              <a:lnSpc>
                <a:spcPct val="114000"/>
              </a:lnSpc>
              <a:spcBef>
                <a:spcPts val="600"/>
              </a:spcBef>
              <a:spcAft>
                <a:spcPts val="600"/>
              </a:spcAft>
            </a:pPr>
            <a:r>
              <a:rPr lang="fr-CA" sz="2400" dirty="0">
                <a:latin typeface="+mn-lt"/>
              </a:rPr>
              <a:t>Utiliser des formulations vides de sens </a:t>
            </a:r>
          </a:p>
          <a:p>
            <a:pPr lvl="1">
              <a:lnSpc>
                <a:spcPct val="114000"/>
              </a:lnSpc>
              <a:spcBef>
                <a:spcPts val="600"/>
              </a:spcBef>
              <a:spcAft>
                <a:spcPts val="600"/>
              </a:spcAft>
            </a:pPr>
            <a:r>
              <a:rPr lang="fr-CA" sz="2000" dirty="0">
                <a:latin typeface="+mn-lt"/>
              </a:rPr>
              <a:t>p. ex. mentionner que votre équipe est engagée envers l’inclusion, ou que vous aller soutenir les membres de votre équipe, ou que vous croyez sincèrement que l’EDI améliore les résultats de votre recherche ou le climat de travail dans votre équipe, etc. </a:t>
            </a:r>
          </a:p>
          <a:p>
            <a:pPr lvl="0">
              <a:lnSpc>
                <a:spcPct val="114000"/>
              </a:lnSpc>
              <a:spcBef>
                <a:spcPts val="600"/>
              </a:spcBef>
              <a:spcAft>
                <a:spcPts val="600"/>
              </a:spcAft>
            </a:pPr>
            <a:r>
              <a:rPr lang="fr-CA" sz="2400" dirty="0">
                <a:latin typeface="+mn-lt"/>
              </a:rPr>
              <a:t>Faire une liste d’épicerie qui n’est pas liée aux besoins </a:t>
            </a:r>
          </a:p>
          <a:p>
            <a:pPr lvl="0">
              <a:lnSpc>
                <a:spcPct val="114000"/>
              </a:lnSpc>
              <a:spcBef>
                <a:spcPts val="600"/>
              </a:spcBef>
              <a:spcAft>
                <a:spcPts val="600"/>
              </a:spcAft>
            </a:pPr>
            <a:r>
              <a:rPr lang="fr-CA" sz="2400" dirty="0">
                <a:latin typeface="+mn-lt"/>
              </a:rPr>
              <a:t>Avoir des attentes irréalistes  </a:t>
            </a:r>
          </a:p>
          <a:p>
            <a:pPr lvl="0">
              <a:lnSpc>
                <a:spcPct val="114000"/>
              </a:lnSpc>
              <a:spcBef>
                <a:spcPts val="600"/>
              </a:spcBef>
              <a:spcAft>
                <a:spcPts val="600"/>
              </a:spcAft>
            </a:pPr>
            <a:r>
              <a:rPr lang="fr-CA" sz="2400" b="1" dirty="0">
                <a:latin typeface="+mn-lt"/>
              </a:rPr>
              <a:t>Ne jamais</a:t>
            </a:r>
            <a:r>
              <a:rPr lang="fr-CA" sz="2400" dirty="0">
                <a:latin typeface="+mn-lt"/>
              </a:rPr>
              <a:t> fournir les données démographiques sur les PHQ et ne pas les utiliser pour évaluer les retombées sur le plan de l’EDI dans l’environnement de recherche et de formation  </a:t>
            </a:r>
          </a:p>
          <a:p>
            <a:pPr lvl="0">
              <a:lnSpc>
                <a:spcPct val="114000"/>
              </a:lnSpc>
              <a:spcBef>
                <a:spcPts val="600"/>
              </a:spcBef>
              <a:spcAft>
                <a:spcPts val="600"/>
              </a:spcAft>
            </a:pPr>
            <a:r>
              <a:rPr lang="fr-CA" sz="2400" dirty="0">
                <a:latin typeface="+mn-lt"/>
              </a:rPr>
              <a:t>Ne pas utiliser les actions institutionnelles comme réponse à un défi que vous avez identifié (par exemple, mentionner le plan ou le comité institutionnel en EDI)</a:t>
            </a:r>
          </a:p>
          <a:p>
            <a:pPr lvl="1">
              <a:lnSpc>
                <a:spcPct val="114000"/>
              </a:lnSpc>
              <a:spcBef>
                <a:spcPts val="600"/>
              </a:spcBef>
              <a:spcAft>
                <a:spcPts val="600"/>
              </a:spcAft>
            </a:pPr>
            <a:endParaRPr lang="fr-CA" sz="2400" dirty="0">
              <a:latin typeface="+mn-lt"/>
            </a:endParaRPr>
          </a:p>
        </p:txBody>
      </p:sp>
      <p:pic>
        <p:nvPicPr>
          <p:cNvPr id="31" name="Audio 30">
            <a:hlinkClick r:id="" action="ppaction://media"/>
            <a:extLst>
              <a:ext uri="{FF2B5EF4-FFF2-40B4-BE49-F238E27FC236}">
                <a16:creationId xmlns:a16="http://schemas.microsoft.com/office/drawing/2014/main" id="{20AD5C88-537D-C46A-EF60-7190569B1605}"/>
              </a:ext>
            </a:extLst>
          </p:cNvPr>
          <p:cNvPicPr>
            <a:picLocks noChangeAspect="1"/>
          </p:cNvPicPr>
          <p:nvPr>
            <a:audioFile r:link="rId4"/>
            <p:extLst>
              <p:ext uri="{DAA4B4D4-6D71-4841-9C94-3DE7FCFB9230}">
                <p14:media xmlns:p14="http://schemas.microsoft.com/office/powerpoint/2010/main" r:embed="rId3"/>
              </p:ext>
            </p:extLst>
          </p:nvPr>
        </p:nvPicPr>
        <p:blipFill>
          <a:blip r:embed="rId7"/>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617845737"/>
      </p:ext>
    </p:extLst>
  </p:cSld>
  <p:clrMapOvr>
    <a:masterClrMapping/>
  </p:clrMapOvr>
  <mc:AlternateContent xmlns:mc="http://schemas.openxmlformats.org/markup-compatibility/2006">
    <mc:Choice xmlns:p14="http://schemas.microsoft.com/office/powerpoint/2010/main" Requires="p14">
      <p:transition spd="slow" p14:dur="2000" advTm="67030"/>
    </mc:Choice>
    <mc:Fallback>
      <p:transition spd="slow" advTm="670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1"/>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511662A-8942-B1BC-1B97-DC83ED900239}"/>
              </a:ext>
            </a:extLst>
          </p:cNvPr>
          <p:cNvSpPr>
            <a:spLocks noGrp="1"/>
          </p:cNvSpPr>
          <p:nvPr>
            <p:ph type="title"/>
            <p:custDataLst>
              <p:tags r:id="rId1"/>
            </p:custDataLst>
          </p:nvPr>
        </p:nvSpPr>
        <p:spPr/>
        <p:txBody>
          <a:bodyPr/>
          <a:lstStyle/>
          <a:p>
            <a:r>
              <a:rPr lang="fr-CA" dirty="0"/>
              <a:t>Références </a:t>
            </a:r>
            <a:br>
              <a:rPr lang="fr-CA" dirty="0"/>
            </a:br>
            <a:r>
              <a:rPr lang="fr-CA" dirty="0"/>
              <a:t>Recherche en contexte autochtone </a:t>
            </a:r>
          </a:p>
        </p:txBody>
      </p:sp>
      <p:sp>
        <p:nvSpPr>
          <p:cNvPr id="4" name="ZoneTexte 3">
            <a:extLst>
              <a:ext uri="{FF2B5EF4-FFF2-40B4-BE49-F238E27FC236}">
                <a16:creationId xmlns:a16="http://schemas.microsoft.com/office/drawing/2014/main" id="{A91AFDD9-1ED4-CCD1-B1AB-2C246D6D1917}"/>
              </a:ext>
            </a:extLst>
          </p:cNvPr>
          <p:cNvSpPr txBox="1"/>
          <p:nvPr>
            <p:custDataLst>
              <p:tags r:id="rId2"/>
            </p:custDataLst>
          </p:nvPr>
        </p:nvSpPr>
        <p:spPr>
          <a:xfrm>
            <a:off x="365245" y="1556792"/>
            <a:ext cx="11461510" cy="4782143"/>
          </a:xfrm>
          <a:prstGeom prst="rect">
            <a:avLst/>
          </a:prstGeom>
          <a:noFill/>
        </p:spPr>
        <p:txBody>
          <a:bodyPr wrap="square">
            <a:spAutoFit/>
          </a:bodyPr>
          <a:lstStyle/>
          <a:p>
            <a:pPr marL="800100" lvl="1" indent="-342900">
              <a:lnSpc>
                <a:spcPct val="114000"/>
              </a:lnSpc>
              <a:spcBef>
                <a:spcPts val="600"/>
              </a:spcBef>
              <a:spcAft>
                <a:spcPts val="600"/>
              </a:spcAft>
              <a:buFont typeface="Arial" panose="020B0604020202020204" pitchFamily="34" charset="0"/>
              <a:buChar char="•"/>
            </a:pPr>
            <a:r>
              <a:rPr lang="fr-CA" noProof="0" dirty="0">
                <a:solidFill>
                  <a:srgbClr val="665A5A"/>
                </a:solidFill>
                <a:latin typeface="+mn-lt"/>
                <a:hlinkClick r:id="rId8">
                  <a:extLst>
                    <a:ext uri="{A12FA001-AC4F-418D-AE19-62706E023703}">
                      <ahyp:hlinkClr xmlns:ahyp="http://schemas.microsoft.com/office/drawing/2018/hyperlinkcolor" val="tx"/>
                    </a:ext>
                  </a:extLst>
                </a:hlinkClick>
              </a:rPr>
              <a:t>Considérations éthiques (UQTR) </a:t>
            </a:r>
            <a:endParaRPr lang="fr-CA" noProof="0" dirty="0">
              <a:solidFill>
                <a:srgbClr val="665A5A"/>
              </a:solidFill>
              <a:latin typeface="+mn-lt"/>
              <a:hlinkClick r:id="rId9">
                <a:extLst>
                  <a:ext uri="{A12FA001-AC4F-418D-AE19-62706E023703}">
                    <ahyp:hlinkClr xmlns:ahyp="http://schemas.microsoft.com/office/drawing/2018/hyperlinkcolor" val="tx"/>
                  </a:ext>
                </a:extLst>
              </a:hlinkClick>
            </a:endParaRPr>
          </a:p>
          <a:p>
            <a:pPr marL="800100" lvl="1" indent="-342900">
              <a:lnSpc>
                <a:spcPct val="114000"/>
              </a:lnSpc>
              <a:spcBef>
                <a:spcPts val="600"/>
              </a:spcBef>
              <a:spcAft>
                <a:spcPts val="600"/>
              </a:spcAft>
              <a:buFont typeface="Arial" panose="020B0604020202020204" pitchFamily="34" charset="0"/>
              <a:buChar char="•"/>
            </a:pPr>
            <a:r>
              <a:rPr lang="fr-CA" noProof="0" dirty="0">
                <a:solidFill>
                  <a:srgbClr val="665A5A"/>
                </a:solidFill>
                <a:latin typeface="+mn-lt"/>
                <a:hlinkClick r:id="rId9">
                  <a:extLst>
                    <a:ext uri="{A12FA001-AC4F-418D-AE19-62706E023703}">
                      <ahyp:hlinkClr xmlns:ahyp="http://schemas.microsoft.com/office/drawing/2018/hyperlinkcolor" val="tx"/>
                    </a:ext>
                  </a:extLst>
                </a:hlinkClick>
              </a:rPr>
              <a:t>Définition de recherche autochtone au CRSNG</a:t>
            </a:r>
            <a:endParaRPr lang="fr-CA" noProof="0" dirty="0">
              <a:solidFill>
                <a:srgbClr val="665A5A"/>
              </a:solidFill>
              <a:latin typeface="+mn-lt"/>
            </a:endParaRPr>
          </a:p>
          <a:p>
            <a:pPr marL="800100" lvl="1" indent="-342900">
              <a:lnSpc>
                <a:spcPct val="114000"/>
              </a:lnSpc>
              <a:spcBef>
                <a:spcPts val="600"/>
              </a:spcBef>
              <a:spcAft>
                <a:spcPts val="600"/>
              </a:spcAft>
              <a:buFont typeface="Arial" panose="020B0604020202020204" pitchFamily="34" charset="0"/>
              <a:buChar char="•"/>
            </a:pPr>
            <a:r>
              <a:rPr lang="fr-CA" noProof="0" dirty="0">
                <a:solidFill>
                  <a:srgbClr val="665A5A"/>
                </a:solidFill>
                <a:latin typeface="+mn-lt"/>
                <a:hlinkClick r:id="rId10">
                  <a:extLst>
                    <a:ext uri="{A12FA001-AC4F-418D-AE19-62706E023703}">
                      <ahyp:hlinkClr xmlns:ahyp="http://schemas.microsoft.com/office/drawing/2018/hyperlinkcolor" val="tx"/>
                    </a:ext>
                  </a:extLst>
                </a:hlinkClick>
              </a:rPr>
              <a:t>Guide du Programme d’ICC pour la recherche impliquant des peuples et des communautés autochtones</a:t>
            </a:r>
            <a:endParaRPr lang="fr-CA" noProof="0" dirty="0">
              <a:solidFill>
                <a:srgbClr val="665A5A"/>
              </a:solidFill>
              <a:latin typeface="+mn-lt"/>
            </a:endParaRPr>
          </a:p>
          <a:p>
            <a:pPr marL="800100" lvl="1" indent="-342900">
              <a:lnSpc>
                <a:spcPct val="114000"/>
              </a:lnSpc>
              <a:spcBef>
                <a:spcPts val="600"/>
              </a:spcBef>
              <a:spcAft>
                <a:spcPts val="600"/>
              </a:spcAft>
              <a:buFont typeface="Arial" panose="020B0604020202020204" pitchFamily="34" charset="0"/>
              <a:buChar char="•"/>
            </a:pPr>
            <a:r>
              <a:rPr lang="fr-CA" dirty="0">
                <a:solidFill>
                  <a:srgbClr val="665A5A"/>
                </a:solidFill>
                <a:latin typeface="+mn-lt"/>
                <a:hlinkClick r:id="rId11">
                  <a:extLst>
                    <a:ext uri="{A12FA001-AC4F-418D-AE19-62706E023703}">
                      <ahyp:hlinkClr xmlns:ahyp="http://schemas.microsoft.com/office/drawing/2018/hyperlinkcolor" val="tx"/>
                    </a:ext>
                  </a:extLst>
                </a:hlinkClick>
              </a:rPr>
              <a:t>Ressources des trois organismes en matière de recherche en contexte autochtone</a:t>
            </a:r>
            <a:endParaRPr lang="fr-CA" noProof="0" dirty="0">
              <a:solidFill>
                <a:srgbClr val="665A5A"/>
              </a:solidFill>
              <a:latin typeface="+mn-lt"/>
              <a:hlinkClick r:id="rId12">
                <a:extLst>
                  <a:ext uri="{A12FA001-AC4F-418D-AE19-62706E023703}">
                    <ahyp:hlinkClr xmlns:ahyp="http://schemas.microsoft.com/office/drawing/2018/hyperlinkcolor" val="tx"/>
                  </a:ext>
                </a:extLst>
              </a:hlinkClick>
            </a:endParaRPr>
          </a:p>
          <a:p>
            <a:pPr marL="800100" lvl="1" indent="-342900">
              <a:lnSpc>
                <a:spcPct val="114000"/>
              </a:lnSpc>
              <a:spcBef>
                <a:spcPts val="600"/>
              </a:spcBef>
              <a:spcAft>
                <a:spcPts val="600"/>
              </a:spcAft>
              <a:buFont typeface="Arial" panose="020B0604020202020204" pitchFamily="34" charset="0"/>
              <a:buChar char="•"/>
            </a:pPr>
            <a:r>
              <a:rPr lang="fr-CA" noProof="0" dirty="0">
                <a:solidFill>
                  <a:srgbClr val="665A5A"/>
                </a:solidFill>
                <a:latin typeface="+mn-lt"/>
                <a:hlinkClick r:id="rId12">
                  <a:extLst>
                    <a:ext uri="{A12FA001-AC4F-418D-AE19-62706E023703}">
                      <ahyp:hlinkClr xmlns:ahyp="http://schemas.microsoft.com/office/drawing/2018/hyperlinkcolor" val="tx"/>
                    </a:ext>
                  </a:extLst>
                </a:hlinkClick>
              </a:rPr>
              <a:t>Politique </a:t>
            </a:r>
            <a:r>
              <a:rPr lang="fr-CA" noProof="0" dirty="0" err="1">
                <a:solidFill>
                  <a:srgbClr val="665A5A"/>
                </a:solidFill>
                <a:latin typeface="+mn-lt"/>
                <a:hlinkClick r:id="rId12">
                  <a:extLst>
                    <a:ext uri="{A12FA001-AC4F-418D-AE19-62706E023703}">
                      <ahyp:hlinkClr xmlns:ahyp="http://schemas.microsoft.com/office/drawing/2018/hyperlinkcolor" val="tx"/>
                    </a:ext>
                  </a:extLst>
                </a:hlinkClick>
              </a:rPr>
              <a:t>interorganismes</a:t>
            </a:r>
            <a:r>
              <a:rPr lang="fr-CA" noProof="0" dirty="0">
                <a:solidFill>
                  <a:srgbClr val="665A5A"/>
                </a:solidFill>
                <a:latin typeface="+mn-lt"/>
                <a:hlinkClick r:id="rId12">
                  <a:extLst>
                    <a:ext uri="{A12FA001-AC4F-418D-AE19-62706E023703}">
                      <ahyp:hlinkClr xmlns:ahyp="http://schemas.microsoft.com/office/drawing/2018/hyperlinkcolor" val="tx"/>
                    </a:ext>
                  </a:extLst>
                </a:hlinkClick>
              </a:rPr>
              <a:t> sur l’affirmation de la citoyenneté et de l’appartenance autochtones</a:t>
            </a:r>
            <a:r>
              <a:rPr lang="fr-CA" noProof="0" dirty="0">
                <a:solidFill>
                  <a:srgbClr val="665A5A"/>
                </a:solidFill>
                <a:latin typeface="+mn-lt"/>
              </a:rPr>
              <a:t> </a:t>
            </a:r>
          </a:p>
          <a:p>
            <a:pPr marL="800100" lvl="1" indent="-342900">
              <a:lnSpc>
                <a:spcPct val="114000"/>
              </a:lnSpc>
              <a:spcBef>
                <a:spcPts val="600"/>
              </a:spcBef>
              <a:spcAft>
                <a:spcPts val="600"/>
              </a:spcAft>
              <a:buFont typeface="Arial" panose="020B0604020202020204" pitchFamily="34" charset="0"/>
              <a:buChar char="•"/>
            </a:pPr>
            <a:r>
              <a:rPr lang="fr-CA" noProof="0" dirty="0">
                <a:solidFill>
                  <a:srgbClr val="665A5A"/>
                </a:solidFill>
                <a:latin typeface="+mn-lt"/>
                <a:hlinkClick r:id="rId13">
                  <a:extLst>
                    <a:ext uri="{A12FA001-AC4F-418D-AE19-62706E023703}">
                      <ahyp:hlinkClr xmlns:ahyp="http://schemas.microsoft.com/office/drawing/2018/hyperlinkcolor" val="tx"/>
                    </a:ext>
                  </a:extLst>
                </a:hlinkClick>
              </a:rPr>
              <a:t>Protocole de recherche des Premières Nations au Québec et au Labrador (2014)</a:t>
            </a:r>
          </a:p>
          <a:p>
            <a:pPr marL="800100" lvl="1" indent="-342900">
              <a:lnSpc>
                <a:spcPct val="114000"/>
              </a:lnSpc>
              <a:spcBef>
                <a:spcPts val="600"/>
              </a:spcBef>
              <a:spcAft>
                <a:spcPts val="600"/>
              </a:spcAft>
              <a:buFont typeface="Arial" panose="020B0604020202020204" pitchFamily="34" charset="0"/>
              <a:buChar char="•"/>
            </a:pPr>
            <a:r>
              <a:rPr lang="fr-CA" noProof="0" dirty="0">
                <a:solidFill>
                  <a:srgbClr val="665A5A"/>
                </a:solidFill>
                <a:latin typeface="+mn-lt"/>
                <a:hlinkClick r:id="rId14">
                  <a:extLst>
                    <a:ext uri="{A12FA001-AC4F-418D-AE19-62706E023703}">
                      <ahyp:hlinkClr xmlns:ahyp="http://schemas.microsoft.com/office/drawing/2018/hyperlinkcolor" val="tx"/>
                    </a:ext>
                  </a:extLst>
                </a:hlinkClick>
              </a:rPr>
              <a:t>Boîte à outils des principes de la recherche en contexte autochtone de la Commission de la santé et des services sociaux des Premières Nations du Québec et du Labrador</a:t>
            </a:r>
          </a:p>
          <a:p>
            <a:pPr marL="800100" lvl="1" indent="-342900">
              <a:lnSpc>
                <a:spcPct val="114000"/>
              </a:lnSpc>
              <a:spcBef>
                <a:spcPts val="600"/>
              </a:spcBef>
              <a:spcAft>
                <a:spcPts val="600"/>
              </a:spcAft>
              <a:buFont typeface="Arial" panose="020B0604020202020204" pitchFamily="34" charset="0"/>
              <a:buChar char="•"/>
            </a:pPr>
            <a:r>
              <a:rPr lang="fr-CA" noProof="0" dirty="0">
                <a:solidFill>
                  <a:srgbClr val="665A5A"/>
                </a:solidFill>
                <a:latin typeface="+mn-lt"/>
                <a:hlinkClick r:id="rId15">
                  <a:extLst>
                    <a:ext uri="{A12FA001-AC4F-418D-AE19-62706E023703}">
                      <ahyp:hlinkClr xmlns:ahyp="http://schemas.microsoft.com/office/drawing/2018/hyperlinkcolor" val="tx"/>
                    </a:ext>
                  </a:extLst>
                </a:hlinkClick>
              </a:rPr>
              <a:t>Centre interuniversitaire d’études et de recherches autochtones (CIÉRA)</a:t>
            </a:r>
          </a:p>
          <a:p>
            <a:pPr marL="800100" lvl="1" indent="-342900">
              <a:lnSpc>
                <a:spcPct val="114000"/>
              </a:lnSpc>
              <a:spcBef>
                <a:spcPts val="600"/>
              </a:spcBef>
              <a:spcAft>
                <a:spcPts val="600"/>
              </a:spcAft>
              <a:buFont typeface="Arial" panose="020B0604020202020204" pitchFamily="34" charset="0"/>
              <a:buChar char="•"/>
            </a:pPr>
            <a:r>
              <a:rPr lang="fr-CA" noProof="0" dirty="0">
                <a:solidFill>
                  <a:srgbClr val="665A5A"/>
                </a:solidFill>
                <a:latin typeface="+mn-lt"/>
                <a:hlinkClick r:id="rId16">
                  <a:extLst>
                    <a:ext uri="{A12FA001-AC4F-418D-AE19-62706E023703}">
                      <ahyp:hlinkClr xmlns:ahyp="http://schemas.microsoft.com/office/drawing/2018/hyperlinkcolor" val="tx"/>
                    </a:ext>
                  </a:extLst>
                </a:hlinkClick>
              </a:rPr>
              <a:t>Énoncé de politique des trois conseils : Éthique de la recherche avec des êtres humains (Chapitre 9 : Recherche impliquant les Premières Nations, les Inuits ou les Métis du Canada)</a:t>
            </a:r>
          </a:p>
        </p:txBody>
      </p:sp>
      <p:sp>
        <p:nvSpPr>
          <p:cNvPr id="6" name="Espace réservé du numéro de diapositive 5">
            <a:extLst>
              <a:ext uri="{FF2B5EF4-FFF2-40B4-BE49-F238E27FC236}">
                <a16:creationId xmlns:a16="http://schemas.microsoft.com/office/drawing/2014/main" id="{5A6B6FB8-3F0B-9737-3971-60981FF42A94}"/>
              </a:ext>
            </a:extLst>
          </p:cNvPr>
          <p:cNvSpPr>
            <a:spLocks noGrp="1"/>
          </p:cNvSpPr>
          <p:nvPr>
            <p:ph type="sldNum" sz="quarter" idx="12"/>
            <p:custDataLst>
              <p:tags r:id="rId3"/>
            </p:custDataLst>
          </p:nvPr>
        </p:nvSpPr>
        <p:spPr/>
        <p:txBody>
          <a:bodyPr/>
          <a:lstStyle/>
          <a:p>
            <a:pPr>
              <a:defRPr/>
            </a:pPr>
            <a:fld id="{8D79F5AE-1394-4B71-8937-88B480AA3E2B}" type="slidenum">
              <a:rPr lang="fr-CA" smtClean="0"/>
              <a:pPr>
                <a:defRPr/>
              </a:pPr>
              <a:t>31</a:t>
            </a:fld>
            <a:endParaRPr lang="fr-CA" dirty="0"/>
          </a:p>
        </p:txBody>
      </p:sp>
      <p:pic>
        <p:nvPicPr>
          <p:cNvPr id="14" name="Audio 13">
            <a:hlinkClick r:id="" action="ppaction://media"/>
            <a:extLst>
              <a:ext uri="{FF2B5EF4-FFF2-40B4-BE49-F238E27FC236}">
                <a16:creationId xmlns:a16="http://schemas.microsoft.com/office/drawing/2014/main" id="{6BC904C8-5CCE-CA98-AEBF-28579809B5A6}"/>
              </a:ext>
            </a:extLst>
          </p:cNvPr>
          <p:cNvPicPr>
            <a:picLocks noChangeAspect="1"/>
          </p:cNvPicPr>
          <p:nvPr>
            <a:audioFile r:link="rId5"/>
            <p:extLst>
              <p:ext uri="{DAA4B4D4-6D71-4841-9C94-3DE7FCFB9230}">
                <p14:media xmlns:p14="http://schemas.microsoft.com/office/powerpoint/2010/main" r:embed="rId4"/>
              </p:ext>
            </p:extLst>
          </p:nvPr>
        </p:nvPicPr>
        <p:blipFill>
          <a:blip r:embed="rId17"/>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555787518"/>
      </p:ext>
    </p:extLst>
  </p:cSld>
  <p:clrMapOvr>
    <a:masterClrMapping/>
  </p:clrMapOvr>
  <mc:AlternateContent xmlns:mc="http://schemas.openxmlformats.org/markup-compatibility/2006">
    <mc:Choice xmlns:p14="http://schemas.microsoft.com/office/powerpoint/2010/main" Requires="p14">
      <p:transition spd="slow" p14:dur="2000" advTm="10176"/>
    </mc:Choice>
    <mc:Fallback>
      <p:transition spd="slow" advTm="101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8E7A3E3-8A40-308A-5989-9BB932BBD375}"/>
              </a:ext>
            </a:extLst>
          </p:cNvPr>
          <p:cNvSpPr>
            <a:spLocks noGrp="1"/>
          </p:cNvSpPr>
          <p:nvPr>
            <p:ph type="title"/>
            <p:custDataLst>
              <p:tags r:id="rId1"/>
            </p:custDataLst>
          </p:nvPr>
        </p:nvSpPr>
        <p:spPr>
          <a:xfrm>
            <a:off x="609600" y="188640"/>
            <a:ext cx="10972800" cy="1143000"/>
          </a:xfrm>
        </p:spPr>
        <p:txBody>
          <a:bodyPr/>
          <a:lstStyle/>
          <a:p>
            <a:r>
              <a:rPr lang="fr-CA" dirty="0"/>
              <a:t>Références – EDI </a:t>
            </a:r>
          </a:p>
        </p:txBody>
      </p:sp>
      <p:sp>
        <p:nvSpPr>
          <p:cNvPr id="4" name="ZoneTexte 3">
            <a:extLst>
              <a:ext uri="{FF2B5EF4-FFF2-40B4-BE49-F238E27FC236}">
                <a16:creationId xmlns:a16="http://schemas.microsoft.com/office/drawing/2014/main" id="{FEA62EAA-CBFC-016B-CC62-84B4922222B0}"/>
              </a:ext>
            </a:extLst>
          </p:cNvPr>
          <p:cNvSpPr txBox="1"/>
          <p:nvPr>
            <p:custDataLst>
              <p:tags r:id="rId2"/>
            </p:custDataLst>
          </p:nvPr>
        </p:nvSpPr>
        <p:spPr>
          <a:xfrm>
            <a:off x="609600" y="1484784"/>
            <a:ext cx="10814992" cy="4156779"/>
          </a:xfrm>
          <a:prstGeom prst="rect">
            <a:avLst/>
          </a:prstGeom>
          <a:noFill/>
        </p:spPr>
        <p:txBody>
          <a:bodyPr wrap="square">
            <a:spAutoFit/>
          </a:bodyPr>
          <a:lstStyle/>
          <a:p>
            <a:pPr marL="342900" indent="-342900">
              <a:lnSpc>
                <a:spcPct val="114000"/>
              </a:lnSpc>
              <a:spcBef>
                <a:spcPts val="600"/>
              </a:spcBef>
              <a:spcAft>
                <a:spcPts val="600"/>
              </a:spcAft>
              <a:buFont typeface="Arial" panose="020B0604020202020204" pitchFamily="34" charset="0"/>
              <a:buChar char="•"/>
            </a:pPr>
            <a:r>
              <a:rPr lang="fr-FR" sz="2000" dirty="0">
                <a:solidFill>
                  <a:schemeClr val="tx2"/>
                </a:solidFill>
                <a:latin typeface="+mn-lt"/>
                <a:hlinkClick r:id="rId8">
                  <a:extLst>
                    <a:ext uri="{A12FA001-AC4F-418D-AE19-62706E023703}">
                      <ahyp:hlinkClr xmlns:ahyp="http://schemas.microsoft.com/office/drawing/2018/hyperlinkcolor" val="tx"/>
                    </a:ext>
                  </a:extLst>
                </a:hlinkClick>
              </a:rPr>
              <a:t>L’EDI dans une demande de subvention à la découverte du CRSNG – FAQ (2021)</a:t>
            </a:r>
            <a:endParaRPr lang="fr-FR" sz="2000" dirty="0">
              <a:solidFill>
                <a:schemeClr val="tx2"/>
              </a:solidFill>
              <a:latin typeface="+mn-lt"/>
            </a:endParaRPr>
          </a:p>
          <a:p>
            <a:pPr marL="342900" indent="-342900">
              <a:lnSpc>
                <a:spcPct val="114000"/>
              </a:lnSpc>
              <a:spcBef>
                <a:spcPts val="600"/>
              </a:spcBef>
              <a:spcAft>
                <a:spcPts val="600"/>
              </a:spcAft>
              <a:buFont typeface="Arial" panose="020B0604020202020204" pitchFamily="34" charset="0"/>
              <a:buChar char="•"/>
            </a:pPr>
            <a:r>
              <a:rPr lang="fr-FR" sz="2000" dirty="0">
                <a:solidFill>
                  <a:schemeClr val="tx2"/>
                </a:solidFill>
                <a:latin typeface="+mn-lt"/>
                <a:hlinkClick r:id="rId9">
                  <a:extLst>
                    <a:ext uri="{A12FA001-AC4F-418D-AE19-62706E023703}">
                      <ahyp:hlinkClr xmlns:ahyp="http://schemas.microsoft.com/office/drawing/2018/hyperlinkcolor" val="tx"/>
                    </a:ext>
                  </a:extLst>
                </a:hlinkClick>
              </a:rPr>
              <a:t>Guide pour repérer les défis reliés à l’EDI vécus par les membres d’une équipe de recherche</a:t>
            </a:r>
            <a:endParaRPr lang="fr-FR" sz="2000" dirty="0">
              <a:solidFill>
                <a:schemeClr val="tx2"/>
              </a:solidFill>
              <a:latin typeface="+mn-lt"/>
            </a:endParaRPr>
          </a:p>
          <a:p>
            <a:pPr marL="342900" indent="-342900">
              <a:lnSpc>
                <a:spcPct val="114000"/>
              </a:lnSpc>
              <a:spcBef>
                <a:spcPts val="600"/>
              </a:spcBef>
              <a:spcAft>
                <a:spcPts val="600"/>
              </a:spcAft>
              <a:buFont typeface="Arial" panose="020B0604020202020204" pitchFamily="34" charset="0"/>
              <a:buChar char="•"/>
            </a:pPr>
            <a:r>
              <a:rPr lang="fr-FR" sz="2000" dirty="0">
                <a:solidFill>
                  <a:schemeClr val="tx2"/>
                </a:solidFill>
                <a:latin typeface="+mn-lt"/>
                <a:hlinkClick r:id="rId10">
                  <a:extLst>
                    <a:ext uri="{A12FA001-AC4F-418D-AE19-62706E023703}">
                      <ahyp:hlinkClr xmlns:ahyp="http://schemas.microsoft.com/office/drawing/2018/hyperlinkcolor" val="tx"/>
                    </a:ext>
                  </a:extLst>
                </a:hlinkClick>
              </a:rPr>
              <a:t>Portrait de mon milieu : Équité, diversité et inclusion (Langelier et Brodeur, 2020)</a:t>
            </a:r>
            <a:endParaRPr lang="fr-FR" sz="2000" dirty="0">
              <a:solidFill>
                <a:schemeClr val="tx2"/>
              </a:solidFill>
              <a:latin typeface="+mn-lt"/>
            </a:endParaRPr>
          </a:p>
          <a:p>
            <a:pPr marL="342900" indent="-342900">
              <a:lnSpc>
                <a:spcPct val="114000"/>
              </a:lnSpc>
              <a:spcBef>
                <a:spcPts val="600"/>
              </a:spcBef>
              <a:spcAft>
                <a:spcPts val="600"/>
              </a:spcAft>
              <a:buFont typeface="Arial" panose="020B0604020202020204" pitchFamily="34" charset="0"/>
              <a:buChar char="•"/>
            </a:pPr>
            <a:r>
              <a:rPr lang="fr-CA" sz="2000" dirty="0">
                <a:solidFill>
                  <a:schemeClr val="tx2"/>
                </a:solidFill>
                <a:latin typeface="+mn-lt"/>
                <a:ea typeface="+mn-lt"/>
                <a:cs typeface="+mn-lt"/>
                <a:hlinkClick r:id="rId11">
                  <a:extLst>
                    <a:ext uri="{A12FA001-AC4F-418D-AE19-62706E023703}">
                      <ahyp:hlinkClr xmlns:ahyp="http://schemas.microsoft.com/office/drawing/2018/hyperlinkcolor" val="tx"/>
                    </a:ext>
                  </a:extLst>
                </a:hlinkClick>
              </a:rPr>
              <a:t>Guide du CRSNG pour la prise en compte des considérations en matière d'équité, de diversité et d'inclusion dans la recherche</a:t>
            </a:r>
            <a:endParaRPr lang="fr-CA" sz="2000" dirty="0">
              <a:solidFill>
                <a:schemeClr val="tx2"/>
              </a:solidFill>
              <a:latin typeface="+mn-lt"/>
              <a:ea typeface="+mn-lt"/>
              <a:cs typeface="+mn-lt"/>
            </a:endParaRPr>
          </a:p>
          <a:p>
            <a:pPr marL="342900" indent="-342900">
              <a:lnSpc>
                <a:spcPct val="114000"/>
              </a:lnSpc>
              <a:spcBef>
                <a:spcPts val="600"/>
              </a:spcBef>
              <a:spcAft>
                <a:spcPts val="600"/>
              </a:spcAft>
              <a:buFont typeface="Arial" panose="020B0604020202020204" pitchFamily="34" charset="0"/>
              <a:buChar char="•"/>
            </a:pPr>
            <a:r>
              <a:rPr lang="fr-CA" sz="2000" dirty="0">
                <a:solidFill>
                  <a:schemeClr val="tx2"/>
                </a:solidFill>
                <a:latin typeface="+mn-lt"/>
                <a:ea typeface="+mn-lt"/>
                <a:cs typeface="+mn-lt"/>
                <a:hlinkClick r:id="rId12">
                  <a:extLst>
                    <a:ext uri="{A12FA001-AC4F-418D-AE19-62706E023703}">
                      <ahyp:hlinkClr xmlns:ahyp="http://schemas.microsoft.com/office/drawing/2018/hyperlinkcolor" val="tx"/>
                    </a:ext>
                  </a:extLst>
                </a:hlinkClick>
              </a:rPr>
              <a:t>Outils pour l'EDI en recherche (Chaire pour les femmes en sciences et en génie au Québec)</a:t>
            </a:r>
            <a:endParaRPr lang="fr-CA" sz="2000" dirty="0">
              <a:solidFill>
                <a:schemeClr val="tx2"/>
              </a:solidFill>
              <a:latin typeface="+mn-lt"/>
              <a:ea typeface="+mn-lt"/>
              <a:cs typeface="+mn-lt"/>
            </a:endParaRPr>
          </a:p>
          <a:p>
            <a:pPr marL="342900" indent="-342900">
              <a:lnSpc>
                <a:spcPct val="114000"/>
              </a:lnSpc>
              <a:spcBef>
                <a:spcPts val="600"/>
              </a:spcBef>
              <a:spcAft>
                <a:spcPts val="600"/>
              </a:spcAft>
              <a:buFont typeface="Arial" panose="020B0604020202020204" pitchFamily="34" charset="0"/>
              <a:buChar char="•"/>
            </a:pPr>
            <a:r>
              <a:rPr lang="fr-CA" sz="2000" dirty="0">
                <a:solidFill>
                  <a:schemeClr val="tx2"/>
                </a:solidFill>
                <a:latin typeface="+mn-lt"/>
                <a:ea typeface="+mn-lt"/>
                <a:cs typeface="+mn-lt"/>
                <a:hlinkClick r:id="rId13">
                  <a:extLst>
                    <a:ext uri="{A12FA001-AC4F-418D-AE19-62706E023703}">
                      <ahyp:hlinkClr xmlns:ahyp="http://schemas.microsoft.com/office/drawing/2018/hyperlinkcolor" val="tx"/>
                    </a:ext>
                  </a:extLst>
                </a:hlinkClick>
              </a:rPr>
              <a:t>Pratiques exemplaires en matière d'EDI dans la conception de la pratique de la recherche</a:t>
            </a:r>
            <a:endParaRPr lang="fr-CA" sz="2000" dirty="0">
              <a:solidFill>
                <a:schemeClr val="tx2"/>
              </a:solidFill>
              <a:latin typeface="+mn-lt"/>
              <a:ea typeface="+mn-lt"/>
              <a:cs typeface="+mn-lt"/>
            </a:endParaRPr>
          </a:p>
          <a:p>
            <a:pPr marL="342900" indent="-342900">
              <a:lnSpc>
                <a:spcPct val="114000"/>
              </a:lnSpc>
              <a:spcBef>
                <a:spcPts val="600"/>
              </a:spcBef>
              <a:spcAft>
                <a:spcPts val="600"/>
              </a:spcAft>
              <a:buFont typeface="Arial" panose="020B0604020202020204" pitchFamily="34" charset="0"/>
              <a:buChar char="•"/>
            </a:pPr>
            <a:r>
              <a:rPr lang="fr-CA" sz="2000" dirty="0">
                <a:solidFill>
                  <a:schemeClr val="tx2"/>
                </a:solidFill>
                <a:latin typeface="+mn-lt"/>
                <a:ea typeface="+mn-lt"/>
                <a:cs typeface="+mn-lt"/>
                <a:hlinkClick r:id="rId14">
                  <a:extLst>
                    <a:ext uri="{A12FA001-AC4F-418D-AE19-62706E023703}">
                      <ahyp:hlinkClr xmlns:ahyp="http://schemas.microsoft.com/office/drawing/2018/hyperlinkcolor" val="tx"/>
                    </a:ext>
                  </a:extLst>
                </a:hlinkClick>
              </a:rPr>
              <a:t>Créer un milieu de recherche axé sur l'EDI : guide des pratiques exemplaires de recrutement, d'embauche et de maintien en poste</a:t>
            </a:r>
            <a:endParaRPr lang="fr-FR" sz="2000" dirty="0">
              <a:latin typeface="+mn-lt"/>
            </a:endParaRPr>
          </a:p>
        </p:txBody>
      </p:sp>
      <p:sp>
        <p:nvSpPr>
          <p:cNvPr id="6" name="Espace réservé du numéro de diapositive 5">
            <a:extLst>
              <a:ext uri="{FF2B5EF4-FFF2-40B4-BE49-F238E27FC236}">
                <a16:creationId xmlns:a16="http://schemas.microsoft.com/office/drawing/2014/main" id="{C7C1D643-E0E8-9931-47A5-C65DDCADB7A2}"/>
              </a:ext>
            </a:extLst>
          </p:cNvPr>
          <p:cNvSpPr>
            <a:spLocks noGrp="1"/>
          </p:cNvSpPr>
          <p:nvPr>
            <p:ph type="sldNum" sz="quarter" idx="12"/>
            <p:custDataLst>
              <p:tags r:id="rId3"/>
            </p:custDataLst>
          </p:nvPr>
        </p:nvSpPr>
        <p:spPr/>
        <p:txBody>
          <a:bodyPr/>
          <a:lstStyle/>
          <a:p>
            <a:pPr>
              <a:defRPr/>
            </a:pPr>
            <a:fld id="{8D79F5AE-1394-4B71-8937-88B480AA3E2B}" type="slidenum">
              <a:rPr lang="fr-CA" smtClean="0"/>
              <a:pPr>
                <a:defRPr/>
              </a:pPr>
              <a:t>32</a:t>
            </a:fld>
            <a:endParaRPr lang="fr-CA" dirty="0"/>
          </a:p>
        </p:txBody>
      </p:sp>
      <p:pic>
        <p:nvPicPr>
          <p:cNvPr id="11" name="Audio 10">
            <a:hlinkClick r:id="" action="ppaction://media"/>
            <a:extLst>
              <a:ext uri="{FF2B5EF4-FFF2-40B4-BE49-F238E27FC236}">
                <a16:creationId xmlns:a16="http://schemas.microsoft.com/office/drawing/2014/main" id="{A065CDEE-7A96-F54F-48FB-29511DF3FB26}"/>
              </a:ext>
            </a:extLst>
          </p:cNvPr>
          <p:cNvPicPr>
            <a:picLocks noChangeAspect="1"/>
          </p:cNvPicPr>
          <p:nvPr>
            <a:audioFile r:link="rId5"/>
            <p:extLst>
              <p:ext uri="{DAA4B4D4-6D71-4841-9C94-3DE7FCFB9230}">
                <p14:media xmlns:p14="http://schemas.microsoft.com/office/powerpoint/2010/main" r:embed="rId4"/>
              </p:ext>
            </p:extLst>
          </p:nvPr>
        </p:nvPicPr>
        <p:blipFill>
          <a:blip r:embed="rId15"/>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171397281"/>
      </p:ext>
    </p:extLst>
  </p:cSld>
  <p:clrMapOvr>
    <a:masterClrMapping/>
  </p:clrMapOvr>
  <mc:AlternateContent xmlns:mc="http://schemas.openxmlformats.org/markup-compatibility/2006">
    <mc:Choice xmlns:p14="http://schemas.microsoft.com/office/powerpoint/2010/main" Requires="p14">
      <p:transition spd="slow" p14:dur="2000" advTm="10374"/>
    </mc:Choice>
    <mc:Fallback>
      <p:transition spd="slow" advTm="1037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CDFB337-F2C1-C67D-69B6-CF4300885164}"/>
              </a:ext>
            </a:extLst>
          </p:cNvPr>
          <p:cNvSpPr>
            <a:spLocks noGrp="1"/>
          </p:cNvSpPr>
          <p:nvPr>
            <p:ph type="title"/>
            <p:custDataLst>
              <p:tags r:id="rId1"/>
            </p:custDataLst>
          </p:nvPr>
        </p:nvSpPr>
        <p:spPr/>
        <p:txBody>
          <a:bodyPr/>
          <a:lstStyle/>
          <a:p>
            <a:r>
              <a:rPr lang="fr-CA" dirty="0"/>
              <a:t>Ressources à l’UQTR</a:t>
            </a:r>
          </a:p>
        </p:txBody>
      </p:sp>
      <p:sp>
        <p:nvSpPr>
          <p:cNvPr id="3" name="ZoneTexte 2">
            <a:extLst>
              <a:ext uri="{FF2B5EF4-FFF2-40B4-BE49-F238E27FC236}">
                <a16:creationId xmlns:a16="http://schemas.microsoft.com/office/drawing/2014/main" id="{89730AFD-65E0-2E87-AFBB-A6B4A07E19FC}"/>
              </a:ext>
            </a:extLst>
          </p:cNvPr>
          <p:cNvSpPr txBox="1"/>
          <p:nvPr>
            <p:custDataLst>
              <p:tags r:id="rId2"/>
            </p:custDataLst>
          </p:nvPr>
        </p:nvSpPr>
        <p:spPr>
          <a:xfrm>
            <a:off x="609600" y="1484784"/>
            <a:ext cx="11271826" cy="5003677"/>
          </a:xfrm>
          <a:prstGeom prst="rect">
            <a:avLst/>
          </a:prstGeom>
          <a:noFill/>
        </p:spPr>
        <p:txBody>
          <a:bodyPr wrap="square" rtlCol="0">
            <a:spAutoFit/>
          </a:bodyPr>
          <a:lstStyle/>
          <a:p>
            <a:pPr>
              <a:lnSpc>
                <a:spcPct val="114000"/>
              </a:lnSpc>
              <a:spcBef>
                <a:spcPts val="600"/>
              </a:spcBef>
              <a:spcAft>
                <a:spcPts val="600"/>
              </a:spcAft>
            </a:pPr>
            <a:r>
              <a:rPr lang="fr-CA" sz="2400" b="1" dirty="0">
                <a:latin typeface="+mn-lt"/>
              </a:rPr>
              <a:t>EDI en recherche</a:t>
            </a:r>
          </a:p>
          <a:p>
            <a:pPr marL="342900" indent="-342900">
              <a:lnSpc>
                <a:spcPct val="114000"/>
              </a:lnSpc>
              <a:spcBef>
                <a:spcPts val="600"/>
              </a:spcBef>
              <a:spcAft>
                <a:spcPts val="600"/>
              </a:spcAft>
              <a:buFont typeface="Arial" panose="020B0604020202020204" pitchFamily="34" charset="0"/>
              <a:buChar char="•"/>
            </a:pPr>
            <a:r>
              <a:rPr lang="fr-CA" sz="2400" dirty="0">
                <a:latin typeface="+mn-lt"/>
              </a:rPr>
              <a:t>Geneviève Côté, conseillère EDI à la recherche : </a:t>
            </a:r>
            <a:r>
              <a:rPr lang="fr-CA" sz="2400" kern="0" dirty="0">
                <a:latin typeface="+mn-lt"/>
                <a:ea typeface="Calibri" panose="020F0502020204030204" pitchFamily="34" charset="0"/>
                <a:cs typeface="Times New Roman" panose="02020603050405020304" pitchFamily="18" charset="0"/>
                <a:hlinkClick r:id="rId8"/>
              </a:rPr>
              <a:t>EDI.recherche</a:t>
            </a:r>
            <a:r>
              <a:rPr lang="fr-CA" sz="2400" dirty="0">
                <a:latin typeface="+mn-lt"/>
                <a:hlinkClick r:id="rId8"/>
              </a:rPr>
              <a:t>@</a:t>
            </a:r>
            <a:r>
              <a:rPr lang="fr-CA" sz="2400" kern="0" dirty="0">
                <a:latin typeface="+mn-lt"/>
                <a:ea typeface="Calibri" panose="020F0502020204030204" pitchFamily="34" charset="0"/>
                <a:cs typeface="Times New Roman" panose="02020603050405020304" pitchFamily="18" charset="0"/>
                <a:hlinkClick r:id="rId8"/>
              </a:rPr>
              <a:t>uqtr.ca</a:t>
            </a:r>
            <a:r>
              <a:rPr lang="fr-CA" sz="2400" kern="0" dirty="0">
                <a:latin typeface="+mn-lt"/>
                <a:ea typeface="Calibri" panose="020F0502020204030204" pitchFamily="34" charset="0"/>
                <a:cs typeface="Times New Roman" panose="02020603050405020304" pitchFamily="18" charset="0"/>
              </a:rPr>
              <a:t>  ou par TEAMS (</a:t>
            </a:r>
            <a:r>
              <a:rPr lang="fr-CA" sz="2400" kern="0" dirty="0">
                <a:latin typeface="+mn-lt"/>
                <a:ea typeface="Calibri" panose="020F0502020204030204" pitchFamily="34" charset="0"/>
                <a:cs typeface="Times New Roman" panose="02020603050405020304" pitchFamily="18" charset="0"/>
                <a:hlinkClick r:id="rId9"/>
              </a:rPr>
              <a:t>genevieve.cote3</a:t>
            </a:r>
            <a:r>
              <a:rPr lang="fr-CA" sz="2400" dirty="0">
                <a:hlinkClick r:id="rId9"/>
              </a:rPr>
              <a:t>@uqtr.ca</a:t>
            </a:r>
            <a:r>
              <a:rPr lang="fr-CA" sz="2400" dirty="0"/>
              <a:t>)  </a:t>
            </a:r>
            <a:endParaRPr lang="fr-CA" sz="2400" kern="0" dirty="0">
              <a:latin typeface="+mn-lt"/>
              <a:ea typeface="Calibri" panose="020F0502020204030204" pitchFamily="34" charset="0"/>
              <a:cs typeface="Times New Roman" panose="02020603050405020304" pitchFamily="18" charset="0"/>
            </a:endParaRPr>
          </a:p>
          <a:p>
            <a:pPr marL="342900" indent="-342900">
              <a:lnSpc>
                <a:spcPct val="114000"/>
              </a:lnSpc>
              <a:spcBef>
                <a:spcPts val="600"/>
              </a:spcBef>
              <a:spcAft>
                <a:spcPts val="600"/>
              </a:spcAft>
              <a:buFont typeface="Arial" panose="020B0604020202020204" pitchFamily="34" charset="0"/>
              <a:buChar char="•"/>
            </a:pPr>
            <a:r>
              <a:rPr lang="fr-CA" sz="2400" dirty="0">
                <a:latin typeface="+mn-lt"/>
              </a:rPr>
              <a:t>Site web (en construction) : </a:t>
            </a:r>
            <a:r>
              <a:rPr lang="fr-CA" sz="2400" dirty="0">
                <a:latin typeface="+mn-lt"/>
                <a:hlinkClick r:id="rId10"/>
              </a:rPr>
              <a:t>www.uqtr.ca/edi</a:t>
            </a:r>
            <a:endParaRPr lang="fr-CA" sz="2400" dirty="0">
              <a:latin typeface="+mn-lt"/>
            </a:endParaRPr>
          </a:p>
          <a:p>
            <a:pPr>
              <a:lnSpc>
                <a:spcPct val="114000"/>
              </a:lnSpc>
              <a:spcBef>
                <a:spcPts val="600"/>
              </a:spcBef>
              <a:spcAft>
                <a:spcPts val="600"/>
              </a:spcAft>
            </a:pPr>
            <a:endParaRPr lang="fr-CA" sz="2400" dirty="0">
              <a:latin typeface="+mn-lt"/>
            </a:endParaRPr>
          </a:p>
          <a:p>
            <a:pPr>
              <a:lnSpc>
                <a:spcPct val="114000"/>
              </a:lnSpc>
              <a:spcBef>
                <a:spcPts val="600"/>
              </a:spcBef>
              <a:spcAft>
                <a:spcPts val="600"/>
              </a:spcAft>
            </a:pPr>
            <a:r>
              <a:rPr lang="fr-CA" sz="2400" b="1" dirty="0">
                <a:latin typeface="+mn-lt"/>
              </a:rPr>
              <a:t>Recherche en contexte autochtone</a:t>
            </a:r>
          </a:p>
          <a:p>
            <a:pPr marL="342900" indent="-342900">
              <a:lnSpc>
                <a:spcPct val="100000"/>
              </a:lnSpc>
              <a:spcBef>
                <a:spcPts val="600"/>
              </a:spcBef>
              <a:spcAft>
                <a:spcPts val="600"/>
              </a:spcAft>
              <a:buFont typeface="Arial" panose="020B0604020202020204" pitchFamily="34" charset="0"/>
              <a:buChar char="•"/>
            </a:pPr>
            <a:r>
              <a:rPr lang="fr-CA" sz="2400" dirty="0">
                <a:latin typeface="+mn-lt"/>
              </a:rPr>
              <a:t>Sarah Stewart, Conseillère à l'engagement auprès des Premiers Peuples : </a:t>
            </a:r>
            <a:r>
              <a:rPr lang="fr-CA" sz="2400" u="sng" dirty="0">
                <a:latin typeface="+mn-lt"/>
                <a:hlinkClick r:id="rId11"/>
              </a:rPr>
              <a:t>Sarah.Stewart@uqtr.ca</a:t>
            </a:r>
            <a:endParaRPr lang="fr-CA" sz="2400" u="sng" dirty="0">
              <a:latin typeface="+mn-lt"/>
            </a:endParaRPr>
          </a:p>
          <a:p>
            <a:pPr marL="342900" indent="-342900">
              <a:lnSpc>
                <a:spcPct val="100000"/>
              </a:lnSpc>
              <a:spcBef>
                <a:spcPts val="600"/>
              </a:spcBef>
              <a:spcAft>
                <a:spcPts val="600"/>
              </a:spcAft>
              <a:buFont typeface="Arial" panose="020B0604020202020204" pitchFamily="34" charset="0"/>
              <a:buChar char="•"/>
            </a:pPr>
            <a:r>
              <a:rPr lang="fr-CA" sz="2400" dirty="0">
                <a:latin typeface="+mn-lt"/>
              </a:rPr>
              <a:t>Sites web : </a:t>
            </a:r>
            <a:r>
              <a:rPr lang="fr-CA" sz="2400" dirty="0">
                <a:latin typeface="+mn-lt"/>
                <a:hlinkClick r:id="rId12"/>
              </a:rPr>
              <a:t>Recherche en contexte autochtone </a:t>
            </a:r>
            <a:endParaRPr lang="fr-CA" sz="2400" dirty="0">
              <a:latin typeface="+mn-lt"/>
            </a:endParaRPr>
          </a:p>
          <a:p>
            <a:endParaRPr lang="fr-CA" dirty="0"/>
          </a:p>
        </p:txBody>
      </p:sp>
      <p:sp>
        <p:nvSpPr>
          <p:cNvPr id="5" name="Espace réservé du numéro de diapositive 4">
            <a:extLst>
              <a:ext uri="{FF2B5EF4-FFF2-40B4-BE49-F238E27FC236}">
                <a16:creationId xmlns:a16="http://schemas.microsoft.com/office/drawing/2014/main" id="{CE2BA39F-9B62-1C84-3F09-2CD8C957E014}"/>
              </a:ext>
            </a:extLst>
          </p:cNvPr>
          <p:cNvSpPr>
            <a:spLocks noGrp="1"/>
          </p:cNvSpPr>
          <p:nvPr>
            <p:ph type="sldNum" sz="quarter" idx="12"/>
            <p:custDataLst>
              <p:tags r:id="rId3"/>
            </p:custDataLst>
          </p:nvPr>
        </p:nvSpPr>
        <p:spPr/>
        <p:txBody>
          <a:bodyPr/>
          <a:lstStyle/>
          <a:p>
            <a:pPr>
              <a:defRPr/>
            </a:pPr>
            <a:fld id="{8D79F5AE-1394-4B71-8937-88B480AA3E2B}" type="slidenum">
              <a:rPr lang="fr-CA" smtClean="0"/>
              <a:pPr>
                <a:defRPr/>
              </a:pPr>
              <a:t>33</a:t>
            </a:fld>
            <a:endParaRPr lang="fr-CA" dirty="0"/>
          </a:p>
        </p:txBody>
      </p:sp>
      <p:pic>
        <p:nvPicPr>
          <p:cNvPr id="26" name="Audio 25">
            <a:hlinkClick r:id="" action="ppaction://media"/>
            <a:extLst>
              <a:ext uri="{FF2B5EF4-FFF2-40B4-BE49-F238E27FC236}">
                <a16:creationId xmlns:a16="http://schemas.microsoft.com/office/drawing/2014/main" id="{3E31E1A1-442D-72F7-4498-8391007A1A45}"/>
              </a:ext>
            </a:extLst>
          </p:cNvPr>
          <p:cNvPicPr>
            <a:picLocks noChangeAspect="1"/>
          </p:cNvPicPr>
          <p:nvPr>
            <a:audioFile r:link="rId5"/>
            <p:extLst>
              <p:ext uri="{DAA4B4D4-6D71-4841-9C94-3DE7FCFB9230}">
                <p14:media xmlns:p14="http://schemas.microsoft.com/office/powerpoint/2010/main" r:embed="rId4"/>
              </p:ext>
            </p:extLst>
          </p:nvPr>
        </p:nvPicPr>
        <p:blipFill>
          <a:blip r:embed="rId13"/>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519027474"/>
      </p:ext>
    </p:extLst>
  </p:cSld>
  <p:clrMapOvr>
    <a:masterClrMapping/>
  </p:clrMapOvr>
  <mc:AlternateContent xmlns:mc="http://schemas.openxmlformats.org/markup-compatibility/2006">
    <mc:Choice xmlns:p14="http://schemas.microsoft.com/office/powerpoint/2010/main" Requires="p14">
      <p:transition spd="slow" p14:dur="2000" advTm="22204"/>
    </mc:Choice>
    <mc:Fallback>
      <p:transition spd="slow" advTm="222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6"/>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2"/>
</p:tagLst>
</file>

<file path=ppt/tags/tag3.xml><?xml version="1.0" encoding="utf-8"?>
<p:tagLst xmlns:a="http://schemas.openxmlformats.org/drawingml/2006/main" xmlns:r="http://schemas.openxmlformats.org/officeDocument/2006/relationships" xmlns:p="http://schemas.openxmlformats.org/presentationml/2006/main">
  <p:tag name="NUM" val="1"/>
</p:tagLst>
</file>

<file path=ppt/tags/tag4.xml><?xml version="1.0" encoding="utf-8"?>
<p:tagLst xmlns:a="http://schemas.openxmlformats.org/drawingml/2006/main" xmlns:r="http://schemas.openxmlformats.org/officeDocument/2006/relationships" xmlns:p="http://schemas.openxmlformats.org/presentationml/2006/main">
  <p:tag name="NUM" val="1"/>
</p:tagLst>
</file>

<file path=ppt/tags/tag5.xml><?xml version="1.0" encoding="utf-8"?>
<p:tagLst xmlns:a="http://schemas.openxmlformats.org/drawingml/2006/main" xmlns:r="http://schemas.openxmlformats.org/officeDocument/2006/relationships" xmlns:p="http://schemas.openxmlformats.org/presentationml/2006/main">
  <p:tag name="NUM" val="1"/>
</p:tagLst>
</file>

<file path=ppt/tags/tag6.xml><?xml version="1.0" encoding="utf-8"?>
<p:tagLst xmlns:a="http://schemas.openxmlformats.org/drawingml/2006/main" xmlns:r="http://schemas.openxmlformats.org/officeDocument/2006/relationships" xmlns:p="http://schemas.openxmlformats.org/presentationml/2006/main">
  <p:tag name="NUM" val="1"/>
</p:tagLst>
</file>

<file path=ppt/tags/tag7.xml><?xml version="1.0" encoding="utf-8"?>
<p:tagLst xmlns:a="http://schemas.openxmlformats.org/drawingml/2006/main" xmlns:r="http://schemas.openxmlformats.org/officeDocument/2006/relationships" xmlns:p="http://schemas.openxmlformats.org/presentationml/2006/main">
  <p:tag name="NUM" val="1"/>
</p:tagLst>
</file>

<file path=ppt/tags/tag8.xml><?xml version="1.0" encoding="utf-8"?>
<p:tagLst xmlns:a="http://schemas.openxmlformats.org/drawingml/2006/main" xmlns:r="http://schemas.openxmlformats.org/officeDocument/2006/relationships" xmlns:p="http://schemas.openxmlformats.org/presentationml/2006/main">
  <p:tag name="NUM" val="1"/>
</p:tagLst>
</file>

<file path=ppt/tags/tag9.xml><?xml version="1.0" encoding="utf-8"?>
<p:tagLst xmlns:a="http://schemas.openxmlformats.org/drawingml/2006/main" xmlns:r="http://schemas.openxmlformats.org/officeDocument/2006/relationships" xmlns:p="http://schemas.openxmlformats.org/presentationml/2006/main">
  <p:tag name="NUM" val="1"/>
</p:tagLst>
</file>

<file path=ppt/tags/tag10.xml><?xml version="1.0" encoding="utf-8"?>
<p:tagLst xmlns:a="http://schemas.openxmlformats.org/drawingml/2006/main" xmlns:r="http://schemas.openxmlformats.org/officeDocument/2006/relationships" xmlns:p="http://schemas.openxmlformats.org/presentationml/2006/main">
  <p:tag name="NUM" val="1"/>
</p:tagLst>
</file>

<file path=ppt/tags/tag11.xml><?xml version="1.0" encoding="utf-8"?>
<p:tagLst xmlns:a="http://schemas.openxmlformats.org/drawingml/2006/main" xmlns:r="http://schemas.openxmlformats.org/officeDocument/2006/relationships" xmlns:p="http://schemas.openxmlformats.org/presentationml/2006/main">
  <p:tag name="NUM" val="1"/>
</p:tagLst>
</file>

<file path=ppt/tags/tag12.xml><?xml version="1.0" encoding="utf-8"?>
<p:tagLst xmlns:a="http://schemas.openxmlformats.org/drawingml/2006/main" xmlns:r="http://schemas.openxmlformats.org/officeDocument/2006/relationships" xmlns:p="http://schemas.openxmlformats.org/presentationml/2006/main">
  <p:tag name="NUM" val="1"/>
</p:tagLst>
</file>

<file path=ppt/tags/tag13.xml><?xml version="1.0" encoding="utf-8"?>
<p:tagLst xmlns:a="http://schemas.openxmlformats.org/drawingml/2006/main" xmlns:r="http://schemas.openxmlformats.org/officeDocument/2006/relationships" xmlns:p="http://schemas.openxmlformats.org/presentationml/2006/main">
  <p:tag name="NUM" val="1"/>
</p:tagLst>
</file>

<file path=ppt/tags/tag14.xml><?xml version="1.0" encoding="utf-8"?>
<p:tagLst xmlns:a="http://schemas.openxmlformats.org/drawingml/2006/main" xmlns:r="http://schemas.openxmlformats.org/officeDocument/2006/relationships" xmlns:p="http://schemas.openxmlformats.org/presentationml/2006/main">
  <p:tag name="NUM" val="2"/>
</p:tagLst>
</file>

<file path=ppt/tags/tag15.xml><?xml version="1.0" encoding="utf-8"?>
<p:tagLst xmlns:a="http://schemas.openxmlformats.org/drawingml/2006/main" xmlns:r="http://schemas.openxmlformats.org/officeDocument/2006/relationships" xmlns:p="http://schemas.openxmlformats.org/presentationml/2006/main">
  <p:tag name="NUM" val="3"/>
</p:tagLst>
</file>

<file path=ppt/tags/tag16.xml><?xml version="1.0" encoding="utf-8"?>
<p:tagLst xmlns:a="http://schemas.openxmlformats.org/drawingml/2006/main" xmlns:r="http://schemas.openxmlformats.org/officeDocument/2006/relationships" xmlns:p="http://schemas.openxmlformats.org/presentationml/2006/main">
  <p:tag name="NUM" val="4"/>
</p:tagLst>
</file>

<file path=ppt/tags/tag17.xml><?xml version="1.0" encoding="utf-8"?>
<p:tagLst xmlns:a="http://schemas.openxmlformats.org/drawingml/2006/main" xmlns:r="http://schemas.openxmlformats.org/officeDocument/2006/relationships" xmlns:p="http://schemas.openxmlformats.org/presentationml/2006/main">
  <p:tag name="NUM" val="1"/>
</p:tagLst>
</file>

<file path=ppt/tags/tag18.xml><?xml version="1.0" encoding="utf-8"?>
<p:tagLst xmlns:a="http://schemas.openxmlformats.org/drawingml/2006/main" xmlns:r="http://schemas.openxmlformats.org/officeDocument/2006/relationships" xmlns:p="http://schemas.openxmlformats.org/presentationml/2006/main">
  <p:tag name="NUM" val="2"/>
</p:tagLst>
</file>

<file path=ppt/tags/tag19.xml><?xml version="1.0" encoding="utf-8"?>
<p:tagLst xmlns:a="http://schemas.openxmlformats.org/drawingml/2006/main" xmlns:r="http://schemas.openxmlformats.org/officeDocument/2006/relationships" xmlns:p="http://schemas.openxmlformats.org/presentationml/2006/main">
  <p:tag name="NUM" val="3"/>
</p:tagLst>
</file>

<file path=ppt/tags/tag20.xml><?xml version="1.0" encoding="utf-8"?>
<p:tagLst xmlns:a="http://schemas.openxmlformats.org/drawingml/2006/main" xmlns:r="http://schemas.openxmlformats.org/officeDocument/2006/relationships" xmlns:p="http://schemas.openxmlformats.org/presentationml/2006/main">
  <p:tag name="NUM" val="1"/>
</p:tagLst>
</file>

<file path=ppt/tags/tag21.xml><?xml version="1.0" encoding="utf-8"?>
<p:tagLst xmlns:a="http://schemas.openxmlformats.org/drawingml/2006/main" xmlns:r="http://schemas.openxmlformats.org/officeDocument/2006/relationships" xmlns:p="http://schemas.openxmlformats.org/presentationml/2006/main">
  <p:tag name="NUM" val="2"/>
</p:tagLst>
</file>

<file path=ppt/tags/tag22.xml><?xml version="1.0" encoding="utf-8"?>
<p:tagLst xmlns:a="http://schemas.openxmlformats.org/drawingml/2006/main" xmlns:r="http://schemas.openxmlformats.org/officeDocument/2006/relationships" xmlns:p="http://schemas.openxmlformats.org/presentationml/2006/main">
  <p:tag name="NUM" val="3"/>
</p:tagLst>
</file>

<file path=ppt/tags/tag23.xml><?xml version="1.0" encoding="utf-8"?>
<p:tagLst xmlns:a="http://schemas.openxmlformats.org/drawingml/2006/main" xmlns:r="http://schemas.openxmlformats.org/officeDocument/2006/relationships" xmlns:p="http://schemas.openxmlformats.org/presentationml/2006/main">
  <p:tag name="NUM" val="4"/>
</p:tagLst>
</file>

<file path=ppt/tags/tag24.xml><?xml version="1.0" encoding="utf-8"?>
<p:tagLst xmlns:a="http://schemas.openxmlformats.org/drawingml/2006/main" xmlns:r="http://schemas.openxmlformats.org/officeDocument/2006/relationships" xmlns:p="http://schemas.openxmlformats.org/presentationml/2006/main">
  <p:tag name="NUM" val="1"/>
</p:tagLst>
</file>

<file path=ppt/tags/tag25.xml><?xml version="1.0" encoding="utf-8"?>
<p:tagLst xmlns:a="http://schemas.openxmlformats.org/drawingml/2006/main" xmlns:r="http://schemas.openxmlformats.org/officeDocument/2006/relationships" xmlns:p="http://schemas.openxmlformats.org/presentationml/2006/main">
  <p:tag name="NUM" val="2"/>
</p:tagLst>
</file>

<file path=ppt/tags/tag26.xml><?xml version="1.0" encoding="utf-8"?>
<p:tagLst xmlns:a="http://schemas.openxmlformats.org/drawingml/2006/main" xmlns:r="http://schemas.openxmlformats.org/officeDocument/2006/relationships" xmlns:p="http://schemas.openxmlformats.org/presentationml/2006/main">
  <p:tag name="NUM" val="3"/>
</p:tagLst>
</file>

<file path=ppt/tags/tag27.xml><?xml version="1.0" encoding="utf-8"?>
<p:tagLst xmlns:a="http://schemas.openxmlformats.org/drawingml/2006/main" xmlns:r="http://schemas.openxmlformats.org/officeDocument/2006/relationships" xmlns:p="http://schemas.openxmlformats.org/presentationml/2006/main">
  <p:tag name="NUM" val="4"/>
</p:tagLst>
</file>

<file path=ppt/tags/tag28.xml><?xml version="1.0" encoding="utf-8"?>
<p:tagLst xmlns:a="http://schemas.openxmlformats.org/drawingml/2006/main" xmlns:r="http://schemas.openxmlformats.org/officeDocument/2006/relationships" xmlns:p="http://schemas.openxmlformats.org/presentationml/2006/main">
  <p:tag name="NUM" val="5"/>
</p:tagLst>
</file>

<file path=ppt/tags/tag29.xml><?xml version="1.0" encoding="utf-8"?>
<p:tagLst xmlns:a="http://schemas.openxmlformats.org/drawingml/2006/main" xmlns:r="http://schemas.openxmlformats.org/officeDocument/2006/relationships" xmlns:p="http://schemas.openxmlformats.org/presentationml/2006/main">
  <p:tag name="NUM" val="1"/>
</p:tagLst>
</file>

<file path=ppt/tags/tag30.xml><?xml version="1.0" encoding="utf-8"?>
<p:tagLst xmlns:a="http://schemas.openxmlformats.org/drawingml/2006/main" xmlns:r="http://schemas.openxmlformats.org/officeDocument/2006/relationships" xmlns:p="http://schemas.openxmlformats.org/presentationml/2006/main">
  <p:tag name="NUM" val="2"/>
</p:tagLst>
</file>

<file path=ppt/tags/tag31.xml><?xml version="1.0" encoding="utf-8"?>
<p:tagLst xmlns:a="http://schemas.openxmlformats.org/drawingml/2006/main" xmlns:r="http://schemas.openxmlformats.org/officeDocument/2006/relationships" xmlns:p="http://schemas.openxmlformats.org/presentationml/2006/main">
  <p:tag name="NUM" val="3"/>
</p:tagLst>
</file>

<file path=ppt/tags/tag32.xml><?xml version="1.0" encoding="utf-8"?>
<p:tagLst xmlns:a="http://schemas.openxmlformats.org/drawingml/2006/main" xmlns:r="http://schemas.openxmlformats.org/officeDocument/2006/relationships" xmlns:p="http://schemas.openxmlformats.org/presentationml/2006/main">
  <p:tag name="NUM" val="1"/>
</p:tagLst>
</file>

<file path=ppt/tags/tag33.xml><?xml version="1.0" encoding="utf-8"?>
<p:tagLst xmlns:a="http://schemas.openxmlformats.org/drawingml/2006/main" xmlns:r="http://schemas.openxmlformats.org/officeDocument/2006/relationships" xmlns:p="http://schemas.openxmlformats.org/presentationml/2006/main">
  <p:tag name="NUM" val="2"/>
</p:tagLst>
</file>

<file path=ppt/tags/tag34.xml><?xml version="1.0" encoding="utf-8"?>
<p:tagLst xmlns:a="http://schemas.openxmlformats.org/drawingml/2006/main" xmlns:r="http://schemas.openxmlformats.org/officeDocument/2006/relationships" xmlns:p="http://schemas.openxmlformats.org/presentationml/2006/main">
  <p:tag name="NUM" val="3"/>
</p:tagLst>
</file>

<file path=ppt/tags/tag35.xml><?xml version="1.0" encoding="utf-8"?>
<p:tagLst xmlns:a="http://schemas.openxmlformats.org/drawingml/2006/main" xmlns:r="http://schemas.openxmlformats.org/officeDocument/2006/relationships" xmlns:p="http://schemas.openxmlformats.org/presentationml/2006/main">
  <p:tag name="NUM" val="4"/>
</p:tagLst>
</file>

<file path=ppt/tags/tag36.xml><?xml version="1.0" encoding="utf-8"?>
<p:tagLst xmlns:a="http://schemas.openxmlformats.org/drawingml/2006/main" xmlns:r="http://schemas.openxmlformats.org/officeDocument/2006/relationships" xmlns:p="http://schemas.openxmlformats.org/presentationml/2006/main">
  <p:tag name="NUM" val="1"/>
</p:tagLst>
</file>

<file path=ppt/tags/tag37.xml><?xml version="1.0" encoding="utf-8"?>
<p:tagLst xmlns:a="http://schemas.openxmlformats.org/drawingml/2006/main" xmlns:r="http://schemas.openxmlformats.org/officeDocument/2006/relationships" xmlns:p="http://schemas.openxmlformats.org/presentationml/2006/main">
  <p:tag name="NUM" val="2"/>
</p:tagLst>
</file>

<file path=ppt/tags/tag38.xml><?xml version="1.0" encoding="utf-8"?>
<p:tagLst xmlns:a="http://schemas.openxmlformats.org/drawingml/2006/main" xmlns:r="http://schemas.openxmlformats.org/officeDocument/2006/relationships" xmlns:p="http://schemas.openxmlformats.org/presentationml/2006/main">
  <p:tag name="NUM" val="3"/>
</p:tagLst>
</file>

<file path=ppt/tags/tag39.xml><?xml version="1.0" encoding="utf-8"?>
<p:tagLst xmlns:a="http://schemas.openxmlformats.org/drawingml/2006/main" xmlns:r="http://schemas.openxmlformats.org/officeDocument/2006/relationships" xmlns:p="http://schemas.openxmlformats.org/presentationml/2006/main">
  <p:tag name="NUM" val="4"/>
</p:tagLst>
</file>

<file path=ppt/tags/tag40.xml><?xml version="1.0" encoding="utf-8"?>
<p:tagLst xmlns:a="http://schemas.openxmlformats.org/drawingml/2006/main" xmlns:r="http://schemas.openxmlformats.org/officeDocument/2006/relationships" xmlns:p="http://schemas.openxmlformats.org/presentationml/2006/main">
  <p:tag name="NUM" val="1"/>
</p:tagLst>
</file>

<file path=ppt/tags/tag41.xml><?xml version="1.0" encoding="utf-8"?>
<p:tagLst xmlns:a="http://schemas.openxmlformats.org/drawingml/2006/main" xmlns:r="http://schemas.openxmlformats.org/officeDocument/2006/relationships" xmlns:p="http://schemas.openxmlformats.org/presentationml/2006/main">
  <p:tag name="NUM" val="2"/>
</p:tagLst>
</file>

<file path=ppt/tags/tag42.xml><?xml version="1.0" encoding="utf-8"?>
<p:tagLst xmlns:a="http://schemas.openxmlformats.org/drawingml/2006/main" xmlns:r="http://schemas.openxmlformats.org/officeDocument/2006/relationships" xmlns:p="http://schemas.openxmlformats.org/presentationml/2006/main">
  <p:tag name="NUM" val="3"/>
</p:tagLst>
</file>

<file path=ppt/tags/tag43.xml><?xml version="1.0" encoding="utf-8"?>
<p:tagLst xmlns:a="http://schemas.openxmlformats.org/drawingml/2006/main" xmlns:r="http://schemas.openxmlformats.org/officeDocument/2006/relationships" xmlns:p="http://schemas.openxmlformats.org/presentationml/2006/main">
  <p:tag name="NUM" val="4"/>
</p:tagLst>
</file>

<file path=ppt/tags/tag44.xml><?xml version="1.0" encoding="utf-8"?>
<p:tagLst xmlns:a="http://schemas.openxmlformats.org/drawingml/2006/main" xmlns:r="http://schemas.openxmlformats.org/officeDocument/2006/relationships" xmlns:p="http://schemas.openxmlformats.org/presentationml/2006/main">
  <p:tag name="NUM" val="1"/>
</p:tagLst>
</file>

<file path=ppt/tags/tag45.xml><?xml version="1.0" encoding="utf-8"?>
<p:tagLst xmlns:a="http://schemas.openxmlformats.org/drawingml/2006/main" xmlns:r="http://schemas.openxmlformats.org/officeDocument/2006/relationships" xmlns:p="http://schemas.openxmlformats.org/presentationml/2006/main">
  <p:tag name="NUM" val="2"/>
</p:tagLst>
</file>

<file path=ppt/tags/tag46.xml><?xml version="1.0" encoding="utf-8"?>
<p:tagLst xmlns:a="http://schemas.openxmlformats.org/drawingml/2006/main" xmlns:r="http://schemas.openxmlformats.org/officeDocument/2006/relationships" xmlns:p="http://schemas.openxmlformats.org/presentationml/2006/main">
  <p:tag name="NUM" val="3"/>
</p:tagLst>
</file>

<file path=ppt/tags/tag47.xml><?xml version="1.0" encoding="utf-8"?>
<p:tagLst xmlns:a="http://schemas.openxmlformats.org/drawingml/2006/main" xmlns:r="http://schemas.openxmlformats.org/officeDocument/2006/relationships" xmlns:p="http://schemas.openxmlformats.org/presentationml/2006/main">
  <p:tag name="NUM" val="4"/>
</p:tagLst>
</file>

<file path=ppt/tags/tag48.xml><?xml version="1.0" encoding="utf-8"?>
<p:tagLst xmlns:a="http://schemas.openxmlformats.org/drawingml/2006/main" xmlns:r="http://schemas.openxmlformats.org/officeDocument/2006/relationships" xmlns:p="http://schemas.openxmlformats.org/presentationml/2006/main">
  <p:tag name="NUM" val="1"/>
</p:tagLst>
</file>

<file path=ppt/tags/tag49.xml><?xml version="1.0" encoding="utf-8"?>
<p:tagLst xmlns:a="http://schemas.openxmlformats.org/drawingml/2006/main" xmlns:r="http://schemas.openxmlformats.org/officeDocument/2006/relationships" xmlns:p="http://schemas.openxmlformats.org/presentationml/2006/main">
  <p:tag name="NUM" val="2"/>
</p:tagLst>
</file>

<file path=ppt/tags/tag50.xml><?xml version="1.0" encoding="utf-8"?>
<p:tagLst xmlns:a="http://schemas.openxmlformats.org/drawingml/2006/main" xmlns:r="http://schemas.openxmlformats.org/officeDocument/2006/relationships" xmlns:p="http://schemas.openxmlformats.org/presentationml/2006/main">
  <p:tag name="NUM" val="3"/>
</p:tagLst>
</file>

<file path=ppt/tags/tag51.xml><?xml version="1.0" encoding="utf-8"?>
<p:tagLst xmlns:a="http://schemas.openxmlformats.org/drawingml/2006/main" xmlns:r="http://schemas.openxmlformats.org/officeDocument/2006/relationships" xmlns:p="http://schemas.openxmlformats.org/presentationml/2006/main">
  <p:tag name="NUM" val="4"/>
</p:tagLst>
</file>

<file path=ppt/tags/tag52.xml><?xml version="1.0" encoding="utf-8"?>
<p:tagLst xmlns:a="http://schemas.openxmlformats.org/drawingml/2006/main" xmlns:r="http://schemas.openxmlformats.org/officeDocument/2006/relationships" xmlns:p="http://schemas.openxmlformats.org/presentationml/2006/main">
  <p:tag name="NUM" val="1"/>
</p:tagLst>
</file>

<file path=ppt/tags/tag53.xml><?xml version="1.0" encoding="utf-8"?>
<p:tagLst xmlns:a="http://schemas.openxmlformats.org/drawingml/2006/main" xmlns:r="http://schemas.openxmlformats.org/officeDocument/2006/relationships" xmlns:p="http://schemas.openxmlformats.org/presentationml/2006/main">
  <p:tag name="NUM" val="2"/>
</p:tagLst>
</file>

<file path=ppt/tags/tag54.xml><?xml version="1.0" encoding="utf-8"?>
<p:tagLst xmlns:a="http://schemas.openxmlformats.org/drawingml/2006/main" xmlns:r="http://schemas.openxmlformats.org/officeDocument/2006/relationships" xmlns:p="http://schemas.openxmlformats.org/presentationml/2006/main">
  <p:tag name="NUM" val="3"/>
</p:tagLst>
</file>

<file path=ppt/tags/tag55.xml><?xml version="1.0" encoding="utf-8"?>
<p:tagLst xmlns:a="http://schemas.openxmlformats.org/drawingml/2006/main" xmlns:r="http://schemas.openxmlformats.org/officeDocument/2006/relationships" xmlns:p="http://schemas.openxmlformats.org/presentationml/2006/main">
  <p:tag name="NUM" val="4"/>
</p:tagLst>
</file>

<file path=ppt/tags/tag56.xml><?xml version="1.0" encoding="utf-8"?>
<p:tagLst xmlns:a="http://schemas.openxmlformats.org/drawingml/2006/main" xmlns:r="http://schemas.openxmlformats.org/officeDocument/2006/relationships" xmlns:p="http://schemas.openxmlformats.org/presentationml/2006/main">
  <p:tag name="NUM" val="1"/>
</p:tagLst>
</file>

<file path=ppt/tags/tag57.xml><?xml version="1.0" encoding="utf-8"?>
<p:tagLst xmlns:a="http://schemas.openxmlformats.org/drawingml/2006/main" xmlns:r="http://schemas.openxmlformats.org/officeDocument/2006/relationships" xmlns:p="http://schemas.openxmlformats.org/presentationml/2006/main">
  <p:tag name="NUM" val="2"/>
</p:tagLst>
</file>

<file path=ppt/tags/tag58.xml><?xml version="1.0" encoding="utf-8"?>
<p:tagLst xmlns:a="http://schemas.openxmlformats.org/drawingml/2006/main" xmlns:r="http://schemas.openxmlformats.org/officeDocument/2006/relationships" xmlns:p="http://schemas.openxmlformats.org/presentationml/2006/main">
  <p:tag name="NUM" val="3"/>
</p:tagLst>
</file>

<file path=ppt/tags/tag59.xml><?xml version="1.0" encoding="utf-8"?>
<p:tagLst xmlns:a="http://schemas.openxmlformats.org/drawingml/2006/main" xmlns:r="http://schemas.openxmlformats.org/officeDocument/2006/relationships" xmlns:p="http://schemas.openxmlformats.org/presentationml/2006/main">
  <p:tag name="NUM" val="4"/>
</p:tagLst>
</file>

<file path=ppt/tags/tag60.xml><?xml version="1.0" encoding="utf-8"?>
<p:tagLst xmlns:a="http://schemas.openxmlformats.org/drawingml/2006/main" xmlns:r="http://schemas.openxmlformats.org/officeDocument/2006/relationships" xmlns:p="http://schemas.openxmlformats.org/presentationml/2006/main">
  <p:tag name="NUM" val="1"/>
</p:tagLst>
</file>

<file path=ppt/tags/tag61.xml><?xml version="1.0" encoding="utf-8"?>
<p:tagLst xmlns:a="http://schemas.openxmlformats.org/drawingml/2006/main" xmlns:r="http://schemas.openxmlformats.org/officeDocument/2006/relationships" xmlns:p="http://schemas.openxmlformats.org/presentationml/2006/main">
  <p:tag name="NUM" val="2"/>
</p:tagLst>
</file>

<file path=ppt/tags/tag62.xml><?xml version="1.0" encoding="utf-8"?>
<p:tagLst xmlns:a="http://schemas.openxmlformats.org/drawingml/2006/main" xmlns:r="http://schemas.openxmlformats.org/officeDocument/2006/relationships" xmlns:p="http://schemas.openxmlformats.org/presentationml/2006/main">
  <p:tag name="NUM" val="3"/>
</p:tagLst>
</file>

<file path=ppt/tags/tag63.xml><?xml version="1.0" encoding="utf-8"?>
<p:tagLst xmlns:a="http://schemas.openxmlformats.org/drawingml/2006/main" xmlns:r="http://schemas.openxmlformats.org/officeDocument/2006/relationships" xmlns:p="http://schemas.openxmlformats.org/presentationml/2006/main">
  <p:tag name="NUM" val="1"/>
</p:tagLst>
</file>

<file path=ppt/tags/tag64.xml><?xml version="1.0" encoding="utf-8"?>
<p:tagLst xmlns:a="http://schemas.openxmlformats.org/drawingml/2006/main" xmlns:r="http://schemas.openxmlformats.org/officeDocument/2006/relationships" xmlns:p="http://schemas.openxmlformats.org/presentationml/2006/main">
  <p:tag name="NUM" val="2"/>
</p:tagLst>
</file>

<file path=ppt/tags/tag65.xml><?xml version="1.0" encoding="utf-8"?>
<p:tagLst xmlns:a="http://schemas.openxmlformats.org/drawingml/2006/main" xmlns:r="http://schemas.openxmlformats.org/officeDocument/2006/relationships" xmlns:p="http://schemas.openxmlformats.org/presentationml/2006/main">
  <p:tag name="NUM" val="3"/>
</p:tagLst>
</file>

<file path=ppt/tags/tag66.xml><?xml version="1.0" encoding="utf-8"?>
<p:tagLst xmlns:a="http://schemas.openxmlformats.org/drawingml/2006/main" xmlns:r="http://schemas.openxmlformats.org/officeDocument/2006/relationships" xmlns:p="http://schemas.openxmlformats.org/presentationml/2006/main">
  <p:tag name="NUM" val="1"/>
</p:tagLst>
</file>

<file path=ppt/tags/tag67.xml><?xml version="1.0" encoding="utf-8"?>
<p:tagLst xmlns:a="http://schemas.openxmlformats.org/drawingml/2006/main" xmlns:r="http://schemas.openxmlformats.org/officeDocument/2006/relationships" xmlns:p="http://schemas.openxmlformats.org/presentationml/2006/main">
  <p:tag name="NUM" val="2"/>
</p:tagLst>
</file>

<file path=ppt/tags/tag68.xml><?xml version="1.0" encoding="utf-8"?>
<p:tagLst xmlns:a="http://schemas.openxmlformats.org/drawingml/2006/main" xmlns:r="http://schemas.openxmlformats.org/officeDocument/2006/relationships" xmlns:p="http://schemas.openxmlformats.org/presentationml/2006/main">
  <p:tag name="NUM" val="3"/>
</p:tagLst>
</file>

<file path=ppt/tags/tag69.xml><?xml version="1.0" encoding="utf-8"?>
<p:tagLst xmlns:a="http://schemas.openxmlformats.org/drawingml/2006/main" xmlns:r="http://schemas.openxmlformats.org/officeDocument/2006/relationships" xmlns:p="http://schemas.openxmlformats.org/presentationml/2006/main">
  <p:tag name="NUM" val="4"/>
</p:tagLst>
</file>

<file path=ppt/tags/tag70.xml><?xml version="1.0" encoding="utf-8"?>
<p:tagLst xmlns:a="http://schemas.openxmlformats.org/drawingml/2006/main" xmlns:r="http://schemas.openxmlformats.org/officeDocument/2006/relationships" xmlns:p="http://schemas.openxmlformats.org/presentationml/2006/main">
  <p:tag name="NUM" val="1"/>
</p:tagLst>
</file>

<file path=ppt/tags/tag71.xml><?xml version="1.0" encoding="utf-8"?>
<p:tagLst xmlns:a="http://schemas.openxmlformats.org/drawingml/2006/main" xmlns:r="http://schemas.openxmlformats.org/officeDocument/2006/relationships" xmlns:p="http://schemas.openxmlformats.org/presentationml/2006/main">
  <p:tag name="NUM" val="2"/>
</p:tagLst>
</file>

<file path=ppt/tags/tag72.xml><?xml version="1.0" encoding="utf-8"?>
<p:tagLst xmlns:a="http://schemas.openxmlformats.org/drawingml/2006/main" xmlns:r="http://schemas.openxmlformats.org/officeDocument/2006/relationships" xmlns:p="http://schemas.openxmlformats.org/presentationml/2006/main">
  <p:tag name="NUM" val="3"/>
</p:tagLst>
</file>

<file path=ppt/tags/tag73.xml><?xml version="1.0" encoding="utf-8"?>
<p:tagLst xmlns:a="http://schemas.openxmlformats.org/drawingml/2006/main" xmlns:r="http://schemas.openxmlformats.org/officeDocument/2006/relationships" xmlns:p="http://schemas.openxmlformats.org/presentationml/2006/main">
  <p:tag name="NUM" val="1"/>
</p:tagLst>
</file>

<file path=ppt/tags/tag74.xml><?xml version="1.0" encoding="utf-8"?>
<p:tagLst xmlns:a="http://schemas.openxmlformats.org/drawingml/2006/main" xmlns:r="http://schemas.openxmlformats.org/officeDocument/2006/relationships" xmlns:p="http://schemas.openxmlformats.org/presentationml/2006/main">
  <p:tag name="NUM" val="2"/>
</p:tagLst>
</file>

<file path=ppt/tags/tag75.xml><?xml version="1.0" encoding="utf-8"?>
<p:tagLst xmlns:a="http://schemas.openxmlformats.org/drawingml/2006/main" xmlns:r="http://schemas.openxmlformats.org/officeDocument/2006/relationships" xmlns:p="http://schemas.openxmlformats.org/presentationml/2006/main">
  <p:tag name="NUM" val="3"/>
</p:tagLst>
</file>

<file path=ppt/tags/tag76.xml><?xml version="1.0" encoding="utf-8"?>
<p:tagLst xmlns:a="http://schemas.openxmlformats.org/drawingml/2006/main" xmlns:r="http://schemas.openxmlformats.org/officeDocument/2006/relationships" xmlns:p="http://schemas.openxmlformats.org/presentationml/2006/main">
  <p:tag name="NUM" val="1"/>
</p:tagLst>
</file>

<file path=ppt/tags/tag77.xml><?xml version="1.0" encoding="utf-8"?>
<p:tagLst xmlns:a="http://schemas.openxmlformats.org/drawingml/2006/main" xmlns:r="http://schemas.openxmlformats.org/officeDocument/2006/relationships" xmlns:p="http://schemas.openxmlformats.org/presentationml/2006/main">
  <p:tag name="NUM" val="2"/>
</p:tagLst>
</file>

<file path=ppt/tags/tag78.xml><?xml version="1.0" encoding="utf-8"?>
<p:tagLst xmlns:a="http://schemas.openxmlformats.org/drawingml/2006/main" xmlns:r="http://schemas.openxmlformats.org/officeDocument/2006/relationships" xmlns:p="http://schemas.openxmlformats.org/presentationml/2006/main">
  <p:tag name="NUM" val="3"/>
</p:tagLst>
</file>

<file path=ppt/tags/tag79.xml><?xml version="1.0" encoding="utf-8"?>
<p:tagLst xmlns:a="http://schemas.openxmlformats.org/drawingml/2006/main" xmlns:r="http://schemas.openxmlformats.org/officeDocument/2006/relationships" xmlns:p="http://schemas.openxmlformats.org/presentationml/2006/main">
  <p:tag name="NUM" val="2"/>
</p:tagLst>
</file>

<file path=ppt/tags/tag80.xml><?xml version="1.0" encoding="utf-8"?>
<p:tagLst xmlns:a="http://schemas.openxmlformats.org/drawingml/2006/main" xmlns:r="http://schemas.openxmlformats.org/officeDocument/2006/relationships" xmlns:p="http://schemas.openxmlformats.org/presentationml/2006/main">
  <p:tag name="NUM" val="1"/>
</p:tagLst>
</file>

<file path=ppt/tags/tag81.xml><?xml version="1.0" encoding="utf-8"?>
<p:tagLst xmlns:a="http://schemas.openxmlformats.org/drawingml/2006/main" xmlns:r="http://schemas.openxmlformats.org/officeDocument/2006/relationships" xmlns:p="http://schemas.openxmlformats.org/presentationml/2006/main">
  <p:tag name="NUM" val="2"/>
</p:tagLst>
</file>

<file path=ppt/tags/tag82.xml><?xml version="1.0" encoding="utf-8"?>
<p:tagLst xmlns:a="http://schemas.openxmlformats.org/drawingml/2006/main" xmlns:r="http://schemas.openxmlformats.org/officeDocument/2006/relationships" xmlns:p="http://schemas.openxmlformats.org/presentationml/2006/main">
  <p:tag name="NUM" val="3"/>
</p:tagLst>
</file>

<file path=ppt/tags/tag83.xml><?xml version="1.0" encoding="utf-8"?>
<p:tagLst xmlns:a="http://schemas.openxmlformats.org/drawingml/2006/main" xmlns:r="http://schemas.openxmlformats.org/officeDocument/2006/relationships" xmlns:p="http://schemas.openxmlformats.org/presentationml/2006/main">
  <p:tag name="NUM" val="2"/>
</p:tagLst>
</file>

<file path=ppt/tags/tag84.xml><?xml version="1.0" encoding="utf-8"?>
<p:tagLst xmlns:a="http://schemas.openxmlformats.org/drawingml/2006/main" xmlns:r="http://schemas.openxmlformats.org/officeDocument/2006/relationships" xmlns:p="http://schemas.openxmlformats.org/presentationml/2006/main">
  <p:tag name="NUM" val="1"/>
</p:tagLst>
</file>

<file path=ppt/tags/tag85.xml><?xml version="1.0" encoding="utf-8"?>
<p:tagLst xmlns:a="http://schemas.openxmlformats.org/drawingml/2006/main" xmlns:r="http://schemas.openxmlformats.org/officeDocument/2006/relationships" xmlns:p="http://schemas.openxmlformats.org/presentationml/2006/main">
  <p:tag name="NUM" val="2"/>
</p:tagLst>
</file>

<file path=ppt/tags/tag86.xml><?xml version="1.0" encoding="utf-8"?>
<p:tagLst xmlns:a="http://schemas.openxmlformats.org/drawingml/2006/main" xmlns:r="http://schemas.openxmlformats.org/officeDocument/2006/relationships" xmlns:p="http://schemas.openxmlformats.org/presentationml/2006/main">
  <p:tag name="NUM" val="1"/>
</p:tagLst>
</file>

<file path=ppt/tags/tag87.xml><?xml version="1.0" encoding="utf-8"?>
<p:tagLst xmlns:a="http://schemas.openxmlformats.org/drawingml/2006/main" xmlns:r="http://schemas.openxmlformats.org/officeDocument/2006/relationships" xmlns:p="http://schemas.openxmlformats.org/presentationml/2006/main">
  <p:tag name="NUM" val="2"/>
</p:tagLst>
</file>

<file path=ppt/tags/tag88.xml><?xml version="1.0" encoding="utf-8"?>
<p:tagLst xmlns:a="http://schemas.openxmlformats.org/drawingml/2006/main" xmlns:r="http://schemas.openxmlformats.org/officeDocument/2006/relationships" xmlns:p="http://schemas.openxmlformats.org/presentationml/2006/main">
  <p:tag name="NUM" val="1"/>
</p:tagLst>
</file>

<file path=ppt/tags/tag89.xml><?xml version="1.0" encoding="utf-8"?>
<p:tagLst xmlns:a="http://schemas.openxmlformats.org/drawingml/2006/main" xmlns:r="http://schemas.openxmlformats.org/officeDocument/2006/relationships" xmlns:p="http://schemas.openxmlformats.org/presentationml/2006/main">
  <p:tag name="NUM" val="2"/>
</p:tagLst>
</file>

<file path=ppt/tags/tag90.xml><?xml version="1.0" encoding="utf-8"?>
<p:tagLst xmlns:a="http://schemas.openxmlformats.org/drawingml/2006/main" xmlns:r="http://schemas.openxmlformats.org/officeDocument/2006/relationships" xmlns:p="http://schemas.openxmlformats.org/presentationml/2006/main">
  <p:tag name="NUM" val="2"/>
</p:tagLst>
</file>

<file path=ppt/tags/tag91.xml><?xml version="1.0" encoding="utf-8"?>
<p:tagLst xmlns:a="http://schemas.openxmlformats.org/drawingml/2006/main" xmlns:r="http://schemas.openxmlformats.org/officeDocument/2006/relationships" xmlns:p="http://schemas.openxmlformats.org/presentationml/2006/main">
  <p:tag name="NUM" val="1"/>
</p:tagLst>
</file>

<file path=ppt/tags/tag92.xml><?xml version="1.0" encoding="utf-8"?>
<p:tagLst xmlns:a="http://schemas.openxmlformats.org/drawingml/2006/main" xmlns:r="http://schemas.openxmlformats.org/officeDocument/2006/relationships" xmlns:p="http://schemas.openxmlformats.org/presentationml/2006/main">
  <p:tag name="NUM" val="2"/>
</p:tagLst>
</file>

<file path=ppt/tags/tag93.xml><?xml version="1.0" encoding="utf-8"?>
<p:tagLst xmlns:a="http://schemas.openxmlformats.org/drawingml/2006/main" xmlns:r="http://schemas.openxmlformats.org/officeDocument/2006/relationships" xmlns:p="http://schemas.openxmlformats.org/presentationml/2006/main">
  <p:tag name="NUM" val="2"/>
</p:tagLst>
</file>

<file path=ppt/tags/tag94.xml><?xml version="1.0" encoding="utf-8"?>
<p:tagLst xmlns:a="http://schemas.openxmlformats.org/drawingml/2006/main" xmlns:r="http://schemas.openxmlformats.org/officeDocument/2006/relationships" xmlns:p="http://schemas.openxmlformats.org/presentationml/2006/main">
  <p:tag name="NUM" val="1"/>
</p:tagLst>
</file>

<file path=ppt/tags/tag95.xml><?xml version="1.0" encoding="utf-8"?>
<p:tagLst xmlns:a="http://schemas.openxmlformats.org/drawingml/2006/main" xmlns:r="http://schemas.openxmlformats.org/officeDocument/2006/relationships" xmlns:p="http://schemas.openxmlformats.org/presentationml/2006/main">
  <p:tag name="NUM" val="2"/>
</p:tagLst>
</file>

<file path=ppt/tags/tag96.xml><?xml version="1.0" encoding="utf-8"?>
<p:tagLst xmlns:a="http://schemas.openxmlformats.org/drawingml/2006/main" xmlns:r="http://schemas.openxmlformats.org/officeDocument/2006/relationships" xmlns:p="http://schemas.openxmlformats.org/presentationml/2006/main">
  <p:tag name="NUM" val="1"/>
</p:tagLst>
</file>

<file path=ppt/tags/tag97.xml><?xml version="1.0" encoding="utf-8"?>
<p:tagLst xmlns:a="http://schemas.openxmlformats.org/drawingml/2006/main" xmlns:r="http://schemas.openxmlformats.org/officeDocument/2006/relationships" xmlns:p="http://schemas.openxmlformats.org/presentationml/2006/main">
  <p:tag name="NUM" val="2"/>
</p:tagLst>
</file>

<file path=ppt/tags/tag98.xml><?xml version="1.0" encoding="utf-8"?>
<p:tagLst xmlns:a="http://schemas.openxmlformats.org/drawingml/2006/main" xmlns:r="http://schemas.openxmlformats.org/officeDocument/2006/relationships" xmlns:p="http://schemas.openxmlformats.org/presentationml/2006/main">
  <p:tag name="NUM" val="1"/>
</p:tagLst>
</file>

<file path=ppt/tags/tag99.xml><?xml version="1.0" encoding="utf-8"?>
<p:tagLst xmlns:a="http://schemas.openxmlformats.org/drawingml/2006/main" xmlns:r="http://schemas.openxmlformats.org/officeDocument/2006/relationships" xmlns:p="http://schemas.openxmlformats.org/presentationml/2006/main">
  <p:tag name="NUM" val="2"/>
</p:tagLst>
</file>

<file path=ppt/tags/tag100.xml><?xml version="1.0" encoding="utf-8"?>
<p:tagLst xmlns:a="http://schemas.openxmlformats.org/drawingml/2006/main" xmlns:r="http://schemas.openxmlformats.org/officeDocument/2006/relationships" xmlns:p="http://schemas.openxmlformats.org/presentationml/2006/main">
  <p:tag name="NUM" val="1"/>
</p:tagLst>
</file>

<file path=ppt/tags/tag101.xml><?xml version="1.0" encoding="utf-8"?>
<p:tagLst xmlns:a="http://schemas.openxmlformats.org/drawingml/2006/main" xmlns:r="http://schemas.openxmlformats.org/officeDocument/2006/relationships" xmlns:p="http://schemas.openxmlformats.org/presentationml/2006/main">
  <p:tag name="NUM" val="2"/>
</p:tagLst>
</file>

<file path=ppt/tags/tag102.xml><?xml version="1.0" encoding="utf-8"?>
<p:tagLst xmlns:a="http://schemas.openxmlformats.org/drawingml/2006/main" xmlns:r="http://schemas.openxmlformats.org/officeDocument/2006/relationships" xmlns:p="http://schemas.openxmlformats.org/presentationml/2006/main">
  <p:tag name="NUM" val="1"/>
</p:tagLst>
</file>

<file path=ppt/tags/tag103.xml><?xml version="1.0" encoding="utf-8"?>
<p:tagLst xmlns:a="http://schemas.openxmlformats.org/drawingml/2006/main" xmlns:r="http://schemas.openxmlformats.org/officeDocument/2006/relationships" xmlns:p="http://schemas.openxmlformats.org/presentationml/2006/main">
  <p:tag name="NUM" val="2"/>
</p:tagLst>
</file>

<file path=ppt/tags/tag104.xml><?xml version="1.0" encoding="utf-8"?>
<p:tagLst xmlns:a="http://schemas.openxmlformats.org/drawingml/2006/main" xmlns:r="http://schemas.openxmlformats.org/officeDocument/2006/relationships" xmlns:p="http://schemas.openxmlformats.org/presentationml/2006/main">
  <p:tag name="NUM" val="1"/>
</p:tagLst>
</file>

<file path=ppt/tags/tag105.xml><?xml version="1.0" encoding="utf-8"?>
<p:tagLst xmlns:a="http://schemas.openxmlformats.org/drawingml/2006/main" xmlns:r="http://schemas.openxmlformats.org/officeDocument/2006/relationships" xmlns:p="http://schemas.openxmlformats.org/presentationml/2006/main">
  <p:tag name="NUM" val="2"/>
</p:tagLst>
</file>

<file path=ppt/tags/tag106.xml><?xml version="1.0" encoding="utf-8"?>
<p:tagLst xmlns:a="http://schemas.openxmlformats.org/drawingml/2006/main" xmlns:r="http://schemas.openxmlformats.org/officeDocument/2006/relationships" xmlns:p="http://schemas.openxmlformats.org/presentationml/2006/main">
  <p:tag name="NUM" val="1"/>
</p:tagLst>
</file>

<file path=ppt/tags/tag107.xml><?xml version="1.0" encoding="utf-8"?>
<p:tagLst xmlns:a="http://schemas.openxmlformats.org/drawingml/2006/main" xmlns:r="http://schemas.openxmlformats.org/officeDocument/2006/relationships" xmlns:p="http://schemas.openxmlformats.org/presentationml/2006/main">
  <p:tag name="NUM" val="2"/>
</p:tagLst>
</file>

<file path=ppt/tags/tag108.xml><?xml version="1.0" encoding="utf-8"?>
<p:tagLst xmlns:a="http://schemas.openxmlformats.org/drawingml/2006/main" xmlns:r="http://schemas.openxmlformats.org/officeDocument/2006/relationships" xmlns:p="http://schemas.openxmlformats.org/presentationml/2006/main">
  <p:tag name="NUM" val="1"/>
</p:tagLst>
</file>

<file path=ppt/tags/tag109.xml><?xml version="1.0" encoding="utf-8"?>
<p:tagLst xmlns:a="http://schemas.openxmlformats.org/drawingml/2006/main" xmlns:r="http://schemas.openxmlformats.org/officeDocument/2006/relationships" xmlns:p="http://schemas.openxmlformats.org/presentationml/2006/main">
  <p:tag name="NUM" val="2"/>
</p:tagLst>
</file>

<file path=ppt/tags/tag110.xml><?xml version="1.0" encoding="utf-8"?>
<p:tagLst xmlns:a="http://schemas.openxmlformats.org/drawingml/2006/main" xmlns:r="http://schemas.openxmlformats.org/officeDocument/2006/relationships" xmlns:p="http://schemas.openxmlformats.org/presentationml/2006/main">
  <p:tag name="NUM" val="3"/>
</p:tagLst>
</file>

<file path=ppt/tags/tag111.xml><?xml version="1.0" encoding="utf-8"?>
<p:tagLst xmlns:a="http://schemas.openxmlformats.org/drawingml/2006/main" xmlns:r="http://schemas.openxmlformats.org/officeDocument/2006/relationships" xmlns:p="http://schemas.openxmlformats.org/presentationml/2006/main">
  <p:tag name="NUM" val="1"/>
</p:tagLst>
</file>

<file path=ppt/tags/tag112.xml><?xml version="1.0" encoding="utf-8"?>
<p:tagLst xmlns:a="http://schemas.openxmlformats.org/drawingml/2006/main" xmlns:r="http://schemas.openxmlformats.org/officeDocument/2006/relationships" xmlns:p="http://schemas.openxmlformats.org/presentationml/2006/main">
  <p:tag name="NUM" val="2"/>
</p:tagLst>
</file>

<file path=ppt/tags/tag113.xml><?xml version="1.0" encoding="utf-8"?>
<p:tagLst xmlns:a="http://schemas.openxmlformats.org/drawingml/2006/main" xmlns:r="http://schemas.openxmlformats.org/officeDocument/2006/relationships" xmlns:p="http://schemas.openxmlformats.org/presentationml/2006/main">
  <p:tag name="NUM" val="3"/>
</p:tagLst>
</file>

<file path=ppt/tags/tag114.xml><?xml version="1.0" encoding="utf-8"?>
<p:tagLst xmlns:a="http://schemas.openxmlformats.org/drawingml/2006/main" xmlns:r="http://schemas.openxmlformats.org/officeDocument/2006/relationships" xmlns:p="http://schemas.openxmlformats.org/presentationml/2006/main">
  <p:tag name="NUM" val="1"/>
</p:tagLst>
</file>

<file path=ppt/tags/tag115.xml><?xml version="1.0" encoding="utf-8"?>
<p:tagLst xmlns:a="http://schemas.openxmlformats.org/drawingml/2006/main" xmlns:r="http://schemas.openxmlformats.org/officeDocument/2006/relationships" xmlns:p="http://schemas.openxmlformats.org/presentationml/2006/main">
  <p:tag name="NUM" val="2"/>
</p:tagLst>
</file>

<file path=ppt/tags/tag116.xml><?xml version="1.0" encoding="utf-8"?>
<p:tagLst xmlns:a="http://schemas.openxmlformats.org/drawingml/2006/main" xmlns:r="http://schemas.openxmlformats.org/officeDocument/2006/relationships" xmlns:p="http://schemas.openxmlformats.org/presentationml/2006/main">
  <p:tag name="NUM" val="3"/>
</p:tagLst>
</file>

<file path=ppt/theme/theme1.xml><?xml version="1.0" encoding="utf-8"?>
<a:theme xmlns:a="http://schemas.openxmlformats.org/drawingml/2006/main" name="Modèle par défaut">
  <a:themeElements>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odèle par défau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odèle par défau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odèle par défau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odèle par défau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odèle par défau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odèle par défau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odèle par défau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odèle par défau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odèle par défau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odèle par défau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odèle par défau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Animalerie Com Inc 190326 .pptx" id="{AC8A27F3-996A-402C-A445-8B39A4E162C8}" vid="{1E7A02DA-0044-41D6-85A6-68DF7EB97FA7}"/>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2.xml><?xml version="1.0" encoding="utf-8"?>
<a:themeOverride xmlns:a="http://schemas.openxmlformats.org/drawingml/2006/main">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3.xml><?xml version="1.0" encoding="utf-8"?>
<a:themeOverride xmlns:a="http://schemas.openxmlformats.org/drawingml/2006/main">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4.xml><?xml version="1.0" encoding="utf-8"?>
<a:themeOverride xmlns:a="http://schemas.openxmlformats.org/drawingml/2006/main">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5.xml><?xml version="1.0" encoding="utf-8"?>
<a:themeOverride xmlns:a="http://schemas.openxmlformats.org/drawingml/2006/main">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6.xml><?xml version="1.0" encoding="utf-8"?>
<a:themeOverride xmlns:a="http://schemas.openxmlformats.org/drawingml/2006/main">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7.xml><?xml version="1.0" encoding="utf-8"?>
<a:themeOverride xmlns:a="http://schemas.openxmlformats.org/drawingml/2006/main">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8.xml><?xml version="1.0" encoding="utf-8"?>
<a:themeOverride xmlns:a="http://schemas.openxmlformats.org/drawingml/2006/main">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9.xml><?xml version="1.0" encoding="utf-8"?>
<a:themeOverride xmlns:a="http://schemas.openxmlformats.org/drawingml/2006/main">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10.xml><?xml version="1.0" encoding="utf-8"?>
<a:themeOverride xmlns:a="http://schemas.openxmlformats.org/drawingml/2006/main">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7F5AA11A-D717-4590-A8E5-583860928E68}">
  <we:reference id="026e7b2b-fa4d-4fe0-bf3b-b965f6f25bee" version="1.0.0.76" store="EXCatalog" storeType="EXCatalog"/>
  <we:alternateReferences>
    <we:reference id="WA200000565" version="1.0.0.76" store=""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
  <TotalTime>1575</TotalTime>
  <Words>4998</Words>
  <Application>Microsoft Office PowerPoint</Application>
  <PresentationFormat>Grand écran</PresentationFormat>
  <Paragraphs>324</Paragraphs>
  <Slides>33</Slides>
  <Notes>33</Notes>
  <HiddenSlides>0</HiddenSlides>
  <MMClips>33</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33</vt:i4>
      </vt:variant>
    </vt:vector>
  </HeadingPairs>
  <TitlesOfParts>
    <vt:vector size="42" baseType="lpstr">
      <vt:lpstr>Aptos</vt:lpstr>
      <vt:lpstr>Aptos Display</vt:lpstr>
      <vt:lpstr>Arial</vt:lpstr>
      <vt:lpstr>Calibri</vt:lpstr>
      <vt:lpstr>Century Gothic</vt:lpstr>
      <vt:lpstr>Montserrat</vt:lpstr>
      <vt:lpstr>Montserrat Medium</vt:lpstr>
      <vt:lpstr>Symbol</vt:lpstr>
      <vt:lpstr>Modèle par défaut</vt:lpstr>
      <vt:lpstr>Pour une université pleinement  ÉQUITABLE · DIVERSIFIÉE · INCLUSIVE  EDI en recherche  Subvention à la découverte 2026</vt:lpstr>
      <vt:lpstr>Plan de la présentation </vt:lpstr>
      <vt:lpstr> Rappel : Définitions </vt:lpstr>
      <vt:lpstr> Rappel : Définitions </vt:lpstr>
      <vt:lpstr>Recherche en contexte autochtone </vt:lpstr>
      <vt:lpstr> EDI en recherche – une vision transversale </vt:lpstr>
      <vt:lpstr> Attente des organismes</vt:lpstr>
      <vt:lpstr>Critères d’évaluation du programme de subvention à la découverte </vt:lpstr>
      <vt:lpstr>Grille d’évaluation </vt:lpstr>
      <vt:lpstr>Critère 1 : Excellence </vt:lpstr>
      <vt:lpstr>Critère 1 : Excellence </vt:lpstr>
      <vt:lpstr>Critère 2 : Mérite de la proposition </vt:lpstr>
      <vt:lpstr>Bonnes pratiques pour l’intégration des considérations en matière d’EDI dans le processus de recherche</vt:lpstr>
      <vt:lpstr>Critère 3 : Contributions à la formation du personnel hautement qualifié (PHQ)</vt:lpstr>
      <vt:lpstr>Critère 3 : Contributions à la formation du personnel hautement qualifié (PHQ)</vt:lpstr>
      <vt:lpstr>Critère 3 : Contributions à la formation du personnel hautement qualifié (PHQ)</vt:lpstr>
      <vt:lpstr>Critère 3 : Contributions à la formation du personnel hautement qualifié (PHQ)</vt:lpstr>
      <vt:lpstr>Critère 3 : Contributions à la formation du personnel hautement qualifié (PHQ)</vt:lpstr>
      <vt:lpstr>Critère 3 : Contributions à la formation du personnel hautement qualifié (PHQ)</vt:lpstr>
      <vt:lpstr>Bonnes pratiques de rédaction pour démontrer la réflexion</vt:lpstr>
      <vt:lpstr>Bonnes pratiques de rédaction pour démontrer la réflexion - EXEMPLE  </vt:lpstr>
      <vt:lpstr>Bonnes pratiques pour identifier les défis </vt:lpstr>
      <vt:lpstr>Exemple - défis</vt:lpstr>
      <vt:lpstr>Exemple - défis</vt:lpstr>
      <vt:lpstr>Exemple – défis </vt:lpstr>
      <vt:lpstr>Bonnes pratiques pour le recrutement et la rétention de PHQ</vt:lpstr>
      <vt:lpstr>Bonnes pratiques pour le recrutement et la rétention de PHQ</vt:lpstr>
      <vt:lpstr>Bonnes pratiques pour la création ou le maintien d’un environnement de formation en recherche inclusif </vt:lpstr>
      <vt:lpstr>Autres bonnes pratiques</vt:lpstr>
      <vt:lpstr>Pratiques à éviter </vt:lpstr>
      <vt:lpstr>Références  Recherche en contexte autochtone </vt:lpstr>
      <vt:lpstr>Références – EDI </vt:lpstr>
      <vt:lpstr>Ressources à l’UQTR</vt:lpstr>
    </vt:vector>
  </TitlesOfParts>
  <Company>UQTR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Côté, Geneviève</dc:creator>
  <cp:lastModifiedBy>Côté, Geneviève</cp:lastModifiedBy>
  <cp:revision>4</cp:revision>
  <cp:lastPrinted>2026-03-19T17:00:09Z</cp:lastPrinted>
  <dcterms:created xsi:type="dcterms:W3CDTF">2026-09-01T19:40:36Z</dcterms:created>
  <dcterms:modified xsi:type="dcterms:W3CDTF">2026-09-15T15:14:17Z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