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40B66-8FDF-4F93-A0E5-3D87D792DE9B}" v="19" dt="2023-04-24T18:35:03.828"/>
    <p1510:client id="{C39E9666-FC29-20EF-8911-3FD4F3C307D0}" v="628" dt="2023-04-24T19:23:38.644"/>
    <p1510:client id="{E72ABD44-5EC0-A6D4-E6A3-7D474F32DBD9}" v="369" dt="2023-04-25T02:00:59.960"/>
    <p1510:client id="{CA303147-3D48-761E-2C28-ACED76FAF307}" v="605" dt="2023-04-25T15:14:05.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24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29/05/2023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29/05/2023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29/05/2023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29/05/2023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29/05/2023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29/05/2023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29/05/2023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hyperlink" Target="https://doi-org.biblioproxy.uqtr.ca/10.3917/mav.116.0061" TargetMode="External"/><Relationship Id="rId26" Type="http://schemas.openxmlformats.org/officeDocument/2006/relationships/image" Target="../media/image5.png"/><Relationship Id="rId3" Type="http://schemas.openxmlformats.org/officeDocument/2006/relationships/tags" Target="../tags/tag3.xml"/><Relationship Id="rId21" Type="http://schemas.openxmlformats.org/officeDocument/2006/relationships/hyperlink" Target="https://www-taylorfrancis-000000com.biblioproxy.uqtr.ca/books/oa-edit/10.4324/9781003134176/dynamics-influencer-000000marketing"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hyperlink" Target="https://bel.uqtr.ca/id/eprint/2021/1/Vol_11_No.12__Tourisme_gourmand_r%C3%A9v.pdf" TargetMode="External"/><Relationship Id="rId25"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1.png"/><Relationship Id="rId20" Type="http://schemas.openxmlformats.org/officeDocument/2006/relationships/hyperlink" Target="https://www-taylorfrancis-com.biblioproxy.uqtr.ca/books/oa-edit/10.4324/9781003134176/dynamics-influencer-marketing-jos%C3%A9-%C3%A1lvarez-monzoncillo"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png"/><Relationship Id="rId5" Type="http://schemas.openxmlformats.org/officeDocument/2006/relationships/tags" Target="../tags/tag5.xml"/><Relationship Id="rId15" Type="http://schemas.openxmlformats.org/officeDocument/2006/relationships/slideLayout" Target="../slideLayouts/slideLayout1.xml"/><Relationship Id="rId23" Type="http://schemas.openxmlformats.org/officeDocument/2006/relationships/image" Target="../media/image2.jpeg"/><Relationship Id="rId10" Type="http://schemas.openxmlformats.org/officeDocument/2006/relationships/tags" Target="../tags/tag10.xml"/><Relationship Id="rId19" Type="http://schemas.openxmlformats.org/officeDocument/2006/relationships/hyperlink" Target="https://doi.org/10.3917/legip.hs66.0049" TargetMode="Externa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hyperlink" Target="https://doi-000000org.biblioproxy.uqtr.ca/10.7202/1084555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16D731-1F85-C5D1-FAA1-7043B71EF7CE}"/>
              </a:ext>
            </a:extLst>
          </p:cNvPr>
          <p:cNvSpPr txBox="1"/>
          <p:nvPr>
            <p:custDataLst>
              <p:tags r:id="rId1"/>
            </p:custDataLst>
          </p:nvPr>
        </p:nvSpPr>
        <p:spPr>
          <a:xfrm>
            <a:off x="68361" y="1639908"/>
            <a:ext cx="3753642" cy="1585840"/>
          </a:xfrm>
          <a:prstGeom prst="rect">
            <a:avLst/>
          </a:prstGeom>
          <a:solidFill>
            <a:schemeClr val="accent6">
              <a:lumMod val="40000"/>
              <a:lumOff val="60000"/>
            </a:schemeClr>
          </a:solidFill>
        </p:spPr>
        <p:txBody>
          <a:bodyPr wrap="square" lIns="27007" tIns="13504" rIns="27007" bIns="13504"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134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effectLst/>
                <a:uLnTx/>
                <a:uFillTx/>
                <a:latin typeface="Georgia Pro"/>
                <a:cs typeface="Arial"/>
              </a:rPr>
              <a:t>Problématique</a:t>
            </a:r>
            <a:endParaRPr lang="fr-FR" dirty="0">
              <a:latin typeface="Georgia Pro"/>
            </a:endParaRPr>
          </a:p>
          <a:p>
            <a:pPr defTabSz="911344">
              <a:defRPr/>
            </a:pPr>
            <a:r>
              <a:rPr lang="fr-FR" sz="900" dirty="0">
                <a:latin typeface="Calibri Light"/>
                <a:cs typeface="Arial"/>
              </a:rPr>
              <a:t>L’individu peut maintenant interagir, aimer, partager et émettre un commentaire sur l’information qu’il perçoit avec les médias sociaux (Marchand, 2016). Ainsi, les consommateurs « expérimenteurs » ont vu le jour, où le consommateur prendra la peine de diffuser son opinion sur un produit directement sur une plateforme web (Mayol, 2011). L’utilisation du marketing d'influence est donc désormais déterminante pour les acteurs touristiques en quête de compétitivité. Le Québec connait depuis quelques années un éveil culinaire permettant une augmentation de la popularité du tourisme gourmand (Martin, 2014)</a:t>
            </a:r>
          </a:p>
          <a:p>
            <a:pPr defTabSz="911344">
              <a:defRPr/>
            </a:pPr>
            <a:endParaRPr lang="fr-CA" sz="828"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 Box 6">
            <a:extLst>
              <a:ext uri="{FF2B5EF4-FFF2-40B4-BE49-F238E27FC236}">
                <a16:creationId xmlns:a16="http://schemas.microsoft.com/office/drawing/2014/main" id="{D6184D67-2B8B-C0CA-EFB7-5A1E8C434905}"/>
              </a:ext>
            </a:extLst>
          </p:cNvPr>
          <p:cNvSpPr txBox="1">
            <a:spLocks noChangeArrowheads="1"/>
          </p:cNvSpPr>
          <p:nvPr>
            <p:custDataLst>
              <p:tags r:id="rId2"/>
            </p:custDataLst>
          </p:nvPr>
        </p:nvSpPr>
        <p:spPr bwMode="auto">
          <a:xfrm>
            <a:off x="1527097" y="-88240"/>
            <a:ext cx="9545816" cy="87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9" tIns="45569" rIns="91139" bIns="45569"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4483">
              <a:spcBef>
                <a:spcPct val="50000"/>
              </a:spcBef>
              <a:defRPr/>
            </a:pPr>
            <a:r>
              <a:rPr lang="fr-CA" altLang="fr-FR" sz="2400" b="1" dirty="0">
                <a:solidFill>
                  <a:srgbClr val="C00000"/>
                </a:solidFill>
                <a:latin typeface="Segoe Print"/>
                <a:cs typeface="Arial"/>
              </a:rPr>
              <a:t>Une image vaut 1000 mots et bien plus!</a:t>
            </a:r>
            <a:r>
              <a:rPr lang="fr-CA" altLang="fr-FR" sz="2500" b="1" dirty="0">
                <a:solidFill>
                  <a:srgbClr val="C00000"/>
                </a:solidFill>
                <a:latin typeface="Verdana Pro"/>
                <a:cs typeface="Arial"/>
              </a:rPr>
              <a:t> </a:t>
            </a:r>
            <a:br>
              <a:rPr lang="fr-CA" altLang="fr-FR" sz="450" b="0" i="0" u="none" strike="noStrike" kern="1200" cap="none" spc="0" normalizeH="0" baseline="0" noProof="0" dirty="0">
                <a:ln>
                  <a:noFill/>
                </a:ln>
                <a:effectLst/>
                <a:uLnTx/>
                <a:uFillTx/>
                <a:latin typeface="Segoe Print" pitchFamily="2" charset="0"/>
              </a:rPr>
            </a:br>
            <a:r>
              <a:rPr lang="fr-CA" altLang="fr-FR" sz="1250" dirty="0" err="1">
                <a:latin typeface="Arial"/>
                <a:cs typeface="Arial"/>
              </a:rPr>
              <a:t>Angélie</a:t>
            </a:r>
            <a:r>
              <a:rPr lang="fr-CA" altLang="fr-FR" sz="1250" dirty="0">
                <a:latin typeface="Arial"/>
                <a:cs typeface="Arial"/>
              </a:rPr>
              <a:t> Ricard </a:t>
            </a:r>
            <a:br>
              <a:rPr lang="fr-CA" altLang="fr-FR" sz="1250" b="0" i="0" u="none" strike="noStrike" kern="1200" cap="none" spc="0" normalizeH="0" baseline="0" noProof="0" dirty="0">
                <a:ln>
                  <a:noFill/>
                </a:ln>
                <a:effectLst/>
                <a:uLnTx/>
                <a:uFillTx/>
                <a:latin typeface="Arial" charset="0"/>
              </a:rPr>
            </a:br>
            <a:r>
              <a:rPr lang="fr-CA" altLang="fr-FR" sz="1250" dirty="0">
                <a:latin typeface="Arial"/>
                <a:cs typeface="Arial"/>
              </a:rPr>
              <a:t>Baccalauréat loisir, culture et tourisme, Université du Québec à Trois-Rivières</a:t>
            </a:r>
            <a:endParaRPr lang="fr-FR" sz="1250" dirty="0">
              <a:latin typeface="Arial"/>
              <a:cs typeface="Arial"/>
            </a:endParaRPr>
          </a:p>
        </p:txBody>
      </p:sp>
      <p:pic>
        <p:nvPicPr>
          <p:cNvPr id="7" name="Image 7" descr="Une image contenant diagramme, texte&#10;&#10;Description générée automatiquement">
            <a:extLst>
              <a:ext uri="{FF2B5EF4-FFF2-40B4-BE49-F238E27FC236}">
                <a16:creationId xmlns:a16="http://schemas.microsoft.com/office/drawing/2014/main" id="{8F66C7A4-BA1E-D90A-7AC8-29569D56C7EE}"/>
              </a:ext>
            </a:extLst>
          </p:cNvPr>
          <p:cNvPicPr>
            <a:picLocks noChangeAspect="1"/>
          </p:cNvPicPr>
          <p:nvPr>
            <p:custDataLst>
              <p:tags r:id="rId3"/>
            </p:custDataLst>
          </p:nvPr>
        </p:nvPicPr>
        <p:blipFill>
          <a:blip r:embed="rId16"/>
          <a:stretch>
            <a:fillRect/>
          </a:stretch>
        </p:blipFill>
        <p:spPr>
          <a:xfrm>
            <a:off x="67734" y="3058428"/>
            <a:ext cx="3753958" cy="2317424"/>
          </a:xfrm>
          <a:prstGeom prst="rect">
            <a:avLst/>
          </a:prstGeom>
        </p:spPr>
      </p:pic>
      <p:sp>
        <p:nvSpPr>
          <p:cNvPr id="8" name="ZoneTexte 1">
            <a:extLst>
              <a:ext uri="{FF2B5EF4-FFF2-40B4-BE49-F238E27FC236}">
                <a16:creationId xmlns:a16="http://schemas.microsoft.com/office/drawing/2014/main" id="{B945796D-D174-BB5F-FC53-A7ED6790B158}"/>
              </a:ext>
            </a:extLst>
          </p:cNvPr>
          <p:cNvSpPr txBox="1"/>
          <p:nvPr>
            <p:custDataLst>
              <p:tags r:id="rId4"/>
            </p:custDataLst>
          </p:nvPr>
        </p:nvSpPr>
        <p:spPr>
          <a:xfrm>
            <a:off x="3952601" y="1644134"/>
            <a:ext cx="3692816" cy="1262675"/>
          </a:xfrm>
          <a:prstGeom prst="rect">
            <a:avLst/>
          </a:prstGeom>
          <a:solidFill>
            <a:schemeClr val="accent6">
              <a:lumMod val="40000"/>
              <a:lumOff val="60000"/>
            </a:schemeClr>
          </a:solidFill>
        </p:spPr>
        <p:txBody>
          <a:bodyPr wrap="square" lIns="27007" tIns="13504" rIns="27007" bIns="13504"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1344" rtl="0" eaLnBrk="1" fontAlgn="auto" latinLnBrk="0" hangingPunct="1">
              <a:lnSpc>
                <a:spcPct val="100000"/>
              </a:lnSpc>
              <a:spcBef>
                <a:spcPts val="0"/>
              </a:spcBef>
              <a:spcAft>
                <a:spcPts val="0"/>
              </a:spcAft>
              <a:buClrTx/>
              <a:buSzTx/>
              <a:buFontTx/>
              <a:buNone/>
              <a:tabLst/>
              <a:defRPr/>
            </a:pPr>
            <a:r>
              <a:rPr lang="fr-CA" sz="1200" b="1" dirty="0">
                <a:latin typeface="Georgia Pro"/>
                <a:cs typeface="Arial"/>
              </a:rPr>
              <a:t>Méthodologie</a:t>
            </a:r>
            <a:endParaRPr kumimoji="0" lang="fr-CA" sz="82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911344">
              <a:defRPr/>
            </a:pPr>
            <a:r>
              <a:rPr lang="fr-CA" sz="1000" b="1" dirty="0">
                <a:latin typeface="Calibri Light"/>
                <a:cs typeface="Arial"/>
              </a:rPr>
              <a:t>Population </a:t>
            </a:r>
            <a:endParaRPr lang="fr-CA" sz="1000" b="1" dirty="0">
              <a:latin typeface="Calibri Light"/>
              <a:cs typeface="Calibri" panose="020F0502020204030204"/>
            </a:endParaRPr>
          </a:p>
          <a:p>
            <a:pPr defTabSz="911344">
              <a:defRPr/>
            </a:pPr>
            <a:r>
              <a:rPr lang="fr-CA" sz="1000" dirty="0">
                <a:latin typeface="Calibri Light"/>
                <a:cs typeface="Times New Roman"/>
              </a:rPr>
              <a:t>Les employés d'entreprises de tourisme gourmand et les influenceurs </a:t>
            </a:r>
          </a:p>
          <a:p>
            <a:pPr defTabSz="911344">
              <a:defRPr/>
            </a:pPr>
            <a:r>
              <a:rPr lang="fr-CA" sz="1000" b="1" dirty="0">
                <a:latin typeface="Calibri Light"/>
                <a:cs typeface="Arial"/>
              </a:rPr>
              <a:t>Méthode de collecte de données</a:t>
            </a:r>
          </a:p>
          <a:p>
            <a:pPr defTabSz="911344">
              <a:defRPr/>
            </a:pPr>
            <a:r>
              <a:rPr lang="fr-CA" sz="1000" dirty="0">
                <a:latin typeface="Calibri Light"/>
                <a:cs typeface="Times New Roman"/>
              </a:rPr>
              <a:t>Méthode qualitative, entrevue semi-dirigée </a:t>
            </a:r>
            <a:endParaRPr lang="fr-CA" sz="1000" dirty="0">
              <a:latin typeface="Calibri Light"/>
              <a:cs typeface="Calibri Light"/>
            </a:endParaRPr>
          </a:p>
          <a:p>
            <a:pPr defTabSz="911344">
              <a:defRPr/>
            </a:pPr>
            <a:r>
              <a:rPr lang="fr-CA" sz="1000" b="1" dirty="0">
                <a:latin typeface="Calibri Light"/>
                <a:cs typeface="Arial"/>
              </a:rPr>
              <a:t>Échantillon</a:t>
            </a:r>
          </a:p>
          <a:p>
            <a:pPr defTabSz="911344">
              <a:defRPr/>
            </a:pPr>
            <a:r>
              <a:rPr lang="fr-CA" sz="1000" dirty="0">
                <a:latin typeface="Calibri Light"/>
                <a:cs typeface="Arial"/>
              </a:rPr>
              <a:t>2 influenceurs et 2 employés d'entreprise de tourisme gourmand</a:t>
            </a:r>
          </a:p>
          <a:p>
            <a:pPr marL="0" marR="0" lvl="0" indent="0" algn="l" defTabSz="911344">
              <a:lnSpc>
                <a:spcPct val="100000"/>
              </a:lnSpc>
              <a:spcBef>
                <a:spcPts val="0"/>
              </a:spcBef>
              <a:spcAft>
                <a:spcPts val="0"/>
              </a:spcAft>
              <a:buClrTx/>
              <a:buSzTx/>
              <a:buFontTx/>
              <a:buNone/>
              <a:tabLst/>
              <a:defRPr/>
            </a:pPr>
            <a:endParaRPr lang="fr-CA" sz="828"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CD670B93-EB36-D1E9-08FF-F5B0252188AE}"/>
              </a:ext>
            </a:extLst>
          </p:cNvPr>
          <p:cNvSpPr txBox="1"/>
          <p:nvPr>
            <p:custDataLst>
              <p:tags r:id="rId5"/>
            </p:custDataLst>
          </p:nvPr>
        </p:nvSpPr>
        <p:spPr>
          <a:xfrm>
            <a:off x="3951514" y="3058885"/>
            <a:ext cx="3684813"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dirty="0">
                <a:latin typeface="Georgia Pro"/>
                <a:cs typeface="Calibri"/>
              </a:rPr>
              <a:t>Résultats</a:t>
            </a:r>
            <a:r>
              <a:rPr lang="fr-FR" b="1" dirty="0">
                <a:latin typeface="Georgia Pro"/>
                <a:cs typeface="Calibri"/>
              </a:rPr>
              <a:t> </a:t>
            </a:r>
          </a:p>
        </p:txBody>
      </p:sp>
      <p:sp>
        <p:nvSpPr>
          <p:cNvPr id="13" name="ZoneTexte 12">
            <a:extLst>
              <a:ext uri="{FF2B5EF4-FFF2-40B4-BE49-F238E27FC236}">
                <a16:creationId xmlns:a16="http://schemas.microsoft.com/office/drawing/2014/main" id="{A65F751B-FEA6-9536-124C-6ACAED516A25}"/>
              </a:ext>
            </a:extLst>
          </p:cNvPr>
          <p:cNvSpPr txBox="1"/>
          <p:nvPr>
            <p:custDataLst>
              <p:tags r:id="rId6"/>
            </p:custDataLst>
          </p:nvPr>
        </p:nvSpPr>
        <p:spPr>
          <a:xfrm>
            <a:off x="7779908" y="1578052"/>
            <a:ext cx="4272640" cy="276999"/>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dirty="0">
                <a:latin typeface="Georgia Pro"/>
                <a:cs typeface="Calibri"/>
              </a:rPr>
              <a:t>Interprétation </a:t>
            </a:r>
          </a:p>
        </p:txBody>
      </p:sp>
      <p:sp>
        <p:nvSpPr>
          <p:cNvPr id="14" name="ZoneTexte 1">
            <a:extLst>
              <a:ext uri="{FF2B5EF4-FFF2-40B4-BE49-F238E27FC236}">
                <a16:creationId xmlns:a16="http://schemas.microsoft.com/office/drawing/2014/main" id="{101BCC83-FE80-488E-4CE8-0A1DF161ACE3}"/>
              </a:ext>
            </a:extLst>
          </p:cNvPr>
          <p:cNvSpPr txBox="1"/>
          <p:nvPr>
            <p:custDataLst>
              <p:tags r:id="rId7"/>
            </p:custDataLst>
          </p:nvPr>
        </p:nvSpPr>
        <p:spPr>
          <a:xfrm>
            <a:off x="7775739" y="5021770"/>
            <a:ext cx="4347131" cy="1812376"/>
          </a:xfrm>
          <a:prstGeom prst="rect">
            <a:avLst/>
          </a:prstGeom>
          <a:solidFill>
            <a:schemeClr val="accent5">
              <a:lumMod val="40000"/>
              <a:lumOff val="60000"/>
            </a:schemeClr>
          </a:solidFill>
        </p:spPr>
        <p:txBody>
          <a:bodyPr wrap="square" lIns="27007" tIns="13504" rIns="27007" bIns="13504"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1344" rtl="0" eaLnBrk="1" fontAlgn="auto" latinLnBrk="0" hangingPunct="1">
              <a:lnSpc>
                <a:spcPct val="100000"/>
              </a:lnSpc>
              <a:spcBef>
                <a:spcPts val="0"/>
              </a:spcBef>
              <a:spcAft>
                <a:spcPts val="0"/>
              </a:spcAft>
              <a:buClrTx/>
              <a:buSzTx/>
              <a:buFontTx/>
              <a:buNone/>
              <a:tabLst/>
              <a:defRPr/>
            </a:pPr>
            <a:r>
              <a:rPr lang="fr-CA" sz="1200" b="1" dirty="0">
                <a:latin typeface="Georgia Pro"/>
                <a:cs typeface="Arial"/>
              </a:rPr>
              <a:t>Conclusion</a:t>
            </a:r>
            <a:endParaRPr kumimoji="0" lang="fr-CA" sz="82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911344">
              <a:defRPr/>
            </a:pPr>
            <a:r>
              <a:rPr lang="fr-CA" sz="1200" dirty="0">
                <a:latin typeface="Calibri Light"/>
                <a:cs typeface="Calibri"/>
              </a:rPr>
              <a:t>Pour conclure, ma recherche aura permis de mettre de l'avant les avantages d'utiliser le marketing d'influence en tant qu'entreprise de tourisme gourmand. En ce sens, elle aura permis de faire avancer les connaissances des sphères touristiques et de la communication. </a:t>
            </a:r>
          </a:p>
          <a:p>
            <a:pPr defTabSz="911344">
              <a:defRPr/>
            </a:pPr>
            <a:r>
              <a:rPr lang="fr-CA" sz="1200" b="1" dirty="0">
                <a:latin typeface="Calibri Light"/>
                <a:cs typeface="Calibri"/>
              </a:rPr>
              <a:t>Piste de réflexion:</a:t>
            </a:r>
            <a:r>
              <a:rPr lang="fr-CA" sz="1200" dirty="0">
                <a:latin typeface="Calibri Light"/>
                <a:cs typeface="Calibri"/>
              </a:rPr>
              <a:t> les désavantages </a:t>
            </a:r>
            <a:endParaRPr lang="fr-CA" dirty="0"/>
          </a:p>
          <a:p>
            <a:pPr defTabSz="911344">
              <a:defRPr/>
            </a:pPr>
            <a:r>
              <a:rPr lang="fr-CA" sz="1200" b="1" dirty="0">
                <a:latin typeface="Calibri Light"/>
                <a:cs typeface="Calibri"/>
              </a:rPr>
              <a:t>Recommandation 1:</a:t>
            </a:r>
            <a:r>
              <a:rPr lang="fr-CA" sz="1200" dirty="0">
                <a:latin typeface="Calibri Light"/>
                <a:cs typeface="Calibri"/>
              </a:rPr>
              <a:t> Faire ses recherches en anglais pour avoir un maximum d’informations </a:t>
            </a:r>
            <a:r>
              <a:rPr lang="fr-CA" sz="1200" b="1" dirty="0">
                <a:latin typeface="Calibri Light"/>
                <a:cs typeface="Calibri"/>
              </a:rPr>
              <a:t>Recommandation 2:</a:t>
            </a:r>
            <a:r>
              <a:rPr lang="fr-CA" sz="1200" b="1" dirty="0">
                <a:latin typeface="Calibri"/>
                <a:cs typeface="Calibri"/>
              </a:rPr>
              <a:t> </a:t>
            </a:r>
            <a:r>
              <a:rPr lang="fr-CA" sz="1200" dirty="0">
                <a:latin typeface="Calibri"/>
                <a:cs typeface="Calibri"/>
              </a:rPr>
              <a:t>Être d’avance pour le recrutement </a:t>
            </a:r>
            <a:endParaRPr lang="fr-CA" dirty="0">
              <a:cs typeface="Calibri"/>
            </a:endParaRPr>
          </a:p>
          <a:p>
            <a:pPr defTabSz="911344">
              <a:defRPr/>
            </a:pPr>
            <a:endParaRPr lang="fr-CA" sz="800" b="0" i="0" u="none" strike="noStrike" kern="1200" cap="none" spc="0" normalizeH="0" baseline="0" noProof="0" dirty="0">
              <a:ln>
                <a:noFill/>
              </a:ln>
              <a:effectLst/>
              <a:uLnTx/>
              <a:uFillTx/>
              <a:latin typeface="Arial"/>
              <a:cs typeface="Arial"/>
            </a:endParaRPr>
          </a:p>
        </p:txBody>
      </p:sp>
      <p:sp>
        <p:nvSpPr>
          <p:cNvPr id="15" name="ZoneTexte 1">
            <a:extLst>
              <a:ext uri="{FF2B5EF4-FFF2-40B4-BE49-F238E27FC236}">
                <a16:creationId xmlns:a16="http://schemas.microsoft.com/office/drawing/2014/main" id="{D5D80661-51BE-9E5C-1A77-B909A5F9629C}"/>
              </a:ext>
            </a:extLst>
          </p:cNvPr>
          <p:cNvSpPr txBox="1"/>
          <p:nvPr>
            <p:custDataLst>
              <p:tags r:id="rId8"/>
            </p:custDataLst>
          </p:nvPr>
        </p:nvSpPr>
        <p:spPr>
          <a:xfrm>
            <a:off x="98252" y="5409785"/>
            <a:ext cx="3692816" cy="1289156"/>
          </a:xfrm>
          <a:prstGeom prst="rect">
            <a:avLst/>
          </a:prstGeom>
          <a:solidFill>
            <a:schemeClr val="bg2">
              <a:lumMod val="90000"/>
            </a:schemeClr>
          </a:solidFill>
        </p:spPr>
        <p:txBody>
          <a:bodyPr wrap="square" lIns="27007" tIns="13504" rIns="27007" bIns="13504"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b="1" dirty="0">
                <a:latin typeface="Georgia Pro"/>
                <a:cs typeface="Arial"/>
              </a:rPr>
              <a:t>Références </a:t>
            </a:r>
            <a:r>
              <a:rPr lang="fr-CA" sz="500" dirty="0"/>
              <a:t>Martin, M. (2014). Tourisme gourmand et développement des communautés, Observatoire </a:t>
            </a:r>
            <a:r>
              <a:rPr lang="fr-CA" sz="500" dirty="0" err="1"/>
              <a:t>québecois</a:t>
            </a:r>
            <a:r>
              <a:rPr lang="fr-CA" sz="500" dirty="0"/>
              <a:t> du loisir, vol. 11. Repéré à  </a:t>
            </a:r>
            <a:r>
              <a:rPr lang="fr-CA" sz="500" u="sng" dirty="0">
                <a:hlinkClick r:id="rId17"/>
              </a:rPr>
              <a:t>https://bel.uqtr.ca/id/eprint/2021/1/Vol_11_No.12__Tourisme_gourmand_r%C3%A9v.pdf</a:t>
            </a:r>
            <a:r>
              <a:rPr lang="fr-CA" sz="500" dirty="0"/>
              <a:t> </a:t>
            </a:r>
            <a:r>
              <a:rPr lang="en-US" sz="500" dirty="0"/>
              <a:t>Salvador, M. &amp; El </a:t>
            </a:r>
            <a:r>
              <a:rPr lang="en-US" sz="500" dirty="0" err="1"/>
              <a:t>Euch</a:t>
            </a:r>
            <a:r>
              <a:rPr lang="en-US" sz="500" dirty="0"/>
              <a:t> </a:t>
            </a:r>
            <a:r>
              <a:rPr lang="en-US" sz="500" dirty="0" err="1"/>
              <a:t>Maalej</a:t>
            </a:r>
            <a:r>
              <a:rPr lang="en-US" sz="500" dirty="0"/>
              <a:t>, M. (2020). </a:t>
            </a:r>
            <a:r>
              <a:rPr lang="fr-CA" sz="500" dirty="0"/>
              <a:t>L’expérience touristique mémorable : une approche par le produit alimentaire emblématique d’une région. </a:t>
            </a:r>
            <a:r>
              <a:rPr lang="fr-CA" sz="500" i="1" dirty="0"/>
              <a:t>Management &amp; Avenir</a:t>
            </a:r>
            <a:r>
              <a:rPr lang="fr-CA" sz="500" dirty="0"/>
              <a:t>, 116, 61-84. Repéré à </a:t>
            </a:r>
            <a:r>
              <a:rPr lang="fr-CA" sz="500" u="sng" dirty="0">
                <a:hlinkClick r:id="rId18"/>
              </a:rPr>
              <a:t>https://doi-org.biblioproxy.uqtr.ca/10.3917/mav.116.0061</a:t>
            </a:r>
            <a:r>
              <a:rPr lang="fr-CA" sz="500" dirty="0">
                <a:latin typeface="Times New Roman" panose="02020603050405020304" pitchFamily="18" charset="0"/>
                <a:ea typeface="Calibri" panose="020F0502020204030204" pitchFamily="34" charset="0"/>
                <a:cs typeface="Times New Roman" panose="02020603050405020304" pitchFamily="18" charset="0"/>
              </a:rPr>
              <a:t>Bouchara, V. &amp; </a:t>
            </a:r>
            <a:r>
              <a:rPr lang="fr-CA" sz="500" dirty="0" err="1">
                <a:latin typeface="Times New Roman" panose="02020603050405020304" pitchFamily="18" charset="0"/>
                <a:ea typeface="Calibri" panose="020F0502020204030204" pitchFamily="34" charset="0"/>
                <a:cs typeface="Times New Roman" panose="02020603050405020304" pitchFamily="18" charset="0"/>
              </a:rPr>
              <a:t>Maier</a:t>
            </a:r>
            <a:r>
              <a:rPr lang="fr-CA" sz="500" dirty="0">
                <a:latin typeface="Times New Roman" panose="02020603050405020304" pitchFamily="18" charset="0"/>
                <a:ea typeface="Calibri" panose="020F0502020204030204" pitchFamily="34" charset="0"/>
                <a:cs typeface="Times New Roman" panose="02020603050405020304" pitchFamily="18" charset="0"/>
              </a:rPr>
              <a:t>, A. (2022). Les influenceurs peuvent-ils tout se permettre ? Du droit à la critique à la promotion de contrefaçons. </a:t>
            </a:r>
            <a:r>
              <a:rPr lang="fr-CA" sz="500" i="1" dirty="0" err="1">
                <a:latin typeface="Times New Roman" panose="02020603050405020304" pitchFamily="18" charset="0"/>
                <a:ea typeface="Calibri" panose="020F0502020204030204" pitchFamily="34" charset="0"/>
                <a:cs typeface="Times New Roman" panose="02020603050405020304" pitchFamily="18" charset="0"/>
              </a:rPr>
              <a:t>Légipresse</a:t>
            </a:r>
            <a:r>
              <a:rPr lang="fr-CA" sz="500" dirty="0">
                <a:latin typeface="Times New Roman" panose="02020603050405020304" pitchFamily="18" charset="0"/>
                <a:ea typeface="Calibri" panose="020F0502020204030204" pitchFamily="34" charset="0"/>
                <a:cs typeface="Times New Roman" panose="02020603050405020304" pitchFamily="18" charset="0"/>
              </a:rPr>
              <a:t>, 66, 49-63. Repéré à </a:t>
            </a:r>
            <a:r>
              <a:rPr lang="fr-CA" sz="5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19"/>
              </a:rPr>
              <a:t>https://doi.org/10.3917/legip.hs66.0049</a:t>
            </a: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dirty="0" err="1">
                <a:latin typeface="Times New Roman" panose="02020603050405020304" pitchFamily="18" charset="0"/>
                <a:ea typeface="Calibri" panose="020F0502020204030204" pitchFamily="34" charset="0"/>
                <a:cs typeface="Times New Roman" panose="02020603050405020304" pitchFamily="18" charset="0"/>
              </a:rPr>
              <a:t>Monzoncillo</a:t>
            </a:r>
            <a:r>
              <a:rPr lang="en-US" sz="500" dirty="0">
                <a:latin typeface="Times New Roman" panose="02020603050405020304" pitchFamily="18" charset="0"/>
                <a:ea typeface="Calibri" panose="020F0502020204030204" pitchFamily="34" charset="0"/>
                <a:cs typeface="Times New Roman" panose="02020603050405020304" pitchFamily="18" charset="0"/>
              </a:rPr>
              <a:t>, A. &amp; </a:t>
            </a:r>
            <a:r>
              <a:rPr lang="en-US" sz="500" dirty="0" err="1">
                <a:latin typeface="Times New Roman" panose="02020603050405020304" pitchFamily="18" charset="0"/>
                <a:ea typeface="Calibri" panose="020F0502020204030204" pitchFamily="34" charset="0"/>
                <a:cs typeface="Times New Roman" panose="02020603050405020304" pitchFamily="18" charset="0"/>
              </a:rPr>
              <a:t>María</a:t>
            </a:r>
            <a:r>
              <a:rPr lang="en-US" sz="500" dirty="0">
                <a:latin typeface="Times New Roman" panose="02020603050405020304" pitchFamily="18" charset="0"/>
                <a:ea typeface="Calibri" panose="020F0502020204030204" pitchFamily="34" charset="0"/>
                <a:cs typeface="Times New Roman" panose="02020603050405020304" pitchFamily="18" charset="0"/>
              </a:rPr>
              <a:t>, J. (2023). The dynamics of influencer marketing : a multidisciplinary approach (Ser. Routledge studies in marketing, 24). Routledge, Taylor &amp; Francis Group. </a:t>
            </a:r>
            <a:r>
              <a:rPr lang="en-US" sz="500" dirty="0" err="1">
                <a:latin typeface="Times New Roman" panose="02020603050405020304" pitchFamily="18" charset="0"/>
                <a:ea typeface="Calibri" panose="020F0502020204030204" pitchFamily="34" charset="0"/>
                <a:cs typeface="Times New Roman" panose="02020603050405020304" pitchFamily="18" charset="0"/>
              </a:rPr>
              <a:t>Repéré</a:t>
            </a:r>
            <a:r>
              <a:rPr lang="en-US" sz="500" dirty="0">
                <a:latin typeface="Times New Roman" panose="02020603050405020304" pitchFamily="18" charset="0"/>
                <a:ea typeface="Calibri" panose="020F0502020204030204" pitchFamily="34" charset="0"/>
                <a:cs typeface="Times New Roman" panose="02020603050405020304" pitchFamily="18" charset="0"/>
              </a:rPr>
              <a:t> à </a:t>
            </a:r>
            <a:r>
              <a:rPr lang="en-US" sz="5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0"/>
              </a:rPr>
              <a:t>https://www-taylorfrancis-com.biblioproxy.uqtr.ca/books/oa-edit/10.4324/9781003134176/dynamics-influencer-marketing-jos%C3%A9-%C3%A1lvarez-monzoncillo</a:t>
            </a:r>
            <a:r>
              <a:rPr lang="en-US" sz="500" dirty="0"/>
              <a:t>Monzoncillo, A. &amp; </a:t>
            </a:r>
            <a:r>
              <a:rPr lang="en-US" sz="500" dirty="0" err="1"/>
              <a:t>María</a:t>
            </a:r>
            <a:r>
              <a:rPr lang="en-US" sz="500" dirty="0"/>
              <a:t>, J. (2023). The dynamics of influencer marketing : a multidisciplinary 000000approach. Routledge, Taylor &amp; Francis Group. </a:t>
            </a:r>
            <a:r>
              <a:rPr lang="en-US" sz="500" dirty="0" err="1"/>
              <a:t>Repéré</a:t>
            </a:r>
            <a:r>
              <a:rPr lang="en-US" sz="500" dirty="0"/>
              <a:t> à </a:t>
            </a:r>
            <a:r>
              <a:rPr lang="en-US" sz="500" u="sng" dirty="0">
                <a:hlinkClick r:id="rId21"/>
              </a:rPr>
              <a:t>https://www-taylorfrancis-000000com.biblioproxy.uqtr.ca/books/oa-edit/10.4324/9781003134176/dynamics-influencer-000000marketing</a:t>
            </a:r>
            <a:r>
              <a:rPr lang="en-US" sz="500" dirty="0"/>
              <a:t> </a:t>
            </a:r>
          </a:p>
          <a:p>
            <a:r>
              <a:rPr lang="fr-CA" sz="500" dirty="0" err="1"/>
              <a:t>Salomone</a:t>
            </a:r>
            <a:r>
              <a:rPr lang="fr-CA" sz="500" dirty="0"/>
              <a:t>, C. &amp; </a:t>
            </a:r>
            <a:r>
              <a:rPr lang="fr-CA" sz="500" dirty="0" err="1"/>
              <a:t>Haddouche</a:t>
            </a:r>
            <a:r>
              <a:rPr lang="fr-CA" sz="500" dirty="0"/>
              <a:t>, H. (2021). Discours sur les réseaux sociaux et expérience touristique 000000 : une nouvelle donne pour les gestionnaires de sites patrimoniaux et acteurs touristiques : une approche comparative à Naples. </a:t>
            </a:r>
            <a:r>
              <a:rPr lang="fr-CA" sz="500" dirty="0" err="1"/>
              <a:t>Téoros</a:t>
            </a:r>
            <a:r>
              <a:rPr lang="fr-CA" sz="500" dirty="0"/>
              <a:t>, 40(2). Repéré à </a:t>
            </a:r>
            <a:r>
              <a:rPr lang="fr-CA" sz="500" u="sng" dirty="0">
                <a:hlinkClick r:id="rId22"/>
              </a:rPr>
              <a:t>https://doi-org.biblioproxy.uqtr.ca/10.7202/1084555ar</a:t>
            </a:r>
            <a:r>
              <a:rPr lang="fr-CA" sz="500" dirty="0"/>
              <a:t> </a:t>
            </a:r>
            <a:endParaRPr lang="en-US" sz="500" dirty="0"/>
          </a:p>
          <a:p>
            <a:pPr algn="ctr" defTabSz="911344">
              <a:defRPr/>
            </a:pPr>
            <a:endParaRPr lang="en-US" sz="5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ZoneTexte 1">
            <a:extLst>
              <a:ext uri="{FF2B5EF4-FFF2-40B4-BE49-F238E27FC236}">
                <a16:creationId xmlns:a16="http://schemas.microsoft.com/office/drawing/2014/main" id="{484B37F1-F59C-DE67-801E-05E2915E607A}"/>
              </a:ext>
            </a:extLst>
          </p:cNvPr>
          <p:cNvSpPr txBox="1"/>
          <p:nvPr>
            <p:custDataLst>
              <p:tags r:id="rId9"/>
            </p:custDataLst>
          </p:nvPr>
        </p:nvSpPr>
        <p:spPr>
          <a:xfrm>
            <a:off x="3951514" y="6140682"/>
            <a:ext cx="3681931" cy="708677"/>
          </a:xfrm>
          <a:prstGeom prst="rect">
            <a:avLst/>
          </a:prstGeom>
          <a:solidFill>
            <a:schemeClr val="bg2">
              <a:lumMod val="90000"/>
            </a:schemeClr>
          </a:solidFill>
        </p:spPr>
        <p:txBody>
          <a:bodyPr wrap="square" lIns="27007" tIns="13504" rIns="27007" bIns="13504"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1344">
              <a:defRPr/>
            </a:pPr>
            <a:r>
              <a:rPr lang="fr-CA" sz="1200" b="1" dirty="0">
                <a:latin typeface="Georgia Pro"/>
                <a:cs typeface="Arial"/>
              </a:rPr>
              <a:t>Remerciements </a:t>
            </a:r>
          </a:p>
          <a:p>
            <a:pPr defTabSz="911344">
              <a:defRPr/>
            </a:pPr>
            <a:r>
              <a:rPr lang="fr-CA" sz="800" dirty="0">
                <a:latin typeface="+mj-lt"/>
                <a:cs typeface="Arial"/>
              </a:rPr>
              <a:t>J'aimerais remercier les participants qui m'ont accordé de leur temps. J'aimerais également remercier les professeurs et chargés de cours qui m'ont aidé avec la réalisation de mon projet.</a:t>
            </a:r>
            <a:r>
              <a:rPr lang="fr-CA" sz="800" dirty="0">
                <a:latin typeface="Arial"/>
                <a:cs typeface="Arial"/>
              </a:rPr>
              <a:t> </a:t>
            </a:r>
            <a:endParaRPr kumimoji="0" lang="fr-CA" sz="82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911344">
              <a:defRPr/>
            </a:pPr>
            <a:endParaRPr lang="fr-CA" sz="828"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241B57D-7F22-9E88-433B-438529F25B00}"/>
              </a:ext>
            </a:extLst>
          </p:cNvPr>
          <p:cNvSpPr txBox="1"/>
          <p:nvPr>
            <p:custDataLst>
              <p:tags r:id="rId10"/>
            </p:custDataLst>
          </p:nvPr>
        </p:nvSpPr>
        <p:spPr>
          <a:xfrm>
            <a:off x="2127956" y="787400"/>
            <a:ext cx="7470421" cy="70788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t>Quels sont les avantages des entreprises de tourisme gourmand d’utiliser le marketing d’influence ? </a:t>
            </a:r>
          </a:p>
        </p:txBody>
      </p:sp>
      <p:pic>
        <p:nvPicPr>
          <p:cNvPr id="5" name="Image 5" descr="Personne tenant un téléphone portable pour prendre des photos de bols, tasses de café, croissants, serviettes et couverts sur une table en bois">
            <a:extLst>
              <a:ext uri="{FF2B5EF4-FFF2-40B4-BE49-F238E27FC236}">
                <a16:creationId xmlns:a16="http://schemas.microsoft.com/office/drawing/2014/main" id="{5E0C9998-BB0D-F806-E3C4-429F4C59E51A}"/>
              </a:ext>
            </a:extLst>
          </p:cNvPr>
          <p:cNvPicPr>
            <a:picLocks noChangeAspect="1"/>
          </p:cNvPicPr>
          <p:nvPr>
            <p:custDataLst>
              <p:tags r:id="rId11"/>
            </p:custDataLst>
          </p:nvPr>
        </p:nvPicPr>
        <p:blipFill>
          <a:blip r:embed="rId23"/>
          <a:stretch>
            <a:fillRect/>
          </a:stretch>
        </p:blipFill>
        <p:spPr>
          <a:xfrm>
            <a:off x="9738852" y="81115"/>
            <a:ext cx="2112297" cy="1410930"/>
          </a:xfrm>
          <a:prstGeom prst="rect">
            <a:avLst/>
          </a:prstGeom>
        </p:spPr>
      </p:pic>
      <p:pic>
        <p:nvPicPr>
          <p:cNvPr id="6" name="Image 10">
            <a:extLst>
              <a:ext uri="{FF2B5EF4-FFF2-40B4-BE49-F238E27FC236}">
                <a16:creationId xmlns:a16="http://schemas.microsoft.com/office/drawing/2014/main" id="{B992800D-7608-68BE-25C6-52AA0351B165}"/>
              </a:ext>
            </a:extLst>
          </p:cNvPr>
          <p:cNvPicPr>
            <a:picLocks noChangeAspect="1"/>
          </p:cNvPicPr>
          <p:nvPr>
            <p:custDataLst>
              <p:tags r:id="rId12"/>
            </p:custDataLst>
          </p:nvPr>
        </p:nvPicPr>
        <p:blipFill>
          <a:blip r:embed="rId24"/>
          <a:stretch>
            <a:fillRect/>
          </a:stretch>
        </p:blipFill>
        <p:spPr>
          <a:xfrm>
            <a:off x="138519" y="77885"/>
            <a:ext cx="1810408" cy="858577"/>
          </a:xfrm>
          <a:prstGeom prst="rect">
            <a:avLst/>
          </a:prstGeom>
        </p:spPr>
      </p:pic>
      <p:pic>
        <p:nvPicPr>
          <p:cNvPr id="11" name="Image 16" descr="Une image contenant table&#10;&#10;Description générée automatiquement">
            <a:extLst>
              <a:ext uri="{FF2B5EF4-FFF2-40B4-BE49-F238E27FC236}">
                <a16:creationId xmlns:a16="http://schemas.microsoft.com/office/drawing/2014/main" id="{6A86ED64-8F0D-E1EE-740F-68C0BD3C0E89}"/>
              </a:ext>
            </a:extLst>
          </p:cNvPr>
          <p:cNvPicPr>
            <a:picLocks noChangeAspect="1"/>
          </p:cNvPicPr>
          <p:nvPr>
            <p:custDataLst>
              <p:tags r:id="rId13"/>
            </p:custDataLst>
          </p:nvPr>
        </p:nvPicPr>
        <p:blipFill>
          <a:blip r:embed="rId25"/>
          <a:stretch>
            <a:fillRect/>
          </a:stretch>
        </p:blipFill>
        <p:spPr>
          <a:xfrm>
            <a:off x="7768929" y="1930572"/>
            <a:ext cx="4259761" cy="3022391"/>
          </a:xfrm>
          <a:prstGeom prst="rect">
            <a:avLst/>
          </a:prstGeom>
        </p:spPr>
      </p:pic>
      <p:pic>
        <p:nvPicPr>
          <p:cNvPr id="17" name="Image 16"/>
          <p:cNvPicPr>
            <a:picLocks noChangeAspect="1"/>
          </p:cNvPicPr>
          <p:nvPr>
            <p:custDataLst>
              <p:tags r:id="rId14"/>
            </p:custDataLst>
          </p:nvPr>
        </p:nvPicPr>
        <p:blipFill rotWithShape="1">
          <a:blip r:embed="rId26"/>
          <a:srcRect l="2027" t="3196" r="2093" b="1499"/>
          <a:stretch/>
        </p:blipFill>
        <p:spPr>
          <a:xfrm>
            <a:off x="3952601" y="3428217"/>
            <a:ext cx="3683726" cy="2697472"/>
          </a:xfrm>
          <a:prstGeom prst="rect">
            <a:avLst/>
          </a:prstGeom>
        </p:spPr>
      </p:pic>
    </p:spTree>
    <p:extLst>
      <p:ext uri="{BB962C8B-B14F-4D97-AF65-F5344CB8AC3E}">
        <p14:creationId xmlns:p14="http://schemas.microsoft.com/office/powerpoint/2010/main" val="3784089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633</Words>
  <Application>Microsoft Office PowerPoint</Application>
  <PresentationFormat>Grand écran</PresentationFormat>
  <Paragraphs>21</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Calibri</vt:lpstr>
      <vt:lpstr>Calibri Light</vt:lpstr>
      <vt:lpstr>Georgia Pro</vt:lpstr>
      <vt:lpstr>Segoe Print</vt:lpstr>
      <vt:lpstr>Times New Roman</vt:lpstr>
      <vt:lpstr>Verdana Pro</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Darveau, Stéphanie</dc:creator>
  <cp:lastModifiedBy>Stéphanie</cp:lastModifiedBy>
  <cp:revision>279</cp:revision>
  <dcterms:created xsi:type="dcterms:W3CDTF">2023-04-24T18:32:56Z</dcterms:created>
  <dcterms:modified xsi:type="dcterms:W3CDTF">2023-05-29T15:59:45Z</dcterms:modified>
</cp:coreProperties>
</file>