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60" r:id="rId4"/>
    <p:sldId id="261" r:id="rId5"/>
    <p:sldId id="262" r:id="rId6"/>
    <p:sldId id="263" r:id="rId7"/>
    <p:sldId id="265" r:id="rId8"/>
    <p:sldId id="264" r:id="rId9"/>
    <p:sldId id="266" r:id="rId10"/>
    <p:sldId id="267" r:id="rId11"/>
    <p:sldId id="268" r:id="rId12"/>
    <p:sldId id="269" r:id="rId13"/>
    <p:sldId id="270" r:id="rId14"/>
    <p:sldId id="271" r:id="rId15"/>
    <p:sldId id="272" r:id="rId16"/>
    <p:sldId id="274" r:id="rId17"/>
    <p:sldId id="273" r:id="rId18"/>
    <p:sldId id="275" r:id="rId19"/>
    <p:sldId id="276" r:id="rId20"/>
    <p:sldId id="277" r:id="rId21"/>
    <p:sldId id="278" r:id="rId22"/>
    <p:sldId id="279"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E58FFC-7CC9-19D4-A3C2-9759E502E92C}" v="297" dt="2023-10-21T21:12:36.059"/>
    <p1510:client id="{D86797F2-60D0-47AE-8B1E-22D6C97BCE3D}" v="3346" dt="2023-10-21T13:17:52.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8" d="100"/>
          <a:sy n="68" d="100"/>
        </p:scale>
        <p:origin x="4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3.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3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3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52310-1F02-4901-95BB-FDA6BFB37BA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18DFEDF-7266-4555-965F-52F48B54680A}">
      <dgm:prSet/>
      <dgm:spPr/>
      <dgm:t>
        <a:bodyPr/>
        <a:lstStyle/>
        <a:p>
          <a:r>
            <a:rPr lang="fr-FR" dirty="0"/>
            <a:t>Il s'appuie sur un langage spécialisé;</a:t>
          </a:r>
          <a:endParaRPr lang="en-US" dirty="0"/>
        </a:p>
      </dgm:t>
    </dgm:pt>
    <dgm:pt modelId="{C05FD4E4-407D-4EB1-88B3-EB4CEF3F0916}" type="parTrans" cxnId="{823BA787-9124-487A-8CCE-8FE0662F5E7A}">
      <dgm:prSet/>
      <dgm:spPr/>
      <dgm:t>
        <a:bodyPr/>
        <a:lstStyle/>
        <a:p>
          <a:endParaRPr lang="en-US"/>
        </a:p>
      </dgm:t>
    </dgm:pt>
    <dgm:pt modelId="{EF3BD897-EAE1-4435-8C72-9E624AEA4634}" type="sibTrans" cxnId="{823BA787-9124-487A-8CCE-8FE0662F5E7A}">
      <dgm:prSet/>
      <dgm:spPr/>
      <dgm:t>
        <a:bodyPr/>
        <a:lstStyle/>
        <a:p>
          <a:endParaRPr lang="en-US"/>
        </a:p>
      </dgm:t>
    </dgm:pt>
    <dgm:pt modelId="{28A92287-2601-4679-A527-475335D17410}">
      <dgm:prSet/>
      <dgm:spPr/>
      <dgm:t>
        <a:bodyPr/>
        <a:lstStyle/>
        <a:p>
          <a:r>
            <a:rPr lang="fr-FR" dirty="0"/>
            <a:t>Il est évalué par des pairs;</a:t>
          </a:r>
          <a:endParaRPr lang="en-US" dirty="0"/>
        </a:p>
      </dgm:t>
    </dgm:pt>
    <dgm:pt modelId="{E73D236F-A18E-4FBF-813D-8C6F49A4B2AF}" type="parTrans" cxnId="{8448BEAA-2238-42E4-ABAB-94950A307988}">
      <dgm:prSet/>
      <dgm:spPr/>
      <dgm:t>
        <a:bodyPr/>
        <a:lstStyle/>
        <a:p>
          <a:endParaRPr lang="en-US"/>
        </a:p>
      </dgm:t>
    </dgm:pt>
    <dgm:pt modelId="{4AD19299-3519-485E-9797-52D0580D863C}" type="sibTrans" cxnId="{8448BEAA-2238-42E4-ABAB-94950A307988}">
      <dgm:prSet/>
      <dgm:spPr/>
      <dgm:t>
        <a:bodyPr/>
        <a:lstStyle/>
        <a:p>
          <a:endParaRPr lang="en-US"/>
        </a:p>
      </dgm:t>
    </dgm:pt>
    <dgm:pt modelId="{C7D5C125-B2B1-464C-84CC-95B8EDE10D77}">
      <dgm:prSet/>
      <dgm:spPr/>
      <dgm:t>
        <a:bodyPr/>
        <a:lstStyle/>
        <a:p>
          <a:r>
            <a:rPr lang="fr-FR" dirty="0"/>
            <a:t>Il s'adresse à des personnes expertes;</a:t>
          </a:r>
          <a:endParaRPr lang="en-US" dirty="0"/>
        </a:p>
      </dgm:t>
    </dgm:pt>
    <dgm:pt modelId="{A8A1AF12-7DDA-40FA-AB60-C4F7A9B0A246}" type="parTrans" cxnId="{ED4AF7C6-C365-4DAF-ACFD-0CDFE9A77731}">
      <dgm:prSet/>
      <dgm:spPr/>
      <dgm:t>
        <a:bodyPr/>
        <a:lstStyle/>
        <a:p>
          <a:endParaRPr lang="en-US"/>
        </a:p>
      </dgm:t>
    </dgm:pt>
    <dgm:pt modelId="{16BF2159-837C-4C11-BD68-8004E6F3FA40}" type="sibTrans" cxnId="{ED4AF7C6-C365-4DAF-ACFD-0CDFE9A77731}">
      <dgm:prSet/>
      <dgm:spPr/>
      <dgm:t>
        <a:bodyPr/>
        <a:lstStyle/>
        <a:p>
          <a:endParaRPr lang="en-US"/>
        </a:p>
      </dgm:t>
    </dgm:pt>
    <dgm:pt modelId="{1C488DFA-35C4-42A4-870F-220EB28DDF37}">
      <dgm:prSet/>
      <dgm:spPr/>
      <dgm:t>
        <a:bodyPr/>
        <a:lstStyle/>
        <a:p>
          <a:r>
            <a:rPr lang="fr-FR" dirty="0"/>
            <a:t>On peut soumettre un article donné à une seule revue à la fois</a:t>
          </a:r>
          <a:r>
            <a:rPr lang="fr-FR" dirty="0">
              <a:latin typeface="Avenir Next LT Pro"/>
            </a:rPr>
            <a:t>.</a:t>
          </a:r>
          <a:endParaRPr lang="en-US" dirty="0"/>
        </a:p>
      </dgm:t>
    </dgm:pt>
    <dgm:pt modelId="{81BD21D3-D1DA-4365-A25A-55251CDABA68}" type="parTrans" cxnId="{1016B397-43E7-4C35-9924-AD05FC415086}">
      <dgm:prSet/>
      <dgm:spPr/>
      <dgm:t>
        <a:bodyPr/>
        <a:lstStyle/>
        <a:p>
          <a:endParaRPr lang="en-US"/>
        </a:p>
      </dgm:t>
    </dgm:pt>
    <dgm:pt modelId="{DE32E412-F225-41BB-BDDF-3B040CC1847C}" type="sibTrans" cxnId="{1016B397-43E7-4C35-9924-AD05FC415086}">
      <dgm:prSet/>
      <dgm:spPr/>
      <dgm:t>
        <a:bodyPr/>
        <a:lstStyle/>
        <a:p>
          <a:endParaRPr lang="en-US"/>
        </a:p>
      </dgm:t>
    </dgm:pt>
    <dgm:pt modelId="{6B71C937-00AE-45DE-ACB9-A4785E3AE2F5}" type="pres">
      <dgm:prSet presAssocID="{D6952310-1F02-4901-95BB-FDA6BFB37BA6}" presName="root" presStyleCnt="0">
        <dgm:presLayoutVars>
          <dgm:dir/>
          <dgm:resizeHandles val="exact"/>
        </dgm:presLayoutVars>
      </dgm:prSet>
      <dgm:spPr/>
    </dgm:pt>
    <dgm:pt modelId="{75E0EA89-0303-43D3-9CCB-D92A076E3DA4}" type="pres">
      <dgm:prSet presAssocID="{A18DFEDF-7266-4555-965F-52F48B54680A}" presName="compNode" presStyleCnt="0"/>
      <dgm:spPr/>
    </dgm:pt>
    <dgm:pt modelId="{03BE5D0F-C6D2-4EF4-925D-B664930EB068}" type="pres">
      <dgm:prSet presAssocID="{A18DFEDF-7266-4555-965F-52F48B54680A}" presName="bgRect" presStyleLbl="bgShp" presStyleIdx="0" presStyleCnt="4"/>
      <dgm:spPr/>
    </dgm:pt>
    <dgm:pt modelId="{5FE4F744-76FC-4254-AFE8-0980082FFDB4}" type="pres">
      <dgm:prSet presAssocID="{A18DFEDF-7266-4555-965F-52F48B54680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vres"/>
        </a:ext>
      </dgm:extLst>
    </dgm:pt>
    <dgm:pt modelId="{02B95798-A102-4426-AC49-87DCB1CAB1A2}" type="pres">
      <dgm:prSet presAssocID="{A18DFEDF-7266-4555-965F-52F48B54680A}" presName="spaceRect" presStyleCnt="0"/>
      <dgm:spPr/>
    </dgm:pt>
    <dgm:pt modelId="{6C0A97AC-7DC2-4D68-B415-AFF03943F812}" type="pres">
      <dgm:prSet presAssocID="{A18DFEDF-7266-4555-965F-52F48B54680A}" presName="parTx" presStyleLbl="revTx" presStyleIdx="0" presStyleCnt="4">
        <dgm:presLayoutVars>
          <dgm:chMax val="0"/>
          <dgm:chPref val="0"/>
        </dgm:presLayoutVars>
      </dgm:prSet>
      <dgm:spPr/>
    </dgm:pt>
    <dgm:pt modelId="{7A13E3F1-F7BD-4C7D-82B6-6CD4F6450407}" type="pres">
      <dgm:prSet presAssocID="{EF3BD897-EAE1-4435-8C72-9E624AEA4634}" presName="sibTrans" presStyleCnt="0"/>
      <dgm:spPr/>
    </dgm:pt>
    <dgm:pt modelId="{7B977046-652F-47A5-8366-A4E400399232}" type="pres">
      <dgm:prSet presAssocID="{28A92287-2601-4679-A527-475335D17410}" presName="compNode" presStyleCnt="0"/>
      <dgm:spPr/>
    </dgm:pt>
    <dgm:pt modelId="{B1B3CD6E-52DE-46FE-BC34-8932D0208494}" type="pres">
      <dgm:prSet presAssocID="{28A92287-2601-4679-A527-475335D17410}" presName="bgRect" presStyleLbl="bgShp" presStyleIdx="1" presStyleCnt="4"/>
      <dgm:spPr/>
    </dgm:pt>
    <dgm:pt modelId="{561C603E-3AC2-4A8C-8460-6597136F23B2}" type="pres">
      <dgm:prSet presAssocID="{28A92287-2601-4679-A527-475335D1741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e"/>
        </a:ext>
      </dgm:extLst>
    </dgm:pt>
    <dgm:pt modelId="{F0A17286-749D-4A1E-9AEB-645025C010C9}" type="pres">
      <dgm:prSet presAssocID="{28A92287-2601-4679-A527-475335D17410}" presName="spaceRect" presStyleCnt="0"/>
      <dgm:spPr/>
    </dgm:pt>
    <dgm:pt modelId="{59B60DBA-0F67-48B8-8204-8FC63E1E2CB3}" type="pres">
      <dgm:prSet presAssocID="{28A92287-2601-4679-A527-475335D17410}" presName="parTx" presStyleLbl="revTx" presStyleIdx="1" presStyleCnt="4">
        <dgm:presLayoutVars>
          <dgm:chMax val="0"/>
          <dgm:chPref val="0"/>
        </dgm:presLayoutVars>
      </dgm:prSet>
      <dgm:spPr/>
    </dgm:pt>
    <dgm:pt modelId="{4FFF586E-D33F-4A76-99B6-9F26C9158222}" type="pres">
      <dgm:prSet presAssocID="{4AD19299-3519-485E-9797-52D0580D863C}" presName="sibTrans" presStyleCnt="0"/>
      <dgm:spPr/>
    </dgm:pt>
    <dgm:pt modelId="{195A80BC-12AC-48ED-9EDE-3E38C18E38A1}" type="pres">
      <dgm:prSet presAssocID="{C7D5C125-B2B1-464C-84CC-95B8EDE10D77}" presName="compNode" presStyleCnt="0"/>
      <dgm:spPr/>
    </dgm:pt>
    <dgm:pt modelId="{2E16F964-81A7-4A65-8386-DB0E936B1228}" type="pres">
      <dgm:prSet presAssocID="{C7D5C125-B2B1-464C-84CC-95B8EDE10D77}" presName="bgRect" presStyleLbl="bgShp" presStyleIdx="2" presStyleCnt="4"/>
      <dgm:spPr/>
    </dgm:pt>
    <dgm:pt modelId="{E3881A18-E9B8-46BD-B794-5F02EDDE55DC}" type="pres">
      <dgm:prSet presAssocID="{C7D5C125-B2B1-464C-84CC-95B8EDE10D7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of People"/>
        </a:ext>
      </dgm:extLst>
    </dgm:pt>
    <dgm:pt modelId="{E1C5C833-6DC7-45FE-9DC4-303A980F6164}" type="pres">
      <dgm:prSet presAssocID="{C7D5C125-B2B1-464C-84CC-95B8EDE10D77}" presName="spaceRect" presStyleCnt="0"/>
      <dgm:spPr/>
    </dgm:pt>
    <dgm:pt modelId="{0A4D1E57-8AC0-4F27-B1F9-C4099C4CF12D}" type="pres">
      <dgm:prSet presAssocID="{C7D5C125-B2B1-464C-84CC-95B8EDE10D77}" presName="parTx" presStyleLbl="revTx" presStyleIdx="2" presStyleCnt="4">
        <dgm:presLayoutVars>
          <dgm:chMax val="0"/>
          <dgm:chPref val="0"/>
        </dgm:presLayoutVars>
      </dgm:prSet>
      <dgm:spPr/>
    </dgm:pt>
    <dgm:pt modelId="{9E51A2F5-70F7-490E-B5C8-856FE4B830C9}" type="pres">
      <dgm:prSet presAssocID="{16BF2159-837C-4C11-BD68-8004E6F3FA40}" presName="sibTrans" presStyleCnt="0"/>
      <dgm:spPr/>
    </dgm:pt>
    <dgm:pt modelId="{4E43ACE6-A979-482C-9C49-060B549834B7}" type="pres">
      <dgm:prSet presAssocID="{1C488DFA-35C4-42A4-870F-220EB28DDF37}" presName="compNode" presStyleCnt="0"/>
      <dgm:spPr/>
    </dgm:pt>
    <dgm:pt modelId="{89EBB843-C99F-4DFF-951C-83DDC115A8BE}" type="pres">
      <dgm:prSet presAssocID="{1C488DFA-35C4-42A4-870F-220EB28DDF37}" presName="bgRect" presStyleLbl="bgShp" presStyleIdx="3" presStyleCnt="4"/>
      <dgm:spPr/>
    </dgm:pt>
    <dgm:pt modelId="{1155C433-4D5D-4AAD-AB18-5841F18E1716}" type="pres">
      <dgm:prSet presAssocID="{1C488DFA-35C4-42A4-870F-220EB28DDF3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Journal"/>
        </a:ext>
      </dgm:extLst>
    </dgm:pt>
    <dgm:pt modelId="{AB64EC1E-E9F9-4060-B732-9F34A53B6122}" type="pres">
      <dgm:prSet presAssocID="{1C488DFA-35C4-42A4-870F-220EB28DDF37}" presName="spaceRect" presStyleCnt="0"/>
      <dgm:spPr/>
    </dgm:pt>
    <dgm:pt modelId="{7BD0C5A7-D662-4285-9F03-6FB1C5654478}" type="pres">
      <dgm:prSet presAssocID="{1C488DFA-35C4-42A4-870F-220EB28DDF37}" presName="parTx" presStyleLbl="revTx" presStyleIdx="3" presStyleCnt="4">
        <dgm:presLayoutVars>
          <dgm:chMax val="0"/>
          <dgm:chPref val="0"/>
        </dgm:presLayoutVars>
      </dgm:prSet>
      <dgm:spPr/>
    </dgm:pt>
  </dgm:ptLst>
  <dgm:cxnLst>
    <dgm:cxn modelId="{823BA787-9124-487A-8CCE-8FE0662F5E7A}" srcId="{D6952310-1F02-4901-95BB-FDA6BFB37BA6}" destId="{A18DFEDF-7266-4555-965F-52F48B54680A}" srcOrd="0" destOrd="0" parTransId="{C05FD4E4-407D-4EB1-88B3-EB4CEF3F0916}" sibTransId="{EF3BD897-EAE1-4435-8C72-9E624AEA4634}"/>
    <dgm:cxn modelId="{1016B397-43E7-4C35-9924-AD05FC415086}" srcId="{D6952310-1F02-4901-95BB-FDA6BFB37BA6}" destId="{1C488DFA-35C4-42A4-870F-220EB28DDF37}" srcOrd="3" destOrd="0" parTransId="{81BD21D3-D1DA-4365-A25A-55251CDABA68}" sibTransId="{DE32E412-F225-41BB-BDDF-3B040CC1847C}"/>
    <dgm:cxn modelId="{9C311098-55A4-42A4-B235-CDFDBC5F3ADE}" type="presOf" srcId="{C7D5C125-B2B1-464C-84CC-95B8EDE10D77}" destId="{0A4D1E57-8AC0-4F27-B1F9-C4099C4CF12D}" srcOrd="0" destOrd="0" presId="urn:microsoft.com/office/officeart/2018/2/layout/IconVerticalSolidList"/>
    <dgm:cxn modelId="{6DAEACA2-CC50-4ABA-A2D1-C6F3B2CF480F}" type="presOf" srcId="{1C488DFA-35C4-42A4-870F-220EB28DDF37}" destId="{7BD0C5A7-D662-4285-9F03-6FB1C5654478}" srcOrd="0" destOrd="0" presId="urn:microsoft.com/office/officeart/2018/2/layout/IconVerticalSolidList"/>
    <dgm:cxn modelId="{919C43A5-43C4-4643-A86D-0C49C361B360}" type="presOf" srcId="{28A92287-2601-4679-A527-475335D17410}" destId="{59B60DBA-0F67-48B8-8204-8FC63E1E2CB3}" srcOrd="0" destOrd="0" presId="urn:microsoft.com/office/officeart/2018/2/layout/IconVerticalSolidList"/>
    <dgm:cxn modelId="{8448BEAA-2238-42E4-ABAB-94950A307988}" srcId="{D6952310-1F02-4901-95BB-FDA6BFB37BA6}" destId="{28A92287-2601-4679-A527-475335D17410}" srcOrd="1" destOrd="0" parTransId="{E73D236F-A18E-4FBF-813D-8C6F49A4B2AF}" sibTransId="{4AD19299-3519-485E-9797-52D0580D863C}"/>
    <dgm:cxn modelId="{ED4AF7C6-C365-4DAF-ACFD-0CDFE9A77731}" srcId="{D6952310-1F02-4901-95BB-FDA6BFB37BA6}" destId="{C7D5C125-B2B1-464C-84CC-95B8EDE10D77}" srcOrd="2" destOrd="0" parTransId="{A8A1AF12-7DDA-40FA-AB60-C4F7A9B0A246}" sibTransId="{16BF2159-837C-4C11-BD68-8004E6F3FA40}"/>
    <dgm:cxn modelId="{CC62B7CA-9DCA-48DD-BB48-48C8AF3D5497}" type="presOf" srcId="{D6952310-1F02-4901-95BB-FDA6BFB37BA6}" destId="{6B71C937-00AE-45DE-ACB9-A4785E3AE2F5}" srcOrd="0" destOrd="0" presId="urn:microsoft.com/office/officeart/2018/2/layout/IconVerticalSolidList"/>
    <dgm:cxn modelId="{B4AA0BD2-6CB9-43C3-90EA-8071F1196767}" type="presOf" srcId="{A18DFEDF-7266-4555-965F-52F48B54680A}" destId="{6C0A97AC-7DC2-4D68-B415-AFF03943F812}" srcOrd="0" destOrd="0" presId="urn:microsoft.com/office/officeart/2018/2/layout/IconVerticalSolidList"/>
    <dgm:cxn modelId="{C77F7FDC-7426-444C-96B1-58B966DED8B5}" type="presParOf" srcId="{6B71C937-00AE-45DE-ACB9-A4785E3AE2F5}" destId="{75E0EA89-0303-43D3-9CCB-D92A076E3DA4}" srcOrd="0" destOrd="0" presId="urn:microsoft.com/office/officeart/2018/2/layout/IconVerticalSolidList"/>
    <dgm:cxn modelId="{F39701FE-8BFF-44D8-93C9-91BDAB80B424}" type="presParOf" srcId="{75E0EA89-0303-43D3-9CCB-D92A076E3DA4}" destId="{03BE5D0F-C6D2-4EF4-925D-B664930EB068}" srcOrd="0" destOrd="0" presId="urn:microsoft.com/office/officeart/2018/2/layout/IconVerticalSolidList"/>
    <dgm:cxn modelId="{80A8CE08-E8FD-41C2-94B5-00D353EA5646}" type="presParOf" srcId="{75E0EA89-0303-43D3-9CCB-D92A076E3DA4}" destId="{5FE4F744-76FC-4254-AFE8-0980082FFDB4}" srcOrd="1" destOrd="0" presId="urn:microsoft.com/office/officeart/2018/2/layout/IconVerticalSolidList"/>
    <dgm:cxn modelId="{98A8FCCC-5C41-428D-8A10-7C18F8DFE94F}" type="presParOf" srcId="{75E0EA89-0303-43D3-9CCB-D92A076E3DA4}" destId="{02B95798-A102-4426-AC49-87DCB1CAB1A2}" srcOrd="2" destOrd="0" presId="urn:microsoft.com/office/officeart/2018/2/layout/IconVerticalSolidList"/>
    <dgm:cxn modelId="{7746EB42-6670-4E03-BAB9-A3AF48D2DF67}" type="presParOf" srcId="{75E0EA89-0303-43D3-9CCB-D92A076E3DA4}" destId="{6C0A97AC-7DC2-4D68-B415-AFF03943F812}" srcOrd="3" destOrd="0" presId="urn:microsoft.com/office/officeart/2018/2/layout/IconVerticalSolidList"/>
    <dgm:cxn modelId="{276A0A7F-89B4-4BA2-BA82-E516F6FF6252}" type="presParOf" srcId="{6B71C937-00AE-45DE-ACB9-A4785E3AE2F5}" destId="{7A13E3F1-F7BD-4C7D-82B6-6CD4F6450407}" srcOrd="1" destOrd="0" presId="urn:microsoft.com/office/officeart/2018/2/layout/IconVerticalSolidList"/>
    <dgm:cxn modelId="{7FEC266E-3328-466F-852D-4EE37FDACEDA}" type="presParOf" srcId="{6B71C937-00AE-45DE-ACB9-A4785E3AE2F5}" destId="{7B977046-652F-47A5-8366-A4E400399232}" srcOrd="2" destOrd="0" presId="urn:microsoft.com/office/officeart/2018/2/layout/IconVerticalSolidList"/>
    <dgm:cxn modelId="{D3C64178-40B5-4728-9E40-F268006977C1}" type="presParOf" srcId="{7B977046-652F-47A5-8366-A4E400399232}" destId="{B1B3CD6E-52DE-46FE-BC34-8932D0208494}" srcOrd="0" destOrd="0" presId="urn:microsoft.com/office/officeart/2018/2/layout/IconVerticalSolidList"/>
    <dgm:cxn modelId="{26629EA4-11CB-4843-BB58-08C28952AB0D}" type="presParOf" srcId="{7B977046-652F-47A5-8366-A4E400399232}" destId="{561C603E-3AC2-4A8C-8460-6597136F23B2}" srcOrd="1" destOrd="0" presId="urn:microsoft.com/office/officeart/2018/2/layout/IconVerticalSolidList"/>
    <dgm:cxn modelId="{5991D59F-0A21-4950-ADC4-4AFEB5713E54}" type="presParOf" srcId="{7B977046-652F-47A5-8366-A4E400399232}" destId="{F0A17286-749D-4A1E-9AEB-645025C010C9}" srcOrd="2" destOrd="0" presId="urn:microsoft.com/office/officeart/2018/2/layout/IconVerticalSolidList"/>
    <dgm:cxn modelId="{19F70796-89A3-4646-B341-C40D24C10B34}" type="presParOf" srcId="{7B977046-652F-47A5-8366-A4E400399232}" destId="{59B60DBA-0F67-48B8-8204-8FC63E1E2CB3}" srcOrd="3" destOrd="0" presId="urn:microsoft.com/office/officeart/2018/2/layout/IconVerticalSolidList"/>
    <dgm:cxn modelId="{E300EAC5-039D-4639-8F0E-1425A06B0EF6}" type="presParOf" srcId="{6B71C937-00AE-45DE-ACB9-A4785E3AE2F5}" destId="{4FFF586E-D33F-4A76-99B6-9F26C9158222}" srcOrd="3" destOrd="0" presId="urn:microsoft.com/office/officeart/2018/2/layout/IconVerticalSolidList"/>
    <dgm:cxn modelId="{2C69068E-8B80-4F81-8F56-F54B819C0B50}" type="presParOf" srcId="{6B71C937-00AE-45DE-ACB9-A4785E3AE2F5}" destId="{195A80BC-12AC-48ED-9EDE-3E38C18E38A1}" srcOrd="4" destOrd="0" presId="urn:microsoft.com/office/officeart/2018/2/layout/IconVerticalSolidList"/>
    <dgm:cxn modelId="{70C5CDF3-E63A-4294-935D-0132A357C874}" type="presParOf" srcId="{195A80BC-12AC-48ED-9EDE-3E38C18E38A1}" destId="{2E16F964-81A7-4A65-8386-DB0E936B1228}" srcOrd="0" destOrd="0" presId="urn:microsoft.com/office/officeart/2018/2/layout/IconVerticalSolidList"/>
    <dgm:cxn modelId="{4918620C-C4D9-4074-9CDA-1547C274D1DA}" type="presParOf" srcId="{195A80BC-12AC-48ED-9EDE-3E38C18E38A1}" destId="{E3881A18-E9B8-46BD-B794-5F02EDDE55DC}" srcOrd="1" destOrd="0" presId="urn:microsoft.com/office/officeart/2018/2/layout/IconVerticalSolidList"/>
    <dgm:cxn modelId="{8AAD1BFE-03C0-4F56-B017-46735772456A}" type="presParOf" srcId="{195A80BC-12AC-48ED-9EDE-3E38C18E38A1}" destId="{E1C5C833-6DC7-45FE-9DC4-303A980F6164}" srcOrd="2" destOrd="0" presId="urn:microsoft.com/office/officeart/2018/2/layout/IconVerticalSolidList"/>
    <dgm:cxn modelId="{FE43742E-54AC-4957-85AC-253D475350A8}" type="presParOf" srcId="{195A80BC-12AC-48ED-9EDE-3E38C18E38A1}" destId="{0A4D1E57-8AC0-4F27-B1F9-C4099C4CF12D}" srcOrd="3" destOrd="0" presId="urn:microsoft.com/office/officeart/2018/2/layout/IconVerticalSolidList"/>
    <dgm:cxn modelId="{A14E5C8D-3C2A-437F-A557-689739251236}" type="presParOf" srcId="{6B71C937-00AE-45DE-ACB9-A4785E3AE2F5}" destId="{9E51A2F5-70F7-490E-B5C8-856FE4B830C9}" srcOrd="5" destOrd="0" presId="urn:microsoft.com/office/officeart/2018/2/layout/IconVerticalSolidList"/>
    <dgm:cxn modelId="{EBD16BFE-EBB9-45E6-A3D4-C23CD66ED96B}" type="presParOf" srcId="{6B71C937-00AE-45DE-ACB9-A4785E3AE2F5}" destId="{4E43ACE6-A979-482C-9C49-060B549834B7}" srcOrd="6" destOrd="0" presId="urn:microsoft.com/office/officeart/2018/2/layout/IconVerticalSolidList"/>
    <dgm:cxn modelId="{D6B26F57-B7AA-4879-A450-033B504523A6}" type="presParOf" srcId="{4E43ACE6-A979-482C-9C49-060B549834B7}" destId="{89EBB843-C99F-4DFF-951C-83DDC115A8BE}" srcOrd="0" destOrd="0" presId="urn:microsoft.com/office/officeart/2018/2/layout/IconVerticalSolidList"/>
    <dgm:cxn modelId="{EB9FB6E7-4F5C-46D7-A891-D34D6C47F8B2}" type="presParOf" srcId="{4E43ACE6-A979-482C-9C49-060B549834B7}" destId="{1155C433-4D5D-4AAD-AB18-5841F18E1716}" srcOrd="1" destOrd="0" presId="urn:microsoft.com/office/officeart/2018/2/layout/IconVerticalSolidList"/>
    <dgm:cxn modelId="{ED309FC1-C738-4085-AB8E-931882FEA3C2}" type="presParOf" srcId="{4E43ACE6-A979-482C-9C49-060B549834B7}" destId="{AB64EC1E-E9F9-4060-B732-9F34A53B6122}" srcOrd="2" destOrd="0" presId="urn:microsoft.com/office/officeart/2018/2/layout/IconVerticalSolidList"/>
    <dgm:cxn modelId="{29EB39BC-7E77-4E10-91DE-3A836B1202B2}" type="presParOf" srcId="{4E43ACE6-A979-482C-9C49-060B549834B7}" destId="{7BD0C5A7-D662-4285-9F03-6FB1C565447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0F8A0D-B975-4B12-B763-6C7FCB80D9D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2442867-571A-4FB0-A64D-ACB193FDBDF3}">
      <dgm:prSet/>
      <dgm:spPr/>
      <dgm:t>
        <a:bodyPr/>
        <a:lstStyle/>
        <a:p>
          <a:r>
            <a:rPr lang="fr-FR"/>
            <a:t>Il sert à faire le bilan du travail d'une personne chercheuse ou d'une équipe de recherche, voire d'un champ de recherche complet.</a:t>
          </a:r>
          <a:endParaRPr lang="en-US"/>
        </a:p>
      </dgm:t>
    </dgm:pt>
    <dgm:pt modelId="{00C75002-BEDB-4044-9E5E-31065AE36CDA}" type="parTrans" cxnId="{D24058AF-B3B9-44BD-9D53-4E54697FF567}">
      <dgm:prSet/>
      <dgm:spPr/>
      <dgm:t>
        <a:bodyPr/>
        <a:lstStyle/>
        <a:p>
          <a:endParaRPr lang="en-US"/>
        </a:p>
      </dgm:t>
    </dgm:pt>
    <dgm:pt modelId="{FF6620F5-7787-497A-94D7-16E624C6DB7B}" type="sibTrans" cxnId="{D24058AF-B3B9-44BD-9D53-4E54697FF567}">
      <dgm:prSet/>
      <dgm:spPr/>
      <dgm:t>
        <a:bodyPr/>
        <a:lstStyle/>
        <a:p>
          <a:endParaRPr lang="en-US"/>
        </a:p>
      </dgm:t>
    </dgm:pt>
    <dgm:pt modelId="{391A2475-0481-4D8A-97C1-4EC4C91B9AD8}">
      <dgm:prSet/>
      <dgm:spPr/>
      <dgm:t>
        <a:bodyPr/>
        <a:lstStyle/>
        <a:p>
          <a:r>
            <a:rPr lang="fr-FR"/>
            <a:t>En France, les personnes qui demandent leur habilitation à diriger des recherches doivent se prêter à cet exercice.</a:t>
          </a:r>
          <a:endParaRPr lang="en-US"/>
        </a:p>
      </dgm:t>
    </dgm:pt>
    <dgm:pt modelId="{F568D2C9-9F20-49FB-BB93-24D390AE2B9F}" type="parTrans" cxnId="{264C7D92-8148-4B13-A952-9E68E0BB44B5}">
      <dgm:prSet/>
      <dgm:spPr/>
      <dgm:t>
        <a:bodyPr/>
        <a:lstStyle/>
        <a:p>
          <a:endParaRPr lang="en-US"/>
        </a:p>
      </dgm:t>
    </dgm:pt>
    <dgm:pt modelId="{576A374E-98DC-4DE7-A787-A318D7C9E204}" type="sibTrans" cxnId="{264C7D92-8148-4B13-A952-9E68E0BB44B5}">
      <dgm:prSet/>
      <dgm:spPr/>
      <dgm:t>
        <a:bodyPr/>
        <a:lstStyle/>
        <a:p>
          <a:endParaRPr lang="en-US"/>
        </a:p>
      </dgm:t>
    </dgm:pt>
    <dgm:pt modelId="{5F5791C1-4A55-4F32-B941-B7D0198106B8}">
      <dgm:prSet/>
      <dgm:spPr/>
      <dgm:t>
        <a:bodyPr/>
        <a:lstStyle/>
        <a:p>
          <a:r>
            <a:rPr lang="fr-FR"/>
            <a:t>Les professeur.e.s québécois.e.s le font souvent après 15-20 ans de carrière. </a:t>
          </a:r>
          <a:endParaRPr lang="en-US"/>
        </a:p>
      </dgm:t>
    </dgm:pt>
    <dgm:pt modelId="{E228B8EE-66EC-47D0-A0EC-05280D977BF9}" type="parTrans" cxnId="{AE5A4276-FA5C-4C47-B6C7-69D44B46DC72}">
      <dgm:prSet/>
      <dgm:spPr/>
      <dgm:t>
        <a:bodyPr/>
        <a:lstStyle/>
        <a:p>
          <a:endParaRPr lang="en-US"/>
        </a:p>
      </dgm:t>
    </dgm:pt>
    <dgm:pt modelId="{C62AB2DC-03A5-4341-96C0-1A5B6D9C08FA}" type="sibTrans" cxnId="{AE5A4276-FA5C-4C47-B6C7-69D44B46DC72}">
      <dgm:prSet/>
      <dgm:spPr/>
      <dgm:t>
        <a:bodyPr/>
        <a:lstStyle/>
        <a:p>
          <a:endParaRPr lang="en-US"/>
        </a:p>
      </dgm:t>
    </dgm:pt>
    <dgm:pt modelId="{CCD827D8-1D0B-43EF-86DF-EF62EB20FFF7}">
      <dgm:prSet/>
      <dgm:spPr/>
      <dgm:t>
        <a:bodyPr/>
        <a:lstStyle/>
        <a:p>
          <a:r>
            <a:rPr lang="fr-FR"/>
            <a:t>Ce texte prend parfois la forme d'un article, parfois d'un chapitre d'ouvrage collectif, parfois d'un livre.</a:t>
          </a:r>
          <a:endParaRPr lang="en-US"/>
        </a:p>
      </dgm:t>
    </dgm:pt>
    <dgm:pt modelId="{50557FB0-8E8A-47F1-8164-C2AD9E4A17E7}" type="parTrans" cxnId="{58A8831E-4982-43DD-AA7C-A12D2CCA3BAF}">
      <dgm:prSet/>
      <dgm:spPr/>
      <dgm:t>
        <a:bodyPr/>
        <a:lstStyle/>
        <a:p>
          <a:endParaRPr lang="en-US"/>
        </a:p>
      </dgm:t>
    </dgm:pt>
    <dgm:pt modelId="{C40B7372-32E5-4D1D-9EB6-014499F631AD}" type="sibTrans" cxnId="{58A8831E-4982-43DD-AA7C-A12D2CCA3BAF}">
      <dgm:prSet/>
      <dgm:spPr/>
      <dgm:t>
        <a:bodyPr/>
        <a:lstStyle/>
        <a:p>
          <a:endParaRPr lang="en-US"/>
        </a:p>
      </dgm:t>
    </dgm:pt>
    <dgm:pt modelId="{36BA1A10-BCDE-4A9C-B8BD-A9127DCA4805}" type="pres">
      <dgm:prSet presAssocID="{450F8A0D-B975-4B12-B763-6C7FCB80D9D3}" presName="root" presStyleCnt="0">
        <dgm:presLayoutVars>
          <dgm:dir/>
          <dgm:resizeHandles val="exact"/>
        </dgm:presLayoutVars>
      </dgm:prSet>
      <dgm:spPr/>
    </dgm:pt>
    <dgm:pt modelId="{FB5BBC4B-D971-4F0E-B5CC-4CFF984D7A80}" type="pres">
      <dgm:prSet presAssocID="{72442867-571A-4FB0-A64D-ACB193FDBDF3}" presName="compNode" presStyleCnt="0"/>
      <dgm:spPr/>
    </dgm:pt>
    <dgm:pt modelId="{06091062-8D8D-4AD0-96B4-7EB1DCC5C80C}" type="pres">
      <dgm:prSet presAssocID="{72442867-571A-4FB0-A64D-ACB193FDBDF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D264D56A-ED13-4656-9393-F8230B1B8EBE}" type="pres">
      <dgm:prSet presAssocID="{72442867-571A-4FB0-A64D-ACB193FDBDF3}" presName="spaceRect" presStyleCnt="0"/>
      <dgm:spPr/>
    </dgm:pt>
    <dgm:pt modelId="{D55AB317-AFF8-44EA-ABAF-03F48B146A82}" type="pres">
      <dgm:prSet presAssocID="{72442867-571A-4FB0-A64D-ACB193FDBDF3}" presName="textRect" presStyleLbl="revTx" presStyleIdx="0" presStyleCnt="4">
        <dgm:presLayoutVars>
          <dgm:chMax val="1"/>
          <dgm:chPref val="1"/>
        </dgm:presLayoutVars>
      </dgm:prSet>
      <dgm:spPr/>
    </dgm:pt>
    <dgm:pt modelId="{4DB8C793-D85B-4208-B274-9BA887B710C7}" type="pres">
      <dgm:prSet presAssocID="{FF6620F5-7787-497A-94D7-16E624C6DB7B}" presName="sibTrans" presStyleCnt="0"/>
      <dgm:spPr/>
    </dgm:pt>
    <dgm:pt modelId="{38EA7B90-1061-4869-A784-6B8FEC655CB1}" type="pres">
      <dgm:prSet presAssocID="{391A2475-0481-4D8A-97C1-4EC4C91B9AD8}" presName="compNode" presStyleCnt="0"/>
      <dgm:spPr/>
    </dgm:pt>
    <dgm:pt modelId="{680F7533-64C9-422A-8747-DEBDBE2C2D64}" type="pres">
      <dgm:prSet presAssocID="{391A2475-0481-4D8A-97C1-4EC4C91B9AD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34FD0D33-1866-4E7F-9CF0-D75A37FB6A29}" type="pres">
      <dgm:prSet presAssocID="{391A2475-0481-4D8A-97C1-4EC4C91B9AD8}" presName="spaceRect" presStyleCnt="0"/>
      <dgm:spPr/>
    </dgm:pt>
    <dgm:pt modelId="{8EB650D2-68AD-4DB3-9C9C-2695CDD3DDAB}" type="pres">
      <dgm:prSet presAssocID="{391A2475-0481-4D8A-97C1-4EC4C91B9AD8}" presName="textRect" presStyleLbl="revTx" presStyleIdx="1" presStyleCnt="4">
        <dgm:presLayoutVars>
          <dgm:chMax val="1"/>
          <dgm:chPref val="1"/>
        </dgm:presLayoutVars>
      </dgm:prSet>
      <dgm:spPr/>
    </dgm:pt>
    <dgm:pt modelId="{9DB5AE7E-42C0-41B6-84A9-3895751F3865}" type="pres">
      <dgm:prSet presAssocID="{576A374E-98DC-4DE7-A787-A318D7C9E204}" presName="sibTrans" presStyleCnt="0"/>
      <dgm:spPr/>
    </dgm:pt>
    <dgm:pt modelId="{EB5D5BC9-2073-464D-8094-26B26A4F346B}" type="pres">
      <dgm:prSet presAssocID="{5F5791C1-4A55-4F32-B941-B7D0198106B8}" presName="compNode" presStyleCnt="0"/>
      <dgm:spPr/>
    </dgm:pt>
    <dgm:pt modelId="{D4EB6FE2-37F6-47C2-92A8-560DD698D43D}" type="pres">
      <dgm:prSet presAssocID="{5F5791C1-4A55-4F32-B941-B7D0198106B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e"/>
        </a:ext>
      </dgm:extLst>
    </dgm:pt>
    <dgm:pt modelId="{1DD3D08E-F361-45D0-8A3B-EECE0E889643}" type="pres">
      <dgm:prSet presAssocID="{5F5791C1-4A55-4F32-B941-B7D0198106B8}" presName="spaceRect" presStyleCnt="0"/>
      <dgm:spPr/>
    </dgm:pt>
    <dgm:pt modelId="{66B4B6BC-0C6B-492A-855B-136C336CD922}" type="pres">
      <dgm:prSet presAssocID="{5F5791C1-4A55-4F32-B941-B7D0198106B8}" presName="textRect" presStyleLbl="revTx" presStyleIdx="2" presStyleCnt="4">
        <dgm:presLayoutVars>
          <dgm:chMax val="1"/>
          <dgm:chPref val="1"/>
        </dgm:presLayoutVars>
      </dgm:prSet>
      <dgm:spPr/>
    </dgm:pt>
    <dgm:pt modelId="{832B8EE1-66CD-4546-B0AC-F8B825AE4262}" type="pres">
      <dgm:prSet presAssocID="{C62AB2DC-03A5-4341-96C0-1A5B6D9C08FA}" presName="sibTrans" presStyleCnt="0"/>
      <dgm:spPr/>
    </dgm:pt>
    <dgm:pt modelId="{5AE88F09-79B5-4787-BCE3-8BED7213D2C3}" type="pres">
      <dgm:prSet presAssocID="{CCD827D8-1D0B-43EF-86DF-EF62EB20FFF7}" presName="compNode" presStyleCnt="0"/>
      <dgm:spPr/>
    </dgm:pt>
    <dgm:pt modelId="{A44C9073-A911-4F65-A924-750DAEF31CDB}" type="pres">
      <dgm:prSet presAssocID="{CCD827D8-1D0B-43EF-86DF-EF62EB20FFF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itations"/>
        </a:ext>
      </dgm:extLst>
    </dgm:pt>
    <dgm:pt modelId="{5E5CAACB-3663-4668-B338-796D76F0C93F}" type="pres">
      <dgm:prSet presAssocID="{CCD827D8-1D0B-43EF-86DF-EF62EB20FFF7}" presName="spaceRect" presStyleCnt="0"/>
      <dgm:spPr/>
    </dgm:pt>
    <dgm:pt modelId="{D13FA2D1-9D2C-4A2F-85F8-B765837688E7}" type="pres">
      <dgm:prSet presAssocID="{CCD827D8-1D0B-43EF-86DF-EF62EB20FFF7}" presName="textRect" presStyleLbl="revTx" presStyleIdx="3" presStyleCnt="4">
        <dgm:presLayoutVars>
          <dgm:chMax val="1"/>
          <dgm:chPref val="1"/>
        </dgm:presLayoutVars>
      </dgm:prSet>
      <dgm:spPr/>
    </dgm:pt>
  </dgm:ptLst>
  <dgm:cxnLst>
    <dgm:cxn modelId="{58A8831E-4982-43DD-AA7C-A12D2CCA3BAF}" srcId="{450F8A0D-B975-4B12-B763-6C7FCB80D9D3}" destId="{CCD827D8-1D0B-43EF-86DF-EF62EB20FFF7}" srcOrd="3" destOrd="0" parTransId="{50557FB0-8E8A-47F1-8164-C2AD9E4A17E7}" sibTransId="{C40B7372-32E5-4D1D-9EB6-014499F631AD}"/>
    <dgm:cxn modelId="{AE5A4276-FA5C-4C47-B6C7-69D44B46DC72}" srcId="{450F8A0D-B975-4B12-B763-6C7FCB80D9D3}" destId="{5F5791C1-4A55-4F32-B941-B7D0198106B8}" srcOrd="2" destOrd="0" parTransId="{E228B8EE-66EC-47D0-A0EC-05280D977BF9}" sibTransId="{C62AB2DC-03A5-4341-96C0-1A5B6D9C08FA}"/>
    <dgm:cxn modelId="{51ADD777-4BAC-4F2F-81FA-21493EECF1A3}" type="presOf" srcId="{450F8A0D-B975-4B12-B763-6C7FCB80D9D3}" destId="{36BA1A10-BCDE-4A9C-B8BD-A9127DCA4805}" srcOrd="0" destOrd="0" presId="urn:microsoft.com/office/officeart/2018/2/layout/IconLabelList"/>
    <dgm:cxn modelId="{1949FD7C-73F4-49E1-B458-A43EDD7AF962}" type="presOf" srcId="{72442867-571A-4FB0-A64D-ACB193FDBDF3}" destId="{D55AB317-AFF8-44EA-ABAF-03F48B146A82}" srcOrd="0" destOrd="0" presId="urn:microsoft.com/office/officeart/2018/2/layout/IconLabelList"/>
    <dgm:cxn modelId="{A43C9D85-1D44-4C82-BBEF-868C6AA09002}" type="presOf" srcId="{391A2475-0481-4D8A-97C1-4EC4C91B9AD8}" destId="{8EB650D2-68AD-4DB3-9C9C-2695CDD3DDAB}" srcOrd="0" destOrd="0" presId="urn:microsoft.com/office/officeart/2018/2/layout/IconLabelList"/>
    <dgm:cxn modelId="{CF2A0486-F65F-4021-9D05-3A4BA793E52C}" type="presOf" srcId="{5F5791C1-4A55-4F32-B941-B7D0198106B8}" destId="{66B4B6BC-0C6B-492A-855B-136C336CD922}" srcOrd="0" destOrd="0" presId="urn:microsoft.com/office/officeart/2018/2/layout/IconLabelList"/>
    <dgm:cxn modelId="{264C7D92-8148-4B13-A952-9E68E0BB44B5}" srcId="{450F8A0D-B975-4B12-B763-6C7FCB80D9D3}" destId="{391A2475-0481-4D8A-97C1-4EC4C91B9AD8}" srcOrd="1" destOrd="0" parTransId="{F568D2C9-9F20-49FB-BB93-24D390AE2B9F}" sibTransId="{576A374E-98DC-4DE7-A787-A318D7C9E204}"/>
    <dgm:cxn modelId="{D24058AF-B3B9-44BD-9D53-4E54697FF567}" srcId="{450F8A0D-B975-4B12-B763-6C7FCB80D9D3}" destId="{72442867-571A-4FB0-A64D-ACB193FDBDF3}" srcOrd="0" destOrd="0" parTransId="{00C75002-BEDB-4044-9E5E-31065AE36CDA}" sibTransId="{FF6620F5-7787-497A-94D7-16E624C6DB7B}"/>
    <dgm:cxn modelId="{68AACFF5-4432-49C0-B734-F7125B8595BD}" type="presOf" srcId="{CCD827D8-1D0B-43EF-86DF-EF62EB20FFF7}" destId="{D13FA2D1-9D2C-4A2F-85F8-B765837688E7}" srcOrd="0" destOrd="0" presId="urn:microsoft.com/office/officeart/2018/2/layout/IconLabelList"/>
    <dgm:cxn modelId="{2C3780FD-D042-4329-B3F8-36197B9ECDC1}" type="presParOf" srcId="{36BA1A10-BCDE-4A9C-B8BD-A9127DCA4805}" destId="{FB5BBC4B-D971-4F0E-B5CC-4CFF984D7A80}" srcOrd="0" destOrd="0" presId="urn:microsoft.com/office/officeart/2018/2/layout/IconLabelList"/>
    <dgm:cxn modelId="{48973792-880A-4793-A132-55A2501E1C4F}" type="presParOf" srcId="{FB5BBC4B-D971-4F0E-B5CC-4CFF984D7A80}" destId="{06091062-8D8D-4AD0-96B4-7EB1DCC5C80C}" srcOrd="0" destOrd="0" presId="urn:microsoft.com/office/officeart/2018/2/layout/IconLabelList"/>
    <dgm:cxn modelId="{7699789E-DE6F-4AF0-A7EB-3C28AEE00F03}" type="presParOf" srcId="{FB5BBC4B-D971-4F0E-B5CC-4CFF984D7A80}" destId="{D264D56A-ED13-4656-9393-F8230B1B8EBE}" srcOrd="1" destOrd="0" presId="urn:microsoft.com/office/officeart/2018/2/layout/IconLabelList"/>
    <dgm:cxn modelId="{80D47B90-4531-45EC-8D62-C2677ADCBFB2}" type="presParOf" srcId="{FB5BBC4B-D971-4F0E-B5CC-4CFF984D7A80}" destId="{D55AB317-AFF8-44EA-ABAF-03F48B146A82}" srcOrd="2" destOrd="0" presId="urn:microsoft.com/office/officeart/2018/2/layout/IconLabelList"/>
    <dgm:cxn modelId="{0A138712-9408-4238-BDF3-2EBABF3B7AC6}" type="presParOf" srcId="{36BA1A10-BCDE-4A9C-B8BD-A9127DCA4805}" destId="{4DB8C793-D85B-4208-B274-9BA887B710C7}" srcOrd="1" destOrd="0" presId="urn:microsoft.com/office/officeart/2018/2/layout/IconLabelList"/>
    <dgm:cxn modelId="{6694E54D-905E-456E-B5AA-4E672A8F6A7E}" type="presParOf" srcId="{36BA1A10-BCDE-4A9C-B8BD-A9127DCA4805}" destId="{38EA7B90-1061-4869-A784-6B8FEC655CB1}" srcOrd="2" destOrd="0" presId="urn:microsoft.com/office/officeart/2018/2/layout/IconLabelList"/>
    <dgm:cxn modelId="{14B741B4-F8AD-4F56-9D8C-9029509960CA}" type="presParOf" srcId="{38EA7B90-1061-4869-A784-6B8FEC655CB1}" destId="{680F7533-64C9-422A-8747-DEBDBE2C2D64}" srcOrd="0" destOrd="0" presId="urn:microsoft.com/office/officeart/2018/2/layout/IconLabelList"/>
    <dgm:cxn modelId="{E2D28AAF-4635-4EC3-8CB1-210FA96EE351}" type="presParOf" srcId="{38EA7B90-1061-4869-A784-6B8FEC655CB1}" destId="{34FD0D33-1866-4E7F-9CF0-D75A37FB6A29}" srcOrd="1" destOrd="0" presId="urn:microsoft.com/office/officeart/2018/2/layout/IconLabelList"/>
    <dgm:cxn modelId="{3C3B7296-0521-4967-BC68-09B0148A8323}" type="presParOf" srcId="{38EA7B90-1061-4869-A784-6B8FEC655CB1}" destId="{8EB650D2-68AD-4DB3-9C9C-2695CDD3DDAB}" srcOrd="2" destOrd="0" presId="urn:microsoft.com/office/officeart/2018/2/layout/IconLabelList"/>
    <dgm:cxn modelId="{1B7C80B3-D359-4919-9525-47D623C60A41}" type="presParOf" srcId="{36BA1A10-BCDE-4A9C-B8BD-A9127DCA4805}" destId="{9DB5AE7E-42C0-41B6-84A9-3895751F3865}" srcOrd="3" destOrd="0" presId="urn:microsoft.com/office/officeart/2018/2/layout/IconLabelList"/>
    <dgm:cxn modelId="{E5545E0C-B32D-48BD-811D-C02E93D60E2E}" type="presParOf" srcId="{36BA1A10-BCDE-4A9C-B8BD-A9127DCA4805}" destId="{EB5D5BC9-2073-464D-8094-26B26A4F346B}" srcOrd="4" destOrd="0" presId="urn:microsoft.com/office/officeart/2018/2/layout/IconLabelList"/>
    <dgm:cxn modelId="{7F8B0E7E-C7E8-4F0B-B8CB-B56888F660A8}" type="presParOf" srcId="{EB5D5BC9-2073-464D-8094-26B26A4F346B}" destId="{D4EB6FE2-37F6-47C2-92A8-560DD698D43D}" srcOrd="0" destOrd="0" presId="urn:microsoft.com/office/officeart/2018/2/layout/IconLabelList"/>
    <dgm:cxn modelId="{9C961D6C-C1FB-4036-BF37-9C3B913D3E75}" type="presParOf" srcId="{EB5D5BC9-2073-464D-8094-26B26A4F346B}" destId="{1DD3D08E-F361-45D0-8A3B-EECE0E889643}" srcOrd="1" destOrd="0" presId="urn:microsoft.com/office/officeart/2018/2/layout/IconLabelList"/>
    <dgm:cxn modelId="{2244746E-ABBE-4D0D-B154-0FEB7C387FE4}" type="presParOf" srcId="{EB5D5BC9-2073-464D-8094-26B26A4F346B}" destId="{66B4B6BC-0C6B-492A-855B-136C336CD922}" srcOrd="2" destOrd="0" presId="urn:microsoft.com/office/officeart/2018/2/layout/IconLabelList"/>
    <dgm:cxn modelId="{76CD3D40-3759-4BD2-8321-AB2CC3FC8743}" type="presParOf" srcId="{36BA1A10-BCDE-4A9C-B8BD-A9127DCA4805}" destId="{832B8EE1-66CD-4546-B0AC-F8B825AE4262}" srcOrd="5" destOrd="0" presId="urn:microsoft.com/office/officeart/2018/2/layout/IconLabelList"/>
    <dgm:cxn modelId="{ADA98AA0-D7C6-45DB-816B-9D10612AC68D}" type="presParOf" srcId="{36BA1A10-BCDE-4A9C-B8BD-A9127DCA4805}" destId="{5AE88F09-79B5-4787-BCE3-8BED7213D2C3}" srcOrd="6" destOrd="0" presId="urn:microsoft.com/office/officeart/2018/2/layout/IconLabelList"/>
    <dgm:cxn modelId="{C749E6EA-9179-4E8A-BF8E-A1BD6474DCBD}" type="presParOf" srcId="{5AE88F09-79B5-4787-BCE3-8BED7213D2C3}" destId="{A44C9073-A911-4F65-A924-750DAEF31CDB}" srcOrd="0" destOrd="0" presId="urn:microsoft.com/office/officeart/2018/2/layout/IconLabelList"/>
    <dgm:cxn modelId="{9D852205-A9C4-474A-AC0D-7DBDB6CF7DD7}" type="presParOf" srcId="{5AE88F09-79B5-4787-BCE3-8BED7213D2C3}" destId="{5E5CAACB-3663-4668-B338-796D76F0C93F}" srcOrd="1" destOrd="0" presId="urn:microsoft.com/office/officeart/2018/2/layout/IconLabelList"/>
    <dgm:cxn modelId="{06839C85-6609-4E73-B53E-7BEEB5FE7DAF}" type="presParOf" srcId="{5AE88F09-79B5-4787-BCE3-8BED7213D2C3}" destId="{D13FA2D1-9D2C-4A2F-85F8-B765837688E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E8EAC5-6EF7-45F6-9A0A-39B5B8640D9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7065D71-1CB0-436B-B426-A004D76D48CA}">
      <dgm:prSet/>
      <dgm:spPr/>
      <dgm:t>
        <a:bodyPr/>
        <a:lstStyle/>
        <a:p>
          <a:pPr>
            <a:lnSpc>
              <a:spcPct val="100000"/>
            </a:lnSpc>
          </a:pPr>
          <a:r>
            <a:rPr lang="fr-FR" dirty="0"/>
            <a:t>Rédiger le premier jet</a:t>
          </a:r>
          <a:endParaRPr lang="en-US" dirty="0"/>
        </a:p>
      </dgm:t>
    </dgm:pt>
    <dgm:pt modelId="{1F8A4CDB-294B-4534-8046-D05D4CC061F9}" type="parTrans" cxnId="{E89FE794-F149-42CD-B144-C7F520A895AA}">
      <dgm:prSet/>
      <dgm:spPr/>
      <dgm:t>
        <a:bodyPr/>
        <a:lstStyle/>
        <a:p>
          <a:endParaRPr lang="en-US"/>
        </a:p>
      </dgm:t>
    </dgm:pt>
    <dgm:pt modelId="{7E3A32BA-5FC5-46CB-8D83-613B606A9CD0}" type="sibTrans" cxnId="{E89FE794-F149-42CD-B144-C7F520A895AA}">
      <dgm:prSet/>
      <dgm:spPr/>
      <dgm:t>
        <a:bodyPr/>
        <a:lstStyle/>
        <a:p>
          <a:endParaRPr lang="en-US"/>
        </a:p>
      </dgm:t>
    </dgm:pt>
    <dgm:pt modelId="{90BE0337-9EF1-4E34-865C-75C205A9CB53}">
      <dgm:prSet/>
      <dgm:spPr/>
      <dgm:t>
        <a:bodyPr/>
        <a:lstStyle/>
        <a:p>
          <a:pPr>
            <a:lnSpc>
              <a:spcPct val="100000"/>
            </a:lnSpc>
          </a:pPr>
          <a:r>
            <a:rPr lang="fr-FR" dirty="0"/>
            <a:t>Relire, réviser, retravailler</a:t>
          </a:r>
          <a:endParaRPr lang="en-US" dirty="0"/>
        </a:p>
      </dgm:t>
    </dgm:pt>
    <dgm:pt modelId="{9B01A5D9-00F9-42C8-8394-5418FF134608}" type="parTrans" cxnId="{D7BF7598-8FEC-432E-9917-B778D1F36443}">
      <dgm:prSet/>
      <dgm:spPr/>
      <dgm:t>
        <a:bodyPr/>
        <a:lstStyle/>
        <a:p>
          <a:endParaRPr lang="en-US"/>
        </a:p>
      </dgm:t>
    </dgm:pt>
    <dgm:pt modelId="{30ED71A0-F665-40A7-B7A2-E20C419C61E4}" type="sibTrans" cxnId="{D7BF7598-8FEC-432E-9917-B778D1F36443}">
      <dgm:prSet/>
      <dgm:spPr/>
      <dgm:t>
        <a:bodyPr/>
        <a:lstStyle/>
        <a:p>
          <a:endParaRPr lang="en-US"/>
        </a:p>
      </dgm:t>
    </dgm:pt>
    <dgm:pt modelId="{8AC8528B-3008-402C-B855-EF01A16A66BA}">
      <dgm:prSet/>
      <dgm:spPr/>
      <dgm:t>
        <a:bodyPr/>
        <a:lstStyle/>
        <a:p>
          <a:pPr>
            <a:lnSpc>
              <a:spcPct val="100000"/>
            </a:lnSpc>
          </a:pPr>
          <a:r>
            <a:rPr lang="fr-FR" dirty="0"/>
            <a:t>Relire les consignes</a:t>
          </a:r>
          <a:endParaRPr lang="en-US" dirty="0"/>
        </a:p>
      </dgm:t>
    </dgm:pt>
    <dgm:pt modelId="{AA0026C8-7902-4072-ADB3-7884E7E02366}" type="parTrans" cxnId="{5B05982C-1667-44CB-9C61-D36C216B8A55}">
      <dgm:prSet/>
      <dgm:spPr/>
      <dgm:t>
        <a:bodyPr/>
        <a:lstStyle/>
        <a:p>
          <a:endParaRPr lang="en-US"/>
        </a:p>
      </dgm:t>
    </dgm:pt>
    <dgm:pt modelId="{EBBB060D-2670-4EF3-8667-EC393E47A666}" type="sibTrans" cxnId="{5B05982C-1667-44CB-9C61-D36C216B8A55}">
      <dgm:prSet/>
      <dgm:spPr/>
      <dgm:t>
        <a:bodyPr/>
        <a:lstStyle/>
        <a:p>
          <a:endParaRPr lang="en-US"/>
        </a:p>
      </dgm:t>
    </dgm:pt>
    <dgm:pt modelId="{E44E6C0D-F513-4066-9F49-C13EBC3C9D3A}">
      <dgm:prSet/>
      <dgm:spPr/>
      <dgm:t>
        <a:bodyPr/>
        <a:lstStyle/>
        <a:p>
          <a:pPr>
            <a:lnSpc>
              <a:spcPct val="100000"/>
            </a:lnSpc>
          </a:pPr>
          <a:r>
            <a:rPr lang="fr-FR" dirty="0"/>
            <a:t>Soumettre (avec une lettre de présentation de l'article ou un courriel assez détaillé)</a:t>
          </a:r>
          <a:endParaRPr lang="en-US" dirty="0"/>
        </a:p>
      </dgm:t>
    </dgm:pt>
    <dgm:pt modelId="{8D5C99A8-BE12-4431-88D9-3A78C71882FB}" type="parTrans" cxnId="{BBE3D3F7-29B4-4E38-B05D-61013DB81617}">
      <dgm:prSet/>
      <dgm:spPr/>
      <dgm:t>
        <a:bodyPr/>
        <a:lstStyle/>
        <a:p>
          <a:endParaRPr lang="en-US"/>
        </a:p>
      </dgm:t>
    </dgm:pt>
    <dgm:pt modelId="{267FD549-0A14-418C-98FA-6B38A72143C0}" type="sibTrans" cxnId="{BBE3D3F7-29B4-4E38-B05D-61013DB81617}">
      <dgm:prSet/>
      <dgm:spPr/>
      <dgm:t>
        <a:bodyPr/>
        <a:lstStyle/>
        <a:p>
          <a:endParaRPr lang="en-US"/>
        </a:p>
      </dgm:t>
    </dgm:pt>
    <dgm:pt modelId="{8EAF7A1D-BC25-4DB8-A1CA-0D8ECD72F1AB}">
      <dgm:prSet/>
      <dgm:spPr/>
      <dgm:t>
        <a:bodyPr/>
        <a:lstStyle/>
        <a:p>
          <a:pPr>
            <a:lnSpc>
              <a:spcPct val="100000"/>
            </a:lnSpc>
          </a:pPr>
          <a:r>
            <a:rPr lang="fr-FR" dirty="0"/>
            <a:t>Retravailler à la lumière des commentaires (parfois plusieurs fois!)</a:t>
          </a:r>
          <a:endParaRPr lang="en-US" dirty="0"/>
        </a:p>
      </dgm:t>
    </dgm:pt>
    <dgm:pt modelId="{8D3C3CB9-41BD-48D5-BFB1-C046491D4C0E}" type="parTrans" cxnId="{60228328-41BF-4AAB-99D8-84062910E3CB}">
      <dgm:prSet/>
      <dgm:spPr/>
      <dgm:t>
        <a:bodyPr/>
        <a:lstStyle/>
        <a:p>
          <a:endParaRPr lang="en-US"/>
        </a:p>
      </dgm:t>
    </dgm:pt>
    <dgm:pt modelId="{A18F1EE5-2382-4793-8E31-100BC11DF832}" type="sibTrans" cxnId="{60228328-41BF-4AAB-99D8-84062910E3CB}">
      <dgm:prSet/>
      <dgm:spPr/>
      <dgm:t>
        <a:bodyPr/>
        <a:lstStyle/>
        <a:p>
          <a:endParaRPr lang="en-US"/>
        </a:p>
      </dgm:t>
    </dgm:pt>
    <dgm:pt modelId="{1CBE3424-DF72-46E1-B082-469D56732A87}">
      <dgm:prSet/>
      <dgm:spPr/>
      <dgm:t>
        <a:bodyPr/>
        <a:lstStyle/>
        <a:p>
          <a:pPr>
            <a:lnSpc>
              <a:spcPct val="100000"/>
            </a:lnSpc>
          </a:pPr>
          <a:r>
            <a:rPr lang="fr-FR" dirty="0"/>
            <a:t>Lire les épreuves (pas toujours, mais dans la plupart des cas)</a:t>
          </a:r>
          <a:endParaRPr lang="en-US" dirty="0"/>
        </a:p>
      </dgm:t>
    </dgm:pt>
    <dgm:pt modelId="{341DC917-C283-47F0-A068-04DE2CC952E3}" type="parTrans" cxnId="{0288CD16-564C-4AFA-8CD8-928B424AAA38}">
      <dgm:prSet/>
      <dgm:spPr/>
      <dgm:t>
        <a:bodyPr/>
        <a:lstStyle/>
        <a:p>
          <a:endParaRPr lang="en-US"/>
        </a:p>
      </dgm:t>
    </dgm:pt>
    <dgm:pt modelId="{1D3D2362-D40A-44F9-B442-20BB24640884}" type="sibTrans" cxnId="{0288CD16-564C-4AFA-8CD8-928B424AAA38}">
      <dgm:prSet/>
      <dgm:spPr/>
      <dgm:t>
        <a:bodyPr/>
        <a:lstStyle/>
        <a:p>
          <a:endParaRPr lang="en-US"/>
        </a:p>
      </dgm:t>
    </dgm:pt>
    <dgm:pt modelId="{859B8929-AD53-41E0-8963-77C2C264A94A}">
      <dgm:prSet/>
      <dgm:spPr/>
      <dgm:t>
        <a:bodyPr/>
        <a:lstStyle/>
        <a:p>
          <a:pPr>
            <a:lnSpc>
              <a:spcPct val="100000"/>
            </a:lnSpc>
          </a:pPr>
          <a:r>
            <a:rPr lang="fr-FR" dirty="0"/>
            <a:t>Imprimer l'article et le mettre bien à la vue (parce que c'est un grand accomplissement</a:t>
          </a:r>
          <a:r>
            <a:rPr lang="fr-FR" dirty="0">
              <a:latin typeface="Avenir Next LT Pro"/>
            </a:rPr>
            <a:t>)!</a:t>
          </a:r>
          <a:endParaRPr lang="en-US" dirty="0"/>
        </a:p>
      </dgm:t>
    </dgm:pt>
    <dgm:pt modelId="{5A9F01D7-0EE2-411E-ACEF-9F2D5F3FABA0}" type="parTrans" cxnId="{B2F32476-0D36-487A-850E-8F95DBC03F21}">
      <dgm:prSet/>
      <dgm:spPr/>
      <dgm:t>
        <a:bodyPr/>
        <a:lstStyle/>
        <a:p>
          <a:endParaRPr lang="en-US"/>
        </a:p>
      </dgm:t>
    </dgm:pt>
    <dgm:pt modelId="{6DCAC87F-9418-4AE4-8C96-BC3593F839CB}" type="sibTrans" cxnId="{B2F32476-0D36-487A-850E-8F95DBC03F21}">
      <dgm:prSet/>
      <dgm:spPr/>
      <dgm:t>
        <a:bodyPr/>
        <a:lstStyle/>
        <a:p>
          <a:endParaRPr lang="en-US"/>
        </a:p>
      </dgm:t>
    </dgm:pt>
    <dgm:pt modelId="{D9BD81AE-0E3C-45C8-805E-A7306C5C21B6}" type="pres">
      <dgm:prSet presAssocID="{57E8EAC5-6EF7-45F6-9A0A-39B5B8640D9D}" presName="root" presStyleCnt="0">
        <dgm:presLayoutVars>
          <dgm:dir/>
          <dgm:resizeHandles val="exact"/>
        </dgm:presLayoutVars>
      </dgm:prSet>
      <dgm:spPr/>
    </dgm:pt>
    <dgm:pt modelId="{DF4F852F-2F4A-4753-8A4C-A4625AA34573}" type="pres">
      <dgm:prSet presAssocID="{F7065D71-1CB0-436B-B426-A004D76D48CA}" presName="compNode" presStyleCnt="0"/>
      <dgm:spPr/>
    </dgm:pt>
    <dgm:pt modelId="{F9BB9CFA-22C7-4507-871C-6A1DA2F89700}" type="pres">
      <dgm:prSet presAssocID="{F7065D71-1CB0-436B-B426-A004D76D48CA}" presName="bgRect" presStyleLbl="bgShp" presStyleIdx="0" presStyleCnt="7"/>
      <dgm:spPr/>
    </dgm:pt>
    <dgm:pt modelId="{D80B584F-2017-450F-ABD1-C1152FA75830}" type="pres">
      <dgm:prSet presAssocID="{F7065D71-1CB0-436B-B426-A004D76D48CA}"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rayon"/>
        </a:ext>
      </dgm:extLst>
    </dgm:pt>
    <dgm:pt modelId="{C995567F-3112-4CEE-AACA-14028349D04B}" type="pres">
      <dgm:prSet presAssocID="{F7065D71-1CB0-436B-B426-A004D76D48CA}" presName="spaceRect" presStyleCnt="0"/>
      <dgm:spPr/>
    </dgm:pt>
    <dgm:pt modelId="{F4A7404C-A73B-4411-8E8C-D060157067D3}" type="pres">
      <dgm:prSet presAssocID="{F7065D71-1CB0-436B-B426-A004D76D48CA}" presName="parTx" presStyleLbl="revTx" presStyleIdx="0" presStyleCnt="7">
        <dgm:presLayoutVars>
          <dgm:chMax val="0"/>
          <dgm:chPref val="0"/>
        </dgm:presLayoutVars>
      </dgm:prSet>
      <dgm:spPr/>
    </dgm:pt>
    <dgm:pt modelId="{25D88404-F8DF-41F9-896C-B7FC191113E4}" type="pres">
      <dgm:prSet presAssocID="{7E3A32BA-5FC5-46CB-8D83-613B606A9CD0}" presName="sibTrans" presStyleCnt="0"/>
      <dgm:spPr/>
    </dgm:pt>
    <dgm:pt modelId="{785D36E4-4505-4082-9EA7-042AAAFF3B17}" type="pres">
      <dgm:prSet presAssocID="{90BE0337-9EF1-4E34-865C-75C205A9CB53}" presName="compNode" presStyleCnt="0"/>
      <dgm:spPr/>
    </dgm:pt>
    <dgm:pt modelId="{50767A51-0DF4-4E75-B837-93FB118A3789}" type="pres">
      <dgm:prSet presAssocID="{90BE0337-9EF1-4E34-865C-75C205A9CB53}" presName="bgRect" presStyleLbl="bgShp" presStyleIdx="1" presStyleCnt="7"/>
      <dgm:spPr/>
    </dgm:pt>
    <dgm:pt modelId="{A5DDC878-D431-48F2-8F27-B935A237ACBB}" type="pres">
      <dgm:prSet presAssocID="{90BE0337-9EF1-4E34-865C-75C205A9CB53}"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chine à écrire"/>
        </a:ext>
      </dgm:extLst>
    </dgm:pt>
    <dgm:pt modelId="{45238117-9D9B-440F-BE28-B5E34CE3008A}" type="pres">
      <dgm:prSet presAssocID="{90BE0337-9EF1-4E34-865C-75C205A9CB53}" presName="spaceRect" presStyleCnt="0"/>
      <dgm:spPr/>
    </dgm:pt>
    <dgm:pt modelId="{08270191-379E-42E3-8C87-A2DC0DF9699B}" type="pres">
      <dgm:prSet presAssocID="{90BE0337-9EF1-4E34-865C-75C205A9CB53}" presName="parTx" presStyleLbl="revTx" presStyleIdx="1" presStyleCnt="7">
        <dgm:presLayoutVars>
          <dgm:chMax val="0"/>
          <dgm:chPref val="0"/>
        </dgm:presLayoutVars>
      </dgm:prSet>
      <dgm:spPr/>
    </dgm:pt>
    <dgm:pt modelId="{69AD844D-C22B-41E7-BAE1-C59FCE2D8D55}" type="pres">
      <dgm:prSet presAssocID="{30ED71A0-F665-40A7-B7A2-E20C419C61E4}" presName="sibTrans" presStyleCnt="0"/>
      <dgm:spPr/>
    </dgm:pt>
    <dgm:pt modelId="{9F5B4681-E3D5-4D79-9C7C-D46EE3D86B35}" type="pres">
      <dgm:prSet presAssocID="{8AC8528B-3008-402C-B855-EF01A16A66BA}" presName="compNode" presStyleCnt="0"/>
      <dgm:spPr/>
    </dgm:pt>
    <dgm:pt modelId="{04ABA0F9-E4BD-42A9-89C7-9DAAB31D5BF1}" type="pres">
      <dgm:prSet presAssocID="{8AC8528B-3008-402C-B855-EF01A16A66BA}" presName="bgRect" presStyleLbl="bgShp" presStyleIdx="2" presStyleCnt="7"/>
      <dgm:spPr/>
    </dgm:pt>
    <dgm:pt modelId="{A5DCD2A0-0A4A-4E2F-8592-E0BC9B31F2E2}" type="pres">
      <dgm:prSet presAssocID="{8AC8528B-3008-402C-B855-EF01A16A66BA}"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AB8A0C6D-37B0-4E27-9DE3-358775D2E8BB}" type="pres">
      <dgm:prSet presAssocID="{8AC8528B-3008-402C-B855-EF01A16A66BA}" presName="spaceRect" presStyleCnt="0"/>
      <dgm:spPr/>
    </dgm:pt>
    <dgm:pt modelId="{6F686C15-F6FD-42FA-8624-37A21A231B8D}" type="pres">
      <dgm:prSet presAssocID="{8AC8528B-3008-402C-B855-EF01A16A66BA}" presName="parTx" presStyleLbl="revTx" presStyleIdx="2" presStyleCnt="7">
        <dgm:presLayoutVars>
          <dgm:chMax val="0"/>
          <dgm:chPref val="0"/>
        </dgm:presLayoutVars>
      </dgm:prSet>
      <dgm:spPr/>
    </dgm:pt>
    <dgm:pt modelId="{8D321A35-7443-48AA-B686-A2F247C38211}" type="pres">
      <dgm:prSet presAssocID="{EBBB060D-2670-4EF3-8667-EC393E47A666}" presName="sibTrans" presStyleCnt="0"/>
      <dgm:spPr/>
    </dgm:pt>
    <dgm:pt modelId="{8C0B68E3-4725-47CB-8EF8-7A3B552ACD00}" type="pres">
      <dgm:prSet presAssocID="{E44E6C0D-F513-4066-9F49-C13EBC3C9D3A}" presName="compNode" presStyleCnt="0"/>
      <dgm:spPr/>
    </dgm:pt>
    <dgm:pt modelId="{C03CB237-AEE3-4038-81AA-97AFCBE8AF30}" type="pres">
      <dgm:prSet presAssocID="{E44E6C0D-F513-4066-9F49-C13EBC3C9D3A}" presName="bgRect" presStyleLbl="bgShp" presStyleIdx="3" presStyleCnt="7"/>
      <dgm:spPr/>
    </dgm:pt>
    <dgm:pt modelId="{6FF291DF-A597-491D-AC27-8A4F3BA944BF}" type="pres">
      <dgm:prSet presAssocID="{E44E6C0D-F513-4066-9F49-C13EBC3C9D3A}"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nveloppe"/>
        </a:ext>
      </dgm:extLst>
    </dgm:pt>
    <dgm:pt modelId="{D8514238-7AA5-41C7-B8ED-FFC7A7ABD1DC}" type="pres">
      <dgm:prSet presAssocID="{E44E6C0D-F513-4066-9F49-C13EBC3C9D3A}" presName="spaceRect" presStyleCnt="0"/>
      <dgm:spPr/>
    </dgm:pt>
    <dgm:pt modelId="{359169BE-88B3-45FE-B64E-455FEC7B8CE2}" type="pres">
      <dgm:prSet presAssocID="{E44E6C0D-F513-4066-9F49-C13EBC3C9D3A}" presName="parTx" presStyleLbl="revTx" presStyleIdx="3" presStyleCnt="7">
        <dgm:presLayoutVars>
          <dgm:chMax val="0"/>
          <dgm:chPref val="0"/>
        </dgm:presLayoutVars>
      </dgm:prSet>
      <dgm:spPr/>
    </dgm:pt>
    <dgm:pt modelId="{2AA317B1-2BB2-4EE9-B5C3-5777517E251F}" type="pres">
      <dgm:prSet presAssocID="{267FD549-0A14-418C-98FA-6B38A72143C0}" presName="sibTrans" presStyleCnt="0"/>
      <dgm:spPr/>
    </dgm:pt>
    <dgm:pt modelId="{CEAD2448-5686-4046-9BD8-60A1BCCCD58F}" type="pres">
      <dgm:prSet presAssocID="{8EAF7A1D-BC25-4DB8-A1CA-0D8ECD72F1AB}" presName="compNode" presStyleCnt="0"/>
      <dgm:spPr/>
    </dgm:pt>
    <dgm:pt modelId="{88E69490-2F71-468E-A9FD-ADBBD9407C38}" type="pres">
      <dgm:prSet presAssocID="{8EAF7A1D-BC25-4DB8-A1CA-0D8ECD72F1AB}" presName="bgRect" presStyleLbl="bgShp" presStyleIdx="4" presStyleCnt="7"/>
      <dgm:spPr/>
    </dgm:pt>
    <dgm:pt modelId="{F71D41EA-045D-416F-8DF6-79ED3C762DF7}" type="pres">
      <dgm:prSet presAssocID="{8EAF7A1D-BC25-4DB8-A1CA-0D8ECD72F1AB}"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raffic Light"/>
        </a:ext>
      </dgm:extLst>
    </dgm:pt>
    <dgm:pt modelId="{0262786A-3A23-4DD0-BCDD-C84C8C7D04AA}" type="pres">
      <dgm:prSet presAssocID="{8EAF7A1D-BC25-4DB8-A1CA-0D8ECD72F1AB}" presName="spaceRect" presStyleCnt="0"/>
      <dgm:spPr/>
    </dgm:pt>
    <dgm:pt modelId="{793D8AF9-417A-4292-8A98-95B081BFA670}" type="pres">
      <dgm:prSet presAssocID="{8EAF7A1D-BC25-4DB8-A1CA-0D8ECD72F1AB}" presName="parTx" presStyleLbl="revTx" presStyleIdx="4" presStyleCnt="7">
        <dgm:presLayoutVars>
          <dgm:chMax val="0"/>
          <dgm:chPref val="0"/>
        </dgm:presLayoutVars>
      </dgm:prSet>
      <dgm:spPr/>
    </dgm:pt>
    <dgm:pt modelId="{CDF3FBD9-9EB4-4830-A60D-412845387737}" type="pres">
      <dgm:prSet presAssocID="{A18F1EE5-2382-4793-8E31-100BC11DF832}" presName="sibTrans" presStyleCnt="0"/>
      <dgm:spPr/>
    </dgm:pt>
    <dgm:pt modelId="{5881A298-ACE5-4DEC-829B-A53837263FCB}" type="pres">
      <dgm:prSet presAssocID="{1CBE3424-DF72-46E1-B082-469D56732A87}" presName="compNode" presStyleCnt="0"/>
      <dgm:spPr/>
    </dgm:pt>
    <dgm:pt modelId="{51C84056-5A3C-490D-8A5C-B950ADFD96D7}" type="pres">
      <dgm:prSet presAssocID="{1CBE3424-DF72-46E1-B082-469D56732A87}" presName="bgRect" presStyleLbl="bgShp" presStyleIdx="5" presStyleCnt="7"/>
      <dgm:spPr/>
    </dgm:pt>
    <dgm:pt modelId="{06D9771B-ECD3-44C7-A90E-E5AAD8833D5B}" type="pres">
      <dgm:prSet presAssocID="{1CBE3424-DF72-46E1-B082-469D56732A87}"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Open Book"/>
        </a:ext>
      </dgm:extLst>
    </dgm:pt>
    <dgm:pt modelId="{99159E9A-C60C-4FA2-8CDD-AB337DD3DF4C}" type="pres">
      <dgm:prSet presAssocID="{1CBE3424-DF72-46E1-B082-469D56732A87}" presName="spaceRect" presStyleCnt="0"/>
      <dgm:spPr/>
    </dgm:pt>
    <dgm:pt modelId="{FD548D9C-4D0B-41BD-9365-853CBB8195D8}" type="pres">
      <dgm:prSet presAssocID="{1CBE3424-DF72-46E1-B082-469D56732A87}" presName="parTx" presStyleLbl="revTx" presStyleIdx="5" presStyleCnt="7">
        <dgm:presLayoutVars>
          <dgm:chMax val="0"/>
          <dgm:chPref val="0"/>
        </dgm:presLayoutVars>
      </dgm:prSet>
      <dgm:spPr/>
    </dgm:pt>
    <dgm:pt modelId="{31AB087F-E8F1-49A0-9505-79045C914536}" type="pres">
      <dgm:prSet presAssocID="{1D3D2362-D40A-44F9-B442-20BB24640884}" presName="sibTrans" presStyleCnt="0"/>
      <dgm:spPr/>
    </dgm:pt>
    <dgm:pt modelId="{093B6B2E-DE69-4E2D-8EFF-CAADD377ED8D}" type="pres">
      <dgm:prSet presAssocID="{859B8929-AD53-41E0-8963-77C2C264A94A}" presName="compNode" presStyleCnt="0"/>
      <dgm:spPr/>
    </dgm:pt>
    <dgm:pt modelId="{42FCDE97-0B86-438B-90B9-FC05A8130972}" type="pres">
      <dgm:prSet presAssocID="{859B8929-AD53-41E0-8963-77C2C264A94A}" presName="bgRect" presStyleLbl="bgShp" presStyleIdx="6" presStyleCnt="7"/>
      <dgm:spPr/>
    </dgm:pt>
    <dgm:pt modelId="{D1EB6EAF-45C2-47CF-885F-B3204A9DF148}" type="pres">
      <dgm:prSet presAssocID="{859B8929-AD53-41E0-8963-77C2C264A94A}"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Ruban"/>
        </a:ext>
      </dgm:extLst>
    </dgm:pt>
    <dgm:pt modelId="{F71B000A-5827-467F-B686-0FAF14A525F5}" type="pres">
      <dgm:prSet presAssocID="{859B8929-AD53-41E0-8963-77C2C264A94A}" presName="spaceRect" presStyleCnt="0"/>
      <dgm:spPr/>
    </dgm:pt>
    <dgm:pt modelId="{8B59B41D-7606-4801-8A46-70CA77A5E592}" type="pres">
      <dgm:prSet presAssocID="{859B8929-AD53-41E0-8963-77C2C264A94A}" presName="parTx" presStyleLbl="revTx" presStyleIdx="6" presStyleCnt="7">
        <dgm:presLayoutVars>
          <dgm:chMax val="0"/>
          <dgm:chPref val="0"/>
        </dgm:presLayoutVars>
      </dgm:prSet>
      <dgm:spPr/>
    </dgm:pt>
  </dgm:ptLst>
  <dgm:cxnLst>
    <dgm:cxn modelId="{3D75FA01-1E45-459D-B5EC-3104CBD5749E}" type="presOf" srcId="{57E8EAC5-6EF7-45F6-9A0A-39B5B8640D9D}" destId="{D9BD81AE-0E3C-45C8-805E-A7306C5C21B6}" srcOrd="0" destOrd="0" presId="urn:microsoft.com/office/officeart/2018/2/layout/IconVerticalSolidList"/>
    <dgm:cxn modelId="{2EAF7A0C-D8EA-4C32-B1D4-A4BC90F7058E}" type="presOf" srcId="{8AC8528B-3008-402C-B855-EF01A16A66BA}" destId="{6F686C15-F6FD-42FA-8624-37A21A231B8D}" srcOrd="0" destOrd="0" presId="urn:microsoft.com/office/officeart/2018/2/layout/IconVerticalSolidList"/>
    <dgm:cxn modelId="{0288CD16-564C-4AFA-8CD8-928B424AAA38}" srcId="{57E8EAC5-6EF7-45F6-9A0A-39B5B8640D9D}" destId="{1CBE3424-DF72-46E1-B082-469D56732A87}" srcOrd="5" destOrd="0" parTransId="{341DC917-C283-47F0-A068-04DE2CC952E3}" sibTransId="{1D3D2362-D40A-44F9-B442-20BB24640884}"/>
    <dgm:cxn modelId="{60228328-41BF-4AAB-99D8-84062910E3CB}" srcId="{57E8EAC5-6EF7-45F6-9A0A-39B5B8640D9D}" destId="{8EAF7A1D-BC25-4DB8-A1CA-0D8ECD72F1AB}" srcOrd="4" destOrd="0" parTransId="{8D3C3CB9-41BD-48D5-BFB1-C046491D4C0E}" sibTransId="{A18F1EE5-2382-4793-8E31-100BC11DF832}"/>
    <dgm:cxn modelId="{5B05982C-1667-44CB-9C61-D36C216B8A55}" srcId="{57E8EAC5-6EF7-45F6-9A0A-39B5B8640D9D}" destId="{8AC8528B-3008-402C-B855-EF01A16A66BA}" srcOrd="2" destOrd="0" parTransId="{AA0026C8-7902-4072-ADB3-7884E7E02366}" sibTransId="{EBBB060D-2670-4EF3-8667-EC393E47A666}"/>
    <dgm:cxn modelId="{AA34074D-A2DB-4297-88A3-0165D4419DF1}" type="presOf" srcId="{859B8929-AD53-41E0-8963-77C2C264A94A}" destId="{8B59B41D-7606-4801-8A46-70CA77A5E592}" srcOrd="0" destOrd="0" presId="urn:microsoft.com/office/officeart/2018/2/layout/IconVerticalSolidList"/>
    <dgm:cxn modelId="{4B0E6B4D-2572-43BE-9853-0624A09EBFB4}" type="presOf" srcId="{8EAF7A1D-BC25-4DB8-A1CA-0D8ECD72F1AB}" destId="{793D8AF9-417A-4292-8A98-95B081BFA670}" srcOrd="0" destOrd="0" presId="urn:microsoft.com/office/officeart/2018/2/layout/IconVerticalSolidList"/>
    <dgm:cxn modelId="{FAE7624F-12BC-499E-BB5B-B475CA5E1F65}" type="presOf" srcId="{E44E6C0D-F513-4066-9F49-C13EBC3C9D3A}" destId="{359169BE-88B3-45FE-B64E-455FEC7B8CE2}" srcOrd="0" destOrd="0" presId="urn:microsoft.com/office/officeart/2018/2/layout/IconVerticalSolidList"/>
    <dgm:cxn modelId="{B2F32476-0D36-487A-850E-8F95DBC03F21}" srcId="{57E8EAC5-6EF7-45F6-9A0A-39B5B8640D9D}" destId="{859B8929-AD53-41E0-8963-77C2C264A94A}" srcOrd="6" destOrd="0" parTransId="{5A9F01D7-0EE2-411E-ACEF-9F2D5F3FABA0}" sibTransId="{6DCAC87F-9418-4AE4-8C96-BC3593F839CB}"/>
    <dgm:cxn modelId="{E89FE794-F149-42CD-B144-C7F520A895AA}" srcId="{57E8EAC5-6EF7-45F6-9A0A-39B5B8640D9D}" destId="{F7065D71-1CB0-436B-B426-A004D76D48CA}" srcOrd="0" destOrd="0" parTransId="{1F8A4CDB-294B-4534-8046-D05D4CC061F9}" sibTransId="{7E3A32BA-5FC5-46CB-8D83-613B606A9CD0}"/>
    <dgm:cxn modelId="{D7BF7598-8FEC-432E-9917-B778D1F36443}" srcId="{57E8EAC5-6EF7-45F6-9A0A-39B5B8640D9D}" destId="{90BE0337-9EF1-4E34-865C-75C205A9CB53}" srcOrd="1" destOrd="0" parTransId="{9B01A5D9-00F9-42C8-8394-5418FF134608}" sibTransId="{30ED71A0-F665-40A7-B7A2-E20C419C61E4}"/>
    <dgm:cxn modelId="{01BA3AB8-F6F5-4B83-8B31-381E1E714E16}" type="presOf" srcId="{90BE0337-9EF1-4E34-865C-75C205A9CB53}" destId="{08270191-379E-42E3-8C87-A2DC0DF9699B}" srcOrd="0" destOrd="0" presId="urn:microsoft.com/office/officeart/2018/2/layout/IconVerticalSolidList"/>
    <dgm:cxn modelId="{188A3BB8-E2DF-4113-99EF-6AED26047480}" type="presOf" srcId="{F7065D71-1CB0-436B-B426-A004D76D48CA}" destId="{F4A7404C-A73B-4411-8E8C-D060157067D3}" srcOrd="0" destOrd="0" presId="urn:microsoft.com/office/officeart/2018/2/layout/IconVerticalSolidList"/>
    <dgm:cxn modelId="{FA6F4DD8-AED5-40D9-86F7-2A6534AA8FF4}" type="presOf" srcId="{1CBE3424-DF72-46E1-B082-469D56732A87}" destId="{FD548D9C-4D0B-41BD-9365-853CBB8195D8}" srcOrd="0" destOrd="0" presId="urn:microsoft.com/office/officeart/2018/2/layout/IconVerticalSolidList"/>
    <dgm:cxn modelId="{BBE3D3F7-29B4-4E38-B05D-61013DB81617}" srcId="{57E8EAC5-6EF7-45F6-9A0A-39B5B8640D9D}" destId="{E44E6C0D-F513-4066-9F49-C13EBC3C9D3A}" srcOrd="3" destOrd="0" parTransId="{8D5C99A8-BE12-4431-88D9-3A78C71882FB}" sibTransId="{267FD549-0A14-418C-98FA-6B38A72143C0}"/>
    <dgm:cxn modelId="{3D6C1567-D943-4942-8A18-B10B0A590B1C}" type="presParOf" srcId="{D9BD81AE-0E3C-45C8-805E-A7306C5C21B6}" destId="{DF4F852F-2F4A-4753-8A4C-A4625AA34573}" srcOrd="0" destOrd="0" presId="urn:microsoft.com/office/officeart/2018/2/layout/IconVerticalSolidList"/>
    <dgm:cxn modelId="{A3B8095E-F4A5-43A1-ADF4-DF12E8D032D1}" type="presParOf" srcId="{DF4F852F-2F4A-4753-8A4C-A4625AA34573}" destId="{F9BB9CFA-22C7-4507-871C-6A1DA2F89700}" srcOrd="0" destOrd="0" presId="urn:microsoft.com/office/officeart/2018/2/layout/IconVerticalSolidList"/>
    <dgm:cxn modelId="{2BD58059-6F0A-48E4-99B8-2507EA7F478C}" type="presParOf" srcId="{DF4F852F-2F4A-4753-8A4C-A4625AA34573}" destId="{D80B584F-2017-450F-ABD1-C1152FA75830}" srcOrd="1" destOrd="0" presId="urn:microsoft.com/office/officeart/2018/2/layout/IconVerticalSolidList"/>
    <dgm:cxn modelId="{ED6CA64A-D3A2-4D0B-A9E5-28A4149EC6A6}" type="presParOf" srcId="{DF4F852F-2F4A-4753-8A4C-A4625AA34573}" destId="{C995567F-3112-4CEE-AACA-14028349D04B}" srcOrd="2" destOrd="0" presId="urn:microsoft.com/office/officeart/2018/2/layout/IconVerticalSolidList"/>
    <dgm:cxn modelId="{4779EC26-1FCA-412B-AB8D-1DC104AAF78D}" type="presParOf" srcId="{DF4F852F-2F4A-4753-8A4C-A4625AA34573}" destId="{F4A7404C-A73B-4411-8E8C-D060157067D3}" srcOrd="3" destOrd="0" presId="urn:microsoft.com/office/officeart/2018/2/layout/IconVerticalSolidList"/>
    <dgm:cxn modelId="{9F143009-2AAF-49D2-BFBB-B02EFFFCDF6B}" type="presParOf" srcId="{D9BD81AE-0E3C-45C8-805E-A7306C5C21B6}" destId="{25D88404-F8DF-41F9-896C-B7FC191113E4}" srcOrd="1" destOrd="0" presId="urn:microsoft.com/office/officeart/2018/2/layout/IconVerticalSolidList"/>
    <dgm:cxn modelId="{929F2CCA-27A9-43B8-ACC9-9AD836DF3B26}" type="presParOf" srcId="{D9BD81AE-0E3C-45C8-805E-A7306C5C21B6}" destId="{785D36E4-4505-4082-9EA7-042AAAFF3B17}" srcOrd="2" destOrd="0" presId="urn:microsoft.com/office/officeart/2018/2/layout/IconVerticalSolidList"/>
    <dgm:cxn modelId="{E05B526E-BBB7-4803-9A88-7C58C2047030}" type="presParOf" srcId="{785D36E4-4505-4082-9EA7-042AAAFF3B17}" destId="{50767A51-0DF4-4E75-B837-93FB118A3789}" srcOrd="0" destOrd="0" presId="urn:microsoft.com/office/officeart/2018/2/layout/IconVerticalSolidList"/>
    <dgm:cxn modelId="{D93B7443-B8E4-4990-BA1B-52BBD02AADC6}" type="presParOf" srcId="{785D36E4-4505-4082-9EA7-042AAAFF3B17}" destId="{A5DDC878-D431-48F2-8F27-B935A237ACBB}" srcOrd="1" destOrd="0" presId="urn:microsoft.com/office/officeart/2018/2/layout/IconVerticalSolidList"/>
    <dgm:cxn modelId="{07400CAB-2C96-4081-8461-ADA168641C3F}" type="presParOf" srcId="{785D36E4-4505-4082-9EA7-042AAAFF3B17}" destId="{45238117-9D9B-440F-BE28-B5E34CE3008A}" srcOrd="2" destOrd="0" presId="urn:microsoft.com/office/officeart/2018/2/layout/IconVerticalSolidList"/>
    <dgm:cxn modelId="{38D02877-EE91-4D19-8A21-6F8027BF27CA}" type="presParOf" srcId="{785D36E4-4505-4082-9EA7-042AAAFF3B17}" destId="{08270191-379E-42E3-8C87-A2DC0DF9699B}" srcOrd="3" destOrd="0" presId="urn:microsoft.com/office/officeart/2018/2/layout/IconVerticalSolidList"/>
    <dgm:cxn modelId="{89E2B4DD-0017-4121-8D19-B3CBD4F88158}" type="presParOf" srcId="{D9BD81AE-0E3C-45C8-805E-A7306C5C21B6}" destId="{69AD844D-C22B-41E7-BAE1-C59FCE2D8D55}" srcOrd="3" destOrd="0" presId="urn:microsoft.com/office/officeart/2018/2/layout/IconVerticalSolidList"/>
    <dgm:cxn modelId="{406C2885-B19C-4FE7-ABC1-5E5F06879D9D}" type="presParOf" srcId="{D9BD81AE-0E3C-45C8-805E-A7306C5C21B6}" destId="{9F5B4681-E3D5-4D79-9C7C-D46EE3D86B35}" srcOrd="4" destOrd="0" presId="urn:microsoft.com/office/officeart/2018/2/layout/IconVerticalSolidList"/>
    <dgm:cxn modelId="{81001949-6F6C-4DE1-9998-837C0F6F56A2}" type="presParOf" srcId="{9F5B4681-E3D5-4D79-9C7C-D46EE3D86B35}" destId="{04ABA0F9-E4BD-42A9-89C7-9DAAB31D5BF1}" srcOrd="0" destOrd="0" presId="urn:microsoft.com/office/officeart/2018/2/layout/IconVerticalSolidList"/>
    <dgm:cxn modelId="{CC62FEAA-1434-41EB-8D9E-63CE08739EEA}" type="presParOf" srcId="{9F5B4681-E3D5-4D79-9C7C-D46EE3D86B35}" destId="{A5DCD2A0-0A4A-4E2F-8592-E0BC9B31F2E2}" srcOrd="1" destOrd="0" presId="urn:microsoft.com/office/officeart/2018/2/layout/IconVerticalSolidList"/>
    <dgm:cxn modelId="{5A022DF4-C3C3-4B6F-BA47-6F780487E710}" type="presParOf" srcId="{9F5B4681-E3D5-4D79-9C7C-D46EE3D86B35}" destId="{AB8A0C6D-37B0-4E27-9DE3-358775D2E8BB}" srcOrd="2" destOrd="0" presId="urn:microsoft.com/office/officeart/2018/2/layout/IconVerticalSolidList"/>
    <dgm:cxn modelId="{25398D51-720C-42E5-A496-63E10A48950F}" type="presParOf" srcId="{9F5B4681-E3D5-4D79-9C7C-D46EE3D86B35}" destId="{6F686C15-F6FD-42FA-8624-37A21A231B8D}" srcOrd="3" destOrd="0" presId="urn:microsoft.com/office/officeart/2018/2/layout/IconVerticalSolidList"/>
    <dgm:cxn modelId="{AEB1DDC9-BEEC-4D7B-B36A-FB7C0E8E6D23}" type="presParOf" srcId="{D9BD81AE-0E3C-45C8-805E-A7306C5C21B6}" destId="{8D321A35-7443-48AA-B686-A2F247C38211}" srcOrd="5" destOrd="0" presId="urn:microsoft.com/office/officeart/2018/2/layout/IconVerticalSolidList"/>
    <dgm:cxn modelId="{21E85786-0AA7-4BDF-840F-A667DF0DBED2}" type="presParOf" srcId="{D9BD81AE-0E3C-45C8-805E-A7306C5C21B6}" destId="{8C0B68E3-4725-47CB-8EF8-7A3B552ACD00}" srcOrd="6" destOrd="0" presId="urn:microsoft.com/office/officeart/2018/2/layout/IconVerticalSolidList"/>
    <dgm:cxn modelId="{7D7D0777-242F-4904-83DD-EBD1A515C61C}" type="presParOf" srcId="{8C0B68E3-4725-47CB-8EF8-7A3B552ACD00}" destId="{C03CB237-AEE3-4038-81AA-97AFCBE8AF30}" srcOrd="0" destOrd="0" presId="urn:microsoft.com/office/officeart/2018/2/layout/IconVerticalSolidList"/>
    <dgm:cxn modelId="{C374BACD-EA62-457C-B93A-715034D143DC}" type="presParOf" srcId="{8C0B68E3-4725-47CB-8EF8-7A3B552ACD00}" destId="{6FF291DF-A597-491D-AC27-8A4F3BA944BF}" srcOrd="1" destOrd="0" presId="urn:microsoft.com/office/officeart/2018/2/layout/IconVerticalSolidList"/>
    <dgm:cxn modelId="{171A3A39-5085-435E-BFCD-F9B8520A583F}" type="presParOf" srcId="{8C0B68E3-4725-47CB-8EF8-7A3B552ACD00}" destId="{D8514238-7AA5-41C7-B8ED-FFC7A7ABD1DC}" srcOrd="2" destOrd="0" presId="urn:microsoft.com/office/officeart/2018/2/layout/IconVerticalSolidList"/>
    <dgm:cxn modelId="{F1E70375-2CBA-43FF-AE09-EDDE73FBC853}" type="presParOf" srcId="{8C0B68E3-4725-47CB-8EF8-7A3B552ACD00}" destId="{359169BE-88B3-45FE-B64E-455FEC7B8CE2}" srcOrd="3" destOrd="0" presId="urn:microsoft.com/office/officeart/2018/2/layout/IconVerticalSolidList"/>
    <dgm:cxn modelId="{CF7518A6-7E85-40D8-A140-B978A51DE015}" type="presParOf" srcId="{D9BD81AE-0E3C-45C8-805E-A7306C5C21B6}" destId="{2AA317B1-2BB2-4EE9-B5C3-5777517E251F}" srcOrd="7" destOrd="0" presId="urn:microsoft.com/office/officeart/2018/2/layout/IconVerticalSolidList"/>
    <dgm:cxn modelId="{0FAD7D0D-0ECC-4E7F-926E-F2BF7C5706DF}" type="presParOf" srcId="{D9BD81AE-0E3C-45C8-805E-A7306C5C21B6}" destId="{CEAD2448-5686-4046-9BD8-60A1BCCCD58F}" srcOrd="8" destOrd="0" presId="urn:microsoft.com/office/officeart/2018/2/layout/IconVerticalSolidList"/>
    <dgm:cxn modelId="{1F311EAA-7453-4FA8-812E-90BCC2A62071}" type="presParOf" srcId="{CEAD2448-5686-4046-9BD8-60A1BCCCD58F}" destId="{88E69490-2F71-468E-A9FD-ADBBD9407C38}" srcOrd="0" destOrd="0" presId="urn:microsoft.com/office/officeart/2018/2/layout/IconVerticalSolidList"/>
    <dgm:cxn modelId="{C3835CE5-657A-4B1C-96AB-E9C556DB7EE4}" type="presParOf" srcId="{CEAD2448-5686-4046-9BD8-60A1BCCCD58F}" destId="{F71D41EA-045D-416F-8DF6-79ED3C762DF7}" srcOrd="1" destOrd="0" presId="urn:microsoft.com/office/officeart/2018/2/layout/IconVerticalSolidList"/>
    <dgm:cxn modelId="{D79CCEF4-669D-4749-9470-F27FB9C76E76}" type="presParOf" srcId="{CEAD2448-5686-4046-9BD8-60A1BCCCD58F}" destId="{0262786A-3A23-4DD0-BCDD-C84C8C7D04AA}" srcOrd="2" destOrd="0" presId="urn:microsoft.com/office/officeart/2018/2/layout/IconVerticalSolidList"/>
    <dgm:cxn modelId="{F4AA1D6C-F88A-4472-8E01-86AB725970CD}" type="presParOf" srcId="{CEAD2448-5686-4046-9BD8-60A1BCCCD58F}" destId="{793D8AF9-417A-4292-8A98-95B081BFA670}" srcOrd="3" destOrd="0" presId="urn:microsoft.com/office/officeart/2018/2/layout/IconVerticalSolidList"/>
    <dgm:cxn modelId="{D73C5FA8-DAAD-4EDD-B291-D672E5AFE908}" type="presParOf" srcId="{D9BD81AE-0E3C-45C8-805E-A7306C5C21B6}" destId="{CDF3FBD9-9EB4-4830-A60D-412845387737}" srcOrd="9" destOrd="0" presId="urn:microsoft.com/office/officeart/2018/2/layout/IconVerticalSolidList"/>
    <dgm:cxn modelId="{A05F038D-A477-4E26-95AC-9E86F24B1ED7}" type="presParOf" srcId="{D9BD81AE-0E3C-45C8-805E-A7306C5C21B6}" destId="{5881A298-ACE5-4DEC-829B-A53837263FCB}" srcOrd="10" destOrd="0" presId="urn:microsoft.com/office/officeart/2018/2/layout/IconVerticalSolidList"/>
    <dgm:cxn modelId="{C5F24C47-4B54-43B2-A7C0-EC3198B80131}" type="presParOf" srcId="{5881A298-ACE5-4DEC-829B-A53837263FCB}" destId="{51C84056-5A3C-490D-8A5C-B950ADFD96D7}" srcOrd="0" destOrd="0" presId="urn:microsoft.com/office/officeart/2018/2/layout/IconVerticalSolidList"/>
    <dgm:cxn modelId="{CB762CCB-CB87-4B13-86F8-F9E2BDC47B5E}" type="presParOf" srcId="{5881A298-ACE5-4DEC-829B-A53837263FCB}" destId="{06D9771B-ECD3-44C7-A90E-E5AAD8833D5B}" srcOrd="1" destOrd="0" presId="urn:microsoft.com/office/officeart/2018/2/layout/IconVerticalSolidList"/>
    <dgm:cxn modelId="{2DE41416-91B2-4ACE-A62D-C736A86C131E}" type="presParOf" srcId="{5881A298-ACE5-4DEC-829B-A53837263FCB}" destId="{99159E9A-C60C-4FA2-8CDD-AB337DD3DF4C}" srcOrd="2" destOrd="0" presId="urn:microsoft.com/office/officeart/2018/2/layout/IconVerticalSolidList"/>
    <dgm:cxn modelId="{9B9A5EDA-4AAA-43F6-9D54-D91E099B53D9}" type="presParOf" srcId="{5881A298-ACE5-4DEC-829B-A53837263FCB}" destId="{FD548D9C-4D0B-41BD-9365-853CBB8195D8}" srcOrd="3" destOrd="0" presId="urn:microsoft.com/office/officeart/2018/2/layout/IconVerticalSolidList"/>
    <dgm:cxn modelId="{6CFD614B-D9E7-4A25-BEB8-0989288B7BC4}" type="presParOf" srcId="{D9BD81AE-0E3C-45C8-805E-A7306C5C21B6}" destId="{31AB087F-E8F1-49A0-9505-79045C914536}" srcOrd="11" destOrd="0" presId="urn:microsoft.com/office/officeart/2018/2/layout/IconVerticalSolidList"/>
    <dgm:cxn modelId="{DBB9CC93-8100-455C-ACB8-B573D6A3962D}" type="presParOf" srcId="{D9BD81AE-0E3C-45C8-805E-A7306C5C21B6}" destId="{093B6B2E-DE69-4E2D-8EFF-CAADD377ED8D}" srcOrd="12" destOrd="0" presId="urn:microsoft.com/office/officeart/2018/2/layout/IconVerticalSolidList"/>
    <dgm:cxn modelId="{A87FDE43-5558-414A-8FAF-1A1A993B186E}" type="presParOf" srcId="{093B6B2E-DE69-4E2D-8EFF-CAADD377ED8D}" destId="{42FCDE97-0B86-438B-90B9-FC05A8130972}" srcOrd="0" destOrd="0" presId="urn:microsoft.com/office/officeart/2018/2/layout/IconVerticalSolidList"/>
    <dgm:cxn modelId="{C425D369-7B8C-4B56-BA54-3AF68789212F}" type="presParOf" srcId="{093B6B2E-DE69-4E2D-8EFF-CAADD377ED8D}" destId="{D1EB6EAF-45C2-47CF-885F-B3204A9DF148}" srcOrd="1" destOrd="0" presId="urn:microsoft.com/office/officeart/2018/2/layout/IconVerticalSolidList"/>
    <dgm:cxn modelId="{122F0C9B-A9F8-4CD9-8135-6F6C994BF65B}" type="presParOf" srcId="{093B6B2E-DE69-4E2D-8EFF-CAADD377ED8D}" destId="{F71B000A-5827-467F-B686-0FAF14A525F5}" srcOrd="2" destOrd="0" presId="urn:microsoft.com/office/officeart/2018/2/layout/IconVerticalSolidList"/>
    <dgm:cxn modelId="{791898D2-33FA-4155-9C10-791A45073989}" type="presParOf" srcId="{093B6B2E-DE69-4E2D-8EFF-CAADD377ED8D}" destId="{8B59B41D-7606-4801-8A46-70CA77A5E59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E5D0F-C6D2-4EF4-925D-B664930EB068}">
      <dsp:nvSpPr>
        <dsp:cNvPr id="0" name=""/>
        <dsp:cNvSpPr/>
      </dsp:nvSpPr>
      <dsp:spPr>
        <a:xfrm>
          <a:off x="0" y="2466"/>
          <a:ext cx="7240146" cy="1250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E4F744-76FC-4254-AFE8-0980082FFDB4}">
      <dsp:nvSpPr>
        <dsp:cNvPr id="0" name=""/>
        <dsp:cNvSpPr/>
      </dsp:nvSpPr>
      <dsp:spPr>
        <a:xfrm>
          <a:off x="378199" y="283772"/>
          <a:ext cx="687635" cy="6876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0A97AC-7DC2-4D68-B415-AFF03943F812}">
      <dsp:nvSpPr>
        <dsp:cNvPr id="0" name=""/>
        <dsp:cNvSpPr/>
      </dsp:nvSpPr>
      <dsp:spPr>
        <a:xfrm>
          <a:off x="1444033" y="2466"/>
          <a:ext cx="5796112" cy="125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318" tIns="132318" rIns="132318" bIns="132318" numCol="1" spcCol="1270" anchor="ctr" anchorCtr="0">
          <a:noAutofit/>
        </a:bodyPr>
        <a:lstStyle/>
        <a:p>
          <a:pPr marL="0" lvl="0" indent="0" algn="l" defTabSz="977900">
            <a:lnSpc>
              <a:spcPct val="90000"/>
            </a:lnSpc>
            <a:spcBef>
              <a:spcPct val="0"/>
            </a:spcBef>
            <a:spcAft>
              <a:spcPct val="35000"/>
            </a:spcAft>
            <a:buNone/>
          </a:pPr>
          <a:r>
            <a:rPr lang="fr-FR" sz="2200" kern="1200" dirty="0"/>
            <a:t>Il s'appuie sur un langage spécialisé;</a:t>
          </a:r>
          <a:endParaRPr lang="en-US" sz="2200" kern="1200" dirty="0"/>
        </a:p>
      </dsp:txBody>
      <dsp:txXfrm>
        <a:off x="1444033" y="2466"/>
        <a:ext cx="5796112" cy="1250245"/>
      </dsp:txXfrm>
    </dsp:sp>
    <dsp:sp modelId="{B1B3CD6E-52DE-46FE-BC34-8932D0208494}">
      <dsp:nvSpPr>
        <dsp:cNvPr id="0" name=""/>
        <dsp:cNvSpPr/>
      </dsp:nvSpPr>
      <dsp:spPr>
        <a:xfrm>
          <a:off x="0" y="1565273"/>
          <a:ext cx="7240146" cy="1250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1C603E-3AC2-4A8C-8460-6597136F23B2}">
      <dsp:nvSpPr>
        <dsp:cNvPr id="0" name=""/>
        <dsp:cNvSpPr/>
      </dsp:nvSpPr>
      <dsp:spPr>
        <a:xfrm>
          <a:off x="378199" y="1846579"/>
          <a:ext cx="687635" cy="6876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9B60DBA-0F67-48B8-8204-8FC63E1E2CB3}">
      <dsp:nvSpPr>
        <dsp:cNvPr id="0" name=""/>
        <dsp:cNvSpPr/>
      </dsp:nvSpPr>
      <dsp:spPr>
        <a:xfrm>
          <a:off x="1444033" y="1565273"/>
          <a:ext cx="5796112" cy="125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318" tIns="132318" rIns="132318" bIns="132318" numCol="1" spcCol="1270" anchor="ctr" anchorCtr="0">
          <a:noAutofit/>
        </a:bodyPr>
        <a:lstStyle/>
        <a:p>
          <a:pPr marL="0" lvl="0" indent="0" algn="l" defTabSz="977900">
            <a:lnSpc>
              <a:spcPct val="90000"/>
            </a:lnSpc>
            <a:spcBef>
              <a:spcPct val="0"/>
            </a:spcBef>
            <a:spcAft>
              <a:spcPct val="35000"/>
            </a:spcAft>
            <a:buNone/>
          </a:pPr>
          <a:r>
            <a:rPr lang="fr-FR" sz="2200" kern="1200" dirty="0"/>
            <a:t>Il est évalué par des pairs;</a:t>
          </a:r>
          <a:endParaRPr lang="en-US" sz="2200" kern="1200" dirty="0"/>
        </a:p>
      </dsp:txBody>
      <dsp:txXfrm>
        <a:off x="1444033" y="1565273"/>
        <a:ext cx="5796112" cy="1250245"/>
      </dsp:txXfrm>
    </dsp:sp>
    <dsp:sp modelId="{2E16F964-81A7-4A65-8386-DB0E936B1228}">
      <dsp:nvSpPr>
        <dsp:cNvPr id="0" name=""/>
        <dsp:cNvSpPr/>
      </dsp:nvSpPr>
      <dsp:spPr>
        <a:xfrm>
          <a:off x="0" y="3128080"/>
          <a:ext cx="7240146" cy="1250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881A18-E9B8-46BD-B794-5F02EDDE55DC}">
      <dsp:nvSpPr>
        <dsp:cNvPr id="0" name=""/>
        <dsp:cNvSpPr/>
      </dsp:nvSpPr>
      <dsp:spPr>
        <a:xfrm>
          <a:off x="378199" y="3409385"/>
          <a:ext cx="687635" cy="6876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4D1E57-8AC0-4F27-B1F9-C4099C4CF12D}">
      <dsp:nvSpPr>
        <dsp:cNvPr id="0" name=""/>
        <dsp:cNvSpPr/>
      </dsp:nvSpPr>
      <dsp:spPr>
        <a:xfrm>
          <a:off x="1444033" y="3128080"/>
          <a:ext cx="5796112" cy="125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318" tIns="132318" rIns="132318" bIns="132318" numCol="1" spcCol="1270" anchor="ctr" anchorCtr="0">
          <a:noAutofit/>
        </a:bodyPr>
        <a:lstStyle/>
        <a:p>
          <a:pPr marL="0" lvl="0" indent="0" algn="l" defTabSz="977900">
            <a:lnSpc>
              <a:spcPct val="90000"/>
            </a:lnSpc>
            <a:spcBef>
              <a:spcPct val="0"/>
            </a:spcBef>
            <a:spcAft>
              <a:spcPct val="35000"/>
            </a:spcAft>
            <a:buNone/>
          </a:pPr>
          <a:r>
            <a:rPr lang="fr-FR" sz="2200" kern="1200" dirty="0"/>
            <a:t>Il s'adresse à des personnes expertes;</a:t>
          </a:r>
          <a:endParaRPr lang="en-US" sz="2200" kern="1200" dirty="0"/>
        </a:p>
      </dsp:txBody>
      <dsp:txXfrm>
        <a:off x="1444033" y="3128080"/>
        <a:ext cx="5796112" cy="1250245"/>
      </dsp:txXfrm>
    </dsp:sp>
    <dsp:sp modelId="{89EBB843-C99F-4DFF-951C-83DDC115A8BE}">
      <dsp:nvSpPr>
        <dsp:cNvPr id="0" name=""/>
        <dsp:cNvSpPr/>
      </dsp:nvSpPr>
      <dsp:spPr>
        <a:xfrm>
          <a:off x="0" y="4690887"/>
          <a:ext cx="7240146" cy="1250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55C433-4D5D-4AAD-AB18-5841F18E1716}">
      <dsp:nvSpPr>
        <dsp:cNvPr id="0" name=""/>
        <dsp:cNvSpPr/>
      </dsp:nvSpPr>
      <dsp:spPr>
        <a:xfrm>
          <a:off x="378199" y="4972192"/>
          <a:ext cx="687635" cy="68763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D0C5A7-D662-4285-9F03-6FB1C5654478}">
      <dsp:nvSpPr>
        <dsp:cNvPr id="0" name=""/>
        <dsp:cNvSpPr/>
      </dsp:nvSpPr>
      <dsp:spPr>
        <a:xfrm>
          <a:off x="1444033" y="4690887"/>
          <a:ext cx="5796112" cy="125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318" tIns="132318" rIns="132318" bIns="132318" numCol="1" spcCol="1270" anchor="ctr" anchorCtr="0">
          <a:noAutofit/>
        </a:bodyPr>
        <a:lstStyle/>
        <a:p>
          <a:pPr marL="0" lvl="0" indent="0" algn="l" defTabSz="977900">
            <a:lnSpc>
              <a:spcPct val="90000"/>
            </a:lnSpc>
            <a:spcBef>
              <a:spcPct val="0"/>
            </a:spcBef>
            <a:spcAft>
              <a:spcPct val="35000"/>
            </a:spcAft>
            <a:buNone/>
          </a:pPr>
          <a:r>
            <a:rPr lang="fr-FR" sz="2200" kern="1200" dirty="0"/>
            <a:t>On peut soumettre un article donné à une seule revue à la fois</a:t>
          </a:r>
          <a:r>
            <a:rPr lang="fr-FR" sz="2200" kern="1200" dirty="0">
              <a:latin typeface="Avenir Next LT Pro"/>
            </a:rPr>
            <a:t>.</a:t>
          </a:r>
          <a:endParaRPr lang="en-US" sz="2200" kern="1200" dirty="0"/>
        </a:p>
      </dsp:txBody>
      <dsp:txXfrm>
        <a:off x="1444033" y="4690887"/>
        <a:ext cx="5796112" cy="12502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091062-8D8D-4AD0-96B4-7EB1DCC5C80C}">
      <dsp:nvSpPr>
        <dsp:cNvPr id="0" name=""/>
        <dsp:cNvSpPr/>
      </dsp:nvSpPr>
      <dsp:spPr>
        <a:xfrm>
          <a:off x="1466929" y="371420"/>
          <a:ext cx="1192510" cy="11925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5AB317-AFF8-44EA-ABAF-03F48B146A82}">
      <dsp:nvSpPr>
        <dsp:cNvPr id="0" name=""/>
        <dsp:cNvSpPr/>
      </dsp:nvSpPr>
      <dsp:spPr>
        <a:xfrm>
          <a:off x="738173" y="1920547"/>
          <a:ext cx="265002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fr-FR" sz="1200" kern="1200"/>
            <a:t>Il sert à faire le bilan du travail d'une personne chercheuse ou d'une équipe de recherche, voire d'un champ de recherche complet.</a:t>
          </a:r>
          <a:endParaRPr lang="en-US" sz="1200" kern="1200"/>
        </a:p>
      </dsp:txBody>
      <dsp:txXfrm>
        <a:off x="738173" y="1920547"/>
        <a:ext cx="2650022" cy="720000"/>
      </dsp:txXfrm>
    </dsp:sp>
    <dsp:sp modelId="{680F7533-64C9-422A-8747-DEBDBE2C2D64}">
      <dsp:nvSpPr>
        <dsp:cNvPr id="0" name=""/>
        <dsp:cNvSpPr/>
      </dsp:nvSpPr>
      <dsp:spPr>
        <a:xfrm>
          <a:off x="4580706" y="371420"/>
          <a:ext cx="1192510" cy="11925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EB650D2-68AD-4DB3-9C9C-2695CDD3DDAB}">
      <dsp:nvSpPr>
        <dsp:cNvPr id="0" name=""/>
        <dsp:cNvSpPr/>
      </dsp:nvSpPr>
      <dsp:spPr>
        <a:xfrm>
          <a:off x="3851949" y="1920547"/>
          <a:ext cx="265002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fr-FR" sz="1200" kern="1200"/>
            <a:t>En France, les personnes qui demandent leur habilitation à diriger des recherches doivent se prêter à cet exercice.</a:t>
          </a:r>
          <a:endParaRPr lang="en-US" sz="1200" kern="1200"/>
        </a:p>
      </dsp:txBody>
      <dsp:txXfrm>
        <a:off x="3851949" y="1920547"/>
        <a:ext cx="2650022" cy="720000"/>
      </dsp:txXfrm>
    </dsp:sp>
    <dsp:sp modelId="{D4EB6FE2-37F6-47C2-92A8-560DD698D43D}">
      <dsp:nvSpPr>
        <dsp:cNvPr id="0" name=""/>
        <dsp:cNvSpPr/>
      </dsp:nvSpPr>
      <dsp:spPr>
        <a:xfrm>
          <a:off x="1466929" y="3303052"/>
          <a:ext cx="1192510" cy="11925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B4B6BC-0C6B-492A-855B-136C336CD922}">
      <dsp:nvSpPr>
        <dsp:cNvPr id="0" name=""/>
        <dsp:cNvSpPr/>
      </dsp:nvSpPr>
      <dsp:spPr>
        <a:xfrm>
          <a:off x="738173" y="4852179"/>
          <a:ext cx="265002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fr-FR" sz="1200" kern="1200"/>
            <a:t>Les professeur.e.s québécois.e.s le font souvent après 15-20 ans de carrière. </a:t>
          </a:r>
          <a:endParaRPr lang="en-US" sz="1200" kern="1200"/>
        </a:p>
      </dsp:txBody>
      <dsp:txXfrm>
        <a:off x="738173" y="4852179"/>
        <a:ext cx="2650022" cy="720000"/>
      </dsp:txXfrm>
    </dsp:sp>
    <dsp:sp modelId="{A44C9073-A911-4F65-A924-750DAEF31CDB}">
      <dsp:nvSpPr>
        <dsp:cNvPr id="0" name=""/>
        <dsp:cNvSpPr/>
      </dsp:nvSpPr>
      <dsp:spPr>
        <a:xfrm>
          <a:off x="4580706" y="3303052"/>
          <a:ext cx="1192510" cy="119251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3FA2D1-9D2C-4A2F-85F8-B765837688E7}">
      <dsp:nvSpPr>
        <dsp:cNvPr id="0" name=""/>
        <dsp:cNvSpPr/>
      </dsp:nvSpPr>
      <dsp:spPr>
        <a:xfrm>
          <a:off x="3851949" y="4852179"/>
          <a:ext cx="265002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pPr>
          <a:r>
            <a:rPr lang="fr-FR" sz="1200" kern="1200"/>
            <a:t>Ce texte prend parfois la forme d'un article, parfois d'un chapitre d'ouvrage collectif, parfois d'un livre.</a:t>
          </a:r>
          <a:endParaRPr lang="en-US" sz="1200" kern="1200"/>
        </a:p>
      </dsp:txBody>
      <dsp:txXfrm>
        <a:off x="3851949" y="4852179"/>
        <a:ext cx="2650022"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BB9CFA-22C7-4507-871C-6A1DA2F89700}">
      <dsp:nvSpPr>
        <dsp:cNvPr id="0" name=""/>
        <dsp:cNvSpPr/>
      </dsp:nvSpPr>
      <dsp:spPr>
        <a:xfrm>
          <a:off x="0" y="507"/>
          <a:ext cx="7240146" cy="6991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0B584F-2017-450F-ABD1-C1152FA75830}">
      <dsp:nvSpPr>
        <dsp:cNvPr id="0" name=""/>
        <dsp:cNvSpPr/>
      </dsp:nvSpPr>
      <dsp:spPr>
        <a:xfrm>
          <a:off x="211486" y="157811"/>
          <a:ext cx="384520" cy="3845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A7404C-A73B-4411-8E8C-D060157067D3}">
      <dsp:nvSpPr>
        <dsp:cNvPr id="0" name=""/>
        <dsp:cNvSpPr/>
      </dsp:nvSpPr>
      <dsp:spPr>
        <a:xfrm>
          <a:off x="807492" y="507"/>
          <a:ext cx="6432653" cy="699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991" tIns="73991" rIns="73991" bIns="73991" numCol="1" spcCol="1270" anchor="ctr" anchorCtr="0">
          <a:noAutofit/>
        </a:bodyPr>
        <a:lstStyle/>
        <a:p>
          <a:pPr marL="0" lvl="0" indent="0" algn="l" defTabSz="711200">
            <a:lnSpc>
              <a:spcPct val="100000"/>
            </a:lnSpc>
            <a:spcBef>
              <a:spcPct val="0"/>
            </a:spcBef>
            <a:spcAft>
              <a:spcPct val="35000"/>
            </a:spcAft>
            <a:buNone/>
          </a:pPr>
          <a:r>
            <a:rPr lang="fr-FR" sz="1600" kern="1200" dirty="0"/>
            <a:t>Rédiger le premier jet</a:t>
          </a:r>
          <a:endParaRPr lang="en-US" sz="1600" kern="1200" dirty="0"/>
        </a:p>
      </dsp:txBody>
      <dsp:txXfrm>
        <a:off x="807492" y="507"/>
        <a:ext cx="6432653" cy="699127"/>
      </dsp:txXfrm>
    </dsp:sp>
    <dsp:sp modelId="{50767A51-0DF4-4E75-B837-93FB118A3789}">
      <dsp:nvSpPr>
        <dsp:cNvPr id="0" name=""/>
        <dsp:cNvSpPr/>
      </dsp:nvSpPr>
      <dsp:spPr>
        <a:xfrm>
          <a:off x="0" y="874417"/>
          <a:ext cx="7240146" cy="6991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DDC878-D431-48F2-8F27-B935A237ACBB}">
      <dsp:nvSpPr>
        <dsp:cNvPr id="0" name=""/>
        <dsp:cNvSpPr/>
      </dsp:nvSpPr>
      <dsp:spPr>
        <a:xfrm>
          <a:off x="211486" y="1031721"/>
          <a:ext cx="384520" cy="3845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8270191-379E-42E3-8C87-A2DC0DF9699B}">
      <dsp:nvSpPr>
        <dsp:cNvPr id="0" name=""/>
        <dsp:cNvSpPr/>
      </dsp:nvSpPr>
      <dsp:spPr>
        <a:xfrm>
          <a:off x="807492" y="874417"/>
          <a:ext cx="6432653" cy="699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991" tIns="73991" rIns="73991" bIns="73991" numCol="1" spcCol="1270" anchor="ctr" anchorCtr="0">
          <a:noAutofit/>
        </a:bodyPr>
        <a:lstStyle/>
        <a:p>
          <a:pPr marL="0" lvl="0" indent="0" algn="l" defTabSz="711200">
            <a:lnSpc>
              <a:spcPct val="100000"/>
            </a:lnSpc>
            <a:spcBef>
              <a:spcPct val="0"/>
            </a:spcBef>
            <a:spcAft>
              <a:spcPct val="35000"/>
            </a:spcAft>
            <a:buNone/>
          </a:pPr>
          <a:r>
            <a:rPr lang="fr-FR" sz="1600" kern="1200" dirty="0"/>
            <a:t>Relire, réviser, retravailler</a:t>
          </a:r>
          <a:endParaRPr lang="en-US" sz="1600" kern="1200" dirty="0"/>
        </a:p>
      </dsp:txBody>
      <dsp:txXfrm>
        <a:off x="807492" y="874417"/>
        <a:ext cx="6432653" cy="699127"/>
      </dsp:txXfrm>
    </dsp:sp>
    <dsp:sp modelId="{04ABA0F9-E4BD-42A9-89C7-9DAAB31D5BF1}">
      <dsp:nvSpPr>
        <dsp:cNvPr id="0" name=""/>
        <dsp:cNvSpPr/>
      </dsp:nvSpPr>
      <dsp:spPr>
        <a:xfrm>
          <a:off x="0" y="1748326"/>
          <a:ext cx="7240146" cy="6991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DCD2A0-0A4A-4E2F-8592-E0BC9B31F2E2}">
      <dsp:nvSpPr>
        <dsp:cNvPr id="0" name=""/>
        <dsp:cNvSpPr/>
      </dsp:nvSpPr>
      <dsp:spPr>
        <a:xfrm>
          <a:off x="211486" y="1905630"/>
          <a:ext cx="384520" cy="3845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686C15-F6FD-42FA-8624-37A21A231B8D}">
      <dsp:nvSpPr>
        <dsp:cNvPr id="0" name=""/>
        <dsp:cNvSpPr/>
      </dsp:nvSpPr>
      <dsp:spPr>
        <a:xfrm>
          <a:off x="807492" y="1748326"/>
          <a:ext cx="6432653" cy="699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991" tIns="73991" rIns="73991" bIns="73991" numCol="1" spcCol="1270" anchor="ctr" anchorCtr="0">
          <a:noAutofit/>
        </a:bodyPr>
        <a:lstStyle/>
        <a:p>
          <a:pPr marL="0" lvl="0" indent="0" algn="l" defTabSz="711200">
            <a:lnSpc>
              <a:spcPct val="100000"/>
            </a:lnSpc>
            <a:spcBef>
              <a:spcPct val="0"/>
            </a:spcBef>
            <a:spcAft>
              <a:spcPct val="35000"/>
            </a:spcAft>
            <a:buNone/>
          </a:pPr>
          <a:r>
            <a:rPr lang="fr-FR" sz="1600" kern="1200" dirty="0"/>
            <a:t>Relire les consignes</a:t>
          </a:r>
          <a:endParaRPr lang="en-US" sz="1600" kern="1200" dirty="0"/>
        </a:p>
      </dsp:txBody>
      <dsp:txXfrm>
        <a:off x="807492" y="1748326"/>
        <a:ext cx="6432653" cy="699127"/>
      </dsp:txXfrm>
    </dsp:sp>
    <dsp:sp modelId="{C03CB237-AEE3-4038-81AA-97AFCBE8AF30}">
      <dsp:nvSpPr>
        <dsp:cNvPr id="0" name=""/>
        <dsp:cNvSpPr/>
      </dsp:nvSpPr>
      <dsp:spPr>
        <a:xfrm>
          <a:off x="0" y="2622236"/>
          <a:ext cx="7240146" cy="6991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F291DF-A597-491D-AC27-8A4F3BA944BF}">
      <dsp:nvSpPr>
        <dsp:cNvPr id="0" name=""/>
        <dsp:cNvSpPr/>
      </dsp:nvSpPr>
      <dsp:spPr>
        <a:xfrm>
          <a:off x="211486" y="2779539"/>
          <a:ext cx="384520" cy="3845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9169BE-88B3-45FE-B64E-455FEC7B8CE2}">
      <dsp:nvSpPr>
        <dsp:cNvPr id="0" name=""/>
        <dsp:cNvSpPr/>
      </dsp:nvSpPr>
      <dsp:spPr>
        <a:xfrm>
          <a:off x="807492" y="2622236"/>
          <a:ext cx="6432653" cy="699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991" tIns="73991" rIns="73991" bIns="73991" numCol="1" spcCol="1270" anchor="ctr" anchorCtr="0">
          <a:noAutofit/>
        </a:bodyPr>
        <a:lstStyle/>
        <a:p>
          <a:pPr marL="0" lvl="0" indent="0" algn="l" defTabSz="711200">
            <a:lnSpc>
              <a:spcPct val="100000"/>
            </a:lnSpc>
            <a:spcBef>
              <a:spcPct val="0"/>
            </a:spcBef>
            <a:spcAft>
              <a:spcPct val="35000"/>
            </a:spcAft>
            <a:buNone/>
          </a:pPr>
          <a:r>
            <a:rPr lang="fr-FR" sz="1600" kern="1200" dirty="0"/>
            <a:t>Soumettre (avec une lettre de présentation de l'article ou un courriel assez détaillé)</a:t>
          </a:r>
          <a:endParaRPr lang="en-US" sz="1600" kern="1200" dirty="0"/>
        </a:p>
      </dsp:txBody>
      <dsp:txXfrm>
        <a:off x="807492" y="2622236"/>
        <a:ext cx="6432653" cy="699127"/>
      </dsp:txXfrm>
    </dsp:sp>
    <dsp:sp modelId="{88E69490-2F71-468E-A9FD-ADBBD9407C38}">
      <dsp:nvSpPr>
        <dsp:cNvPr id="0" name=""/>
        <dsp:cNvSpPr/>
      </dsp:nvSpPr>
      <dsp:spPr>
        <a:xfrm>
          <a:off x="0" y="3496145"/>
          <a:ext cx="7240146" cy="6991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1D41EA-045D-416F-8DF6-79ED3C762DF7}">
      <dsp:nvSpPr>
        <dsp:cNvPr id="0" name=""/>
        <dsp:cNvSpPr/>
      </dsp:nvSpPr>
      <dsp:spPr>
        <a:xfrm>
          <a:off x="211486" y="3653449"/>
          <a:ext cx="384520" cy="38452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93D8AF9-417A-4292-8A98-95B081BFA670}">
      <dsp:nvSpPr>
        <dsp:cNvPr id="0" name=""/>
        <dsp:cNvSpPr/>
      </dsp:nvSpPr>
      <dsp:spPr>
        <a:xfrm>
          <a:off x="807492" y="3496145"/>
          <a:ext cx="6432653" cy="699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991" tIns="73991" rIns="73991" bIns="73991" numCol="1" spcCol="1270" anchor="ctr" anchorCtr="0">
          <a:noAutofit/>
        </a:bodyPr>
        <a:lstStyle/>
        <a:p>
          <a:pPr marL="0" lvl="0" indent="0" algn="l" defTabSz="711200">
            <a:lnSpc>
              <a:spcPct val="100000"/>
            </a:lnSpc>
            <a:spcBef>
              <a:spcPct val="0"/>
            </a:spcBef>
            <a:spcAft>
              <a:spcPct val="35000"/>
            </a:spcAft>
            <a:buNone/>
          </a:pPr>
          <a:r>
            <a:rPr lang="fr-FR" sz="1600" kern="1200" dirty="0"/>
            <a:t>Retravailler à la lumière des commentaires (parfois plusieurs fois!)</a:t>
          </a:r>
          <a:endParaRPr lang="en-US" sz="1600" kern="1200" dirty="0"/>
        </a:p>
      </dsp:txBody>
      <dsp:txXfrm>
        <a:off x="807492" y="3496145"/>
        <a:ext cx="6432653" cy="699127"/>
      </dsp:txXfrm>
    </dsp:sp>
    <dsp:sp modelId="{51C84056-5A3C-490D-8A5C-B950ADFD96D7}">
      <dsp:nvSpPr>
        <dsp:cNvPr id="0" name=""/>
        <dsp:cNvSpPr/>
      </dsp:nvSpPr>
      <dsp:spPr>
        <a:xfrm>
          <a:off x="0" y="4370055"/>
          <a:ext cx="7240146" cy="6991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D9771B-ECD3-44C7-A90E-E5AAD8833D5B}">
      <dsp:nvSpPr>
        <dsp:cNvPr id="0" name=""/>
        <dsp:cNvSpPr/>
      </dsp:nvSpPr>
      <dsp:spPr>
        <a:xfrm>
          <a:off x="211486" y="4527358"/>
          <a:ext cx="384520" cy="38452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548D9C-4D0B-41BD-9365-853CBB8195D8}">
      <dsp:nvSpPr>
        <dsp:cNvPr id="0" name=""/>
        <dsp:cNvSpPr/>
      </dsp:nvSpPr>
      <dsp:spPr>
        <a:xfrm>
          <a:off x="807492" y="4370055"/>
          <a:ext cx="6432653" cy="699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991" tIns="73991" rIns="73991" bIns="73991" numCol="1" spcCol="1270" anchor="ctr" anchorCtr="0">
          <a:noAutofit/>
        </a:bodyPr>
        <a:lstStyle/>
        <a:p>
          <a:pPr marL="0" lvl="0" indent="0" algn="l" defTabSz="711200">
            <a:lnSpc>
              <a:spcPct val="100000"/>
            </a:lnSpc>
            <a:spcBef>
              <a:spcPct val="0"/>
            </a:spcBef>
            <a:spcAft>
              <a:spcPct val="35000"/>
            </a:spcAft>
            <a:buNone/>
          </a:pPr>
          <a:r>
            <a:rPr lang="fr-FR" sz="1600" kern="1200" dirty="0"/>
            <a:t>Lire les épreuves (pas toujours, mais dans la plupart des cas)</a:t>
          </a:r>
          <a:endParaRPr lang="en-US" sz="1600" kern="1200" dirty="0"/>
        </a:p>
      </dsp:txBody>
      <dsp:txXfrm>
        <a:off x="807492" y="4370055"/>
        <a:ext cx="6432653" cy="699127"/>
      </dsp:txXfrm>
    </dsp:sp>
    <dsp:sp modelId="{42FCDE97-0B86-438B-90B9-FC05A8130972}">
      <dsp:nvSpPr>
        <dsp:cNvPr id="0" name=""/>
        <dsp:cNvSpPr/>
      </dsp:nvSpPr>
      <dsp:spPr>
        <a:xfrm>
          <a:off x="0" y="5243964"/>
          <a:ext cx="7240146" cy="6991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EB6EAF-45C2-47CF-885F-B3204A9DF148}">
      <dsp:nvSpPr>
        <dsp:cNvPr id="0" name=""/>
        <dsp:cNvSpPr/>
      </dsp:nvSpPr>
      <dsp:spPr>
        <a:xfrm>
          <a:off x="211486" y="5401268"/>
          <a:ext cx="384520" cy="38452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59B41D-7606-4801-8A46-70CA77A5E592}">
      <dsp:nvSpPr>
        <dsp:cNvPr id="0" name=""/>
        <dsp:cNvSpPr/>
      </dsp:nvSpPr>
      <dsp:spPr>
        <a:xfrm>
          <a:off x="807492" y="5243964"/>
          <a:ext cx="6432653" cy="699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991" tIns="73991" rIns="73991" bIns="73991" numCol="1" spcCol="1270" anchor="ctr" anchorCtr="0">
          <a:noAutofit/>
        </a:bodyPr>
        <a:lstStyle/>
        <a:p>
          <a:pPr marL="0" lvl="0" indent="0" algn="l" defTabSz="711200">
            <a:lnSpc>
              <a:spcPct val="100000"/>
            </a:lnSpc>
            <a:spcBef>
              <a:spcPct val="0"/>
            </a:spcBef>
            <a:spcAft>
              <a:spcPct val="35000"/>
            </a:spcAft>
            <a:buNone/>
          </a:pPr>
          <a:r>
            <a:rPr lang="fr-FR" sz="1600" kern="1200" dirty="0"/>
            <a:t>Imprimer l'article et le mettre bien à la vue (parce que c'est un grand accomplissement</a:t>
          </a:r>
          <a:r>
            <a:rPr lang="fr-FR" sz="1600" kern="1200" dirty="0">
              <a:latin typeface="Avenir Next LT Pro"/>
            </a:rPr>
            <a:t>)!</a:t>
          </a:r>
          <a:endParaRPr lang="en-US" sz="1600" kern="1200" dirty="0"/>
        </a:p>
      </dsp:txBody>
      <dsp:txXfrm>
        <a:off x="807492" y="5243964"/>
        <a:ext cx="6432653" cy="69912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Friday, October 27,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1033657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Friday, October 27,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120176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Friday, October 27,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419487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Friday, October 27,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113612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Friday, October 27,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3889145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Friday, October 27,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82326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Friday, October 27,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‹N°›</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99721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Friday, October 27,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345899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Friday, October 27,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351932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Friday, October 27,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2353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Friday, October 27,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‹N°›</a:t>
            </a:fld>
            <a:endParaRPr lang="en-US"/>
          </a:p>
        </p:txBody>
      </p:sp>
    </p:spTree>
    <p:extLst>
      <p:ext uri="{BB962C8B-B14F-4D97-AF65-F5344CB8AC3E}">
        <p14:creationId xmlns:p14="http://schemas.microsoft.com/office/powerpoint/2010/main" val="49468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Friday, October 27, 2023</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‹N°›</a:t>
            </a:fld>
            <a:endParaRPr lang="en-US" sz="800" dirty="0"/>
          </a:p>
        </p:txBody>
      </p:sp>
    </p:spTree>
    <p:extLst>
      <p:ext uri="{BB962C8B-B14F-4D97-AF65-F5344CB8AC3E}">
        <p14:creationId xmlns:p14="http://schemas.microsoft.com/office/powerpoint/2010/main" val="7217495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619DE0E-F039-443E-AF60-E4B6AA72D2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A065953-3D69-4CD4-80C3-DF10DEB4C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30"/>
            <a:ext cx="8104091" cy="6857571"/>
          </a:xfrm>
          <a:prstGeom prst="rect">
            <a:avLst/>
          </a:prstGeom>
          <a:gradFill>
            <a:gsLst>
              <a:gs pos="0">
                <a:schemeClr val="accent4">
                  <a:alpha val="80000"/>
                </a:schemeClr>
              </a:gs>
              <a:gs pos="100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B36DB5-F10D-4EDB-87E2-ECB9301FF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874250" y="627728"/>
            <a:ext cx="4355593" cy="8104092"/>
          </a:xfrm>
          <a:prstGeom prst="rect">
            <a:avLst/>
          </a:prstGeom>
          <a:gradFill>
            <a:gsLst>
              <a:gs pos="0">
                <a:schemeClr val="accent5">
                  <a:alpha val="0"/>
                </a:schemeClr>
              </a:gs>
              <a:gs pos="91000">
                <a:schemeClr val="accent2">
                  <a:alpha val="43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6F195D-95DC-419E-BBC1-E2B601A606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1"/>
            <a:ext cx="5638801" cy="6886827"/>
          </a:xfrm>
          <a:prstGeom prst="rect">
            <a:avLst/>
          </a:prstGeom>
          <a:gradFill>
            <a:gsLst>
              <a:gs pos="49000">
                <a:schemeClr val="accent6">
                  <a:lumMod val="75000"/>
                  <a:alpha val="0"/>
                </a:schemeClr>
              </a:gs>
              <a:gs pos="99000">
                <a:schemeClr val="accent6">
                  <a:alpha val="79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5993D72-5628-4E5E-BB9F-96066414E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609180" y="724988"/>
            <a:ext cx="5121259" cy="5458067"/>
          </a:xfrm>
          <a:prstGeom prst="ellipse">
            <a:avLst/>
          </a:prstGeom>
          <a:gradFill>
            <a:gsLst>
              <a:gs pos="39000">
                <a:schemeClr val="accent4">
                  <a:lumMod val="20000"/>
                  <a:lumOff val="80000"/>
                  <a:alpha val="0"/>
                </a:schemeClr>
              </a:gs>
              <a:gs pos="100000">
                <a:schemeClr val="accent6">
                  <a:alpha val="2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ctrTitle"/>
          </p:nvPr>
        </p:nvSpPr>
        <p:spPr>
          <a:xfrm>
            <a:off x="920151" y="1446039"/>
            <a:ext cx="6292690" cy="2992576"/>
          </a:xfrm>
        </p:spPr>
        <p:txBody>
          <a:bodyPr anchor="t">
            <a:normAutofit/>
          </a:bodyPr>
          <a:lstStyle/>
          <a:p>
            <a:pPr algn="l">
              <a:lnSpc>
                <a:spcPct val="90000"/>
              </a:lnSpc>
            </a:pPr>
            <a:r>
              <a:rPr lang="fr-FR" sz="3400">
                <a:solidFill>
                  <a:schemeClr val="bg1"/>
                </a:solidFill>
                <a:cs typeface="Calibri Light"/>
              </a:rPr>
              <a:t>Rédiger, soumettre, réviser et publier son premier article scientifique</a:t>
            </a:r>
            <a:endParaRPr lang="fr-FR" sz="3400">
              <a:solidFill>
                <a:schemeClr val="bg1"/>
              </a:solidFill>
            </a:endParaRPr>
          </a:p>
        </p:txBody>
      </p:sp>
      <p:sp>
        <p:nvSpPr>
          <p:cNvPr id="3" name="Sous-titre 2"/>
          <p:cNvSpPr>
            <a:spLocks noGrp="1"/>
          </p:cNvSpPr>
          <p:nvPr>
            <p:ph type="subTitle" idx="1"/>
          </p:nvPr>
        </p:nvSpPr>
        <p:spPr>
          <a:xfrm>
            <a:off x="920151" y="4667264"/>
            <a:ext cx="5392495" cy="1248274"/>
          </a:xfrm>
        </p:spPr>
        <p:txBody>
          <a:bodyPr vert="horz" lIns="91440" tIns="45720" rIns="91440" bIns="45720" rtlCol="0" anchor="b">
            <a:normAutofit/>
          </a:bodyPr>
          <a:lstStyle/>
          <a:p>
            <a:pPr algn="l"/>
            <a:r>
              <a:rPr lang="fr-FR" sz="1400" dirty="0">
                <a:solidFill>
                  <a:schemeClr val="bg1"/>
                </a:solidFill>
                <a:cs typeface="Calibri"/>
              </a:rPr>
              <a:t>Audrey Groleau (audrey.groleau@uqtr.ca)</a:t>
            </a:r>
            <a:endParaRPr lang="fr-FR" sz="1400" dirty="0">
              <a:solidFill>
                <a:schemeClr val="bg1"/>
              </a:solidFill>
            </a:endParaRPr>
          </a:p>
        </p:txBody>
      </p:sp>
      <p:pic>
        <p:nvPicPr>
          <p:cNvPr id="4" name="Picture 3">
            <a:extLst>
              <a:ext uri="{FF2B5EF4-FFF2-40B4-BE49-F238E27FC236}">
                <a16:creationId xmlns:a16="http://schemas.microsoft.com/office/drawing/2014/main" id="{6C64C3EE-6EA6-27A9-6D1D-2AD701AE4368}"/>
              </a:ext>
            </a:extLst>
          </p:cNvPr>
          <p:cNvPicPr>
            <a:picLocks noChangeAspect="1"/>
          </p:cNvPicPr>
          <p:nvPr/>
        </p:nvPicPr>
        <p:blipFill rotWithShape="1">
          <a:blip r:embed="rId2"/>
          <a:srcRect l="53382" r="3390" b="8"/>
          <a:stretch/>
        </p:blipFill>
        <p:spPr>
          <a:xfrm>
            <a:off x="8104092" y="10"/>
            <a:ext cx="4099858" cy="6857990"/>
          </a:xfrm>
          <a:prstGeom prst="rect">
            <a:avLst/>
          </a:prstGeom>
        </p:spPr>
      </p:pic>
    </p:spTree>
    <p:extLst>
      <p:ext uri="{BB962C8B-B14F-4D97-AF65-F5344CB8AC3E}">
        <p14:creationId xmlns:p14="http://schemas.microsoft.com/office/powerpoint/2010/main" val="378408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A8ACB4-E5FA-323B-AAD1-DD94E0B52661}"/>
              </a:ext>
            </a:extLst>
          </p:cNvPr>
          <p:cNvSpPr>
            <a:spLocks noGrp="1"/>
          </p:cNvSpPr>
          <p:nvPr>
            <p:ph type="title"/>
          </p:nvPr>
        </p:nvSpPr>
        <p:spPr/>
        <p:txBody>
          <a:bodyPr/>
          <a:lstStyle/>
          <a:p>
            <a:r>
              <a:rPr lang="fr-FR" dirty="0"/>
              <a:t>L'article théorique</a:t>
            </a:r>
          </a:p>
        </p:txBody>
      </p:sp>
      <p:sp>
        <p:nvSpPr>
          <p:cNvPr id="3" name="Espace réservé du contenu 2">
            <a:extLst>
              <a:ext uri="{FF2B5EF4-FFF2-40B4-BE49-F238E27FC236}">
                <a16:creationId xmlns:a16="http://schemas.microsoft.com/office/drawing/2014/main" id="{C1E58635-9E43-FC0A-D34E-9A8DB6DF7599}"/>
              </a:ext>
            </a:extLst>
          </p:cNvPr>
          <p:cNvSpPr>
            <a:spLocks noGrp="1"/>
          </p:cNvSpPr>
          <p:nvPr>
            <p:ph idx="1"/>
          </p:nvPr>
        </p:nvSpPr>
        <p:spPr/>
        <p:txBody>
          <a:bodyPr vert="horz" lIns="0" tIns="0" rIns="0" bIns="0" rtlCol="0" anchor="t">
            <a:normAutofit/>
          </a:bodyPr>
          <a:lstStyle/>
          <a:p>
            <a:r>
              <a:rPr lang="fr-FR" dirty="0"/>
              <a:t>On cherche à clarifier, préciser, proposer, élargir... un concept, une théorie, un modèle, une idée.</a:t>
            </a:r>
          </a:p>
          <a:p>
            <a:r>
              <a:rPr lang="fr-FR" dirty="0"/>
              <a:t>C'est parfois très valorisé, parfois très peu. Ça dépend des domaines, des revues, etc.</a:t>
            </a:r>
          </a:p>
          <a:p>
            <a:r>
              <a:rPr lang="fr-FR" dirty="0"/>
              <a:t>On retrouve aussi souvent ce type de textes dans des ouvrages collectifs.</a:t>
            </a:r>
          </a:p>
          <a:p>
            <a:r>
              <a:rPr lang="fr-FR" dirty="0"/>
              <a:t>La forme est variée et souvent plus libre. </a:t>
            </a:r>
          </a:p>
        </p:txBody>
      </p:sp>
    </p:spTree>
    <p:extLst>
      <p:ext uri="{BB962C8B-B14F-4D97-AF65-F5344CB8AC3E}">
        <p14:creationId xmlns:p14="http://schemas.microsoft.com/office/powerpoint/2010/main" val="2094100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791793-B121-3441-4477-728FC2275052}"/>
              </a:ext>
            </a:extLst>
          </p:cNvPr>
          <p:cNvSpPr>
            <a:spLocks noGrp="1"/>
          </p:cNvSpPr>
          <p:nvPr>
            <p:ph type="title"/>
          </p:nvPr>
        </p:nvSpPr>
        <p:spPr/>
        <p:txBody>
          <a:bodyPr/>
          <a:lstStyle/>
          <a:p>
            <a:r>
              <a:rPr lang="fr-FR" dirty="0"/>
              <a:t>Quelques conseils pour l'article théorique</a:t>
            </a:r>
          </a:p>
        </p:txBody>
      </p:sp>
      <p:sp>
        <p:nvSpPr>
          <p:cNvPr id="3" name="Espace réservé du contenu 2">
            <a:extLst>
              <a:ext uri="{FF2B5EF4-FFF2-40B4-BE49-F238E27FC236}">
                <a16:creationId xmlns:a16="http://schemas.microsoft.com/office/drawing/2014/main" id="{1E8CABD3-FBC6-5E46-E939-A06B7A048E8F}"/>
              </a:ext>
            </a:extLst>
          </p:cNvPr>
          <p:cNvSpPr>
            <a:spLocks noGrp="1"/>
          </p:cNvSpPr>
          <p:nvPr>
            <p:ph idx="1"/>
          </p:nvPr>
        </p:nvSpPr>
        <p:spPr/>
        <p:txBody>
          <a:bodyPr vert="horz" lIns="0" tIns="0" rIns="0" bIns="0" rtlCol="0" anchor="t">
            <a:normAutofit/>
          </a:bodyPr>
          <a:lstStyle/>
          <a:p>
            <a:r>
              <a:rPr lang="fr-FR" dirty="0"/>
              <a:t>Il est vraiment important de bien le contextualiser.</a:t>
            </a:r>
          </a:p>
          <a:p>
            <a:r>
              <a:rPr lang="fr-FR" dirty="0"/>
              <a:t>Puisqu'il n'a pas de structure classique, il est utile de chercher à rendre vraiment claire la structure de l'article, par exemple en l'annonçant en début de texte, mais aussi en formulant avec soin les titres et sous-titres.</a:t>
            </a:r>
          </a:p>
          <a:p>
            <a:r>
              <a:rPr lang="fr-FR" dirty="0"/>
              <a:t>Il n'y a pas vraiment de question de recherche dans un tel article. Il devient donc doublement important d'expliciter ce que l'on fait dans l'article.</a:t>
            </a:r>
          </a:p>
          <a:p>
            <a:r>
              <a:rPr lang="fr-FR" dirty="0"/>
              <a:t>On l'écrit chaque fois qu'on développe une compréhension qui nous semble être originale et intéressante pour d'autres.</a:t>
            </a:r>
          </a:p>
        </p:txBody>
      </p:sp>
    </p:spTree>
    <p:extLst>
      <p:ext uri="{BB962C8B-B14F-4D97-AF65-F5344CB8AC3E}">
        <p14:creationId xmlns:p14="http://schemas.microsoft.com/office/powerpoint/2010/main" val="3338994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BBEAF0E-7BC7-4BD0-B456-B28AA13AB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3DEC671-DD68-EFE5-F2B4-D684B0067B99}"/>
              </a:ext>
            </a:extLst>
          </p:cNvPr>
          <p:cNvSpPr>
            <a:spLocks noGrp="1"/>
          </p:cNvSpPr>
          <p:nvPr>
            <p:ph type="title"/>
          </p:nvPr>
        </p:nvSpPr>
        <p:spPr>
          <a:xfrm>
            <a:off x="6373091" y="1028698"/>
            <a:ext cx="4778303" cy="4721264"/>
          </a:xfrm>
        </p:spPr>
        <p:txBody>
          <a:bodyPr>
            <a:normAutofit/>
          </a:bodyPr>
          <a:lstStyle/>
          <a:p>
            <a:pPr algn="r"/>
            <a:r>
              <a:rPr lang="fr-FR" sz="3100"/>
              <a:t>L'article qui vise à faire la synthèse des connaissances</a:t>
            </a:r>
          </a:p>
        </p:txBody>
      </p:sp>
      <p:sp>
        <p:nvSpPr>
          <p:cNvPr id="3" name="Espace réservé du contenu 2">
            <a:extLst>
              <a:ext uri="{FF2B5EF4-FFF2-40B4-BE49-F238E27FC236}">
                <a16:creationId xmlns:a16="http://schemas.microsoft.com/office/drawing/2014/main" id="{4EBDD063-AB3D-E219-3CCA-6402B6EFB8BA}"/>
              </a:ext>
            </a:extLst>
          </p:cNvPr>
          <p:cNvSpPr>
            <a:spLocks noGrp="1"/>
          </p:cNvSpPr>
          <p:nvPr>
            <p:ph idx="1"/>
          </p:nvPr>
        </p:nvSpPr>
        <p:spPr>
          <a:xfrm>
            <a:off x="1371600" y="1011448"/>
            <a:ext cx="4724400" cy="4721264"/>
          </a:xfrm>
        </p:spPr>
        <p:txBody>
          <a:bodyPr vert="horz" lIns="0" tIns="0" rIns="0" bIns="0" rtlCol="0" anchor="t">
            <a:normAutofit/>
          </a:bodyPr>
          <a:lstStyle/>
          <a:p>
            <a:r>
              <a:rPr lang="fr-FR" sz="1800" dirty="0"/>
              <a:t>Il permet de faire un bilan des connaissances dans un domaine, de mettre en lumière les avancées et les zones d'ombre;</a:t>
            </a:r>
          </a:p>
          <a:p>
            <a:r>
              <a:rPr lang="fr-FR" sz="1800" dirty="0"/>
              <a:t>Il suit souvent une structure semblable à celle de l'article empirique.</a:t>
            </a:r>
          </a:p>
          <a:p>
            <a:r>
              <a:rPr lang="fr-FR" sz="1800" dirty="0"/>
              <a:t>Il suit souvent une méthodologie propre aux synthèses de connaissances: revue narrative, revue systématique, revue de la portée, etc.</a:t>
            </a:r>
          </a:p>
          <a:p>
            <a:r>
              <a:rPr lang="fr-FR" sz="1800" dirty="0"/>
              <a:t>Ces articles sont très valorisés dans plusieurs domaines.</a:t>
            </a:r>
          </a:p>
        </p:txBody>
      </p:sp>
      <p:sp>
        <p:nvSpPr>
          <p:cNvPr id="10" name="Rectangle 9">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10126"/>
            <a:ext cx="12192000" cy="456773"/>
          </a:xfrm>
          <a:prstGeom prst="rect">
            <a:avLst/>
          </a:prstGeom>
          <a:gradFill>
            <a:gsLst>
              <a:gs pos="14000">
                <a:schemeClr val="accent4">
                  <a:alpha val="28000"/>
                </a:schemeClr>
              </a:gs>
              <a:gs pos="100000">
                <a:schemeClr val="accent5">
                  <a:alpha val="83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10126"/>
            <a:ext cx="8153398" cy="456772"/>
          </a:xfrm>
          <a:prstGeom prst="rect">
            <a:avLst/>
          </a:prstGeom>
          <a:gradFill>
            <a:gsLst>
              <a:gs pos="9000">
                <a:schemeClr val="accent2">
                  <a:lumMod val="60000"/>
                  <a:lumOff val="40000"/>
                  <a:alpha val="52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63508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BBEAF0E-7BC7-4BD0-B456-B28AA13AB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3DEC671-DD68-EFE5-F2B4-D684B0067B99}"/>
              </a:ext>
            </a:extLst>
          </p:cNvPr>
          <p:cNvSpPr>
            <a:spLocks noGrp="1"/>
          </p:cNvSpPr>
          <p:nvPr>
            <p:ph type="title"/>
          </p:nvPr>
        </p:nvSpPr>
        <p:spPr>
          <a:xfrm>
            <a:off x="6373091" y="1028698"/>
            <a:ext cx="4778303" cy="4721264"/>
          </a:xfrm>
        </p:spPr>
        <p:txBody>
          <a:bodyPr>
            <a:normAutofit/>
          </a:bodyPr>
          <a:lstStyle/>
          <a:p>
            <a:pPr algn="r"/>
            <a:r>
              <a:rPr lang="fr-FR" sz="3100" dirty="0"/>
              <a:t>Quelques conseils sur l'article qui vise à faire la synthèse des connaissances</a:t>
            </a:r>
          </a:p>
        </p:txBody>
      </p:sp>
      <p:sp>
        <p:nvSpPr>
          <p:cNvPr id="3" name="Espace réservé du contenu 2">
            <a:extLst>
              <a:ext uri="{FF2B5EF4-FFF2-40B4-BE49-F238E27FC236}">
                <a16:creationId xmlns:a16="http://schemas.microsoft.com/office/drawing/2014/main" id="{4EBDD063-AB3D-E219-3CCA-6402B6EFB8BA}"/>
              </a:ext>
            </a:extLst>
          </p:cNvPr>
          <p:cNvSpPr>
            <a:spLocks noGrp="1"/>
          </p:cNvSpPr>
          <p:nvPr>
            <p:ph idx="1"/>
          </p:nvPr>
        </p:nvSpPr>
        <p:spPr>
          <a:xfrm>
            <a:off x="1371600" y="1011448"/>
            <a:ext cx="4724400" cy="4721264"/>
          </a:xfrm>
        </p:spPr>
        <p:txBody>
          <a:bodyPr vert="horz" lIns="0" tIns="0" rIns="0" bIns="0" rtlCol="0" anchor="t">
            <a:normAutofit/>
          </a:bodyPr>
          <a:lstStyle/>
          <a:p>
            <a:r>
              <a:rPr lang="fr-FR" sz="1800" dirty="0"/>
              <a:t>Attention: il ne sert pas à justifier un problème de recherche! Autrement dit, la recension des écrits dans un tel article n'a pas les mêmes visées que celles d'un essai, d'un mémoire ou d'une thèse. Il faut donc adapter l'article.</a:t>
            </a:r>
          </a:p>
          <a:p>
            <a:r>
              <a:rPr lang="fr-FR" sz="1800" dirty="0"/>
              <a:t>Ici, la méthodologie est souvent très importante aux yeux des personnes évaluatrices et des personnes éditrices. Faites-vous conseiller et soyez rigoureux ou rigoureuse.</a:t>
            </a:r>
          </a:p>
        </p:txBody>
      </p:sp>
      <p:sp>
        <p:nvSpPr>
          <p:cNvPr id="10" name="Rectangle 9">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10126"/>
            <a:ext cx="12192000" cy="456773"/>
          </a:xfrm>
          <a:prstGeom prst="rect">
            <a:avLst/>
          </a:prstGeom>
          <a:gradFill>
            <a:gsLst>
              <a:gs pos="14000">
                <a:schemeClr val="accent4">
                  <a:alpha val="28000"/>
                </a:schemeClr>
              </a:gs>
              <a:gs pos="100000">
                <a:schemeClr val="accent5">
                  <a:alpha val="83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10126"/>
            <a:ext cx="8153398" cy="456772"/>
          </a:xfrm>
          <a:prstGeom prst="rect">
            <a:avLst/>
          </a:prstGeom>
          <a:gradFill>
            <a:gsLst>
              <a:gs pos="9000">
                <a:schemeClr val="accent2">
                  <a:lumMod val="60000"/>
                  <a:lumOff val="40000"/>
                  <a:alpha val="52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141549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3C4DC98-EB98-46A5-070E-FC1E48486BCD}"/>
              </a:ext>
            </a:extLst>
          </p:cNvPr>
          <p:cNvSpPr>
            <a:spLocks noGrp="1"/>
          </p:cNvSpPr>
          <p:nvPr>
            <p:ph type="title"/>
          </p:nvPr>
        </p:nvSpPr>
        <p:spPr>
          <a:xfrm>
            <a:off x="457200" y="868280"/>
            <a:ext cx="3390645" cy="3363597"/>
          </a:xfrm>
        </p:spPr>
        <p:txBody>
          <a:bodyPr>
            <a:normAutofit/>
          </a:bodyPr>
          <a:lstStyle/>
          <a:p>
            <a:pPr algn="r"/>
            <a:r>
              <a:rPr lang="fr-FR" sz="3200">
                <a:solidFill>
                  <a:schemeClr val="bg1"/>
                </a:solidFill>
              </a:rPr>
              <a:t>L'article bilan</a:t>
            </a:r>
          </a:p>
        </p:txBody>
      </p:sp>
      <p:graphicFrame>
        <p:nvGraphicFramePr>
          <p:cNvPr id="5" name="Espace réservé du contenu 2">
            <a:extLst>
              <a:ext uri="{FF2B5EF4-FFF2-40B4-BE49-F238E27FC236}">
                <a16:creationId xmlns:a16="http://schemas.microsoft.com/office/drawing/2014/main" id="{1DAC2C43-9388-6E5B-309D-DC13C972F7F6}"/>
              </a:ext>
            </a:extLst>
          </p:cNvPr>
          <p:cNvGraphicFramePr>
            <a:graphicFrameLocks noGrp="1"/>
          </p:cNvGraphicFramePr>
          <p:nvPr>
            <p:ph idx="1"/>
            <p:extLst>
              <p:ext uri="{D42A27DB-BD31-4B8C-83A1-F6EECF244321}">
                <p14:modId xmlns:p14="http://schemas.microsoft.com/office/powerpoint/2010/main" val="754291269"/>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8367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3A4003-1875-46E3-BBC1-9CF42E133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CDECF1C-4B20-4CD9-90C7-F85AAB331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57371"/>
            <a:ext cx="12203208" cy="1600629"/>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CB46BEC-0E77-41F0-A7D5-D5B40D225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40517" y="5262916"/>
            <a:ext cx="7751481" cy="11453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4D73B4-F569-4D64-BA77-14454E09F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62916"/>
            <a:ext cx="8778690" cy="1595084"/>
          </a:xfrm>
          <a:prstGeom prst="rect">
            <a:avLst/>
          </a:prstGeom>
          <a:gradFill>
            <a:gsLst>
              <a:gs pos="0">
                <a:schemeClr val="accent6">
                  <a:lumMod val="75000"/>
                  <a:alpha val="31000"/>
                </a:schemeClr>
              </a:gs>
              <a:gs pos="99000">
                <a:schemeClr val="accent5">
                  <a:alpha val="23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D437E30-AED3-4732-B13B-17D277D8D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0126" y="5256870"/>
            <a:ext cx="5301872" cy="1600701"/>
          </a:xfrm>
          <a:prstGeom prst="rect">
            <a:avLst/>
          </a:prstGeom>
          <a:gradFill>
            <a:gsLst>
              <a:gs pos="22000">
                <a:schemeClr val="tx2">
                  <a:lumMod val="75000"/>
                  <a:lumOff val="25000"/>
                  <a:alpha val="0"/>
                </a:schemeClr>
              </a:gs>
              <a:gs pos="99000">
                <a:schemeClr val="tx2">
                  <a:lumMod val="75000"/>
                  <a:lumOff val="25000"/>
                  <a:alpha val="6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CC664293-7660-FFA2-974D-CA218BB29EEE}"/>
              </a:ext>
            </a:extLst>
          </p:cNvPr>
          <p:cNvSpPr>
            <a:spLocks noGrp="1"/>
          </p:cNvSpPr>
          <p:nvPr>
            <p:ph type="title"/>
          </p:nvPr>
        </p:nvSpPr>
        <p:spPr>
          <a:xfrm>
            <a:off x="914400" y="5602884"/>
            <a:ext cx="10698103" cy="827037"/>
          </a:xfrm>
        </p:spPr>
        <p:txBody>
          <a:bodyPr anchor="ctr">
            <a:normAutofit/>
          </a:bodyPr>
          <a:lstStyle/>
          <a:p>
            <a:pPr>
              <a:lnSpc>
                <a:spcPct val="90000"/>
              </a:lnSpc>
            </a:pPr>
            <a:r>
              <a:rPr lang="fr-FR" sz="3000" dirty="0">
                <a:solidFill>
                  <a:schemeClr val="bg1"/>
                </a:solidFill>
              </a:rPr>
              <a:t>L'article de type commentaire (et ses cousins)</a:t>
            </a:r>
          </a:p>
        </p:txBody>
      </p:sp>
      <p:sp>
        <p:nvSpPr>
          <p:cNvPr id="3" name="Espace réservé du contenu 2">
            <a:extLst>
              <a:ext uri="{FF2B5EF4-FFF2-40B4-BE49-F238E27FC236}">
                <a16:creationId xmlns:a16="http://schemas.microsoft.com/office/drawing/2014/main" id="{5625711A-16FB-A16F-DC1D-4A0CE0D20E1E}"/>
              </a:ext>
            </a:extLst>
          </p:cNvPr>
          <p:cNvSpPr>
            <a:spLocks noGrp="1"/>
          </p:cNvSpPr>
          <p:nvPr>
            <p:ph idx="1"/>
          </p:nvPr>
        </p:nvSpPr>
        <p:spPr>
          <a:xfrm>
            <a:off x="1371601" y="1028699"/>
            <a:ext cx="9448799" cy="3600451"/>
          </a:xfrm>
        </p:spPr>
        <p:txBody>
          <a:bodyPr vert="horz" lIns="0" tIns="0" rIns="0" bIns="0" rtlCol="0" anchor="t">
            <a:normAutofit/>
          </a:bodyPr>
          <a:lstStyle/>
          <a:p>
            <a:r>
              <a:rPr lang="fr-FR" sz="2400" dirty="0"/>
              <a:t>L'article présente habituellement un point de vue argumenté et documenté.</a:t>
            </a:r>
          </a:p>
          <a:p>
            <a:r>
              <a:rPr lang="fr-FR" sz="2400" dirty="0"/>
              <a:t>Ce type d'article est accepté dans presque toutes les revues, mais il est somme toute rare.</a:t>
            </a:r>
          </a:p>
          <a:p>
            <a:r>
              <a:rPr lang="fr-FR" sz="2400" dirty="0"/>
              <a:t>La structure et le style sont plus libres.</a:t>
            </a:r>
          </a:p>
          <a:p>
            <a:endParaRPr lang="fr-FR" sz="2400" dirty="0"/>
          </a:p>
        </p:txBody>
      </p:sp>
    </p:spTree>
    <p:extLst>
      <p:ext uri="{BB962C8B-B14F-4D97-AF65-F5344CB8AC3E}">
        <p14:creationId xmlns:p14="http://schemas.microsoft.com/office/powerpoint/2010/main" val="2603607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13A4003-1875-46E3-BBC1-9CF42E133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CDECF1C-4B20-4CD9-90C7-F85AAB3317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57371"/>
            <a:ext cx="12203208" cy="1600629"/>
          </a:xfrm>
          <a:prstGeom prst="rect">
            <a:avLst/>
          </a:prstGeom>
          <a:gradFill>
            <a:gsLst>
              <a:gs pos="0">
                <a:schemeClr val="accent5">
                  <a:alpha val="83000"/>
                </a:schemeClr>
              </a:gs>
              <a:gs pos="100000">
                <a:schemeClr val="accent6"/>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CB46BEC-0E77-41F0-A7D5-D5B40D225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440517" y="5262916"/>
            <a:ext cx="7751481" cy="1145398"/>
          </a:xfrm>
          <a:prstGeom prst="rect">
            <a:avLst/>
          </a:prstGeom>
          <a:gradFill>
            <a:gsLst>
              <a:gs pos="0">
                <a:schemeClr val="accent5">
                  <a:alpha val="30000"/>
                </a:schemeClr>
              </a:gs>
              <a:gs pos="99000">
                <a:schemeClr val="accent5">
                  <a:alpha val="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4D73B4-F569-4D64-BA77-14454E09F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08" y="5262916"/>
            <a:ext cx="8778690" cy="1595084"/>
          </a:xfrm>
          <a:prstGeom prst="rect">
            <a:avLst/>
          </a:prstGeom>
          <a:gradFill>
            <a:gsLst>
              <a:gs pos="0">
                <a:schemeClr val="accent6">
                  <a:lumMod val="75000"/>
                  <a:alpha val="31000"/>
                </a:schemeClr>
              </a:gs>
              <a:gs pos="99000">
                <a:schemeClr val="accent5">
                  <a:alpha val="23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D437E30-AED3-4732-B13B-17D277D8D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0126" y="5256870"/>
            <a:ext cx="5301872" cy="1600701"/>
          </a:xfrm>
          <a:prstGeom prst="rect">
            <a:avLst/>
          </a:prstGeom>
          <a:gradFill>
            <a:gsLst>
              <a:gs pos="22000">
                <a:schemeClr val="tx2">
                  <a:lumMod val="75000"/>
                  <a:lumOff val="25000"/>
                  <a:alpha val="0"/>
                </a:schemeClr>
              </a:gs>
              <a:gs pos="99000">
                <a:schemeClr val="tx2">
                  <a:lumMod val="75000"/>
                  <a:lumOff val="25000"/>
                  <a:alpha val="6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CC664293-7660-FFA2-974D-CA218BB29EEE}"/>
              </a:ext>
            </a:extLst>
          </p:cNvPr>
          <p:cNvSpPr>
            <a:spLocks noGrp="1"/>
          </p:cNvSpPr>
          <p:nvPr>
            <p:ph type="title"/>
          </p:nvPr>
        </p:nvSpPr>
        <p:spPr>
          <a:xfrm>
            <a:off x="914400" y="5602884"/>
            <a:ext cx="10698103" cy="827037"/>
          </a:xfrm>
        </p:spPr>
        <p:txBody>
          <a:bodyPr anchor="ctr">
            <a:normAutofit/>
          </a:bodyPr>
          <a:lstStyle/>
          <a:p>
            <a:pPr>
              <a:lnSpc>
                <a:spcPct val="90000"/>
              </a:lnSpc>
            </a:pPr>
            <a:r>
              <a:rPr lang="fr-FR" sz="3000">
                <a:solidFill>
                  <a:schemeClr val="bg1"/>
                </a:solidFill>
              </a:rPr>
              <a:t>Conseils sur l'article de type commentaire (et ses cousins)</a:t>
            </a:r>
          </a:p>
        </p:txBody>
      </p:sp>
      <p:sp>
        <p:nvSpPr>
          <p:cNvPr id="3" name="Espace réservé du contenu 2">
            <a:extLst>
              <a:ext uri="{FF2B5EF4-FFF2-40B4-BE49-F238E27FC236}">
                <a16:creationId xmlns:a16="http://schemas.microsoft.com/office/drawing/2014/main" id="{5625711A-16FB-A16F-DC1D-4A0CE0D20E1E}"/>
              </a:ext>
            </a:extLst>
          </p:cNvPr>
          <p:cNvSpPr>
            <a:spLocks noGrp="1"/>
          </p:cNvSpPr>
          <p:nvPr>
            <p:ph idx="1"/>
          </p:nvPr>
        </p:nvSpPr>
        <p:spPr>
          <a:xfrm>
            <a:off x="1371601" y="1028699"/>
            <a:ext cx="9448799" cy="3600451"/>
          </a:xfrm>
        </p:spPr>
        <p:txBody>
          <a:bodyPr vert="horz" lIns="0" tIns="0" rIns="0" bIns="0" rtlCol="0" anchor="t">
            <a:normAutofit/>
          </a:bodyPr>
          <a:lstStyle/>
          <a:p>
            <a:r>
              <a:rPr lang="fr-FR" sz="2400" dirty="0"/>
              <a:t>Bien le contextualiser.</a:t>
            </a:r>
          </a:p>
          <a:p>
            <a:r>
              <a:rPr lang="fr-FR" sz="2400" dirty="0"/>
              <a:t>En préciser très clairement l'objectif.</a:t>
            </a:r>
          </a:p>
          <a:p>
            <a:r>
              <a:rPr lang="fr-FR" sz="2400" dirty="0"/>
              <a:t>Lire encore plus attentivement qu'à l'habitude les consignes de la revue.</a:t>
            </a:r>
          </a:p>
          <a:p>
            <a:r>
              <a:rPr lang="fr-FR" sz="2400" dirty="0"/>
              <a:t>Lire quelques articles suivant la forme "commentaire" publiés dans la revue, car il y a souvent beaucoup de non-dit dans les attentes relatives à ces articles.</a:t>
            </a:r>
          </a:p>
          <a:p>
            <a:endParaRPr lang="fr-FR" sz="2400" dirty="0"/>
          </a:p>
        </p:txBody>
      </p:sp>
    </p:spTree>
    <p:extLst>
      <p:ext uri="{BB962C8B-B14F-4D97-AF65-F5344CB8AC3E}">
        <p14:creationId xmlns:p14="http://schemas.microsoft.com/office/powerpoint/2010/main" val="3728029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E6083BF-5834-67B6-58D7-1C1E38C8499E}"/>
              </a:ext>
            </a:extLst>
          </p:cNvPr>
          <p:cNvSpPr>
            <a:spLocks noGrp="1"/>
          </p:cNvSpPr>
          <p:nvPr>
            <p:ph type="title"/>
          </p:nvPr>
        </p:nvSpPr>
        <p:spPr>
          <a:xfrm>
            <a:off x="1380236" y="286601"/>
            <a:ext cx="5929422" cy="1852976"/>
          </a:xfrm>
        </p:spPr>
        <p:txBody>
          <a:bodyPr>
            <a:normAutofit/>
          </a:bodyPr>
          <a:lstStyle/>
          <a:p>
            <a:pPr>
              <a:lnSpc>
                <a:spcPct val="90000"/>
              </a:lnSpc>
            </a:pPr>
            <a:r>
              <a:rPr lang="fr-FR" sz="3100" dirty="0"/>
              <a:t>Quand se lancer dans la rédaction d'un premier article?</a:t>
            </a:r>
          </a:p>
        </p:txBody>
      </p:sp>
      <p:sp>
        <p:nvSpPr>
          <p:cNvPr id="3" name="Espace réservé du contenu 2">
            <a:extLst>
              <a:ext uri="{FF2B5EF4-FFF2-40B4-BE49-F238E27FC236}">
                <a16:creationId xmlns:a16="http://schemas.microsoft.com/office/drawing/2014/main" id="{019D9E17-E89B-9941-7A98-13116FA1CADE}"/>
              </a:ext>
            </a:extLst>
          </p:cNvPr>
          <p:cNvSpPr>
            <a:spLocks noGrp="1"/>
          </p:cNvSpPr>
          <p:nvPr>
            <p:ph idx="1"/>
          </p:nvPr>
        </p:nvSpPr>
        <p:spPr>
          <a:xfrm>
            <a:off x="1380237" y="2621381"/>
            <a:ext cx="5929422" cy="3322219"/>
          </a:xfrm>
        </p:spPr>
        <p:txBody>
          <a:bodyPr vert="horz" lIns="0" tIns="0" rIns="0" bIns="0" rtlCol="0" anchor="t">
            <a:normAutofit/>
          </a:bodyPr>
          <a:lstStyle/>
          <a:p>
            <a:r>
              <a:rPr lang="fr-FR" sz="1800" dirty="0"/>
              <a:t>À la fin du mémoire;</a:t>
            </a:r>
          </a:p>
          <a:p>
            <a:r>
              <a:rPr lang="fr-FR" sz="1800" dirty="0"/>
              <a:t>Quand on commence à avoir des résultats pour son doctorat;</a:t>
            </a:r>
          </a:p>
          <a:p>
            <a:r>
              <a:rPr lang="fr-FR" sz="1800" dirty="0"/>
              <a:t>Quand on a développé une compréhension théorique nouvelle, pertinente et originale de quelque chose;</a:t>
            </a:r>
          </a:p>
          <a:p>
            <a:r>
              <a:rPr lang="fr-FR" sz="1800" dirty="0"/>
              <a:t>Après avoir terminé sa recension des écrits;</a:t>
            </a:r>
          </a:p>
          <a:p>
            <a:r>
              <a:rPr lang="fr-FR" sz="1800" dirty="0"/>
              <a:t>Quand notre direction de recherche nous dit que ce serait un bon moment (!).</a:t>
            </a:r>
          </a:p>
        </p:txBody>
      </p:sp>
      <p:sp>
        <p:nvSpPr>
          <p:cNvPr id="11" name="Rectangle 10">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mpoule sur arrière-plan jaune avec faisceaux de lumière et câble">
            <a:extLst>
              <a:ext uri="{FF2B5EF4-FFF2-40B4-BE49-F238E27FC236}">
                <a16:creationId xmlns:a16="http://schemas.microsoft.com/office/drawing/2014/main" id="{D62D095A-66FC-8490-BB5B-68E221492132}"/>
              </a:ext>
            </a:extLst>
          </p:cNvPr>
          <p:cNvPicPr>
            <a:picLocks noChangeAspect="1"/>
          </p:cNvPicPr>
          <p:nvPr/>
        </p:nvPicPr>
        <p:blipFill rotWithShape="1">
          <a:blip r:embed="rId2"/>
          <a:srcRect l="51628" r="9295" b="-3"/>
          <a:stretch/>
        </p:blipFill>
        <p:spPr>
          <a:xfrm>
            <a:off x="8115300" y="-12515"/>
            <a:ext cx="4076700" cy="6418631"/>
          </a:xfrm>
          <a:prstGeom prst="rect">
            <a:avLst/>
          </a:prstGeom>
        </p:spPr>
      </p:pic>
    </p:spTree>
    <p:extLst>
      <p:ext uri="{BB962C8B-B14F-4D97-AF65-F5344CB8AC3E}">
        <p14:creationId xmlns:p14="http://schemas.microsoft.com/office/powerpoint/2010/main" val="3371221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040748A-8526-E3C0-CE0C-64845DD8D5B8}"/>
              </a:ext>
            </a:extLst>
          </p:cNvPr>
          <p:cNvSpPr>
            <a:spLocks noGrp="1"/>
          </p:cNvSpPr>
          <p:nvPr>
            <p:ph type="title"/>
          </p:nvPr>
        </p:nvSpPr>
        <p:spPr>
          <a:xfrm>
            <a:off x="1380236" y="286601"/>
            <a:ext cx="5929422" cy="1852976"/>
          </a:xfrm>
        </p:spPr>
        <p:txBody>
          <a:bodyPr>
            <a:normAutofit/>
          </a:bodyPr>
          <a:lstStyle/>
          <a:p>
            <a:r>
              <a:rPr lang="fr-FR" sz="4000" dirty="0"/>
              <a:t>Comment s'y prendre concrètement?</a:t>
            </a:r>
          </a:p>
        </p:txBody>
      </p:sp>
      <p:sp>
        <p:nvSpPr>
          <p:cNvPr id="3" name="Espace réservé du contenu 2">
            <a:extLst>
              <a:ext uri="{FF2B5EF4-FFF2-40B4-BE49-F238E27FC236}">
                <a16:creationId xmlns:a16="http://schemas.microsoft.com/office/drawing/2014/main" id="{9935CBC3-8974-351E-C505-3C764001B155}"/>
              </a:ext>
            </a:extLst>
          </p:cNvPr>
          <p:cNvSpPr>
            <a:spLocks noGrp="1"/>
          </p:cNvSpPr>
          <p:nvPr>
            <p:ph idx="1"/>
          </p:nvPr>
        </p:nvSpPr>
        <p:spPr>
          <a:xfrm>
            <a:off x="1343366" y="2166639"/>
            <a:ext cx="5929422" cy="3936735"/>
          </a:xfrm>
        </p:spPr>
        <p:txBody>
          <a:bodyPr vert="horz" lIns="0" tIns="0" rIns="0" bIns="0" rtlCol="0" anchor="t">
            <a:noAutofit/>
          </a:bodyPr>
          <a:lstStyle/>
          <a:p>
            <a:pPr>
              <a:lnSpc>
                <a:spcPct val="110000"/>
              </a:lnSpc>
            </a:pPr>
            <a:r>
              <a:rPr lang="fr-FR" sz="2400" dirty="0">
                <a:ea typeface="+mn-lt"/>
                <a:cs typeface="+mn-lt"/>
              </a:rPr>
              <a:t>Choisir UN morceau</a:t>
            </a:r>
            <a:endParaRPr lang="fr-FR" sz="2400" dirty="0"/>
          </a:p>
          <a:p>
            <a:pPr>
              <a:lnSpc>
                <a:spcPct val="110000"/>
              </a:lnSpc>
            </a:pPr>
            <a:r>
              <a:rPr lang="fr-FR" sz="2400" dirty="0">
                <a:ea typeface="+mn-lt"/>
                <a:cs typeface="+mn-lt"/>
              </a:rPr>
              <a:t>Choisir une revue</a:t>
            </a:r>
            <a:endParaRPr lang="fr-FR" sz="2400" dirty="0"/>
          </a:p>
          <a:p>
            <a:pPr lvl="1">
              <a:lnSpc>
                <a:spcPct val="110000"/>
              </a:lnSpc>
            </a:pPr>
            <a:r>
              <a:rPr lang="fr-FR" sz="2400" dirty="0">
                <a:ea typeface="+mn-lt"/>
                <a:cs typeface="+mn-lt"/>
              </a:rPr>
              <a:t>Suivre les appels</a:t>
            </a:r>
            <a:endParaRPr lang="fr-FR" sz="2400" dirty="0"/>
          </a:p>
          <a:p>
            <a:pPr lvl="1">
              <a:lnSpc>
                <a:spcPct val="110000"/>
              </a:lnSpc>
            </a:pPr>
            <a:r>
              <a:rPr lang="fr-FR" sz="2400" dirty="0">
                <a:ea typeface="+mn-lt"/>
                <a:cs typeface="+mn-lt"/>
              </a:rPr>
              <a:t>Lire les consignes</a:t>
            </a:r>
            <a:endParaRPr lang="fr-FR" sz="2400" dirty="0"/>
          </a:p>
          <a:p>
            <a:pPr lvl="1">
              <a:lnSpc>
                <a:spcPct val="110000"/>
              </a:lnSpc>
            </a:pPr>
            <a:r>
              <a:rPr lang="fr-FR" sz="2400" dirty="0">
                <a:ea typeface="+mn-lt"/>
                <a:cs typeface="+mn-lt"/>
              </a:rPr>
              <a:t>Lire 2-3 articles pour regarder</a:t>
            </a:r>
            <a:endParaRPr lang="fr-FR" sz="2400" dirty="0"/>
          </a:p>
          <a:p>
            <a:pPr lvl="2">
              <a:lnSpc>
                <a:spcPct val="110000"/>
              </a:lnSpc>
            </a:pPr>
            <a:r>
              <a:rPr lang="fr-FR" sz="2400" dirty="0">
                <a:ea typeface="+mn-lt"/>
                <a:cs typeface="+mn-lt"/>
              </a:rPr>
              <a:t>Le type d’articles</a:t>
            </a:r>
            <a:endParaRPr lang="fr-FR" sz="2400" dirty="0"/>
          </a:p>
          <a:p>
            <a:pPr lvl="2">
              <a:lnSpc>
                <a:spcPct val="110000"/>
              </a:lnSpc>
            </a:pPr>
            <a:r>
              <a:rPr lang="fr-FR" sz="2400" dirty="0">
                <a:ea typeface="+mn-lt"/>
                <a:cs typeface="+mn-lt"/>
              </a:rPr>
              <a:t>Le ton</a:t>
            </a:r>
            <a:endParaRPr lang="fr-FR" sz="2400" dirty="0"/>
          </a:p>
          <a:p>
            <a:pPr lvl="2">
              <a:lnSpc>
                <a:spcPct val="110000"/>
              </a:lnSpc>
            </a:pPr>
            <a:r>
              <a:rPr lang="fr-FR" sz="2400" dirty="0">
                <a:ea typeface="+mn-lt"/>
                <a:cs typeface="+mn-lt"/>
              </a:rPr>
              <a:t>La structure</a:t>
            </a:r>
            <a:endParaRPr lang="fr-FR" sz="2400" dirty="0"/>
          </a:p>
          <a:p>
            <a:pPr lvl="2">
              <a:lnSpc>
                <a:spcPct val="110000"/>
              </a:lnSpc>
            </a:pPr>
            <a:r>
              <a:rPr lang="fr-FR" sz="2400" dirty="0">
                <a:ea typeface="+mn-lt"/>
                <a:cs typeface="+mn-lt"/>
              </a:rPr>
              <a:t>La méthodologie privilégiée</a:t>
            </a:r>
            <a:endParaRPr lang="fr-FR" sz="2400" dirty="0"/>
          </a:p>
          <a:p>
            <a:pPr>
              <a:lnSpc>
                <a:spcPct val="110000"/>
              </a:lnSpc>
            </a:pPr>
            <a:endParaRPr lang="fr-FR" sz="1500"/>
          </a:p>
        </p:txBody>
      </p:sp>
      <p:sp>
        <p:nvSpPr>
          <p:cNvPr id="11" name="Rectangle 10">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Un livre ouvert">
            <a:extLst>
              <a:ext uri="{FF2B5EF4-FFF2-40B4-BE49-F238E27FC236}">
                <a16:creationId xmlns:a16="http://schemas.microsoft.com/office/drawing/2014/main" id="{B256219D-6922-B79B-297B-D48A857E459A}"/>
              </a:ext>
            </a:extLst>
          </p:cNvPr>
          <p:cNvPicPr>
            <a:picLocks noChangeAspect="1"/>
          </p:cNvPicPr>
          <p:nvPr/>
        </p:nvPicPr>
        <p:blipFill rotWithShape="1">
          <a:blip r:embed="rId2"/>
          <a:srcRect l="27791" r="29811" b="-9"/>
          <a:stretch/>
        </p:blipFill>
        <p:spPr>
          <a:xfrm>
            <a:off x="8115300" y="-12515"/>
            <a:ext cx="4076700" cy="6418631"/>
          </a:xfrm>
          <a:prstGeom prst="rect">
            <a:avLst/>
          </a:prstGeom>
        </p:spPr>
      </p:pic>
    </p:spTree>
    <p:extLst>
      <p:ext uri="{BB962C8B-B14F-4D97-AF65-F5344CB8AC3E}">
        <p14:creationId xmlns:p14="http://schemas.microsoft.com/office/powerpoint/2010/main" val="1943341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040748A-8526-E3C0-CE0C-64845DD8D5B8}"/>
              </a:ext>
            </a:extLst>
          </p:cNvPr>
          <p:cNvSpPr>
            <a:spLocks noGrp="1"/>
          </p:cNvSpPr>
          <p:nvPr>
            <p:ph type="title"/>
          </p:nvPr>
        </p:nvSpPr>
        <p:spPr>
          <a:xfrm>
            <a:off x="1380236" y="286601"/>
            <a:ext cx="5929422" cy="1852976"/>
          </a:xfrm>
        </p:spPr>
        <p:txBody>
          <a:bodyPr>
            <a:normAutofit/>
          </a:bodyPr>
          <a:lstStyle/>
          <a:p>
            <a:r>
              <a:rPr lang="fr-FR" sz="4000"/>
              <a:t>Comment s'y prendre concrètement?</a:t>
            </a:r>
          </a:p>
        </p:txBody>
      </p:sp>
      <p:sp>
        <p:nvSpPr>
          <p:cNvPr id="3" name="Espace réservé du contenu 2">
            <a:extLst>
              <a:ext uri="{FF2B5EF4-FFF2-40B4-BE49-F238E27FC236}">
                <a16:creationId xmlns:a16="http://schemas.microsoft.com/office/drawing/2014/main" id="{9935CBC3-8974-351E-C505-3C764001B155}"/>
              </a:ext>
            </a:extLst>
          </p:cNvPr>
          <p:cNvSpPr>
            <a:spLocks noGrp="1"/>
          </p:cNvSpPr>
          <p:nvPr>
            <p:ph idx="1"/>
          </p:nvPr>
        </p:nvSpPr>
        <p:spPr>
          <a:xfrm>
            <a:off x="1380237" y="2142058"/>
            <a:ext cx="5929422" cy="3936735"/>
          </a:xfrm>
        </p:spPr>
        <p:txBody>
          <a:bodyPr vert="horz" lIns="0" tIns="0" rIns="0" bIns="0" rtlCol="0" anchor="t">
            <a:noAutofit/>
          </a:bodyPr>
          <a:lstStyle/>
          <a:p>
            <a:r>
              <a:rPr lang="fr-FR" sz="2400">
                <a:latin typeface="Arial"/>
                <a:cs typeface="Arial"/>
              </a:rPr>
              <a:t>Décider qui seront les co-auteurs</a:t>
            </a:r>
            <a:endParaRPr lang="fr-FR" sz="2400" dirty="0">
              <a:latin typeface="Arial"/>
              <a:cs typeface="Arial"/>
            </a:endParaRPr>
          </a:p>
          <a:p>
            <a:pPr lvl="1"/>
            <a:r>
              <a:rPr lang="fr-FR" sz="2400" dirty="0">
                <a:latin typeface="Arial"/>
                <a:cs typeface="Arial"/>
              </a:rPr>
              <a:t>Dès le début</a:t>
            </a:r>
          </a:p>
          <a:p>
            <a:pPr lvl="1"/>
            <a:r>
              <a:rPr lang="fr-FR" sz="2400" dirty="0">
                <a:latin typeface="Arial"/>
                <a:cs typeface="Arial"/>
              </a:rPr>
              <a:t>L’ordre aussi</a:t>
            </a:r>
          </a:p>
          <a:p>
            <a:pPr lvl="1"/>
            <a:r>
              <a:rPr lang="fr-FR" sz="2400" dirty="0">
                <a:latin typeface="Arial"/>
                <a:cs typeface="Arial"/>
              </a:rPr>
              <a:t>Revoir en cours de route</a:t>
            </a:r>
          </a:p>
          <a:p>
            <a:r>
              <a:rPr lang="fr-FR" sz="2400" dirty="0">
                <a:latin typeface="Arial"/>
                <a:cs typeface="Arial"/>
              </a:rPr>
              <a:t>Faire un plan </a:t>
            </a:r>
          </a:p>
          <a:p>
            <a:pPr lvl="1"/>
            <a:r>
              <a:rPr lang="fr-FR" sz="2400" dirty="0">
                <a:latin typeface="Arial"/>
                <a:cs typeface="Arial"/>
              </a:rPr>
              <a:t>Assez détaillé</a:t>
            </a:r>
          </a:p>
          <a:p>
            <a:pPr lvl="1"/>
            <a:r>
              <a:rPr lang="fr-FR" sz="2400" dirty="0">
                <a:latin typeface="Arial"/>
                <a:cs typeface="Arial"/>
              </a:rPr>
              <a:t>Avec un nombre de mots approximatif</a:t>
            </a:r>
          </a:p>
          <a:p>
            <a:pPr lvl="1"/>
            <a:r>
              <a:rPr lang="fr-FR" sz="2400" dirty="0">
                <a:latin typeface="Arial"/>
                <a:cs typeface="Arial"/>
              </a:rPr>
              <a:t>Y revenir souvent</a:t>
            </a:r>
          </a:p>
          <a:p>
            <a:endParaRPr lang="fr-FR" sz="2400" dirty="0">
              <a:latin typeface="Arial"/>
              <a:cs typeface="Arial"/>
            </a:endParaRPr>
          </a:p>
          <a:p>
            <a:pPr>
              <a:lnSpc>
                <a:spcPct val="110000"/>
              </a:lnSpc>
            </a:pPr>
            <a:endParaRPr lang="fr-FR" sz="2400" dirty="0"/>
          </a:p>
          <a:p>
            <a:pPr>
              <a:lnSpc>
                <a:spcPct val="110000"/>
              </a:lnSpc>
            </a:pPr>
            <a:endParaRPr lang="fr-FR" sz="1500"/>
          </a:p>
        </p:txBody>
      </p:sp>
      <p:sp>
        <p:nvSpPr>
          <p:cNvPr id="11" name="Rectangle 10">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chemeClr val="accent5"/>
              </a:gs>
              <a:gs pos="100000">
                <a:schemeClr val="accent2">
                  <a:lumMod val="60000"/>
                  <a:lumOff val="40000"/>
                  <a:alpha val="59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chemeClr val="accent6">
                  <a:lumMod val="75000"/>
                  <a:alpha val="61000"/>
                </a:schemeClr>
              </a:gs>
              <a:gs pos="99000">
                <a:schemeClr val="accent6">
                  <a:alpha val="87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Un livre ouvert">
            <a:extLst>
              <a:ext uri="{FF2B5EF4-FFF2-40B4-BE49-F238E27FC236}">
                <a16:creationId xmlns:a16="http://schemas.microsoft.com/office/drawing/2014/main" id="{B256219D-6922-B79B-297B-D48A857E459A}"/>
              </a:ext>
            </a:extLst>
          </p:cNvPr>
          <p:cNvPicPr>
            <a:picLocks noChangeAspect="1"/>
          </p:cNvPicPr>
          <p:nvPr/>
        </p:nvPicPr>
        <p:blipFill rotWithShape="1">
          <a:blip r:embed="rId2"/>
          <a:srcRect l="27791" r="29811" b="-9"/>
          <a:stretch/>
        </p:blipFill>
        <p:spPr>
          <a:xfrm>
            <a:off x="8115300" y="-12515"/>
            <a:ext cx="4076700" cy="6418631"/>
          </a:xfrm>
          <a:prstGeom prst="rect">
            <a:avLst/>
          </a:prstGeom>
        </p:spPr>
      </p:pic>
    </p:spTree>
    <p:extLst>
      <p:ext uri="{BB962C8B-B14F-4D97-AF65-F5344CB8AC3E}">
        <p14:creationId xmlns:p14="http://schemas.microsoft.com/office/powerpoint/2010/main" val="37776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E3AE8C3-8F65-40F4-BABE-E70F383014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alpha val="78000"/>
                </a:schemeClr>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2FC4764-B8D5-4F87-95DB-3125B2D12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9728" y="59346"/>
            <a:ext cx="4156527" cy="4037836"/>
          </a:xfrm>
          <a:prstGeom prst="rect">
            <a:avLst/>
          </a:prstGeom>
          <a:gradFill>
            <a:gsLst>
              <a:gs pos="0">
                <a:schemeClr val="accent5">
                  <a:alpha val="47000"/>
                </a:schemeClr>
              </a:gs>
              <a:gs pos="100000">
                <a:schemeClr val="accent4">
                  <a:alpha val="0"/>
                </a:scheme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4C1654F-94F5-497E-8ECF-F2A7E84D6A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68313" y="3587284"/>
            <a:ext cx="2501977" cy="4038601"/>
          </a:xfrm>
          <a:prstGeom prst="rect">
            <a:avLst/>
          </a:prstGeom>
          <a:gradFill>
            <a:gsLst>
              <a:gs pos="0">
                <a:schemeClr val="accent5">
                  <a:lumMod val="60000"/>
                  <a:lumOff val="40000"/>
                  <a:alpha val="0"/>
                </a:schemeClr>
              </a:gs>
              <a:gs pos="99000">
                <a:schemeClr val="accent2">
                  <a:alpha val="70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5254" y="969296"/>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58000">
                <a:schemeClr val="bg1">
                  <a:alpha val="0"/>
                </a:schemeClr>
              </a:gs>
              <a:gs pos="100000">
                <a:schemeClr val="accent6">
                  <a:alpha val="35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6819FD91-5E78-98A8-4428-3E857E2121B4}"/>
              </a:ext>
            </a:extLst>
          </p:cNvPr>
          <p:cNvSpPr>
            <a:spLocks noGrp="1"/>
          </p:cNvSpPr>
          <p:nvPr>
            <p:ph type="title"/>
          </p:nvPr>
        </p:nvSpPr>
        <p:spPr>
          <a:xfrm>
            <a:off x="409518" y="586855"/>
            <a:ext cx="3258570" cy="3387497"/>
          </a:xfrm>
        </p:spPr>
        <p:txBody>
          <a:bodyPr anchor="b">
            <a:normAutofit/>
          </a:bodyPr>
          <a:lstStyle/>
          <a:p>
            <a:pPr algn="r"/>
            <a:r>
              <a:rPr lang="fr-FR" sz="2500">
                <a:solidFill>
                  <a:schemeClr val="bg1"/>
                </a:solidFill>
              </a:rPr>
              <a:t>Aujourd'hui</a:t>
            </a:r>
          </a:p>
        </p:txBody>
      </p:sp>
      <p:sp>
        <p:nvSpPr>
          <p:cNvPr id="3" name="Espace réservé du contenu 2">
            <a:extLst>
              <a:ext uri="{FF2B5EF4-FFF2-40B4-BE49-F238E27FC236}">
                <a16:creationId xmlns:a16="http://schemas.microsoft.com/office/drawing/2014/main" id="{BF971037-D4C6-C785-29CE-8654790D4CD5}"/>
              </a:ext>
            </a:extLst>
          </p:cNvPr>
          <p:cNvSpPr>
            <a:spLocks noGrp="1"/>
          </p:cNvSpPr>
          <p:nvPr>
            <p:ph idx="1"/>
          </p:nvPr>
        </p:nvSpPr>
        <p:spPr>
          <a:xfrm>
            <a:off x="4581727" y="833535"/>
            <a:ext cx="3025303" cy="5361991"/>
          </a:xfrm>
        </p:spPr>
        <p:txBody>
          <a:bodyPr vert="horz" lIns="0" tIns="0" rIns="0" bIns="0" rtlCol="0" anchor="ctr">
            <a:normAutofit/>
          </a:bodyPr>
          <a:lstStyle/>
          <a:p>
            <a:r>
              <a:rPr lang="fr-FR" sz="1600" dirty="0"/>
              <a:t>Bonjour!</a:t>
            </a:r>
          </a:p>
          <a:p>
            <a:r>
              <a:rPr lang="fr-FR" sz="1600" dirty="0"/>
              <a:t>Une définition de l'article scientifique</a:t>
            </a:r>
          </a:p>
          <a:p>
            <a:r>
              <a:rPr lang="fr-FR" sz="1600" dirty="0"/>
              <a:t>Quelques types d'articles</a:t>
            </a:r>
          </a:p>
          <a:p>
            <a:r>
              <a:rPr lang="fr-FR" sz="1600" dirty="0"/>
              <a:t>Quand se lancer dans la rédaction d'un premier article?</a:t>
            </a:r>
          </a:p>
          <a:p>
            <a:r>
              <a:rPr lang="fr-FR" sz="1600" dirty="0"/>
              <a:t>Comment s'y prendre concrètement?</a:t>
            </a:r>
          </a:p>
          <a:p>
            <a:r>
              <a:rPr lang="fr-FR" sz="1600" dirty="0"/>
              <a:t>Quelques pièges</a:t>
            </a:r>
          </a:p>
          <a:p>
            <a:r>
              <a:rPr lang="fr-FR" sz="1600" dirty="0"/>
              <a:t>Quelques considérations pour la fin</a:t>
            </a:r>
          </a:p>
        </p:txBody>
      </p:sp>
      <p:pic>
        <p:nvPicPr>
          <p:cNvPr id="5" name="Picture 4" descr="Bibliothèque publique floue abstraite avec des étagères à livres">
            <a:extLst>
              <a:ext uri="{FF2B5EF4-FFF2-40B4-BE49-F238E27FC236}">
                <a16:creationId xmlns:a16="http://schemas.microsoft.com/office/drawing/2014/main" id="{E1BA71A7-6274-53B6-E4B5-D8F4FB7FDFAD}"/>
              </a:ext>
            </a:extLst>
          </p:cNvPr>
          <p:cNvPicPr>
            <a:picLocks noChangeAspect="1"/>
          </p:cNvPicPr>
          <p:nvPr/>
        </p:nvPicPr>
        <p:blipFill rotWithShape="1">
          <a:blip r:embed="rId2"/>
          <a:srcRect l="19171" r="41096" b="4"/>
          <a:stretch/>
        </p:blipFill>
        <p:spPr>
          <a:xfrm>
            <a:off x="8109502" y="10"/>
            <a:ext cx="4082498" cy="6857990"/>
          </a:xfrm>
          <a:prstGeom prst="rect">
            <a:avLst/>
          </a:prstGeom>
        </p:spPr>
      </p:pic>
    </p:spTree>
    <p:extLst>
      <p:ext uri="{BB962C8B-B14F-4D97-AF65-F5344CB8AC3E}">
        <p14:creationId xmlns:p14="http://schemas.microsoft.com/office/powerpoint/2010/main" val="4025231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Rectangle 31">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522735C-10EA-6997-DED1-775CCFCE1236}"/>
              </a:ext>
            </a:extLst>
          </p:cNvPr>
          <p:cNvSpPr>
            <a:spLocks noGrp="1"/>
          </p:cNvSpPr>
          <p:nvPr>
            <p:ph type="title"/>
          </p:nvPr>
        </p:nvSpPr>
        <p:spPr>
          <a:xfrm>
            <a:off x="457200" y="868280"/>
            <a:ext cx="3390645" cy="3363597"/>
          </a:xfrm>
        </p:spPr>
        <p:txBody>
          <a:bodyPr>
            <a:normAutofit/>
          </a:bodyPr>
          <a:lstStyle/>
          <a:p>
            <a:pPr algn="r"/>
            <a:r>
              <a:rPr lang="fr-FR" sz="2700">
                <a:solidFill>
                  <a:schemeClr val="bg1"/>
                </a:solidFill>
              </a:rPr>
              <a:t>Et maintenant que je suis prêt.e?</a:t>
            </a:r>
          </a:p>
        </p:txBody>
      </p:sp>
      <p:graphicFrame>
        <p:nvGraphicFramePr>
          <p:cNvPr id="5" name="Espace réservé du contenu 2">
            <a:extLst>
              <a:ext uri="{FF2B5EF4-FFF2-40B4-BE49-F238E27FC236}">
                <a16:creationId xmlns:a16="http://schemas.microsoft.com/office/drawing/2014/main" id="{2FB80DC9-6511-6F75-9DD9-7C0F3A6CE18A}"/>
              </a:ext>
            </a:extLst>
          </p:cNvPr>
          <p:cNvGraphicFramePr>
            <a:graphicFrameLocks noGrp="1"/>
          </p:cNvGraphicFramePr>
          <p:nvPr>
            <p:ph idx="1"/>
            <p:extLst>
              <p:ext uri="{D42A27DB-BD31-4B8C-83A1-F6EECF244321}">
                <p14:modId xmlns:p14="http://schemas.microsoft.com/office/powerpoint/2010/main" val="312216297"/>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9347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E4BB64-552E-4E54-BEE1-DF9E7E480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C241014-94AC-4D80-8BE3-AC12A8D742B9}"/>
              </a:ext>
            </a:extLst>
          </p:cNvPr>
          <p:cNvSpPr>
            <a:spLocks noGrp="1"/>
          </p:cNvSpPr>
          <p:nvPr>
            <p:ph type="title"/>
          </p:nvPr>
        </p:nvSpPr>
        <p:spPr>
          <a:xfrm>
            <a:off x="1371600" y="1028700"/>
            <a:ext cx="4432151" cy="4843464"/>
          </a:xfrm>
        </p:spPr>
        <p:txBody>
          <a:bodyPr>
            <a:normAutofit/>
          </a:bodyPr>
          <a:lstStyle/>
          <a:p>
            <a:r>
              <a:rPr lang="fr-FR" sz="4000"/>
              <a:t>Quelques pièges</a:t>
            </a:r>
          </a:p>
        </p:txBody>
      </p:sp>
      <p:sp>
        <p:nvSpPr>
          <p:cNvPr id="3" name="Espace réservé du contenu 2">
            <a:extLst>
              <a:ext uri="{FF2B5EF4-FFF2-40B4-BE49-F238E27FC236}">
                <a16:creationId xmlns:a16="http://schemas.microsoft.com/office/drawing/2014/main" id="{E7ABF102-0CDA-B9F0-B17F-B416319D3FB4}"/>
              </a:ext>
            </a:extLst>
          </p:cNvPr>
          <p:cNvSpPr>
            <a:spLocks noGrp="1"/>
          </p:cNvSpPr>
          <p:nvPr>
            <p:ph idx="1"/>
          </p:nvPr>
        </p:nvSpPr>
        <p:spPr>
          <a:xfrm>
            <a:off x="6388249" y="1028700"/>
            <a:ext cx="4432151" cy="4786314"/>
          </a:xfrm>
        </p:spPr>
        <p:txBody>
          <a:bodyPr vert="horz" lIns="0" tIns="0" rIns="0" bIns="0" rtlCol="0">
            <a:normAutofit/>
          </a:bodyPr>
          <a:lstStyle/>
          <a:p>
            <a:r>
              <a:rPr lang="fr-FR" sz="1800">
                <a:ea typeface="+mn-lt"/>
                <a:cs typeface="+mn-lt"/>
              </a:rPr>
              <a:t>Ne pas respecter les consignes;</a:t>
            </a:r>
            <a:endParaRPr lang="fr-FR" sz="1800"/>
          </a:p>
          <a:p>
            <a:r>
              <a:rPr lang="fr-FR" sz="1800" dirty="0">
                <a:ea typeface="+mn-lt"/>
                <a:cs typeface="+mn-lt"/>
              </a:rPr>
              <a:t>Reprendre le ton de l’essai, du mémoire ou de la thèse;</a:t>
            </a:r>
            <a:endParaRPr lang="fr-FR" sz="1800" dirty="0"/>
          </a:p>
          <a:p>
            <a:r>
              <a:rPr lang="fr-FR" sz="1800" dirty="0">
                <a:ea typeface="+mn-lt"/>
                <a:cs typeface="+mn-lt"/>
              </a:rPr>
              <a:t>Vouloir mettre trop de choses;</a:t>
            </a:r>
            <a:endParaRPr lang="fr-FR" sz="1800" dirty="0"/>
          </a:p>
          <a:p>
            <a:r>
              <a:rPr lang="fr-FR" sz="1800">
                <a:ea typeface="+mn-lt"/>
                <a:cs typeface="+mn-lt"/>
              </a:rPr>
              <a:t>Chercher à suivre une recette/au contraire, ne pas respecter le cadre;</a:t>
            </a:r>
            <a:endParaRPr lang="fr-FR" sz="1800"/>
          </a:p>
          <a:p>
            <a:r>
              <a:rPr lang="fr-FR" sz="1800">
                <a:ea typeface="+mn-lt"/>
                <a:cs typeface="+mn-lt"/>
              </a:rPr>
              <a:t>Ne pas bien doser les différentes sections;</a:t>
            </a:r>
            <a:endParaRPr lang="fr-FR" sz="1800"/>
          </a:p>
          <a:p>
            <a:r>
              <a:rPr lang="fr-FR" sz="1800">
                <a:ea typeface="+mn-lt"/>
                <a:cs typeface="+mn-lt"/>
              </a:rPr>
              <a:t>Ne pas suffisamment mettre en évidence la contribution de l'article.</a:t>
            </a:r>
            <a:endParaRPr lang="fr-FR" sz="1800"/>
          </a:p>
          <a:p>
            <a:endParaRPr lang="fr-FR" sz="1800"/>
          </a:p>
          <a:p>
            <a:endParaRPr lang="fr-FR" sz="1800"/>
          </a:p>
          <a:p>
            <a:pPr marL="0" indent="0">
              <a:buNone/>
            </a:pPr>
            <a:endParaRPr lang="fr-FR" sz="1800"/>
          </a:p>
          <a:p>
            <a:pPr marL="0" indent="0">
              <a:buNone/>
            </a:pPr>
            <a:endParaRPr lang="fr-FR" sz="1800"/>
          </a:p>
          <a:p>
            <a:endParaRPr lang="fr-FR" sz="1800"/>
          </a:p>
        </p:txBody>
      </p:sp>
      <p:sp>
        <p:nvSpPr>
          <p:cNvPr id="10" name="Rectangle 9">
            <a:extLst>
              <a:ext uri="{FF2B5EF4-FFF2-40B4-BE49-F238E27FC236}">
                <a16:creationId xmlns:a16="http://schemas.microsoft.com/office/drawing/2014/main" id="{0AC71E46-E2E1-4E45-A872-06D90B5F3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373"/>
            <a:ext cx="12191999" cy="457198"/>
          </a:xfrm>
          <a:prstGeom prst="rect">
            <a:avLst/>
          </a:prstGeom>
          <a:gradFill>
            <a:gsLst>
              <a:gs pos="0">
                <a:schemeClr val="accent6">
                  <a:lumMod val="75000"/>
                  <a:alpha val="61000"/>
                </a:schemeClr>
              </a:gs>
              <a:gs pos="50000">
                <a:schemeClr val="accent5">
                  <a:alpha val="85000"/>
                </a:scheme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29A2FC3-465C-4FF6-865B-E7357D277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373"/>
            <a:ext cx="8153398" cy="457199"/>
          </a:xfrm>
          <a:prstGeom prst="rect">
            <a:avLst/>
          </a:prstGeom>
          <a:gradFill>
            <a:gsLst>
              <a:gs pos="0">
                <a:schemeClr val="accent5">
                  <a:alpha val="0"/>
                </a:schemeClr>
              </a:gs>
              <a:gs pos="74000">
                <a:schemeClr val="accent2">
                  <a:alpha val="48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8974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BBEAF0E-7BC7-4BD0-B456-B28AA13AB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5BDBB69-F21E-FBA7-4C41-D7BADFC6DE1B}"/>
              </a:ext>
            </a:extLst>
          </p:cNvPr>
          <p:cNvSpPr>
            <a:spLocks noGrp="1"/>
          </p:cNvSpPr>
          <p:nvPr>
            <p:ph type="title"/>
          </p:nvPr>
        </p:nvSpPr>
        <p:spPr>
          <a:xfrm>
            <a:off x="6373091" y="1028698"/>
            <a:ext cx="4778303" cy="4721264"/>
          </a:xfrm>
        </p:spPr>
        <p:txBody>
          <a:bodyPr>
            <a:normAutofit/>
          </a:bodyPr>
          <a:lstStyle/>
          <a:p>
            <a:pPr algn="r"/>
            <a:r>
              <a:rPr lang="fr-FR" sz="2800"/>
              <a:t>Quelques considérations supplémentaires</a:t>
            </a:r>
          </a:p>
        </p:txBody>
      </p:sp>
      <p:sp>
        <p:nvSpPr>
          <p:cNvPr id="3" name="Espace réservé du contenu 2">
            <a:extLst>
              <a:ext uri="{FF2B5EF4-FFF2-40B4-BE49-F238E27FC236}">
                <a16:creationId xmlns:a16="http://schemas.microsoft.com/office/drawing/2014/main" id="{B8A1C12C-C435-201B-2892-1AEE87ECB5EB}"/>
              </a:ext>
            </a:extLst>
          </p:cNvPr>
          <p:cNvSpPr>
            <a:spLocks noGrp="1"/>
          </p:cNvSpPr>
          <p:nvPr>
            <p:ph idx="1"/>
          </p:nvPr>
        </p:nvSpPr>
        <p:spPr>
          <a:xfrm>
            <a:off x="1396181" y="1011448"/>
            <a:ext cx="4724400" cy="4721264"/>
          </a:xfrm>
        </p:spPr>
        <p:txBody>
          <a:bodyPr vert="horz" lIns="0" tIns="0" rIns="0" bIns="0" rtlCol="0" anchor="t">
            <a:normAutofit/>
          </a:bodyPr>
          <a:lstStyle/>
          <a:p>
            <a:r>
              <a:rPr lang="fr-FR" sz="1800" dirty="0"/>
              <a:t>Comment gérer le travail d'équipe?</a:t>
            </a:r>
          </a:p>
          <a:p>
            <a:r>
              <a:rPr lang="fr-FR" sz="1800" dirty="0"/>
              <a:t>Le choix de la langue dans laquelle on rédige</a:t>
            </a:r>
          </a:p>
          <a:p>
            <a:r>
              <a:rPr lang="fr-FR" sz="1800" dirty="0"/>
              <a:t>La durée du processus de rédaction</a:t>
            </a:r>
          </a:p>
          <a:p>
            <a:r>
              <a:rPr lang="fr-FR" sz="1800" dirty="0"/>
              <a:t>La durée du processus de publication</a:t>
            </a:r>
          </a:p>
          <a:p>
            <a:r>
              <a:rPr lang="fr-FR" sz="1800" dirty="0"/>
              <a:t>Ça devient plus facile avec le temps/la pratique</a:t>
            </a:r>
          </a:p>
        </p:txBody>
      </p:sp>
      <p:sp>
        <p:nvSpPr>
          <p:cNvPr id="15" name="Rectangle 14">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10126"/>
            <a:ext cx="12192000" cy="456773"/>
          </a:xfrm>
          <a:prstGeom prst="rect">
            <a:avLst/>
          </a:prstGeom>
          <a:gradFill>
            <a:gsLst>
              <a:gs pos="14000">
                <a:schemeClr val="accent4">
                  <a:alpha val="28000"/>
                </a:schemeClr>
              </a:gs>
              <a:gs pos="100000">
                <a:schemeClr val="accent5">
                  <a:alpha val="83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Rectangle 15">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10126"/>
            <a:ext cx="8153398" cy="456772"/>
          </a:xfrm>
          <a:prstGeom prst="rect">
            <a:avLst/>
          </a:prstGeom>
          <a:gradFill>
            <a:gsLst>
              <a:gs pos="9000">
                <a:schemeClr val="accent2">
                  <a:lumMod val="60000"/>
                  <a:lumOff val="40000"/>
                  <a:alpha val="52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Tree>
    <p:extLst>
      <p:ext uri="{BB962C8B-B14F-4D97-AF65-F5344CB8AC3E}">
        <p14:creationId xmlns:p14="http://schemas.microsoft.com/office/powerpoint/2010/main" val="3906374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404E292-5FAB-47E8-A663-A07530CED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80FF8ED-64CE-400C-A4D5-9F943FC26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accent2">
                  <a:lumMod val="60000"/>
                  <a:lumOff val="40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68868AD-100D-45F3-B11E-8A2936712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12191999" cy="6858000"/>
          </a:xfrm>
          <a:prstGeom prst="rect">
            <a:avLst/>
          </a:prstGeom>
          <a:gradFill>
            <a:gsLst>
              <a:gs pos="49000">
                <a:schemeClr val="accent5">
                  <a:alpha val="50000"/>
                </a:schemeClr>
              </a:gs>
              <a:gs pos="100000">
                <a:schemeClr val="accent2">
                  <a:alpha val="74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4742CC-05F9-44AC-AF98-AB6EF810E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0">
                <a:schemeClr val="accent2">
                  <a:alpha val="17000"/>
                </a:schemeClr>
              </a:gs>
              <a:gs pos="85000">
                <a:schemeClr val="accent4">
                  <a:alpha val="40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3">
            <a:extLst>
              <a:ext uri="{FF2B5EF4-FFF2-40B4-BE49-F238E27FC236}">
                <a16:creationId xmlns:a16="http://schemas.microsoft.com/office/drawing/2014/main" id="{853C77DB-C7E3-4B1F-9AD0-1EB2982A8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460656" y="-2569189"/>
            <a:ext cx="5115722" cy="10255626"/>
          </a:xfrm>
          <a:custGeom>
            <a:avLst/>
            <a:gdLst>
              <a:gd name="connsiteX0" fmla="*/ 2065105 w 2065105"/>
              <a:gd name="connsiteY0" fmla="*/ 0 h 4139967"/>
              <a:gd name="connsiteX1" fmla="*/ 2065105 w 2065105"/>
              <a:gd name="connsiteY1" fmla="*/ 4139967 h 4139967"/>
              <a:gd name="connsiteX2" fmla="*/ 1858573 w 2065105"/>
              <a:gd name="connsiteY2" fmla="*/ 4129538 h 4139967"/>
              <a:gd name="connsiteX3" fmla="*/ 0 w 2065105"/>
              <a:gd name="connsiteY3" fmla="*/ 2069983 h 4139967"/>
              <a:gd name="connsiteX4" fmla="*/ 1858573 w 2065105"/>
              <a:gd name="connsiteY4" fmla="*/ 10428 h 413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105" h="4139967">
                <a:moveTo>
                  <a:pt x="2065105" y="0"/>
                </a:moveTo>
                <a:lnTo>
                  <a:pt x="2065105" y="4139967"/>
                </a:lnTo>
                <a:lnTo>
                  <a:pt x="1858573" y="4129538"/>
                </a:lnTo>
                <a:cubicBezTo>
                  <a:pt x="814640" y="4023521"/>
                  <a:pt x="0" y="3141887"/>
                  <a:pt x="0" y="2069983"/>
                </a:cubicBezTo>
                <a:cubicBezTo>
                  <a:pt x="0" y="998079"/>
                  <a:pt x="814640" y="116446"/>
                  <a:pt x="1858573" y="10428"/>
                </a:cubicBezTo>
                <a:close/>
              </a:path>
            </a:pathLst>
          </a:custGeom>
          <a:gradFill flip="none" rotWithShape="1">
            <a:gsLst>
              <a:gs pos="7000">
                <a:schemeClr val="accent4">
                  <a:lumMod val="60000"/>
                  <a:lumOff val="40000"/>
                  <a:alpha val="3000"/>
                </a:schemeClr>
              </a:gs>
              <a:gs pos="100000">
                <a:schemeClr val="accent4">
                  <a:lumMod val="60000"/>
                  <a:lumOff val="40000"/>
                  <a:alpha val="37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68DA765-542C-2872-4181-A89E99992FC8}"/>
              </a:ext>
            </a:extLst>
          </p:cNvPr>
          <p:cNvSpPr>
            <a:spLocks noGrp="1"/>
          </p:cNvSpPr>
          <p:nvPr>
            <p:ph type="title"/>
          </p:nvPr>
        </p:nvSpPr>
        <p:spPr>
          <a:xfrm>
            <a:off x="1524000" y="1104445"/>
            <a:ext cx="9144000" cy="2826182"/>
          </a:xfrm>
        </p:spPr>
        <p:txBody>
          <a:bodyPr vert="horz" lIns="0" tIns="0" rIns="0" bIns="0" rtlCol="0" anchor="ctr">
            <a:normAutofit/>
          </a:bodyPr>
          <a:lstStyle/>
          <a:p>
            <a:pPr algn="ctr"/>
            <a:r>
              <a:rPr lang="en-US" sz="4400" spc="750">
                <a:solidFill>
                  <a:schemeClr val="bg1"/>
                </a:solidFill>
              </a:rPr>
              <a:t>Note: Cette formation est en version d'essai!</a:t>
            </a:r>
          </a:p>
        </p:txBody>
      </p:sp>
    </p:spTree>
    <p:extLst>
      <p:ext uri="{BB962C8B-B14F-4D97-AF65-F5344CB8AC3E}">
        <p14:creationId xmlns:p14="http://schemas.microsoft.com/office/powerpoint/2010/main" val="351627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EBD1BE5D-8E63-EE60-F7F4-4B13BBEA1CA9}"/>
              </a:ext>
            </a:extLst>
          </p:cNvPr>
          <p:cNvSpPr>
            <a:spLocks noGrp="1"/>
          </p:cNvSpPr>
          <p:nvPr>
            <p:ph type="title"/>
          </p:nvPr>
        </p:nvSpPr>
        <p:spPr>
          <a:xfrm>
            <a:off x="387927" y="1028701"/>
            <a:ext cx="3248863" cy="3020785"/>
          </a:xfrm>
        </p:spPr>
        <p:txBody>
          <a:bodyPr>
            <a:normAutofit/>
          </a:bodyPr>
          <a:lstStyle/>
          <a:p>
            <a:pPr algn="r"/>
            <a:r>
              <a:rPr lang="fr-FR" sz="2200">
                <a:solidFill>
                  <a:schemeClr val="bg1"/>
                </a:solidFill>
              </a:rPr>
              <a:t>Une définition de l'article scientifique</a:t>
            </a:r>
          </a:p>
        </p:txBody>
      </p:sp>
      <p:sp>
        <p:nvSpPr>
          <p:cNvPr id="3" name="Espace réservé du contenu 2">
            <a:extLst>
              <a:ext uri="{FF2B5EF4-FFF2-40B4-BE49-F238E27FC236}">
                <a16:creationId xmlns:a16="http://schemas.microsoft.com/office/drawing/2014/main" id="{29E5432E-6BCE-8188-8139-A447F508DA2B}"/>
              </a:ext>
            </a:extLst>
          </p:cNvPr>
          <p:cNvSpPr>
            <a:spLocks noGrp="1"/>
          </p:cNvSpPr>
          <p:nvPr>
            <p:ph idx="1"/>
          </p:nvPr>
        </p:nvSpPr>
        <p:spPr>
          <a:xfrm>
            <a:off x="4777409" y="1028702"/>
            <a:ext cx="6273972" cy="4843462"/>
          </a:xfrm>
        </p:spPr>
        <p:txBody>
          <a:bodyPr vert="horz" lIns="0" tIns="0" rIns="0" bIns="0" rtlCol="0" anchor="t">
            <a:normAutofit/>
          </a:bodyPr>
          <a:lstStyle/>
          <a:p>
            <a:pPr lvl="1" indent="0">
              <a:buNone/>
            </a:pPr>
            <a:r>
              <a:rPr lang="fr-FR" sz="2800" dirty="0">
                <a:ea typeface="+mn-lt"/>
                <a:cs typeface="+mn-lt"/>
              </a:rPr>
              <a:t>La présentation écrite et relativement brève d'éléments (résultats de recherche, synthèse de résultats de recherche, modèle, concept, théorie, cadrage d'enjeux) considérés comme nouveaux et importants aux membres d'une communauté de chercheurs et de chercheuses. </a:t>
            </a:r>
          </a:p>
        </p:txBody>
      </p:sp>
    </p:spTree>
    <p:extLst>
      <p:ext uri="{BB962C8B-B14F-4D97-AF65-F5344CB8AC3E}">
        <p14:creationId xmlns:p14="http://schemas.microsoft.com/office/powerpoint/2010/main" val="3040055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0BF4A1-714C-419E-A19F-578DE93BE0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F91A9BD-D57F-4941-931F-40597AB3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409317" y="1410082"/>
            <a:ext cx="6858000" cy="4037835"/>
          </a:xfrm>
          <a:prstGeom prst="rect">
            <a:avLst/>
          </a:prstGeom>
          <a:gradFill>
            <a:gsLst>
              <a:gs pos="8000">
                <a:schemeClr val="accent6"/>
              </a:gs>
              <a:gs pos="100000">
                <a:schemeClr val="accent5">
                  <a:alpha val="89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54DB264-9467-4730-B9E9-C9A97DD669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790128" y="3609527"/>
            <a:ext cx="2458347" cy="4038601"/>
          </a:xfrm>
          <a:prstGeom prst="rect">
            <a:avLst/>
          </a:prstGeom>
          <a:gradFill>
            <a:gsLst>
              <a:gs pos="0">
                <a:schemeClr val="accent5">
                  <a:lumMod val="60000"/>
                  <a:lumOff val="40000"/>
                  <a:alpha val="0"/>
                </a:schemeClr>
              </a:gs>
              <a:gs pos="99000">
                <a:schemeClr val="accent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BB097F88-2120-47B4-B891-5B28F66BBD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64227" y="1757079"/>
            <a:ext cx="3900088" cy="4178958"/>
          </a:xfrm>
          <a:custGeom>
            <a:avLst/>
            <a:gdLst>
              <a:gd name="connsiteX0" fmla="*/ 2431956 w 3900088"/>
              <a:gd name="connsiteY0" fmla="*/ 93939 h 4178958"/>
              <a:gd name="connsiteX1" fmla="*/ 3900088 w 3900088"/>
              <a:gd name="connsiteY1" fmla="*/ 2089479 h 4178958"/>
              <a:gd name="connsiteX2" fmla="*/ 1810609 w 3900088"/>
              <a:gd name="connsiteY2" fmla="*/ 4178958 h 4178958"/>
              <a:gd name="connsiteX3" fmla="*/ 77980 w 3900088"/>
              <a:gd name="connsiteY3" fmla="*/ 3257727 h 4178958"/>
              <a:gd name="connsiteX4" fmla="*/ 0 w 3900088"/>
              <a:gd name="connsiteY4" fmla="*/ 3129367 h 4178958"/>
              <a:gd name="connsiteX5" fmla="*/ 831517 w 3900088"/>
              <a:gd name="connsiteY5" fmla="*/ 244059 h 4178958"/>
              <a:gd name="connsiteX6" fmla="*/ 997290 w 3900088"/>
              <a:gd name="connsiteY6" fmla="*/ 164202 h 4178958"/>
              <a:gd name="connsiteX7" fmla="*/ 1810609 w 3900088"/>
              <a:gd name="connsiteY7" fmla="*/ 0 h 4178958"/>
              <a:gd name="connsiteX8" fmla="*/ 2431956 w 3900088"/>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088" h="4178958">
                <a:moveTo>
                  <a:pt x="2431956" y="93939"/>
                </a:moveTo>
                <a:cubicBezTo>
                  <a:pt x="3282517" y="358491"/>
                  <a:pt x="3900088" y="1151865"/>
                  <a:pt x="3900088" y="2089479"/>
                </a:cubicBezTo>
                <a:cubicBezTo>
                  <a:pt x="3900088" y="3243466"/>
                  <a:pt x="2964596" y="4178958"/>
                  <a:pt x="1810609" y="4178958"/>
                </a:cubicBezTo>
                <a:cubicBezTo>
                  <a:pt x="1089367" y="4178958"/>
                  <a:pt x="453475" y="3813531"/>
                  <a:pt x="77980" y="3257727"/>
                </a:cubicBezTo>
                <a:lnTo>
                  <a:pt x="0" y="3129367"/>
                </a:lnTo>
                <a:lnTo>
                  <a:pt x="831517" y="244059"/>
                </a:lnTo>
                <a:lnTo>
                  <a:pt x="997290" y="164202"/>
                </a:lnTo>
                <a:cubicBezTo>
                  <a:pt x="1247271" y="58468"/>
                  <a:pt x="1522112" y="0"/>
                  <a:pt x="1810609" y="0"/>
                </a:cubicBezTo>
                <a:cubicBezTo>
                  <a:pt x="2026982" y="0"/>
                  <a:pt x="2235673" y="32888"/>
                  <a:pt x="2431956" y="93939"/>
                </a:cubicBezTo>
                <a:close/>
              </a:path>
            </a:pathLst>
          </a:custGeom>
          <a:gradFill>
            <a:gsLst>
              <a:gs pos="36000">
                <a:schemeClr val="accent6">
                  <a:lumMod val="60000"/>
                  <a:lumOff val="40000"/>
                  <a:alpha val="6000"/>
                </a:schemeClr>
              </a:gs>
              <a:gs pos="100000">
                <a:schemeClr val="accent6">
                  <a:alpha val="2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Rectangle 16">
            <a:extLst>
              <a:ext uri="{FF2B5EF4-FFF2-40B4-BE49-F238E27FC236}">
                <a16:creationId xmlns:a16="http://schemas.microsoft.com/office/drawing/2014/main" id="{BF9338F5-05AB-4DC5-BD1C-1A9F26C38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0099" y="411154"/>
            <a:ext cx="4395601" cy="3581400"/>
          </a:xfrm>
          <a:prstGeom prst="rect">
            <a:avLst/>
          </a:prstGeom>
          <a:gradFill>
            <a:gsLst>
              <a:gs pos="0">
                <a:schemeClr val="accent5">
                  <a:alpha val="29000"/>
                </a:schemeClr>
              </a:gs>
              <a:gs pos="100000">
                <a:schemeClr val="accent4">
                  <a:alpha val="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0285190-6827-34DC-8849-3F644238DA08}"/>
              </a:ext>
            </a:extLst>
          </p:cNvPr>
          <p:cNvSpPr>
            <a:spLocks noGrp="1"/>
          </p:cNvSpPr>
          <p:nvPr>
            <p:ph type="title"/>
          </p:nvPr>
        </p:nvSpPr>
        <p:spPr>
          <a:xfrm>
            <a:off x="457200" y="868280"/>
            <a:ext cx="3390645" cy="3363597"/>
          </a:xfrm>
        </p:spPr>
        <p:txBody>
          <a:bodyPr>
            <a:normAutofit/>
          </a:bodyPr>
          <a:lstStyle/>
          <a:p>
            <a:pPr algn="r"/>
            <a:r>
              <a:rPr lang="fr-FR" sz="1500" dirty="0">
                <a:solidFill>
                  <a:schemeClr val="bg1"/>
                </a:solidFill>
              </a:rPr>
              <a:t>Quelques caractéristiques de l'article scientifique</a:t>
            </a:r>
          </a:p>
        </p:txBody>
      </p:sp>
      <p:graphicFrame>
        <p:nvGraphicFramePr>
          <p:cNvPr id="5" name="Espace réservé du contenu 2">
            <a:extLst>
              <a:ext uri="{FF2B5EF4-FFF2-40B4-BE49-F238E27FC236}">
                <a16:creationId xmlns:a16="http://schemas.microsoft.com/office/drawing/2014/main" id="{2D0D0B84-BB2E-2F80-C256-C8AC65E03E92}"/>
              </a:ext>
            </a:extLst>
          </p:cNvPr>
          <p:cNvGraphicFramePr>
            <a:graphicFrameLocks noGrp="1"/>
          </p:cNvGraphicFramePr>
          <p:nvPr>
            <p:ph idx="1"/>
            <p:extLst>
              <p:ext uri="{D42A27DB-BD31-4B8C-83A1-F6EECF244321}">
                <p14:modId xmlns:p14="http://schemas.microsoft.com/office/powerpoint/2010/main" val="1797877599"/>
              </p:ext>
            </p:extLst>
          </p:nvPr>
        </p:nvGraphicFramePr>
        <p:xfrm>
          <a:off x="4494654" y="457200"/>
          <a:ext cx="7240146"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0295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50239-6B5E-1735-774D-B3DFB1A1CC4A}"/>
              </a:ext>
            </a:extLst>
          </p:cNvPr>
          <p:cNvSpPr>
            <a:spLocks noGrp="1"/>
          </p:cNvSpPr>
          <p:nvPr>
            <p:ph type="title"/>
          </p:nvPr>
        </p:nvSpPr>
        <p:spPr/>
        <p:txBody>
          <a:bodyPr/>
          <a:lstStyle/>
          <a:p>
            <a:r>
              <a:rPr lang="fr-FR" dirty="0"/>
              <a:t>Quelques types d'articles scientifiques</a:t>
            </a:r>
          </a:p>
        </p:txBody>
      </p:sp>
      <p:sp>
        <p:nvSpPr>
          <p:cNvPr id="3" name="Espace réservé du contenu 2">
            <a:extLst>
              <a:ext uri="{FF2B5EF4-FFF2-40B4-BE49-F238E27FC236}">
                <a16:creationId xmlns:a16="http://schemas.microsoft.com/office/drawing/2014/main" id="{490EC19B-F087-0601-80E7-AE4989A68520}"/>
              </a:ext>
            </a:extLst>
          </p:cNvPr>
          <p:cNvSpPr>
            <a:spLocks noGrp="1"/>
          </p:cNvSpPr>
          <p:nvPr>
            <p:ph idx="1"/>
          </p:nvPr>
        </p:nvSpPr>
        <p:spPr/>
        <p:txBody>
          <a:bodyPr vert="horz" lIns="0" tIns="0" rIns="0" bIns="0" rtlCol="0" anchor="t">
            <a:normAutofit/>
          </a:bodyPr>
          <a:lstStyle/>
          <a:p>
            <a:r>
              <a:rPr lang="fr-FR" dirty="0"/>
              <a:t>L'article empirique (qui présente des résultats de recherche, généralement réalisée sur le terrain);</a:t>
            </a:r>
          </a:p>
          <a:p>
            <a:r>
              <a:rPr lang="fr-FR" dirty="0"/>
              <a:t>L'article théorique (qui cherche à examiner ou à clarifier un concept, un modèle, une théorie, à propose un nouvel outil théorique, etc.);</a:t>
            </a:r>
          </a:p>
          <a:p>
            <a:r>
              <a:rPr lang="fr-FR" dirty="0"/>
              <a:t>L'article qui vise à faire la synthèse de connaissances;</a:t>
            </a:r>
          </a:p>
          <a:p>
            <a:r>
              <a:rPr lang="fr-FR" dirty="0"/>
              <a:t>L'article bilan;</a:t>
            </a:r>
          </a:p>
          <a:p>
            <a:r>
              <a:rPr lang="fr-FR" dirty="0"/>
              <a:t>L'article de type commentaire (et ses cousins).</a:t>
            </a:r>
          </a:p>
          <a:p>
            <a:endParaRPr lang="fr-FR" dirty="0"/>
          </a:p>
          <a:p>
            <a:endParaRPr lang="fr-FR" dirty="0"/>
          </a:p>
        </p:txBody>
      </p:sp>
    </p:spTree>
    <p:extLst>
      <p:ext uri="{BB962C8B-B14F-4D97-AF65-F5344CB8AC3E}">
        <p14:creationId xmlns:p14="http://schemas.microsoft.com/office/powerpoint/2010/main" val="63142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404E292-5FAB-47E8-A663-A07530CED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80FF8ED-64CE-400C-A4D5-9F943FC26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0"/>
            <a:ext cx="12191999" cy="6858000"/>
          </a:xfrm>
          <a:prstGeom prst="rect">
            <a:avLst/>
          </a:prstGeom>
          <a:gradFill>
            <a:gsLst>
              <a:gs pos="0">
                <a:schemeClr val="accent5">
                  <a:alpha val="75000"/>
                </a:schemeClr>
              </a:gs>
              <a:gs pos="100000">
                <a:schemeClr val="accent2">
                  <a:lumMod val="60000"/>
                  <a:lumOff val="40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68868AD-100D-45F3-B11E-8A2936712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12191999" cy="6858000"/>
          </a:xfrm>
          <a:prstGeom prst="rect">
            <a:avLst/>
          </a:prstGeom>
          <a:gradFill>
            <a:gsLst>
              <a:gs pos="49000">
                <a:schemeClr val="accent5">
                  <a:alpha val="50000"/>
                </a:schemeClr>
              </a:gs>
              <a:gs pos="100000">
                <a:schemeClr val="accent2">
                  <a:alpha val="74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4742CC-05F9-44AC-AF98-AB6EF810E4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96001" cy="6858000"/>
          </a:xfrm>
          <a:prstGeom prst="rect">
            <a:avLst/>
          </a:prstGeom>
          <a:gradFill>
            <a:gsLst>
              <a:gs pos="0">
                <a:schemeClr val="accent2">
                  <a:alpha val="17000"/>
                </a:schemeClr>
              </a:gs>
              <a:gs pos="85000">
                <a:schemeClr val="accent4">
                  <a:alpha val="40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3">
            <a:extLst>
              <a:ext uri="{FF2B5EF4-FFF2-40B4-BE49-F238E27FC236}">
                <a16:creationId xmlns:a16="http://schemas.microsoft.com/office/drawing/2014/main" id="{853C77DB-C7E3-4B1F-9AD0-1EB2982A8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460656" y="-2569189"/>
            <a:ext cx="5115722" cy="10255626"/>
          </a:xfrm>
          <a:custGeom>
            <a:avLst/>
            <a:gdLst>
              <a:gd name="connsiteX0" fmla="*/ 2065105 w 2065105"/>
              <a:gd name="connsiteY0" fmla="*/ 0 h 4139967"/>
              <a:gd name="connsiteX1" fmla="*/ 2065105 w 2065105"/>
              <a:gd name="connsiteY1" fmla="*/ 4139967 h 4139967"/>
              <a:gd name="connsiteX2" fmla="*/ 1858573 w 2065105"/>
              <a:gd name="connsiteY2" fmla="*/ 4129538 h 4139967"/>
              <a:gd name="connsiteX3" fmla="*/ 0 w 2065105"/>
              <a:gd name="connsiteY3" fmla="*/ 2069983 h 4139967"/>
              <a:gd name="connsiteX4" fmla="*/ 1858573 w 2065105"/>
              <a:gd name="connsiteY4" fmla="*/ 10428 h 41399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105" h="4139967">
                <a:moveTo>
                  <a:pt x="2065105" y="0"/>
                </a:moveTo>
                <a:lnTo>
                  <a:pt x="2065105" y="4139967"/>
                </a:lnTo>
                <a:lnTo>
                  <a:pt x="1858573" y="4129538"/>
                </a:lnTo>
                <a:cubicBezTo>
                  <a:pt x="814640" y="4023521"/>
                  <a:pt x="0" y="3141887"/>
                  <a:pt x="0" y="2069983"/>
                </a:cubicBezTo>
                <a:cubicBezTo>
                  <a:pt x="0" y="998079"/>
                  <a:pt x="814640" y="116446"/>
                  <a:pt x="1858573" y="10428"/>
                </a:cubicBezTo>
                <a:close/>
              </a:path>
            </a:pathLst>
          </a:custGeom>
          <a:gradFill flip="none" rotWithShape="1">
            <a:gsLst>
              <a:gs pos="7000">
                <a:schemeClr val="accent4">
                  <a:lumMod val="60000"/>
                  <a:lumOff val="40000"/>
                  <a:alpha val="3000"/>
                </a:schemeClr>
              </a:gs>
              <a:gs pos="100000">
                <a:schemeClr val="accent4">
                  <a:lumMod val="60000"/>
                  <a:lumOff val="40000"/>
                  <a:alpha val="37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A7F154E-F5C5-B50A-71A2-59C0B8D68E43}"/>
              </a:ext>
            </a:extLst>
          </p:cNvPr>
          <p:cNvSpPr>
            <a:spLocks noGrp="1"/>
          </p:cNvSpPr>
          <p:nvPr>
            <p:ph type="title"/>
          </p:nvPr>
        </p:nvSpPr>
        <p:spPr>
          <a:xfrm>
            <a:off x="1524000" y="1104445"/>
            <a:ext cx="9144000" cy="2826182"/>
          </a:xfrm>
        </p:spPr>
        <p:txBody>
          <a:bodyPr vert="horz" lIns="0" tIns="0" rIns="0" bIns="0" rtlCol="0" anchor="ctr">
            <a:normAutofit/>
          </a:bodyPr>
          <a:lstStyle/>
          <a:p>
            <a:pPr algn="ctr"/>
            <a:r>
              <a:rPr lang="en-US" sz="4400" spc="750" dirty="0">
                <a:solidFill>
                  <a:schemeClr val="bg1"/>
                </a:solidFill>
              </a:rPr>
              <a:t>Note: </a:t>
            </a:r>
            <a:r>
              <a:rPr lang="en-US" sz="4400" spc="750" dirty="0" err="1">
                <a:solidFill>
                  <a:schemeClr val="bg1"/>
                </a:solidFill>
              </a:rPr>
              <a:t>comme</a:t>
            </a:r>
            <a:r>
              <a:rPr lang="en-US" sz="4400" spc="750" dirty="0">
                <a:solidFill>
                  <a:schemeClr val="bg1"/>
                </a:solidFill>
              </a:rPr>
              <a:t> </a:t>
            </a:r>
            <a:r>
              <a:rPr lang="en-US" sz="4400" spc="750" dirty="0" err="1">
                <a:solidFill>
                  <a:schemeClr val="bg1"/>
                </a:solidFill>
              </a:rPr>
              <a:t>toute</a:t>
            </a:r>
            <a:r>
              <a:rPr lang="en-US" sz="4400" spc="750" dirty="0">
                <a:solidFill>
                  <a:schemeClr val="bg1"/>
                </a:solidFill>
              </a:rPr>
              <a:t> classification, </a:t>
            </a:r>
            <a:r>
              <a:rPr lang="en-US" sz="4400" spc="750" dirty="0" err="1">
                <a:solidFill>
                  <a:schemeClr val="bg1"/>
                </a:solidFill>
              </a:rPr>
              <a:t>c'est</a:t>
            </a:r>
            <a:r>
              <a:rPr lang="en-US" sz="4400" spc="750" dirty="0">
                <a:solidFill>
                  <a:schemeClr val="bg1"/>
                </a:solidFill>
              </a:rPr>
              <a:t> un </a:t>
            </a:r>
            <a:r>
              <a:rPr lang="en-US" sz="4400" spc="750" dirty="0" err="1">
                <a:solidFill>
                  <a:schemeClr val="bg1"/>
                </a:solidFill>
              </a:rPr>
              <a:t>modèle</a:t>
            </a:r>
            <a:r>
              <a:rPr lang="en-US" sz="4400" spc="750" dirty="0">
                <a:solidFill>
                  <a:schemeClr val="bg1"/>
                </a:solidFill>
              </a:rPr>
              <a:t>.</a:t>
            </a:r>
          </a:p>
        </p:txBody>
      </p:sp>
    </p:spTree>
    <p:extLst>
      <p:ext uri="{BB962C8B-B14F-4D97-AF65-F5344CB8AC3E}">
        <p14:creationId xmlns:p14="http://schemas.microsoft.com/office/powerpoint/2010/main" val="1068720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F08F333A-47FC-6F43-34EB-17FAFF5B78D1}"/>
              </a:ext>
            </a:extLst>
          </p:cNvPr>
          <p:cNvSpPr>
            <a:spLocks noGrp="1"/>
          </p:cNvSpPr>
          <p:nvPr>
            <p:ph type="title"/>
          </p:nvPr>
        </p:nvSpPr>
        <p:spPr>
          <a:xfrm>
            <a:off x="387927" y="1028701"/>
            <a:ext cx="3248863" cy="3020785"/>
          </a:xfrm>
        </p:spPr>
        <p:txBody>
          <a:bodyPr>
            <a:normAutofit/>
          </a:bodyPr>
          <a:lstStyle/>
          <a:p>
            <a:pPr algn="r"/>
            <a:r>
              <a:rPr lang="fr-FR" sz="3200">
                <a:solidFill>
                  <a:schemeClr val="bg1"/>
                </a:solidFill>
              </a:rPr>
              <a:t>L'article empirique</a:t>
            </a:r>
          </a:p>
        </p:txBody>
      </p:sp>
      <p:sp>
        <p:nvSpPr>
          <p:cNvPr id="3" name="Espace réservé du contenu 2">
            <a:extLst>
              <a:ext uri="{FF2B5EF4-FFF2-40B4-BE49-F238E27FC236}">
                <a16:creationId xmlns:a16="http://schemas.microsoft.com/office/drawing/2014/main" id="{42A4BE75-807A-14C3-4A51-36D6B77A6548}"/>
              </a:ext>
            </a:extLst>
          </p:cNvPr>
          <p:cNvSpPr>
            <a:spLocks noGrp="1"/>
          </p:cNvSpPr>
          <p:nvPr>
            <p:ph idx="1"/>
          </p:nvPr>
        </p:nvSpPr>
        <p:spPr>
          <a:xfrm>
            <a:off x="4777409" y="1028702"/>
            <a:ext cx="6273972" cy="4843462"/>
          </a:xfrm>
        </p:spPr>
        <p:txBody>
          <a:bodyPr vert="horz" lIns="0" tIns="0" rIns="0" bIns="0" rtlCol="0" anchor="t">
            <a:normAutofit/>
          </a:bodyPr>
          <a:lstStyle/>
          <a:p>
            <a:r>
              <a:rPr lang="fr-FR" sz="1800" dirty="0"/>
              <a:t>C'est l'article scientifique classique;</a:t>
            </a:r>
          </a:p>
          <a:p>
            <a:r>
              <a:rPr lang="fr-FR" sz="1800" dirty="0"/>
              <a:t>On y présente les résultats d'une recherche habituellement réalisée sur le terrain;</a:t>
            </a:r>
          </a:p>
          <a:p>
            <a:r>
              <a:rPr lang="fr-FR" sz="1800" dirty="0"/>
              <a:t>Il suit souvent la structure classique suivante: problématique, cadre de référence, méthodologie, résultats, discussion (sans que cela soit nécessairement présenté aussi explicitement);</a:t>
            </a:r>
          </a:p>
          <a:p>
            <a:r>
              <a:rPr lang="fr-FR" sz="1800" dirty="0"/>
              <a:t>Il est généralement très valorisé, notamment dans les dossiers d'</a:t>
            </a:r>
            <a:r>
              <a:rPr lang="fr-FR" sz="1800" dirty="0" err="1"/>
              <a:t>étudiant.e.s</a:t>
            </a:r>
            <a:r>
              <a:rPr lang="fr-FR" sz="1800" dirty="0"/>
              <a:t> et de jeunes chercheuses et chercheurs.</a:t>
            </a:r>
          </a:p>
          <a:p>
            <a:endParaRPr lang="fr-FR" sz="1800"/>
          </a:p>
        </p:txBody>
      </p:sp>
    </p:spTree>
    <p:extLst>
      <p:ext uri="{BB962C8B-B14F-4D97-AF65-F5344CB8AC3E}">
        <p14:creationId xmlns:p14="http://schemas.microsoft.com/office/powerpoint/2010/main" val="416148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C5CC17-FF17-43CF-B073-D9051465D5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EBE2DDC-0D14-44E6-A1AB-2EEC09507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09318" y="1410082"/>
            <a:ext cx="6858000" cy="4037835"/>
          </a:xfrm>
          <a:prstGeom prst="rect">
            <a:avLst/>
          </a:prstGeom>
          <a:gradFill>
            <a:gsLst>
              <a:gs pos="8000">
                <a:schemeClr val="accent6"/>
              </a:gs>
              <a:gs pos="100000">
                <a:schemeClr val="accent5">
                  <a:alpha val="72000"/>
                </a:schemeClr>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8543D98-0AA2-43B4-B508-DC1DB7F3DC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2414" y="1406060"/>
            <a:ext cx="6857572" cy="4045450"/>
          </a:xfrm>
          <a:prstGeom prst="rect">
            <a:avLst/>
          </a:prstGeom>
          <a:gradFill>
            <a:gsLst>
              <a:gs pos="0">
                <a:schemeClr val="accent4">
                  <a:alpha val="0"/>
                </a:schemeClr>
              </a:gs>
              <a:gs pos="96000">
                <a:schemeClr val="accent2"/>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9723C1D-9A1A-465B-8164-483BF54266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98889" y="3617790"/>
            <a:ext cx="2453337" cy="4027079"/>
          </a:xfrm>
          <a:prstGeom prst="rect">
            <a:avLst/>
          </a:prstGeom>
          <a:gradFill>
            <a:gsLst>
              <a:gs pos="2000">
                <a:schemeClr val="accent5">
                  <a:alpha val="35000"/>
                </a:schemeClr>
              </a:gs>
              <a:gs pos="67000">
                <a:schemeClr val="accent4">
                  <a:alpha val="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680484-5F73-4078-85C2-415205B1A4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30441" y="1644149"/>
            <a:ext cx="4384532" cy="4196758"/>
          </a:xfrm>
          <a:custGeom>
            <a:avLst/>
            <a:gdLst>
              <a:gd name="connsiteX0" fmla="*/ 44539 w 4384532"/>
              <a:gd name="connsiteY0" fmla="*/ 2446310 h 4196758"/>
              <a:gd name="connsiteX1" fmla="*/ 0 w 4384532"/>
              <a:gd name="connsiteY1" fmla="*/ 2004492 h 4196758"/>
              <a:gd name="connsiteX2" fmla="*/ 500607 w 4384532"/>
              <a:gd name="connsiteY2" fmla="*/ 610007 h 4196758"/>
              <a:gd name="connsiteX3" fmla="*/ 589546 w 4384532"/>
              <a:gd name="connsiteY3" fmla="*/ 512149 h 4196758"/>
              <a:gd name="connsiteX4" fmla="*/ 3077760 w 4384532"/>
              <a:gd name="connsiteY4" fmla="*/ 0 h 4196758"/>
              <a:gd name="connsiteX5" fmla="*/ 3237230 w 4384532"/>
              <a:gd name="connsiteY5" fmla="*/ 76821 h 4196758"/>
              <a:gd name="connsiteX6" fmla="*/ 4384532 w 4384532"/>
              <a:gd name="connsiteY6" fmla="*/ 2004492 h 4196758"/>
              <a:gd name="connsiteX7" fmla="*/ 2192266 w 4384532"/>
              <a:gd name="connsiteY7" fmla="*/ 4196758 h 4196758"/>
              <a:gd name="connsiteX8" fmla="*/ 44539 w 4384532"/>
              <a:gd name="connsiteY8" fmla="*/ 2446310 h 419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4532" h="4196758">
                <a:moveTo>
                  <a:pt x="44539" y="2446310"/>
                </a:moveTo>
                <a:cubicBezTo>
                  <a:pt x="15336" y="2303599"/>
                  <a:pt x="0" y="2155836"/>
                  <a:pt x="0" y="2004492"/>
                </a:cubicBezTo>
                <a:cubicBezTo>
                  <a:pt x="0" y="1474787"/>
                  <a:pt x="187867" y="988960"/>
                  <a:pt x="500607" y="610007"/>
                </a:cubicBezTo>
                <a:lnTo>
                  <a:pt x="589546" y="512149"/>
                </a:lnTo>
                <a:lnTo>
                  <a:pt x="3077760" y="0"/>
                </a:lnTo>
                <a:lnTo>
                  <a:pt x="3237230" y="76821"/>
                </a:lnTo>
                <a:cubicBezTo>
                  <a:pt x="3920615" y="448057"/>
                  <a:pt x="4384532" y="1172098"/>
                  <a:pt x="4384532" y="2004492"/>
                </a:cubicBezTo>
                <a:cubicBezTo>
                  <a:pt x="4384532" y="3215247"/>
                  <a:pt x="3403021" y="4196758"/>
                  <a:pt x="2192266" y="4196758"/>
                </a:cubicBezTo>
                <a:cubicBezTo>
                  <a:pt x="1132855" y="4196758"/>
                  <a:pt x="248960" y="3445288"/>
                  <a:pt x="44539" y="2446310"/>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re 1">
            <a:extLst>
              <a:ext uri="{FF2B5EF4-FFF2-40B4-BE49-F238E27FC236}">
                <a16:creationId xmlns:a16="http://schemas.microsoft.com/office/drawing/2014/main" id="{5285C817-2185-DBB9-9891-D7790161DF6A}"/>
              </a:ext>
            </a:extLst>
          </p:cNvPr>
          <p:cNvSpPr>
            <a:spLocks noGrp="1"/>
          </p:cNvSpPr>
          <p:nvPr>
            <p:ph type="title"/>
          </p:nvPr>
        </p:nvSpPr>
        <p:spPr>
          <a:xfrm>
            <a:off x="387927" y="1028701"/>
            <a:ext cx="3248863" cy="3020785"/>
          </a:xfrm>
        </p:spPr>
        <p:txBody>
          <a:bodyPr>
            <a:normAutofit/>
          </a:bodyPr>
          <a:lstStyle/>
          <a:p>
            <a:pPr algn="r"/>
            <a:r>
              <a:rPr lang="fr-FR" sz="3200">
                <a:solidFill>
                  <a:schemeClr val="bg1"/>
                </a:solidFill>
              </a:rPr>
              <a:t>Quelques conseils pour l'article empirique</a:t>
            </a:r>
          </a:p>
        </p:txBody>
      </p:sp>
      <p:sp>
        <p:nvSpPr>
          <p:cNvPr id="3" name="Espace réservé du contenu 2">
            <a:extLst>
              <a:ext uri="{FF2B5EF4-FFF2-40B4-BE49-F238E27FC236}">
                <a16:creationId xmlns:a16="http://schemas.microsoft.com/office/drawing/2014/main" id="{884F076F-087F-CB4D-6C1D-BDB924F09647}"/>
              </a:ext>
            </a:extLst>
          </p:cNvPr>
          <p:cNvSpPr>
            <a:spLocks noGrp="1"/>
          </p:cNvSpPr>
          <p:nvPr>
            <p:ph idx="1"/>
          </p:nvPr>
        </p:nvSpPr>
        <p:spPr>
          <a:xfrm>
            <a:off x="4777409" y="1028702"/>
            <a:ext cx="6273972" cy="4843462"/>
          </a:xfrm>
        </p:spPr>
        <p:txBody>
          <a:bodyPr vert="horz" lIns="0" tIns="0" rIns="0" bIns="0" rtlCol="0" anchor="t">
            <a:normAutofit/>
          </a:bodyPr>
          <a:lstStyle/>
          <a:p>
            <a:pPr>
              <a:lnSpc>
                <a:spcPct val="110000"/>
              </a:lnSpc>
            </a:pPr>
            <a:r>
              <a:rPr lang="fr-FR" sz="1700" dirty="0"/>
              <a:t>Choisir un seul élément de son essai, de son mémoire ou de sa thèse;</a:t>
            </a:r>
          </a:p>
          <a:p>
            <a:pPr>
              <a:lnSpc>
                <a:spcPct val="110000"/>
              </a:lnSpc>
            </a:pPr>
            <a:r>
              <a:rPr lang="fr-FR" sz="1700" dirty="0"/>
              <a:t>Dire quelque part que l'article est lié à une recherche plus vaste, mais ne pas en parler plus dans le détail des parties dont il n'est pas question dans l'article. On cherche en effet à éviter la confusion;</a:t>
            </a:r>
          </a:p>
          <a:p>
            <a:pPr>
              <a:lnSpc>
                <a:spcPct val="110000"/>
              </a:lnSpc>
            </a:pPr>
            <a:r>
              <a:rPr lang="fr-FR" sz="1700" dirty="0"/>
              <a:t>Consulter quelques articles dans la revue pour voir quelle place on y fait à chaque section "classique" du travail de recherche;</a:t>
            </a:r>
          </a:p>
          <a:p>
            <a:pPr>
              <a:lnSpc>
                <a:spcPct val="110000"/>
              </a:lnSpc>
            </a:pPr>
            <a:r>
              <a:rPr lang="fr-FR" sz="1700" dirty="0"/>
              <a:t>Reformuler les sections de son essai, de son mémoire ou de sa thèse plutôt que de les copier-coller:</a:t>
            </a:r>
          </a:p>
          <a:p>
            <a:pPr lvl="1">
              <a:lnSpc>
                <a:spcPct val="110000"/>
              </a:lnSpc>
            </a:pPr>
            <a:r>
              <a:rPr lang="fr-FR" sz="1700" dirty="0"/>
              <a:t>L'article est beaucoup plus succinct;</a:t>
            </a:r>
          </a:p>
          <a:p>
            <a:pPr lvl="1">
              <a:lnSpc>
                <a:spcPct val="110000"/>
              </a:lnSpc>
            </a:pPr>
            <a:r>
              <a:rPr lang="fr-FR" sz="1700" dirty="0"/>
              <a:t>Le ton est un peu différent (</a:t>
            </a:r>
            <a:r>
              <a:rPr lang="fr-FR" sz="1700" dirty="0" err="1"/>
              <a:t>étudiant.e</a:t>
            </a:r>
            <a:r>
              <a:rPr lang="fr-FR" sz="1700" dirty="0"/>
              <a:t> dont le travail sera évalué vs </a:t>
            </a:r>
            <a:r>
              <a:rPr lang="fr-FR" sz="1700" dirty="0" err="1"/>
              <a:t>expert.e.s</a:t>
            </a:r>
            <a:r>
              <a:rPr lang="fr-FR" sz="1700" dirty="0"/>
              <a:t> qui soumet et diffuse ses travaux);</a:t>
            </a:r>
          </a:p>
          <a:p>
            <a:pPr lvl="1">
              <a:lnSpc>
                <a:spcPct val="110000"/>
              </a:lnSpc>
            </a:pPr>
            <a:r>
              <a:rPr lang="fr-FR" sz="1700" dirty="0"/>
              <a:t>On évite d'éventuels problèmes d'auto-plagiat.</a:t>
            </a:r>
          </a:p>
        </p:txBody>
      </p:sp>
    </p:spTree>
    <p:extLst>
      <p:ext uri="{BB962C8B-B14F-4D97-AF65-F5344CB8AC3E}">
        <p14:creationId xmlns:p14="http://schemas.microsoft.com/office/powerpoint/2010/main" val="1171691323"/>
      </p:ext>
    </p:extLst>
  </p:cSld>
  <p:clrMapOvr>
    <a:masterClrMapping/>
  </p:clrMapOvr>
</p:sld>
</file>

<file path=ppt/theme/theme1.xml><?xml version="1.0" encoding="utf-8"?>
<a:theme xmlns:a="http://schemas.openxmlformats.org/drawingml/2006/main" name="GradientRiseVTI">
  <a:themeElements>
    <a:clrScheme name="AnalogousFromRegularSeedRightStep">
      <a:dk1>
        <a:srgbClr val="000000"/>
      </a:dk1>
      <a:lt1>
        <a:srgbClr val="FFFFFF"/>
      </a:lt1>
      <a:dk2>
        <a:srgbClr val="33311D"/>
      </a:dk2>
      <a:lt2>
        <a:srgbClr val="E2E5E8"/>
      </a:lt2>
      <a:accent1>
        <a:srgbClr val="D58B3A"/>
      </a:accent1>
      <a:accent2>
        <a:srgbClr val="AEA524"/>
      </a:accent2>
      <a:accent3>
        <a:srgbClr val="84B030"/>
      </a:accent3>
      <a:accent4>
        <a:srgbClr val="48B826"/>
      </a:accent4>
      <a:accent5>
        <a:srgbClr val="32B84B"/>
      </a:accent5>
      <a:accent6>
        <a:srgbClr val="26B67D"/>
      </a:accent6>
      <a:hlink>
        <a:srgbClr val="3F7DBF"/>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4</TotalTime>
  <Words>1293</Words>
  <Application>Microsoft Office PowerPoint</Application>
  <PresentationFormat>Grand écran</PresentationFormat>
  <Paragraphs>120</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Avenir Next LT Pro</vt:lpstr>
      <vt:lpstr>Calibri</vt:lpstr>
      <vt:lpstr>Calibri Light</vt:lpstr>
      <vt:lpstr>GradientRiseVTI</vt:lpstr>
      <vt:lpstr>Rédiger, soumettre, réviser et publier son premier article scientifique</vt:lpstr>
      <vt:lpstr>Aujourd'hui</vt:lpstr>
      <vt:lpstr>Note: Cette formation est en version d'essai!</vt:lpstr>
      <vt:lpstr>Une définition de l'article scientifique</vt:lpstr>
      <vt:lpstr>Quelques caractéristiques de l'article scientifique</vt:lpstr>
      <vt:lpstr>Quelques types d'articles scientifiques</vt:lpstr>
      <vt:lpstr>Note: comme toute classification, c'est un modèle.</vt:lpstr>
      <vt:lpstr>L'article empirique</vt:lpstr>
      <vt:lpstr>Quelques conseils pour l'article empirique</vt:lpstr>
      <vt:lpstr>L'article théorique</vt:lpstr>
      <vt:lpstr>Quelques conseils pour l'article théorique</vt:lpstr>
      <vt:lpstr>L'article qui vise à faire la synthèse des connaissances</vt:lpstr>
      <vt:lpstr>Quelques conseils sur l'article qui vise à faire la synthèse des connaissances</vt:lpstr>
      <vt:lpstr>L'article bilan</vt:lpstr>
      <vt:lpstr>L'article de type commentaire (et ses cousins)</vt:lpstr>
      <vt:lpstr>Conseils sur l'article de type commentaire (et ses cousins)</vt:lpstr>
      <vt:lpstr>Quand se lancer dans la rédaction d'un premier article?</vt:lpstr>
      <vt:lpstr>Comment s'y prendre concrètement?</vt:lpstr>
      <vt:lpstr>Comment s'y prendre concrètement?</vt:lpstr>
      <vt:lpstr>Et maintenant que je suis prêt.e?</vt:lpstr>
      <vt:lpstr>Quelques pièges</vt:lpstr>
      <vt:lpstr>Quelques considérations supplémentaires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Groleau, Audrey</dc:creator>
  <cp:lastModifiedBy>Groleau, Audrey</cp:lastModifiedBy>
  <cp:revision>428</cp:revision>
  <dcterms:created xsi:type="dcterms:W3CDTF">2023-10-21T00:19:49Z</dcterms:created>
  <dcterms:modified xsi:type="dcterms:W3CDTF">2023-10-27T22:27:12Z</dcterms:modified>
</cp:coreProperties>
</file>