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  <p:sldMasterId id="2147483748" r:id="rId3"/>
  </p:sldMasterIdLst>
  <p:notesMasterIdLst>
    <p:notesMasterId r:id="rId7"/>
  </p:notesMasterIdLst>
  <p:handoutMasterIdLst>
    <p:handoutMasterId r:id="rId8"/>
  </p:handoutMasterIdLst>
  <p:sldIdLst>
    <p:sldId id="273" r:id="rId4"/>
    <p:sldId id="274" r:id="rId5"/>
    <p:sldId id="275" r:id="rId6"/>
  </p:sldIdLst>
  <p:sldSz cx="9144000" cy="6858000" type="screen4x3"/>
  <p:notesSz cx="6954838" cy="93091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32">
          <p15:clr>
            <a:srgbClr val="A4A3A4"/>
          </p15:clr>
        </p15:guide>
        <p15:guide id="4" pos="219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3C"/>
    <a:srgbClr val="D6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6552" autoAdjust="0"/>
  </p:normalViewPr>
  <p:slideViewPr>
    <p:cSldViewPr>
      <p:cViewPr varScale="1">
        <p:scale>
          <a:sx n="73" d="100"/>
          <a:sy n="73" d="100"/>
        </p:scale>
        <p:origin x="208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472" y="-78"/>
      </p:cViewPr>
      <p:guideLst>
        <p:guide orient="horz" pos="2880"/>
        <p:guide pos="2160"/>
        <p:guide orient="horz" pos="2932"/>
        <p:guide pos="219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60E3981-F0EC-4CBA-B990-588D3C36BD7C}" type="datetimeFigureOut">
              <a:rPr lang="fr-CA"/>
              <a:pPr>
                <a:defRPr/>
              </a:pPr>
              <a:t>2020-07-22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ED375A2-DF23-4FDD-9EEA-76428DB777F0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28005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E459B6-87B2-4723-8FB4-0B26E9571ABE}" type="datetimeFigureOut">
              <a:rPr lang="fr-CA"/>
              <a:pPr>
                <a:defRPr/>
              </a:pPr>
              <a:t>2020-07-22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pPr lvl="0"/>
            <a:endParaRPr lang="fr-CA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CA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71FB5D-CFC1-46A5-A587-9A32A324CCA5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191211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CC11B-0183-4124-A2D2-4ED6878E0368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80778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04AFC-498E-44A8-93EB-85FBF3E1DEF7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8406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6943C-923F-40C4-BD77-FE225866503C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30412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692696"/>
            <a:ext cx="2057400" cy="5433467"/>
          </a:xfrm>
        </p:spPr>
        <p:txBody>
          <a:bodyPr vert="eaVert"/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92696"/>
            <a:ext cx="6019800" cy="543346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54F84-6715-4530-B3F0-D332D9BA2E79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93225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07904" y="1556792"/>
            <a:ext cx="5184576" cy="1440160"/>
          </a:xfrm>
        </p:spPr>
        <p:txBody>
          <a:bodyPr/>
          <a:lstStyle>
            <a:lvl1pPr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r-FR" noProof="0"/>
              <a:t>Modifiez le style du titre</a:t>
            </a:r>
            <a:endParaRPr lang="fr-CA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08028" y="2996952"/>
            <a:ext cx="4824412" cy="1055688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 noProof="0"/>
              <a:t>Modifier le style des sous-titres du masque</a:t>
            </a:r>
            <a:endParaRPr lang="fr-CA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4C65AC3-BEA3-4506-BE0D-3D4019E85E88}" type="slidenum">
              <a:rPr lang="fr-CA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27033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628800"/>
            <a:ext cx="7992888" cy="31972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E22A0-2D87-479C-8169-BB4647ED57A1}" type="slidenum">
              <a:rPr lang="fr-CA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65576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35010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1560" y="191683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FDCCE-3302-40EF-84B7-7787884A4D2A}" type="slidenum">
              <a:rPr lang="fr-CA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29871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95536" y="1772816"/>
            <a:ext cx="3889375" cy="3197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427984" y="1772816"/>
            <a:ext cx="3889375" cy="3197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CFE7F4-C561-4182-913E-32CC55AFFDD4}" type="slidenum">
              <a:rPr lang="fr-CA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5056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AC0CF-66A7-45E4-BECD-D8B416F6C383}" type="slidenum">
              <a:rPr lang="fr-CA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24079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D4045-1DB3-4D0F-8F26-83B595894882}" type="slidenum">
              <a:rPr lang="fr-CA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377696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1A254-0EB9-4DE3-A29F-390004AF86B5}" type="slidenum">
              <a:rPr lang="fr-CA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07675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tit titre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1"/>
            <a:ext cx="6696744" cy="54868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B5E41-BE6F-4A6F-891A-6D85074ADB97}" type="slidenum">
              <a:rPr lang="fr-CA" smtClean="0"/>
              <a:pPr>
                <a:defRPr/>
              </a:pPr>
              <a:t>‹N°›</a:t>
            </a:fld>
            <a:endParaRPr lang="fr-CA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794634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D347C-6D32-4DAA-AA24-E9F0C04B447B}" type="slidenum">
              <a:rPr lang="fr-CA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2699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0A715-D528-4326-A359-706E33812540}" type="slidenum">
              <a:rPr lang="fr-CA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010171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68D86-EA80-4D2D-8954-6EA03F050AA2}" type="slidenum">
              <a:rPr lang="fr-CA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654539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318250" y="333375"/>
            <a:ext cx="1998663" cy="518318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22263" y="333375"/>
            <a:ext cx="5843587" cy="518318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B44B8C-ADAD-4E92-AEA5-2E6214293796}" type="slidenum">
              <a:rPr lang="fr-CA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33535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B6798-0088-4441-9C9E-F50757215637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15732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B9F85-7F11-413A-B2F7-FC620E739652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37223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D6743-4EDF-4CE5-ACC7-7F70D0485462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21882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5ED95-FF6E-4AF3-B335-8B95A0D2CB05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54003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08112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B5E8F-2C29-424F-9107-A288CDEC1770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34975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D71F7-76F3-4E15-8D98-36D3C6419B4E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5861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3008313" cy="10081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620688"/>
            <a:ext cx="5111750" cy="55054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772816"/>
            <a:ext cx="3008313" cy="43533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4047D-7458-4421-B07B-25B3AACFCABA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1496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theme" Target="../theme/theme1.xml"/><Relationship Id="rId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0383A7-0C86-4917-9968-3F297AB020C3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828675" y="2554288"/>
            <a:ext cx="748665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fr-FR" dirty="0"/>
              <a:t>Cliquez pour modifier le style du titre</a:t>
            </a:r>
            <a:endParaRPr lang="fr-CA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75" y="0"/>
            <a:ext cx="9144000" cy="722398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55420" y="-18058"/>
            <a:ext cx="7562850" cy="2917472"/>
          </a:xfrm>
          <a:prstGeom prst="rect">
            <a:avLst/>
          </a:prstGeom>
          <a:solidFill>
            <a:srgbClr val="007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CA" sz="135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3" y="6049407"/>
            <a:ext cx="1562097" cy="781049"/>
          </a:xfrm>
          <a:prstGeom prst="rect">
            <a:avLst/>
          </a:prstGeom>
        </p:spPr>
      </p:pic>
      <p:grpSp>
        <p:nvGrpSpPr>
          <p:cNvPr id="2" name="Groupe 1"/>
          <p:cNvGrpSpPr/>
          <p:nvPr userDrawn="1"/>
        </p:nvGrpSpPr>
        <p:grpSpPr>
          <a:xfrm>
            <a:off x="6644985" y="3050639"/>
            <a:ext cx="876300" cy="3146739"/>
            <a:chOff x="6644985" y="3050639"/>
            <a:chExt cx="876300" cy="3146739"/>
          </a:xfrm>
        </p:grpSpPr>
        <p:sp>
          <p:nvSpPr>
            <p:cNvPr id="12" name="Rectangle 11"/>
            <p:cNvSpPr/>
            <p:nvPr userDrawn="1"/>
          </p:nvSpPr>
          <p:spPr>
            <a:xfrm>
              <a:off x="6644985" y="3050639"/>
              <a:ext cx="876300" cy="744348"/>
            </a:xfrm>
            <a:prstGeom prst="rect">
              <a:avLst/>
            </a:prstGeom>
            <a:solidFill>
              <a:srgbClr val="C496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CA" sz="1350">
                <a:solidFill>
                  <a:srgbClr val="C4960C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6644985" y="3861770"/>
              <a:ext cx="876300" cy="466724"/>
            </a:xfrm>
            <a:prstGeom prst="rect">
              <a:avLst/>
            </a:prstGeom>
            <a:solidFill>
              <a:srgbClr val="C496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CA" sz="1350">
                <a:solidFill>
                  <a:srgbClr val="C4960C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644985" y="4357089"/>
              <a:ext cx="876300" cy="214911"/>
            </a:xfrm>
            <a:prstGeom prst="rect">
              <a:avLst/>
            </a:prstGeom>
            <a:solidFill>
              <a:srgbClr val="C496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CA" sz="1350">
                <a:solidFill>
                  <a:srgbClr val="C4960C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644985" y="4612780"/>
              <a:ext cx="876300" cy="121146"/>
            </a:xfrm>
            <a:prstGeom prst="rect">
              <a:avLst/>
            </a:prstGeom>
            <a:solidFill>
              <a:srgbClr val="C496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CA" sz="1350">
                <a:solidFill>
                  <a:srgbClr val="C4960C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644985" y="4787550"/>
              <a:ext cx="876300" cy="1409828"/>
            </a:xfrm>
            <a:prstGeom prst="rect">
              <a:avLst/>
            </a:prstGeom>
            <a:gradFill flip="none" rotWithShape="1">
              <a:gsLst>
                <a:gs pos="0">
                  <a:srgbClr val="C4960C"/>
                </a:gs>
                <a:gs pos="50000">
                  <a:srgbClr val="E4E2B0"/>
                </a:gs>
                <a:gs pos="84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CA" sz="1350"/>
            </a:p>
          </p:txBody>
        </p:sp>
      </p:grp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969" y="6054448"/>
            <a:ext cx="2614246" cy="798797"/>
          </a:xfrm>
          <a:prstGeom prst="rect">
            <a:avLst/>
          </a:prstGeom>
        </p:spPr>
      </p:pic>
      <p:sp>
        <p:nvSpPr>
          <p:cNvPr id="20" name="Espace réservé du titre 19"/>
          <p:cNvSpPr>
            <a:spLocks noGrp="1"/>
          </p:cNvSpPr>
          <p:nvPr>
            <p:ph type="title"/>
          </p:nvPr>
        </p:nvSpPr>
        <p:spPr>
          <a:xfrm>
            <a:off x="457200" y="537883"/>
            <a:ext cx="68511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br>
              <a:rPr lang="fr-FR" dirty="0"/>
            </a:br>
            <a:r>
              <a:rPr lang="fr-FR" sz="2200" dirty="0"/>
              <a:t>sous-titre</a:t>
            </a:r>
            <a:endParaRPr lang="fr-CA" dirty="0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idx="1"/>
          </p:nvPr>
        </p:nvSpPr>
        <p:spPr>
          <a:xfrm>
            <a:off x="3203848" y="2899413"/>
            <a:ext cx="3232121" cy="1321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dirty="0"/>
              <a:t>sous-titre</a:t>
            </a:r>
          </a:p>
          <a:p>
            <a:pPr lvl="0"/>
            <a:r>
              <a:rPr lang="fr-CA" dirty="0"/>
              <a:t>date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0" indent="0" algn="r" rtl="0" eaLnBrk="0" fontAlgn="base" hangingPunct="0">
        <a:spcBef>
          <a:spcPct val="20000"/>
        </a:spcBef>
        <a:spcAft>
          <a:spcPct val="0"/>
        </a:spcAft>
        <a:buFont typeface="Arial" charset="0"/>
        <a:buNone/>
        <a:defRPr sz="3200" b="1" kern="1200">
          <a:solidFill>
            <a:srgbClr val="D6A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400052"/>
            <a:ext cx="8229600" cy="1017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 style du titre</a:t>
            </a:r>
            <a:endParaRPr lang="fr-CA" altLang="fr-FR" dirty="0"/>
          </a:p>
        </p:txBody>
      </p:sp>
      <p:sp>
        <p:nvSpPr>
          <p:cNvPr id="2052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  <a:endParaRPr lang="fr-CA" alt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AAB5E41-BE6F-4A6F-891A-6D85074ADB97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584200"/>
          </a:xfrm>
          <a:prstGeom prst="rect">
            <a:avLst/>
          </a:prstGeom>
          <a:solidFill>
            <a:srgbClr val="007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11" name="Groupe 10"/>
          <p:cNvGrpSpPr/>
          <p:nvPr userDrawn="1"/>
        </p:nvGrpSpPr>
        <p:grpSpPr>
          <a:xfrm rot="16200000">
            <a:off x="576129" y="-239210"/>
            <a:ext cx="232019" cy="1046507"/>
            <a:chOff x="6686550" y="3050639"/>
            <a:chExt cx="876300" cy="3146739"/>
          </a:xfrm>
        </p:grpSpPr>
        <p:sp>
          <p:nvSpPr>
            <p:cNvPr id="12" name="Rectangle 11"/>
            <p:cNvSpPr/>
            <p:nvPr/>
          </p:nvSpPr>
          <p:spPr>
            <a:xfrm>
              <a:off x="6686550" y="3050639"/>
              <a:ext cx="876300" cy="7443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CA" sz="13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686550" y="3849070"/>
              <a:ext cx="876300" cy="4667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CA" sz="13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686550" y="4357089"/>
              <a:ext cx="876300" cy="2149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CA" sz="135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686550" y="4612780"/>
              <a:ext cx="876300" cy="1211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CA" sz="135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686550" y="4787550"/>
              <a:ext cx="876300" cy="1409828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rgbClr val="00703C">
                    <a:tint val="44500"/>
                    <a:satMod val="160000"/>
                  </a:srgbClr>
                </a:gs>
                <a:gs pos="84000">
                  <a:srgbClr val="00703C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CA" sz="1350"/>
            </a:p>
          </p:txBody>
        </p:sp>
      </p:grpSp>
      <p:grpSp>
        <p:nvGrpSpPr>
          <p:cNvPr id="17" name="Groupe 16"/>
          <p:cNvGrpSpPr/>
          <p:nvPr userDrawn="1"/>
        </p:nvGrpSpPr>
        <p:grpSpPr>
          <a:xfrm rot="5400000">
            <a:off x="8344719" y="-239210"/>
            <a:ext cx="232019" cy="1046507"/>
            <a:chOff x="6686550" y="3050639"/>
            <a:chExt cx="876300" cy="3146739"/>
          </a:xfrm>
        </p:grpSpPr>
        <p:sp>
          <p:nvSpPr>
            <p:cNvPr id="18" name="Rectangle 17"/>
            <p:cNvSpPr/>
            <p:nvPr/>
          </p:nvSpPr>
          <p:spPr>
            <a:xfrm>
              <a:off x="6686550" y="3050639"/>
              <a:ext cx="876300" cy="7443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CA" sz="135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686550" y="3849070"/>
              <a:ext cx="876300" cy="4667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CA" sz="135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686550" y="4357089"/>
              <a:ext cx="876300" cy="2149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CA" sz="135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686550" y="4612780"/>
              <a:ext cx="876300" cy="1211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CA" sz="135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686550" y="4787550"/>
              <a:ext cx="876300" cy="1409828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rgbClr val="00703C">
                    <a:tint val="44500"/>
                    <a:satMod val="160000"/>
                  </a:srgbClr>
                </a:gs>
                <a:gs pos="84000">
                  <a:srgbClr val="00703C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CA" sz="1350"/>
            </a:p>
          </p:txBody>
        </p:sp>
      </p:grpSp>
      <p:sp>
        <p:nvSpPr>
          <p:cNvPr id="23" name="ZoneTexte 22"/>
          <p:cNvSpPr txBox="1"/>
          <p:nvPr userDrawn="1"/>
        </p:nvSpPr>
        <p:spPr>
          <a:xfrm>
            <a:off x="7366000" y="6324600"/>
            <a:ext cx="1993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>
                <a:solidFill>
                  <a:srgbClr val="C4960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biblio.uqtr.ca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47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703C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00703C"/>
        </a:buClr>
        <a:buSzPct val="110000"/>
        <a:buFont typeface="Wingdings" panose="05000000000000000000" pitchFamily="2" charset="2"/>
        <a:buChar char="§"/>
        <a:defRPr sz="3200" kern="1200">
          <a:solidFill>
            <a:schemeClr val="tx1">
              <a:lumMod val="65000"/>
              <a:lumOff val="3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2262" y="116632"/>
            <a:ext cx="662600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dirty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528" y="1628801"/>
            <a:ext cx="7993385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91CBE31-F8BC-4B43-9ADD-14958EA7E7AA}" type="slidenum">
              <a:rPr lang="fr-CA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7155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ahom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ahom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ahom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ahom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ahom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ahom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ahom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media1.m4a"/><Relationship Id="rId7" Type="http://schemas.openxmlformats.org/officeDocument/2006/relationships/image" Target="../media/image8.jpe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hyperlink" Target="mailto:Biblio.Infodoc@uqtr.ca?subject=Demande%20d'aide%20en%20sciences%20de%20l'&#233;ducation" TargetMode="External"/><Relationship Id="rId5" Type="http://schemas.openxmlformats.org/officeDocument/2006/relationships/hyperlink" Target="mailto:Isabelle.Lachance@uqtr.ca?subject=Demande%20d'aide%20en%20sciences%20de%20l'&#233;ducation" TargetMode="External"/><Relationship Id="rId4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uqtr.libguides.com/c.php?g=714767" TargetMode="External"/><Relationship Id="rId3" Type="http://schemas.openxmlformats.org/officeDocument/2006/relationships/audio" Target="../media/media2.m4a"/><Relationship Id="rId7" Type="http://schemas.openxmlformats.org/officeDocument/2006/relationships/hyperlink" Target="https://uqtr.libguides.com/az.php?s=132840" TargetMode="External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hyperlink" Target="https://uqtr.on.worldcat.org/discovery" TargetMode="External"/><Relationship Id="rId5" Type="http://schemas.openxmlformats.org/officeDocument/2006/relationships/hyperlink" Target="https://www.uqtr.ca/biblio/" TargetMode="Externa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14.xml"/><Relationship Id="rId9" Type="http://schemas.openxmlformats.org/officeDocument/2006/relationships/hyperlink" Target="https://uqtr.libguides.com/c.php?g=71769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hyperlink" Target="mailto:Biblio.Infodoc@uqtr.ca" TargetMode="External"/><Relationship Id="rId4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2262" y="116632"/>
            <a:ext cx="6626002" cy="1152128"/>
          </a:xfrm>
        </p:spPr>
        <p:txBody>
          <a:bodyPr/>
          <a:lstStyle/>
          <a:p>
            <a:r>
              <a:rPr lang="fr-CA" dirty="0"/>
              <a:t>Service de la bibliothèque, </a:t>
            </a:r>
            <a:br>
              <a:rPr lang="fr-CA" dirty="0"/>
            </a:br>
            <a:r>
              <a:rPr lang="fr-CA" dirty="0"/>
              <a:t>Bibliothèque Roy-Dénommé</a:t>
            </a:r>
            <a:br>
              <a:rPr lang="fr-CA" dirty="0"/>
            </a:br>
            <a:r>
              <a:rPr lang="fr-CA" dirty="0">
                <a:solidFill>
                  <a:srgbClr val="C00000"/>
                </a:solidFill>
              </a:rPr>
              <a:t>ISABELLE  LACHANCE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052736"/>
            <a:ext cx="7992888" cy="5688632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endParaRPr lang="fr-CA" sz="900" b="1" dirty="0"/>
          </a:p>
          <a:p>
            <a:pPr marL="0" indent="0">
              <a:spcBef>
                <a:spcPts val="0"/>
              </a:spcBef>
              <a:buNone/>
              <a:defRPr/>
            </a:pPr>
            <a:endParaRPr lang="fr-CA" sz="1600" b="1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fr-CA" b="1" dirty="0"/>
              <a:t>Bibliothécaire pour les sciences de l’éducation : 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fr-CA" sz="16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fr-CA" sz="1600" dirty="0"/>
              <a:t>Formation (à la carte) individuelle ou de groupe selon vos besoins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endParaRPr lang="fr-CA" sz="8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fr-CA" sz="1600" dirty="0"/>
              <a:t>Repérage et suggestions de ressources documentaires (ex. un jeu éducatif ou un livre de littérature jeunesse)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endParaRPr lang="fr-CA" sz="8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fr-CA" sz="1600" dirty="0"/>
              <a:t>Soutien et conseils pour la recherche documentaire (ex. aider au repérage d’articles sur un sujet donné)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fr-CA" sz="8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fr-CA" sz="1600" dirty="0"/>
              <a:t>Aide pour l’utilisation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fr-CA" sz="1400" dirty="0"/>
              <a:t>d’un outil de recherche (ex. la base de données bibliographiques ERIC)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fr-CA" sz="1400" dirty="0"/>
              <a:t>du logiciel de gestion bibliographique </a:t>
            </a:r>
            <a:r>
              <a:rPr lang="fr-CA" sz="1400" dirty="0" err="1"/>
              <a:t>EndNote</a:t>
            </a:r>
            <a:endParaRPr lang="fr-CA" sz="1400" dirty="0"/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fr-CA" sz="8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fr-CA" sz="1600" dirty="0"/>
              <a:t>Soutien pour les références bibliographiques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fr-CA" sz="800" dirty="0"/>
          </a:p>
          <a:p>
            <a:pPr marL="0" indent="0">
              <a:spcBef>
                <a:spcPts val="0"/>
              </a:spcBef>
              <a:buNone/>
              <a:defRPr/>
            </a:pPr>
            <a:endParaRPr lang="fr-CA" sz="1600" b="1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fr-CA" sz="1600" b="1" u="sng" dirty="0"/>
              <a:t>Disponibilités</a:t>
            </a:r>
            <a:r>
              <a:rPr lang="fr-CA" sz="1600" u="sng" dirty="0"/>
              <a:t> 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fr-CA" sz="16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fr-CA" sz="1600" dirty="0"/>
              <a:t>Du lundi au jeudi : </a:t>
            </a:r>
            <a:r>
              <a:rPr lang="fr-CA" sz="1600" dirty="0">
                <a:solidFill>
                  <a:srgbClr val="00703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Isabelle.Lachance@uqtr.ca</a:t>
            </a:r>
            <a:endParaRPr lang="fr-CA" sz="1600" dirty="0">
              <a:solidFill>
                <a:srgbClr val="00703C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fr-CA" sz="1600" dirty="0"/>
              <a:t>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fr-CA" sz="1600" dirty="0"/>
              <a:t>Vendredi ou si urgence : </a:t>
            </a:r>
            <a:r>
              <a:rPr lang="fr-CA" sz="1600" dirty="0">
                <a:solidFill>
                  <a:srgbClr val="00703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Biblio.Infodoc@uqtr.ca</a:t>
            </a:r>
            <a:endParaRPr lang="fr-CA" sz="1100" dirty="0">
              <a:solidFill>
                <a:srgbClr val="00703C"/>
              </a:solidFill>
            </a:endParaRPr>
          </a:p>
          <a:p>
            <a:pPr marL="0" indent="0">
              <a:spcBef>
                <a:spcPts val="100"/>
              </a:spcBef>
              <a:buNone/>
              <a:defRPr/>
            </a:pPr>
            <a:endParaRPr lang="fr-CA" sz="800" dirty="0"/>
          </a:p>
          <a:p>
            <a:pPr marL="0" indent="0">
              <a:spcBef>
                <a:spcPts val="100"/>
              </a:spcBef>
              <a:buNone/>
              <a:defRPr/>
            </a:pPr>
            <a:endParaRPr lang="fr-CA" sz="1600" b="1" dirty="0"/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3D5492C-ABD0-4EB5-90F1-56ECA131BB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176" y="4299966"/>
            <a:ext cx="1964025" cy="1965502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D46FE7-1F1B-4C2E-B939-9E9238C72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22A0-2D87-479C-8169-BB4647ED57A1}" type="slidenum">
              <a:rPr lang="fr-CA" smtClean="0"/>
              <a:pPr/>
              <a:t>1</a:t>
            </a:fld>
            <a:endParaRPr lang="fr-CA"/>
          </a:p>
        </p:txBody>
      </p:sp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D56A25A5-4EA8-4CFC-9E38-BF493A2A89C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215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421"/>
    </mc:Choice>
    <mc:Fallback>
      <p:transition spd="slow" advTm="474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2262" y="116632"/>
            <a:ext cx="6626002" cy="1152128"/>
          </a:xfrm>
        </p:spPr>
        <p:txBody>
          <a:bodyPr/>
          <a:lstStyle/>
          <a:p>
            <a:r>
              <a:rPr lang="fr-CA" dirty="0"/>
              <a:t>Service de la bibliothèque, </a:t>
            </a:r>
            <a:br>
              <a:rPr lang="fr-CA" dirty="0"/>
            </a:br>
            <a:r>
              <a:rPr lang="fr-CA" dirty="0"/>
              <a:t>Bibliothèque Roy-Dénommé</a:t>
            </a:r>
            <a:br>
              <a:rPr lang="fr-CA" dirty="0"/>
            </a:br>
            <a:r>
              <a:rPr lang="fr-CA" dirty="0">
                <a:solidFill>
                  <a:srgbClr val="C00000"/>
                </a:solidFill>
              </a:rPr>
              <a:t>ISABELLE  LACHANCE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052736"/>
            <a:ext cx="7992888" cy="5688632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endParaRPr lang="fr-CA" sz="900" b="1" dirty="0"/>
          </a:p>
          <a:p>
            <a:pPr marL="0" indent="0">
              <a:spcBef>
                <a:spcPts val="100"/>
              </a:spcBef>
              <a:buNone/>
              <a:defRPr/>
            </a:pPr>
            <a:endParaRPr lang="fr-CA" sz="1100" b="1" dirty="0"/>
          </a:p>
          <a:p>
            <a:pPr marL="0" indent="0">
              <a:spcBef>
                <a:spcPts val="100"/>
              </a:spcBef>
              <a:buNone/>
              <a:defRPr/>
            </a:pPr>
            <a:r>
              <a:rPr lang="fr-CA" b="1" dirty="0"/>
              <a:t>Services offerts par la Bibliothèque (voir le site Web, </a:t>
            </a:r>
            <a:r>
              <a:rPr lang="fr-CA" b="1" dirty="0">
                <a:solidFill>
                  <a:srgbClr val="00703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uqtr.ca/biblio</a:t>
            </a:r>
            <a:r>
              <a:rPr lang="fr-CA" b="1" dirty="0"/>
              <a:t>) :</a:t>
            </a:r>
          </a:p>
          <a:p>
            <a:pPr marL="0" indent="0">
              <a:spcBef>
                <a:spcPts val="100"/>
              </a:spcBef>
              <a:buNone/>
              <a:defRPr/>
            </a:pPr>
            <a:endParaRPr lang="fr-CA" sz="1200" dirty="0"/>
          </a:p>
          <a:p>
            <a:pPr>
              <a:spcBef>
                <a:spcPts val="100"/>
              </a:spcBef>
              <a:buFont typeface="Wingdings" panose="05000000000000000000" pitchFamily="2" charset="2"/>
              <a:buChar char="Ø"/>
              <a:defRPr/>
            </a:pPr>
            <a:r>
              <a:rPr lang="fr-CA" sz="1600" dirty="0"/>
              <a:t>Consultation d’outils de recherche documentaire (</a:t>
            </a:r>
            <a:r>
              <a:rPr lang="fr-CA" sz="1600" dirty="0">
                <a:solidFill>
                  <a:srgbClr val="00703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Sofia</a:t>
            </a:r>
            <a:r>
              <a:rPr lang="fr-CA" sz="1600" dirty="0"/>
              <a:t> et les </a:t>
            </a:r>
            <a:r>
              <a:rPr lang="fr-CA" sz="1600" dirty="0">
                <a:solidFill>
                  <a:srgbClr val="00703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bases de données</a:t>
            </a:r>
            <a:r>
              <a:rPr lang="fr-CA" sz="1600" dirty="0"/>
              <a:t>)</a:t>
            </a:r>
          </a:p>
          <a:p>
            <a:pPr marL="0" indent="0">
              <a:spcBef>
                <a:spcPts val="100"/>
              </a:spcBef>
              <a:buNone/>
              <a:defRPr/>
            </a:pPr>
            <a:endParaRPr lang="fr-CA" sz="1100" dirty="0"/>
          </a:p>
          <a:p>
            <a:pPr>
              <a:spcBef>
                <a:spcPts val="100"/>
              </a:spcBef>
              <a:buFont typeface="Wingdings" panose="05000000000000000000" pitchFamily="2" charset="2"/>
              <a:buChar char="Ø"/>
              <a:defRPr/>
            </a:pPr>
            <a:r>
              <a:rPr lang="fr-CA" sz="1600" dirty="0"/>
              <a:t>Repérage de documentation dont le </a:t>
            </a:r>
            <a:r>
              <a:rPr lang="fr-CA" sz="1600" dirty="0">
                <a:solidFill>
                  <a:srgbClr val="00703C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matériel didactique</a:t>
            </a:r>
            <a:endParaRPr lang="fr-CA" sz="1600" dirty="0">
              <a:solidFill>
                <a:srgbClr val="00703C"/>
              </a:solidFill>
            </a:endParaRPr>
          </a:p>
          <a:p>
            <a:pPr marL="0" indent="0">
              <a:spcBef>
                <a:spcPts val="100"/>
              </a:spcBef>
              <a:buNone/>
              <a:defRPr/>
            </a:pPr>
            <a:endParaRPr lang="fr-CA" sz="1100" dirty="0"/>
          </a:p>
          <a:p>
            <a:pPr>
              <a:spcBef>
                <a:spcPts val="100"/>
              </a:spcBef>
              <a:buFont typeface="Wingdings" panose="05000000000000000000" pitchFamily="2" charset="2"/>
              <a:buChar char="Ø"/>
              <a:defRPr/>
            </a:pPr>
            <a:r>
              <a:rPr lang="fr-CA" sz="1600" dirty="0"/>
              <a:t>Accès aux divers services de la bibliothèque</a:t>
            </a:r>
          </a:p>
          <a:p>
            <a:pPr marL="0" indent="0">
              <a:spcBef>
                <a:spcPts val="100"/>
              </a:spcBef>
              <a:buNone/>
              <a:defRPr/>
            </a:pPr>
            <a:endParaRPr lang="fr-CA" sz="1100" dirty="0"/>
          </a:p>
          <a:p>
            <a:pPr>
              <a:spcBef>
                <a:spcPts val="100"/>
              </a:spcBef>
              <a:buFont typeface="Wingdings" panose="05000000000000000000" pitchFamily="2" charset="2"/>
              <a:buChar char="Ø"/>
              <a:defRPr/>
            </a:pPr>
            <a:r>
              <a:rPr lang="fr-CA" sz="1600" dirty="0"/>
              <a:t>Formation documentaire – documentation, capsules et ateliers à propos :</a:t>
            </a:r>
          </a:p>
          <a:p>
            <a:pPr marL="0" indent="0">
              <a:spcBef>
                <a:spcPts val="100"/>
              </a:spcBef>
              <a:buNone/>
              <a:defRPr/>
            </a:pPr>
            <a:endParaRPr lang="fr-CA" sz="1100" b="1" dirty="0"/>
          </a:p>
          <a:p>
            <a:pPr lvl="1"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fr-CA" sz="1400" dirty="0"/>
              <a:t>des services de la bibliothèque</a:t>
            </a:r>
          </a:p>
          <a:p>
            <a:pPr lvl="1"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fr-CA" sz="1400" dirty="0"/>
              <a:t>de la recherche documentaire (en plus de </a:t>
            </a:r>
            <a:r>
              <a:rPr lang="fr-CA" sz="1400" dirty="0">
                <a:solidFill>
                  <a:srgbClr val="00703C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l’aide pour l’outil de recherche Sofia</a:t>
            </a:r>
            <a:r>
              <a:rPr lang="fr-CA" sz="1400" dirty="0"/>
              <a:t>)</a:t>
            </a:r>
          </a:p>
          <a:p>
            <a:pPr lvl="1"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fr-CA" sz="1400" dirty="0"/>
              <a:t>du tableau numérique interactif (TNI)</a:t>
            </a:r>
          </a:p>
          <a:p>
            <a:pPr lvl="1"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fr-CA" sz="1400" dirty="0"/>
              <a:t>du logiciel </a:t>
            </a:r>
            <a:r>
              <a:rPr lang="fr-CA" sz="1400" dirty="0" err="1"/>
              <a:t>EndNote</a:t>
            </a:r>
            <a:r>
              <a:rPr lang="fr-CA" sz="1400" dirty="0"/>
              <a:t>, etc.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fr-CA" sz="1800" b="1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fr-CA" b="1" dirty="0"/>
              <a:t>Ressources disponibles à la bibliothèque :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fr-CA" sz="100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fr-CA" sz="1400" i="1" u="sng" dirty="0"/>
              <a:t>À distance :</a:t>
            </a:r>
            <a:r>
              <a:rPr lang="fr-CA" sz="1400" i="1" dirty="0"/>
              <a:t> 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fr-CA" sz="1200"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CA" sz="1400" dirty="0"/>
              <a:t>ressources électroniques (livres, articles de périodiques, vidéos, etc.)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CA" sz="1400" dirty="0"/>
              <a:t>bases de données bibliographiques, etc.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fr-CA" sz="800" dirty="0"/>
          </a:p>
          <a:p>
            <a:pPr marL="0" indent="0">
              <a:spcBef>
                <a:spcPts val="0"/>
              </a:spcBef>
              <a:buNone/>
              <a:defRPr/>
            </a:pPr>
            <a:endParaRPr lang="fr-CA" sz="800" dirty="0"/>
          </a:p>
          <a:p>
            <a:pPr marL="0" indent="0">
              <a:spcBef>
                <a:spcPts val="0"/>
              </a:spcBef>
              <a:buNone/>
              <a:defRPr/>
            </a:pPr>
            <a:endParaRPr lang="fr-CA" sz="800" dirty="0"/>
          </a:p>
          <a:p>
            <a:pPr marL="0" indent="0">
              <a:spcBef>
                <a:spcPts val="0"/>
              </a:spcBef>
              <a:buNone/>
              <a:defRPr/>
            </a:pPr>
            <a:endParaRPr lang="fr-CA" sz="800" dirty="0"/>
          </a:p>
          <a:p>
            <a:pPr marL="0" indent="0">
              <a:buNone/>
            </a:pPr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B390D76-8C89-41CB-A561-128A327C8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22A0-2D87-479C-8169-BB4647ED57A1}" type="slidenum">
              <a:rPr lang="fr-CA" smtClean="0"/>
              <a:pPr/>
              <a:t>2</a:t>
            </a:fld>
            <a:endParaRPr lang="fr-CA"/>
          </a:p>
        </p:txBody>
      </p:sp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58C370FB-4AB2-48F8-ACF0-A9A708BE1C3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3254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353"/>
    </mc:Choice>
    <mc:Fallback>
      <p:transition spd="slow" advTm="883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2262" y="116632"/>
            <a:ext cx="6626002" cy="1152128"/>
          </a:xfrm>
        </p:spPr>
        <p:txBody>
          <a:bodyPr/>
          <a:lstStyle/>
          <a:p>
            <a:r>
              <a:rPr lang="fr-CA" dirty="0"/>
              <a:t>Service de la bibliothèque, </a:t>
            </a:r>
            <a:br>
              <a:rPr lang="fr-CA" dirty="0"/>
            </a:br>
            <a:r>
              <a:rPr lang="fr-CA" dirty="0"/>
              <a:t>Bibliothèque Roy-Dénommé</a:t>
            </a:r>
            <a:br>
              <a:rPr lang="fr-CA" dirty="0"/>
            </a:br>
            <a:r>
              <a:rPr lang="fr-CA" dirty="0">
                <a:solidFill>
                  <a:srgbClr val="C00000"/>
                </a:solidFill>
              </a:rPr>
              <a:t>ISABELLE  LACHANCE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052736"/>
            <a:ext cx="7992888" cy="5688632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endParaRPr lang="fr-CA" sz="900" b="1" dirty="0"/>
          </a:p>
          <a:p>
            <a:pPr marL="0" indent="0">
              <a:spcBef>
                <a:spcPts val="100"/>
              </a:spcBef>
              <a:buNone/>
              <a:defRPr/>
            </a:pPr>
            <a:endParaRPr lang="fr-CA" sz="1400" dirty="0"/>
          </a:p>
          <a:p>
            <a:pPr marL="0" indent="0">
              <a:spcBef>
                <a:spcPts val="0"/>
              </a:spcBef>
              <a:buNone/>
              <a:defRPr/>
            </a:pPr>
            <a:endParaRPr lang="fr-CA" sz="80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fr-CA" b="1" dirty="0"/>
              <a:t>Ressources disponibles à la bibliothèque : 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fr-CA" sz="1600" b="1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fr-CA" sz="1400" i="1" u="sng" dirty="0"/>
              <a:t>Sur place* :</a:t>
            </a:r>
            <a:r>
              <a:rPr lang="fr-CA" sz="1400" i="1" dirty="0"/>
              <a:t> 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fr-CA" sz="1200"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CA" sz="1400" dirty="0"/>
              <a:t>Didacthèque (où se trouvent des ensembles didactiques, des ressources d’enseignement et d’apprentissage et bien plus)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CA" sz="1400" dirty="0"/>
              <a:t>Médiathèque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r-CA" sz="1400" dirty="0"/>
              <a:t>portables,  etc.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fr-CA" sz="1000" dirty="0"/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fr-CA" sz="100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fr-CA" sz="800" dirty="0"/>
              <a:t>  </a:t>
            </a:r>
            <a:r>
              <a:rPr lang="fr-CA" sz="1200" dirty="0"/>
              <a:t>* Accès sur place : lors de la réouverture complète de la bibliothèque aux usagers. 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fr-CA" sz="100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fr-CA" sz="1200" dirty="0"/>
              <a:t>Cependant, certains services offerts pourront différer de ceux en temps normal afin de répondre aux mesures sanitaires mises en place.  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fr-CA" sz="1200" dirty="0"/>
          </a:p>
          <a:p>
            <a:pPr marL="0" indent="0">
              <a:spcBef>
                <a:spcPts val="0"/>
              </a:spcBef>
              <a:buNone/>
              <a:defRPr/>
            </a:pPr>
            <a:endParaRPr lang="fr-CA" sz="800" dirty="0"/>
          </a:p>
          <a:p>
            <a:pPr marL="0" indent="0">
              <a:spcBef>
                <a:spcPts val="0"/>
              </a:spcBef>
              <a:buNone/>
              <a:defRPr/>
            </a:pPr>
            <a:endParaRPr lang="fr-CA" sz="80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fr-CA" sz="1600" b="1" dirty="0"/>
              <a:t>Aide : </a:t>
            </a:r>
            <a:r>
              <a:rPr lang="fr-CA" sz="1600" dirty="0"/>
              <a:t>une équipe à votre service… 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fr-CA" sz="1600" dirty="0"/>
          </a:p>
          <a:p>
            <a:pPr marL="400050" lvl="1" indent="0">
              <a:spcBef>
                <a:spcPts val="0"/>
              </a:spcBef>
              <a:buNone/>
              <a:defRPr/>
            </a:pPr>
            <a:r>
              <a:rPr lang="fr-CA" sz="1600" dirty="0"/>
              <a:t>Pour mieux vous orienter, veuillez joindre le personnel de l’Information documentaire (</a:t>
            </a:r>
            <a:r>
              <a:rPr lang="fr-CA" sz="1600" dirty="0">
                <a:solidFill>
                  <a:srgbClr val="00703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Biblio.Infodoc@uqtr.ca</a:t>
            </a:r>
            <a:r>
              <a:rPr lang="fr-CA" sz="1600" dirty="0">
                <a:solidFill>
                  <a:srgbClr val="00703C"/>
                </a:solidFill>
              </a:rPr>
              <a:t> </a:t>
            </a:r>
            <a:r>
              <a:rPr lang="fr-CA" sz="1600" dirty="0"/>
              <a:t>ou 819 376-5005, au poste 2286).**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fr-CA" sz="1200" dirty="0"/>
          </a:p>
          <a:p>
            <a:pPr marL="457200" lvl="1" indent="0">
              <a:spcBef>
                <a:spcPts val="400"/>
              </a:spcBef>
              <a:buNone/>
              <a:defRPr/>
            </a:pPr>
            <a:r>
              <a:rPr lang="fr-CA" sz="1200" dirty="0"/>
              <a:t>** Pendant les sessions d’automne et d’hiver, ce service est disponible les soirs et les fins de semaine.</a:t>
            </a:r>
          </a:p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B390D76-8C89-41CB-A561-128A327C8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22A0-2D87-479C-8169-BB4647ED57A1}" type="slidenum">
              <a:rPr lang="fr-CA" smtClean="0"/>
              <a:pPr/>
              <a:t>3</a:t>
            </a:fld>
            <a:endParaRPr lang="fr-CA"/>
          </a:p>
        </p:txBody>
      </p:sp>
      <p:pic>
        <p:nvPicPr>
          <p:cNvPr id="18" name="Audio 17">
            <a:hlinkClick r:id="" action="ppaction://media"/>
            <a:extLst>
              <a:ext uri="{FF2B5EF4-FFF2-40B4-BE49-F238E27FC236}">
                <a16:creationId xmlns:a16="http://schemas.microsoft.com/office/drawing/2014/main" id="{42670B8E-83C7-47B3-A940-954AF20BEDD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2888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5091"/>
    </mc:Choice>
    <mc:Fallback>
      <p:transition spd="slow" advTm="1550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33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4|3.5|1.9|2.7|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109.9"/>
</p:tagLst>
</file>

<file path=ppt/theme/theme1.xml><?xml version="1.0" encoding="utf-8"?>
<a:theme xmlns:a="http://schemas.openxmlformats.org/drawingml/2006/main" name="Titre Bibli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dele05">
  <a:themeElements>
    <a:clrScheme name="PP_modele0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_modele02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_modele0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modele0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modele0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modele0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modele0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modele0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modele0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modele0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modele0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modele0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modele0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modele0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32029</TotalTime>
  <Words>394</Words>
  <Application>Microsoft Office PowerPoint</Application>
  <PresentationFormat>Affichage à l'écran (4:3)</PresentationFormat>
  <Paragraphs>78</Paragraphs>
  <Slides>3</Slides>
  <Notes>0</Notes>
  <HiddenSlides>0</HiddenSlides>
  <MMClips>3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3</vt:i4>
      </vt:variant>
    </vt:vector>
  </HeadingPairs>
  <TitlesOfParts>
    <vt:vector size="10" baseType="lpstr">
      <vt:lpstr>Arial</vt:lpstr>
      <vt:lpstr>Calibri</vt:lpstr>
      <vt:lpstr>Tahoma</vt:lpstr>
      <vt:lpstr>Wingdings</vt:lpstr>
      <vt:lpstr>Titre Biblio</vt:lpstr>
      <vt:lpstr>Conception personnalisée</vt:lpstr>
      <vt:lpstr>modele05</vt:lpstr>
      <vt:lpstr>Service de la bibliothèque,  Bibliothèque Roy-Dénommé ISABELLE  LACHANCE</vt:lpstr>
      <vt:lpstr>Service de la bibliothèque,  Bibliothèque Roy-Dénommé ISABELLE  LACHANCE</vt:lpstr>
      <vt:lpstr>Service de la bibliothèque,  Bibliothèque Roy-Dénommé ISABELLE  LACHANCE</vt:lpstr>
    </vt:vector>
  </TitlesOfParts>
  <Company>UQTR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des services de la bibliothèque pour les sciences de l'éducation</dc:title>
  <dc:creator>Isabelle Rocheleau;Service de la bibliothèque de l'UQTR;Isabelle Lachance</dc:creator>
  <cp:keywords>Présentation;journée;accueil;étudiants;UQTR;bibliothèque;sciences de l'éducation</cp:keywords>
  <cp:lastModifiedBy>Lachance, Isabelle (Biblio)</cp:lastModifiedBy>
  <cp:revision>103</cp:revision>
  <cp:lastPrinted>2018-08-16T19:23:18Z</cp:lastPrinted>
  <dcterms:created xsi:type="dcterms:W3CDTF">2011-02-08T18:49:27Z</dcterms:created>
  <dcterms:modified xsi:type="dcterms:W3CDTF">2020-07-22T16:42:32Z</dcterms:modified>
</cp:coreProperties>
</file>