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316" r:id="rId3"/>
    <p:sldId id="361" r:id="rId4"/>
    <p:sldId id="269" r:id="rId5"/>
    <p:sldId id="319" r:id="rId6"/>
    <p:sldId id="320" r:id="rId7"/>
    <p:sldId id="322" r:id="rId8"/>
    <p:sldId id="291" r:id="rId9"/>
    <p:sldId id="292" r:id="rId10"/>
    <p:sldId id="389" r:id="rId11"/>
    <p:sldId id="303" r:id="rId12"/>
    <p:sldId id="305" r:id="rId13"/>
    <p:sldId id="304" r:id="rId14"/>
    <p:sldId id="369" r:id="rId15"/>
    <p:sldId id="289" r:id="rId16"/>
    <p:sldId id="28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79CC93D-E52E-4D84-901B-11D7331DD495}">
          <p14:sldIdLst>
            <p14:sldId id="259"/>
            <p14:sldId id="316"/>
            <p14:sldId id="361"/>
            <p14:sldId id="269"/>
            <p14:sldId id="319"/>
            <p14:sldId id="320"/>
            <p14:sldId id="322"/>
            <p14:sldId id="291"/>
            <p14:sldId id="292"/>
            <p14:sldId id="389"/>
            <p14:sldId id="303"/>
            <p14:sldId id="305"/>
            <p14:sldId id="304"/>
            <p14:sldId id="369"/>
            <p14:sldId id="289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75" autoAdjust="0"/>
    <p:restoredTop sz="50000" autoAdjust="0"/>
  </p:normalViewPr>
  <p:slideViewPr>
    <p:cSldViewPr>
      <p:cViewPr>
        <p:scale>
          <a:sx n="94" d="100"/>
          <a:sy n="94" d="100"/>
        </p:scale>
        <p:origin x="864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113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9B809-D688-8543-AB6E-7CD1F70564E3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0A0FB38-C8C0-CD49-99EC-11719A2ABE67}">
      <dgm:prSet phldrT="[Texte]" custT="1"/>
      <dgm:spPr/>
      <dgm:t>
        <a:bodyPr/>
        <a:lstStyle/>
        <a:p>
          <a:r>
            <a:rPr lang="fr-FR" sz="2800" b="1" dirty="0" smtClean="0"/>
            <a:t>Étudiante </a:t>
          </a:r>
        </a:p>
        <a:p>
          <a:r>
            <a:rPr lang="fr-FR" sz="2800" b="1" dirty="0" smtClean="0"/>
            <a:t>ayant un DEC en soins infirmiers</a:t>
          </a:r>
          <a:endParaRPr lang="fr-FR" sz="2800" b="1" dirty="0"/>
        </a:p>
      </dgm:t>
    </dgm:pt>
    <dgm:pt modelId="{7F24AF82-2083-8440-875B-733376579F72}" type="parTrans" cxnId="{8A19DEA7-4373-C24D-AFE2-375D58845AC0}">
      <dgm:prSet/>
      <dgm:spPr/>
      <dgm:t>
        <a:bodyPr/>
        <a:lstStyle/>
        <a:p>
          <a:endParaRPr lang="fr-FR"/>
        </a:p>
      </dgm:t>
    </dgm:pt>
    <dgm:pt modelId="{FA8F03D4-564B-2B47-80BB-B4AE175D4679}" type="sibTrans" cxnId="{8A19DEA7-4373-C24D-AFE2-375D58845AC0}">
      <dgm:prSet/>
      <dgm:spPr/>
      <dgm:t>
        <a:bodyPr/>
        <a:lstStyle/>
        <a:p>
          <a:endParaRPr lang="fr-FR"/>
        </a:p>
      </dgm:t>
    </dgm:pt>
    <dgm:pt modelId="{C8AFC9D2-2ACE-E443-9BF7-1C5D0C0468E3}">
      <dgm:prSet phldrT="[Texte]"/>
      <dgm:spPr/>
      <dgm:t>
        <a:bodyPr/>
        <a:lstStyle/>
        <a:p>
          <a:r>
            <a:rPr lang="fr-FR" dirty="0" smtClean="0"/>
            <a:t>Demande d’admission à l’UQTR </a:t>
          </a:r>
          <a:r>
            <a:rPr lang="fr-FR" b="1" dirty="0" smtClean="0"/>
            <a:t>après</a:t>
          </a:r>
          <a:r>
            <a:rPr lang="fr-FR" dirty="0" smtClean="0"/>
            <a:t> DEC (moins de 3 ans)  </a:t>
          </a:r>
          <a:endParaRPr lang="fr-FR" dirty="0"/>
        </a:p>
      </dgm:t>
    </dgm:pt>
    <dgm:pt modelId="{BD8437FD-13FC-8D40-AF30-6F2782477BB9}" type="parTrans" cxnId="{DD767397-F281-1648-8015-A38543047DDB}">
      <dgm:prSet/>
      <dgm:spPr/>
      <dgm:t>
        <a:bodyPr/>
        <a:lstStyle/>
        <a:p>
          <a:endParaRPr lang="fr-FR"/>
        </a:p>
      </dgm:t>
    </dgm:pt>
    <dgm:pt modelId="{299736AE-ED93-0A40-B753-644A2F9AA608}" type="sibTrans" cxnId="{DD767397-F281-1648-8015-A38543047DDB}">
      <dgm:prSet/>
      <dgm:spPr/>
      <dgm:t>
        <a:bodyPr/>
        <a:lstStyle/>
        <a:p>
          <a:endParaRPr lang="fr-FR"/>
        </a:p>
      </dgm:t>
    </dgm:pt>
    <dgm:pt modelId="{DA814162-D7C2-7C49-BC69-40ECE1DDBDFB}">
      <dgm:prSet phldrT="[Texte]"/>
      <dgm:spPr/>
      <dgm:t>
        <a:bodyPr/>
        <a:lstStyle/>
        <a:p>
          <a:r>
            <a:rPr lang="fr-FR" smtClean="0"/>
            <a:t>Volet universitaire du </a:t>
          </a:r>
        </a:p>
        <a:p>
          <a:r>
            <a:rPr lang="fr-FR" smtClean="0"/>
            <a:t>DEC</a:t>
          </a:r>
          <a:r>
            <a:rPr lang="fr-FR" dirty="0" smtClean="0"/>
            <a:t>-BAC</a:t>
          </a:r>
        </a:p>
        <a:p>
          <a:r>
            <a:rPr lang="fr-FR" dirty="0" smtClean="0"/>
            <a:t> (6854, 2535, 2536) </a:t>
          </a:r>
        </a:p>
        <a:p>
          <a:r>
            <a:rPr lang="fr-FR" dirty="0" smtClean="0"/>
            <a:t>18 crédits reconnus du DEC</a:t>
          </a:r>
        </a:p>
        <a:p>
          <a:r>
            <a:rPr lang="fr-FR" dirty="0" smtClean="0"/>
            <a:t>72 crédits universitaires</a:t>
          </a:r>
          <a:endParaRPr lang="fr-FR" dirty="0"/>
        </a:p>
      </dgm:t>
    </dgm:pt>
    <dgm:pt modelId="{04C8C282-65A9-5249-8EFF-9E6B3423689E}" type="parTrans" cxnId="{E167F3AC-F152-9643-99CC-23C8847BA786}">
      <dgm:prSet/>
      <dgm:spPr/>
      <dgm:t>
        <a:bodyPr/>
        <a:lstStyle/>
        <a:p>
          <a:endParaRPr lang="fr-FR"/>
        </a:p>
      </dgm:t>
    </dgm:pt>
    <dgm:pt modelId="{8EDB3215-BEBF-2246-82BC-9092FC79FB7C}" type="sibTrans" cxnId="{E167F3AC-F152-9643-99CC-23C8847BA786}">
      <dgm:prSet/>
      <dgm:spPr/>
      <dgm:t>
        <a:bodyPr/>
        <a:lstStyle/>
        <a:p>
          <a:endParaRPr lang="fr-FR"/>
        </a:p>
      </dgm:t>
    </dgm:pt>
    <dgm:pt modelId="{2A6E5023-9E91-F24F-B3EF-75854293ABFA}">
      <dgm:prSet phldrT="[Texte]"/>
      <dgm:spPr/>
      <dgm:t>
        <a:bodyPr/>
        <a:lstStyle/>
        <a:p>
          <a:r>
            <a:rPr lang="fr-FR" dirty="0" smtClean="0"/>
            <a:t>Demande d’admission à l’UQTR + 3 ans </a:t>
          </a:r>
          <a:r>
            <a:rPr lang="fr-FR" b="1" dirty="0" smtClean="0"/>
            <a:t>après</a:t>
          </a:r>
          <a:r>
            <a:rPr lang="fr-FR" dirty="0" smtClean="0"/>
            <a:t> DEC  </a:t>
          </a:r>
          <a:endParaRPr lang="fr-FR" dirty="0"/>
        </a:p>
      </dgm:t>
    </dgm:pt>
    <dgm:pt modelId="{5D9098E9-213B-6546-9D66-364982E8C027}" type="parTrans" cxnId="{8F2B1462-F09B-CE43-8E5B-7C855A2EE315}">
      <dgm:prSet/>
      <dgm:spPr/>
      <dgm:t>
        <a:bodyPr/>
        <a:lstStyle/>
        <a:p>
          <a:endParaRPr lang="fr-FR"/>
        </a:p>
      </dgm:t>
    </dgm:pt>
    <dgm:pt modelId="{CDA653D9-8016-1E4F-95AA-A7F3AAFE9FC0}" type="sibTrans" cxnId="{8F2B1462-F09B-CE43-8E5B-7C855A2EE315}">
      <dgm:prSet/>
      <dgm:spPr/>
      <dgm:t>
        <a:bodyPr/>
        <a:lstStyle/>
        <a:p>
          <a:endParaRPr lang="fr-FR"/>
        </a:p>
      </dgm:t>
    </dgm:pt>
    <dgm:pt modelId="{C9B2FB7D-3364-C94B-9790-1452C839C73D}">
      <dgm:prSet phldrT="[Texte]" custT="1"/>
      <dgm:spPr/>
      <dgm:t>
        <a:bodyPr/>
        <a:lstStyle/>
        <a:p>
          <a:r>
            <a:rPr lang="fr-FR" sz="1800" dirty="0" smtClean="0"/>
            <a:t>Baccalauréat de perfectionnement</a:t>
          </a:r>
        </a:p>
        <a:p>
          <a:r>
            <a:rPr lang="fr-FR" sz="1800" dirty="0" smtClean="0"/>
            <a:t>OU</a:t>
          </a:r>
        </a:p>
        <a:p>
          <a:r>
            <a:rPr lang="fr-FR" sz="1800" dirty="0" smtClean="0"/>
            <a:t>Certificats (santé publique, soins cliniques, santé mentale) </a:t>
          </a:r>
        </a:p>
        <a:p>
          <a:r>
            <a:rPr lang="fr-FR" sz="1800" dirty="0" smtClean="0"/>
            <a:t>OU    Baccalauréat par cumul </a:t>
          </a:r>
        </a:p>
      </dgm:t>
    </dgm:pt>
    <dgm:pt modelId="{B037B86F-32DE-CB41-9144-484202DDA145}" type="parTrans" cxnId="{15A14D5D-9503-5342-B719-F3B797760F58}">
      <dgm:prSet/>
      <dgm:spPr/>
      <dgm:t>
        <a:bodyPr/>
        <a:lstStyle/>
        <a:p>
          <a:endParaRPr lang="fr-FR"/>
        </a:p>
      </dgm:t>
    </dgm:pt>
    <dgm:pt modelId="{F18A15BC-6C40-F941-B730-A22550535D33}" type="sibTrans" cxnId="{15A14D5D-9503-5342-B719-F3B797760F58}">
      <dgm:prSet/>
      <dgm:spPr/>
      <dgm:t>
        <a:bodyPr/>
        <a:lstStyle/>
        <a:p>
          <a:endParaRPr lang="fr-FR"/>
        </a:p>
      </dgm:t>
    </dgm:pt>
    <dgm:pt modelId="{FD711920-D630-1C47-948C-21179B4CC580}" type="pres">
      <dgm:prSet presAssocID="{8CA9B809-D688-8543-AB6E-7CD1F70564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30C719E-88CF-2C46-90EF-518B39A525D5}" type="pres">
      <dgm:prSet presAssocID="{60A0FB38-C8C0-CD49-99EC-11719A2ABE67}" presName="hierRoot1" presStyleCnt="0"/>
      <dgm:spPr/>
    </dgm:pt>
    <dgm:pt modelId="{02A8ACCC-6F9B-9243-BE7D-790CADBDB1E9}" type="pres">
      <dgm:prSet presAssocID="{60A0FB38-C8C0-CD49-99EC-11719A2ABE67}" presName="composite" presStyleCnt="0"/>
      <dgm:spPr/>
    </dgm:pt>
    <dgm:pt modelId="{D3EFC7B4-9ADC-F745-9237-2563123B974F}" type="pres">
      <dgm:prSet presAssocID="{60A0FB38-C8C0-CD49-99EC-11719A2ABE67}" presName="background" presStyleLbl="node0" presStyleIdx="0" presStyleCn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</dgm:pt>
    <dgm:pt modelId="{0EF08185-2234-3C4A-B3A4-5F7D50C1F85D}" type="pres">
      <dgm:prSet presAssocID="{60A0FB38-C8C0-CD49-99EC-11719A2ABE67}" presName="text" presStyleLbl="fgAcc0" presStyleIdx="0" presStyleCnt="1" custScaleX="289467" custScaleY="615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52C658-9440-1C49-AF00-8AA38DCB03C2}" type="pres">
      <dgm:prSet presAssocID="{60A0FB38-C8C0-CD49-99EC-11719A2ABE67}" presName="hierChild2" presStyleCnt="0"/>
      <dgm:spPr/>
    </dgm:pt>
    <dgm:pt modelId="{41C10537-584D-BD4D-9324-15356EE0042F}" type="pres">
      <dgm:prSet presAssocID="{BD8437FD-13FC-8D40-AF30-6F2782477BB9}" presName="Name10" presStyleLbl="parChTrans1D2" presStyleIdx="0" presStyleCnt="2"/>
      <dgm:spPr/>
      <dgm:t>
        <a:bodyPr/>
        <a:lstStyle/>
        <a:p>
          <a:endParaRPr lang="fr-FR"/>
        </a:p>
      </dgm:t>
    </dgm:pt>
    <dgm:pt modelId="{A897A0FE-F70F-7B4D-B06F-0C74B1548133}" type="pres">
      <dgm:prSet presAssocID="{C8AFC9D2-2ACE-E443-9BF7-1C5D0C0468E3}" presName="hierRoot2" presStyleCnt="0"/>
      <dgm:spPr/>
    </dgm:pt>
    <dgm:pt modelId="{7B4673C8-8591-3D46-B0F7-2C994E70DD7C}" type="pres">
      <dgm:prSet presAssocID="{C8AFC9D2-2ACE-E443-9BF7-1C5D0C0468E3}" presName="composite2" presStyleCnt="0"/>
      <dgm:spPr/>
    </dgm:pt>
    <dgm:pt modelId="{8D479BE8-E614-794D-84DB-FBBDFDF3E889}" type="pres">
      <dgm:prSet presAssocID="{C8AFC9D2-2ACE-E443-9BF7-1C5D0C0468E3}" presName="background2" presStyleLbl="node2" presStyleIdx="0" presStyleCnt="2"/>
      <dgm:spPr/>
    </dgm:pt>
    <dgm:pt modelId="{DD2EA34D-28F2-284E-AB26-D76AE73F3A34}" type="pres">
      <dgm:prSet presAssocID="{C8AFC9D2-2ACE-E443-9BF7-1C5D0C0468E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B6BDE72-C996-2449-B234-0852C1309DB7}" type="pres">
      <dgm:prSet presAssocID="{C8AFC9D2-2ACE-E443-9BF7-1C5D0C0468E3}" presName="hierChild3" presStyleCnt="0"/>
      <dgm:spPr/>
    </dgm:pt>
    <dgm:pt modelId="{71BC92AE-8B26-714A-87D1-EE6A08D3D857}" type="pres">
      <dgm:prSet presAssocID="{04C8C282-65A9-5249-8EFF-9E6B3423689E}" presName="Name17" presStyleLbl="parChTrans1D3" presStyleIdx="0" presStyleCnt="2"/>
      <dgm:spPr/>
      <dgm:t>
        <a:bodyPr/>
        <a:lstStyle/>
        <a:p>
          <a:endParaRPr lang="fr-FR"/>
        </a:p>
      </dgm:t>
    </dgm:pt>
    <dgm:pt modelId="{68CBAE2B-48F8-3D4E-A0F8-52EA5DA2D82C}" type="pres">
      <dgm:prSet presAssocID="{DA814162-D7C2-7C49-BC69-40ECE1DDBDFB}" presName="hierRoot3" presStyleCnt="0"/>
      <dgm:spPr/>
    </dgm:pt>
    <dgm:pt modelId="{4F77797B-B9BE-5F43-A3B0-CA21A9986574}" type="pres">
      <dgm:prSet presAssocID="{DA814162-D7C2-7C49-BC69-40ECE1DDBDFB}" presName="composite3" presStyleCnt="0"/>
      <dgm:spPr/>
    </dgm:pt>
    <dgm:pt modelId="{8D7FFFC4-0EEB-7641-B7EF-10AD5AA42CE4}" type="pres">
      <dgm:prSet presAssocID="{DA814162-D7C2-7C49-BC69-40ECE1DDBDFB}" presName="background3" presStyleLbl="node3" presStyleIdx="0" presStyleCnt="2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BBF171DF-7933-C54E-A014-98592BC2AC96}" type="pres">
      <dgm:prSet presAssocID="{DA814162-D7C2-7C49-BC69-40ECE1DDBDF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0768E0A-1038-424B-B989-3EAC13B1F905}" type="pres">
      <dgm:prSet presAssocID="{DA814162-D7C2-7C49-BC69-40ECE1DDBDFB}" presName="hierChild4" presStyleCnt="0"/>
      <dgm:spPr/>
    </dgm:pt>
    <dgm:pt modelId="{3B5BDFCB-4C93-C245-91E3-DCF983EA3711}" type="pres">
      <dgm:prSet presAssocID="{5D9098E9-213B-6546-9D66-364982E8C027}" presName="Name10" presStyleLbl="parChTrans1D2" presStyleIdx="1" presStyleCnt="2"/>
      <dgm:spPr/>
      <dgm:t>
        <a:bodyPr/>
        <a:lstStyle/>
        <a:p>
          <a:endParaRPr lang="fr-FR"/>
        </a:p>
      </dgm:t>
    </dgm:pt>
    <dgm:pt modelId="{FDA87F39-AAB8-6A44-984D-2EAAEBE1D674}" type="pres">
      <dgm:prSet presAssocID="{2A6E5023-9E91-F24F-B3EF-75854293ABFA}" presName="hierRoot2" presStyleCnt="0"/>
      <dgm:spPr/>
    </dgm:pt>
    <dgm:pt modelId="{BF328C98-E4F1-ED46-9275-561FB761D8DF}" type="pres">
      <dgm:prSet presAssocID="{2A6E5023-9E91-F24F-B3EF-75854293ABFA}" presName="composite2" presStyleCnt="0"/>
      <dgm:spPr/>
    </dgm:pt>
    <dgm:pt modelId="{04BA610B-5B94-7A47-81FF-48C72ED114FB}" type="pres">
      <dgm:prSet presAssocID="{2A6E5023-9E91-F24F-B3EF-75854293ABFA}" presName="background2" presStyleLbl="node2" presStyleIdx="1" presStyleCnt="2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  <dgm:pt modelId="{4176413D-EB8F-594C-9034-24C0E7814A89}" type="pres">
      <dgm:prSet presAssocID="{2A6E5023-9E91-F24F-B3EF-75854293ABF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090D8E-2380-144C-A5B1-6276CF89D072}" type="pres">
      <dgm:prSet presAssocID="{2A6E5023-9E91-F24F-B3EF-75854293ABFA}" presName="hierChild3" presStyleCnt="0"/>
      <dgm:spPr/>
    </dgm:pt>
    <dgm:pt modelId="{7BDB291F-8916-8849-AA86-B3E3D4837776}" type="pres">
      <dgm:prSet presAssocID="{B037B86F-32DE-CB41-9144-484202DDA145}" presName="Name17" presStyleLbl="parChTrans1D3" presStyleIdx="1" presStyleCnt="2"/>
      <dgm:spPr/>
      <dgm:t>
        <a:bodyPr/>
        <a:lstStyle/>
        <a:p>
          <a:endParaRPr lang="fr-FR"/>
        </a:p>
      </dgm:t>
    </dgm:pt>
    <dgm:pt modelId="{9FDEBE7C-C78D-0144-B5C7-3725EFA9CF6E}" type="pres">
      <dgm:prSet presAssocID="{C9B2FB7D-3364-C94B-9790-1452C839C73D}" presName="hierRoot3" presStyleCnt="0"/>
      <dgm:spPr/>
    </dgm:pt>
    <dgm:pt modelId="{7EC15FDF-4927-DC46-9C46-D1E0727B7769}" type="pres">
      <dgm:prSet presAssocID="{C9B2FB7D-3364-C94B-9790-1452C839C73D}" presName="composite3" presStyleCnt="0"/>
      <dgm:spPr/>
    </dgm:pt>
    <dgm:pt modelId="{50E01BDB-99BE-6943-B052-8CBBBBC4C62B}" type="pres">
      <dgm:prSet presAssocID="{C9B2FB7D-3364-C94B-9790-1452C839C73D}" presName="background3" presStyleLbl="node3" presStyleIdx="1" presStyleCnt="2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  <dgm:pt modelId="{902D7E24-720B-9440-B169-7AA2F2C0D8B9}" type="pres">
      <dgm:prSet presAssocID="{C9B2FB7D-3364-C94B-9790-1452C839C73D}" presName="text3" presStyleLbl="fgAcc3" presStyleIdx="1" presStyleCnt="2" custScaleX="1391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F96AC4-0AA9-ED46-B43D-69C31EC7810F}" type="pres">
      <dgm:prSet presAssocID="{C9B2FB7D-3364-C94B-9790-1452C839C73D}" presName="hierChild4" presStyleCnt="0"/>
      <dgm:spPr/>
    </dgm:pt>
  </dgm:ptLst>
  <dgm:cxnLst>
    <dgm:cxn modelId="{8F2B1462-F09B-CE43-8E5B-7C855A2EE315}" srcId="{60A0FB38-C8C0-CD49-99EC-11719A2ABE67}" destId="{2A6E5023-9E91-F24F-B3EF-75854293ABFA}" srcOrd="1" destOrd="0" parTransId="{5D9098E9-213B-6546-9D66-364982E8C027}" sibTransId="{CDA653D9-8016-1E4F-95AA-A7F3AAFE9FC0}"/>
    <dgm:cxn modelId="{B17F65EB-751E-8740-B5E1-F26159C70499}" type="presOf" srcId="{5D9098E9-213B-6546-9D66-364982E8C027}" destId="{3B5BDFCB-4C93-C245-91E3-DCF983EA3711}" srcOrd="0" destOrd="0" presId="urn:microsoft.com/office/officeart/2005/8/layout/hierarchy1"/>
    <dgm:cxn modelId="{C5D85C4F-32E3-4848-AC5A-DB3E3F8E00EE}" type="presOf" srcId="{B037B86F-32DE-CB41-9144-484202DDA145}" destId="{7BDB291F-8916-8849-AA86-B3E3D4837776}" srcOrd="0" destOrd="0" presId="urn:microsoft.com/office/officeart/2005/8/layout/hierarchy1"/>
    <dgm:cxn modelId="{8A19DEA7-4373-C24D-AFE2-375D58845AC0}" srcId="{8CA9B809-D688-8543-AB6E-7CD1F70564E3}" destId="{60A0FB38-C8C0-CD49-99EC-11719A2ABE67}" srcOrd="0" destOrd="0" parTransId="{7F24AF82-2083-8440-875B-733376579F72}" sibTransId="{FA8F03D4-564B-2B47-80BB-B4AE175D4679}"/>
    <dgm:cxn modelId="{E167F3AC-F152-9643-99CC-23C8847BA786}" srcId="{C8AFC9D2-2ACE-E443-9BF7-1C5D0C0468E3}" destId="{DA814162-D7C2-7C49-BC69-40ECE1DDBDFB}" srcOrd="0" destOrd="0" parTransId="{04C8C282-65A9-5249-8EFF-9E6B3423689E}" sibTransId="{8EDB3215-BEBF-2246-82BC-9092FC79FB7C}"/>
    <dgm:cxn modelId="{AD41FE09-872D-C947-87E0-8213DFF014CC}" type="presOf" srcId="{DA814162-D7C2-7C49-BC69-40ECE1DDBDFB}" destId="{BBF171DF-7933-C54E-A014-98592BC2AC96}" srcOrd="0" destOrd="0" presId="urn:microsoft.com/office/officeart/2005/8/layout/hierarchy1"/>
    <dgm:cxn modelId="{24EC002C-BD24-1344-8E76-E656BF261737}" type="presOf" srcId="{60A0FB38-C8C0-CD49-99EC-11719A2ABE67}" destId="{0EF08185-2234-3C4A-B3A4-5F7D50C1F85D}" srcOrd="0" destOrd="0" presId="urn:microsoft.com/office/officeart/2005/8/layout/hierarchy1"/>
    <dgm:cxn modelId="{DD767397-F281-1648-8015-A38543047DDB}" srcId="{60A0FB38-C8C0-CD49-99EC-11719A2ABE67}" destId="{C8AFC9D2-2ACE-E443-9BF7-1C5D0C0468E3}" srcOrd="0" destOrd="0" parTransId="{BD8437FD-13FC-8D40-AF30-6F2782477BB9}" sibTransId="{299736AE-ED93-0A40-B753-644A2F9AA608}"/>
    <dgm:cxn modelId="{15A14D5D-9503-5342-B719-F3B797760F58}" srcId="{2A6E5023-9E91-F24F-B3EF-75854293ABFA}" destId="{C9B2FB7D-3364-C94B-9790-1452C839C73D}" srcOrd="0" destOrd="0" parTransId="{B037B86F-32DE-CB41-9144-484202DDA145}" sibTransId="{F18A15BC-6C40-F941-B730-A22550535D33}"/>
    <dgm:cxn modelId="{3D58B18F-AD98-2848-BA0A-2DE6DE5CD2C1}" type="presOf" srcId="{BD8437FD-13FC-8D40-AF30-6F2782477BB9}" destId="{41C10537-584D-BD4D-9324-15356EE0042F}" srcOrd="0" destOrd="0" presId="urn:microsoft.com/office/officeart/2005/8/layout/hierarchy1"/>
    <dgm:cxn modelId="{9A092237-6068-A649-8496-F912A52D6650}" type="presOf" srcId="{8CA9B809-D688-8543-AB6E-7CD1F70564E3}" destId="{FD711920-D630-1C47-948C-21179B4CC580}" srcOrd="0" destOrd="0" presId="urn:microsoft.com/office/officeart/2005/8/layout/hierarchy1"/>
    <dgm:cxn modelId="{1EAA26F9-A398-5445-9479-1C61F4C86F15}" type="presOf" srcId="{C8AFC9D2-2ACE-E443-9BF7-1C5D0C0468E3}" destId="{DD2EA34D-28F2-284E-AB26-D76AE73F3A34}" srcOrd="0" destOrd="0" presId="urn:microsoft.com/office/officeart/2005/8/layout/hierarchy1"/>
    <dgm:cxn modelId="{14182ED9-C726-014D-BD51-DDA77CA19968}" type="presOf" srcId="{04C8C282-65A9-5249-8EFF-9E6B3423689E}" destId="{71BC92AE-8B26-714A-87D1-EE6A08D3D857}" srcOrd="0" destOrd="0" presId="urn:microsoft.com/office/officeart/2005/8/layout/hierarchy1"/>
    <dgm:cxn modelId="{885F5D2D-319D-334F-BD6E-E065663FC4B1}" type="presOf" srcId="{2A6E5023-9E91-F24F-B3EF-75854293ABFA}" destId="{4176413D-EB8F-594C-9034-24C0E7814A89}" srcOrd="0" destOrd="0" presId="urn:microsoft.com/office/officeart/2005/8/layout/hierarchy1"/>
    <dgm:cxn modelId="{2457A9A9-00A5-CA44-BB2E-2648A47398DD}" type="presOf" srcId="{C9B2FB7D-3364-C94B-9790-1452C839C73D}" destId="{902D7E24-720B-9440-B169-7AA2F2C0D8B9}" srcOrd="0" destOrd="0" presId="urn:microsoft.com/office/officeart/2005/8/layout/hierarchy1"/>
    <dgm:cxn modelId="{E2A3E227-2FD9-2547-9459-A492E776B79E}" type="presParOf" srcId="{FD711920-D630-1C47-948C-21179B4CC580}" destId="{830C719E-88CF-2C46-90EF-518B39A525D5}" srcOrd="0" destOrd="0" presId="urn:microsoft.com/office/officeart/2005/8/layout/hierarchy1"/>
    <dgm:cxn modelId="{18E3137E-A6A3-804E-956A-1FE205CC0864}" type="presParOf" srcId="{830C719E-88CF-2C46-90EF-518B39A525D5}" destId="{02A8ACCC-6F9B-9243-BE7D-790CADBDB1E9}" srcOrd="0" destOrd="0" presId="urn:microsoft.com/office/officeart/2005/8/layout/hierarchy1"/>
    <dgm:cxn modelId="{7FEC0D71-7C5C-EB4C-9069-B6F5AAB62F85}" type="presParOf" srcId="{02A8ACCC-6F9B-9243-BE7D-790CADBDB1E9}" destId="{D3EFC7B4-9ADC-F745-9237-2563123B974F}" srcOrd="0" destOrd="0" presId="urn:microsoft.com/office/officeart/2005/8/layout/hierarchy1"/>
    <dgm:cxn modelId="{53276814-5D98-CE44-9971-8056089EDE9C}" type="presParOf" srcId="{02A8ACCC-6F9B-9243-BE7D-790CADBDB1E9}" destId="{0EF08185-2234-3C4A-B3A4-5F7D50C1F85D}" srcOrd="1" destOrd="0" presId="urn:microsoft.com/office/officeart/2005/8/layout/hierarchy1"/>
    <dgm:cxn modelId="{8087A046-9FA1-0949-A1DC-D4D9BAC45A5E}" type="presParOf" srcId="{830C719E-88CF-2C46-90EF-518B39A525D5}" destId="{F952C658-9440-1C49-AF00-8AA38DCB03C2}" srcOrd="1" destOrd="0" presId="urn:microsoft.com/office/officeart/2005/8/layout/hierarchy1"/>
    <dgm:cxn modelId="{9282A7AA-7486-4542-88EB-DC01D3B59F24}" type="presParOf" srcId="{F952C658-9440-1C49-AF00-8AA38DCB03C2}" destId="{41C10537-584D-BD4D-9324-15356EE0042F}" srcOrd="0" destOrd="0" presId="urn:microsoft.com/office/officeart/2005/8/layout/hierarchy1"/>
    <dgm:cxn modelId="{B288C1C0-C942-7941-BC28-A07B65A8C266}" type="presParOf" srcId="{F952C658-9440-1C49-AF00-8AA38DCB03C2}" destId="{A897A0FE-F70F-7B4D-B06F-0C74B1548133}" srcOrd="1" destOrd="0" presId="urn:microsoft.com/office/officeart/2005/8/layout/hierarchy1"/>
    <dgm:cxn modelId="{D61A9627-96E5-A849-8596-AC52706681EF}" type="presParOf" srcId="{A897A0FE-F70F-7B4D-B06F-0C74B1548133}" destId="{7B4673C8-8591-3D46-B0F7-2C994E70DD7C}" srcOrd="0" destOrd="0" presId="urn:microsoft.com/office/officeart/2005/8/layout/hierarchy1"/>
    <dgm:cxn modelId="{98AEABC6-4D71-4942-9526-A0B47E851CC2}" type="presParOf" srcId="{7B4673C8-8591-3D46-B0F7-2C994E70DD7C}" destId="{8D479BE8-E614-794D-84DB-FBBDFDF3E889}" srcOrd="0" destOrd="0" presId="urn:microsoft.com/office/officeart/2005/8/layout/hierarchy1"/>
    <dgm:cxn modelId="{B3B19E88-D6E5-9043-904F-3CD0360C1FEA}" type="presParOf" srcId="{7B4673C8-8591-3D46-B0F7-2C994E70DD7C}" destId="{DD2EA34D-28F2-284E-AB26-D76AE73F3A34}" srcOrd="1" destOrd="0" presId="urn:microsoft.com/office/officeart/2005/8/layout/hierarchy1"/>
    <dgm:cxn modelId="{82D1E714-093A-D84E-9F12-791FCB459380}" type="presParOf" srcId="{A897A0FE-F70F-7B4D-B06F-0C74B1548133}" destId="{1B6BDE72-C996-2449-B234-0852C1309DB7}" srcOrd="1" destOrd="0" presId="urn:microsoft.com/office/officeart/2005/8/layout/hierarchy1"/>
    <dgm:cxn modelId="{8BCDCA4C-62CB-6746-AB8A-3C7772F272AF}" type="presParOf" srcId="{1B6BDE72-C996-2449-B234-0852C1309DB7}" destId="{71BC92AE-8B26-714A-87D1-EE6A08D3D857}" srcOrd="0" destOrd="0" presId="urn:microsoft.com/office/officeart/2005/8/layout/hierarchy1"/>
    <dgm:cxn modelId="{A916D624-EF49-D745-AF82-47066F4E0CC2}" type="presParOf" srcId="{1B6BDE72-C996-2449-B234-0852C1309DB7}" destId="{68CBAE2B-48F8-3D4E-A0F8-52EA5DA2D82C}" srcOrd="1" destOrd="0" presId="urn:microsoft.com/office/officeart/2005/8/layout/hierarchy1"/>
    <dgm:cxn modelId="{CAD3BDB2-A903-F44F-849C-50384CCA4530}" type="presParOf" srcId="{68CBAE2B-48F8-3D4E-A0F8-52EA5DA2D82C}" destId="{4F77797B-B9BE-5F43-A3B0-CA21A9986574}" srcOrd="0" destOrd="0" presId="urn:microsoft.com/office/officeart/2005/8/layout/hierarchy1"/>
    <dgm:cxn modelId="{5C7F2DAD-2DD3-574F-B530-3F9DF6B7D3CD}" type="presParOf" srcId="{4F77797B-B9BE-5F43-A3B0-CA21A9986574}" destId="{8D7FFFC4-0EEB-7641-B7EF-10AD5AA42CE4}" srcOrd="0" destOrd="0" presId="urn:microsoft.com/office/officeart/2005/8/layout/hierarchy1"/>
    <dgm:cxn modelId="{A98ECE7D-25D9-BB4C-BA95-71BEDA0852A8}" type="presParOf" srcId="{4F77797B-B9BE-5F43-A3B0-CA21A9986574}" destId="{BBF171DF-7933-C54E-A014-98592BC2AC96}" srcOrd="1" destOrd="0" presId="urn:microsoft.com/office/officeart/2005/8/layout/hierarchy1"/>
    <dgm:cxn modelId="{5C1ED6D7-794D-3E48-A463-4D40A5C51BE8}" type="presParOf" srcId="{68CBAE2B-48F8-3D4E-A0F8-52EA5DA2D82C}" destId="{A0768E0A-1038-424B-B989-3EAC13B1F905}" srcOrd="1" destOrd="0" presId="urn:microsoft.com/office/officeart/2005/8/layout/hierarchy1"/>
    <dgm:cxn modelId="{DFA7D5F2-58D4-B740-B78D-EA9EA3E670DB}" type="presParOf" srcId="{F952C658-9440-1C49-AF00-8AA38DCB03C2}" destId="{3B5BDFCB-4C93-C245-91E3-DCF983EA3711}" srcOrd="2" destOrd="0" presId="urn:microsoft.com/office/officeart/2005/8/layout/hierarchy1"/>
    <dgm:cxn modelId="{4A8A6F89-B586-DD45-AC6E-4CCD5522C47E}" type="presParOf" srcId="{F952C658-9440-1C49-AF00-8AA38DCB03C2}" destId="{FDA87F39-AAB8-6A44-984D-2EAAEBE1D674}" srcOrd="3" destOrd="0" presId="urn:microsoft.com/office/officeart/2005/8/layout/hierarchy1"/>
    <dgm:cxn modelId="{B4D40AC1-084C-C04C-9F59-46DCB917A403}" type="presParOf" srcId="{FDA87F39-AAB8-6A44-984D-2EAAEBE1D674}" destId="{BF328C98-E4F1-ED46-9275-561FB761D8DF}" srcOrd="0" destOrd="0" presId="urn:microsoft.com/office/officeart/2005/8/layout/hierarchy1"/>
    <dgm:cxn modelId="{76C8DBA4-3165-C64C-A38B-21B73204E0EA}" type="presParOf" srcId="{BF328C98-E4F1-ED46-9275-561FB761D8DF}" destId="{04BA610B-5B94-7A47-81FF-48C72ED114FB}" srcOrd="0" destOrd="0" presId="urn:microsoft.com/office/officeart/2005/8/layout/hierarchy1"/>
    <dgm:cxn modelId="{BCD4CA59-D151-6640-914A-89811937EDCD}" type="presParOf" srcId="{BF328C98-E4F1-ED46-9275-561FB761D8DF}" destId="{4176413D-EB8F-594C-9034-24C0E7814A89}" srcOrd="1" destOrd="0" presId="urn:microsoft.com/office/officeart/2005/8/layout/hierarchy1"/>
    <dgm:cxn modelId="{81A7487B-6A17-F845-A36A-7BBCC960AA9B}" type="presParOf" srcId="{FDA87F39-AAB8-6A44-984D-2EAAEBE1D674}" destId="{F9090D8E-2380-144C-A5B1-6276CF89D072}" srcOrd="1" destOrd="0" presId="urn:microsoft.com/office/officeart/2005/8/layout/hierarchy1"/>
    <dgm:cxn modelId="{CF61BE6E-0FDA-0F4F-91D5-BCE35E16DD67}" type="presParOf" srcId="{F9090D8E-2380-144C-A5B1-6276CF89D072}" destId="{7BDB291F-8916-8849-AA86-B3E3D4837776}" srcOrd="0" destOrd="0" presId="urn:microsoft.com/office/officeart/2005/8/layout/hierarchy1"/>
    <dgm:cxn modelId="{18E8769C-99DF-9542-B59D-88445F1D8F31}" type="presParOf" srcId="{F9090D8E-2380-144C-A5B1-6276CF89D072}" destId="{9FDEBE7C-C78D-0144-B5C7-3725EFA9CF6E}" srcOrd="1" destOrd="0" presId="urn:microsoft.com/office/officeart/2005/8/layout/hierarchy1"/>
    <dgm:cxn modelId="{FBD7FB8F-B879-1A43-B277-97EDD8C4EAA8}" type="presParOf" srcId="{9FDEBE7C-C78D-0144-B5C7-3725EFA9CF6E}" destId="{7EC15FDF-4927-DC46-9C46-D1E0727B7769}" srcOrd="0" destOrd="0" presId="urn:microsoft.com/office/officeart/2005/8/layout/hierarchy1"/>
    <dgm:cxn modelId="{670BDF29-D8A1-1845-9EC1-EC3955E84CDC}" type="presParOf" srcId="{7EC15FDF-4927-DC46-9C46-D1E0727B7769}" destId="{50E01BDB-99BE-6943-B052-8CBBBBC4C62B}" srcOrd="0" destOrd="0" presId="urn:microsoft.com/office/officeart/2005/8/layout/hierarchy1"/>
    <dgm:cxn modelId="{35BC67B3-776B-9648-9A4F-C8B12C6BB940}" type="presParOf" srcId="{7EC15FDF-4927-DC46-9C46-D1E0727B7769}" destId="{902D7E24-720B-9440-B169-7AA2F2C0D8B9}" srcOrd="1" destOrd="0" presId="urn:microsoft.com/office/officeart/2005/8/layout/hierarchy1"/>
    <dgm:cxn modelId="{FCB39F28-472D-124B-B5E4-0CCA32B75539}" type="presParOf" srcId="{9FDEBE7C-C78D-0144-B5C7-3725EFA9CF6E}" destId="{5EF96AC4-0AA9-ED46-B43D-69C31EC781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B291F-8916-8849-AA86-B3E3D4837776}">
      <dsp:nvSpPr>
        <dsp:cNvPr id="0" name=""/>
        <dsp:cNvSpPr/>
      </dsp:nvSpPr>
      <dsp:spPr>
        <a:xfrm>
          <a:off x="5966961" y="3750158"/>
          <a:ext cx="91440" cy="8109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096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BDFCB-4C93-C245-91E3-DCF983EA3711}">
      <dsp:nvSpPr>
        <dsp:cNvPr id="0" name=""/>
        <dsp:cNvSpPr/>
      </dsp:nvSpPr>
      <dsp:spPr>
        <a:xfrm>
          <a:off x="4036088" y="1168558"/>
          <a:ext cx="1976592" cy="810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646"/>
              </a:lnTo>
              <a:lnTo>
                <a:pt x="1976592" y="552646"/>
              </a:lnTo>
              <a:lnTo>
                <a:pt x="1976592" y="81096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C92AE-8B26-714A-87D1-EE6A08D3D857}">
      <dsp:nvSpPr>
        <dsp:cNvPr id="0" name=""/>
        <dsp:cNvSpPr/>
      </dsp:nvSpPr>
      <dsp:spPr>
        <a:xfrm>
          <a:off x="2013775" y="3750158"/>
          <a:ext cx="91440" cy="8109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0961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10537-584D-BD4D-9324-15356EE0042F}">
      <dsp:nvSpPr>
        <dsp:cNvPr id="0" name=""/>
        <dsp:cNvSpPr/>
      </dsp:nvSpPr>
      <dsp:spPr>
        <a:xfrm>
          <a:off x="2059495" y="1168558"/>
          <a:ext cx="1976592" cy="810961"/>
        </a:xfrm>
        <a:custGeom>
          <a:avLst/>
          <a:gdLst/>
          <a:ahLst/>
          <a:cxnLst/>
          <a:rect l="0" t="0" r="0" b="0"/>
          <a:pathLst>
            <a:path>
              <a:moveTo>
                <a:pt x="1976592" y="0"/>
              </a:moveTo>
              <a:lnTo>
                <a:pt x="1976592" y="552646"/>
              </a:lnTo>
              <a:lnTo>
                <a:pt x="0" y="552646"/>
              </a:lnTo>
              <a:lnTo>
                <a:pt x="0" y="81096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FC7B4-9ADC-F745-9237-2563123B974F}">
      <dsp:nvSpPr>
        <dsp:cNvPr id="0" name=""/>
        <dsp:cNvSpPr/>
      </dsp:nvSpPr>
      <dsp:spPr>
        <a:xfrm>
          <a:off x="330" y="79510"/>
          <a:ext cx="8071516" cy="108904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0EF08185-2234-3C4A-B3A4-5F7D50C1F85D}">
      <dsp:nvSpPr>
        <dsp:cNvPr id="0" name=""/>
        <dsp:cNvSpPr/>
      </dsp:nvSpPr>
      <dsp:spPr>
        <a:xfrm>
          <a:off x="310153" y="373841"/>
          <a:ext cx="8071516" cy="1089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Étudiante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ayant un DEC en soins infirmiers</a:t>
          </a:r>
          <a:endParaRPr lang="fr-FR" sz="2800" b="1" kern="1200" dirty="0"/>
        </a:p>
      </dsp:txBody>
      <dsp:txXfrm>
        <a:off x="342050" y="405738"/>
        <a:ext cx="8007722" cy="1025254"/>
      </dsp:txXfrm>
    </dsp:sp>
    <dsp:sp modelId="{8D479BE8-E614-794D-84DB-FBBDFDF3E889}">
      <dsp:nvSpPr>
        <dsp:cNvPr id="0" name=""/>
        <dsp:cNvSpPr/>
      </dsp:nvSpPr>
      <dsp:spPr>
        <a:xfrm>
          <a:off x="665292" y="1979520"/>
          <a:ext cx="2788406" cy="1770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2EA34D-28F2-284E-AB26-D76AE73F3A34}">
      <dsp:nvSpPr>
        <dsp:cNvPr id="0" name=""/>
        <dsp:cNvSpPr/>
      </dsp:nvSpPr>
      <dsp:spPr>
        <a:xfrm>
          <a:off x="975115" y="2273852"/>
          <a:ext cx="2788406" cy="177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Demande d’admission à l’UQTR </a:t>
          </a:r>
          <a:r>
            <a:rPr lang="fr-FR" sz="1600" b="1" kern="1200" dirty="0" smtClean="0"/>
            <a:t>après</a:t>
          </a:r>
          <a:r>
            <a:rPr lang="fr-FR" sz="1600" kern="1200" dirty="0" smtClean="0"/>
            <a:t> DEC (moins de 3 ans)  </a:t>
          </a:r>
          <a:endParaRPr lang="fr-FR" sz="1600" kern="1200" dirty="0"/>
        </a:p>
      </dsp:txBody>
      <dsp:txXfrm>
        <a:off x="1026975" y="2325712"/>
        <a:ext cx="2684686" cy="1666918"/>
      </dsp:txXfrm>
    </dsp:sp>
    <dsp:sp modelId="{8D7FFFC4-0EEB-7641-B7EF-10AD5AA42CE4}">
      <dsp:nvSpPr>
        <dsp:cNvPr id="0" name=""/>
        <dsp:cNvSpPr/>
      </dsp:nvSpPr>
      <dsp:spPr>
        <a:xfrm>
          <a:off x="665292" y="4561120"/>
          <a:ext cx="2788406" cy="177063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BBF171DF-7933-C54E-A014-98592BC2AC96}">
      <dsp:nvSpPr>
        <dsp:cNvPr id="0" name=""/>
        <dsp:cNvSpPr/>
      </dsp:nvSpPr>
      <dsp:spPr>
        <a:xfrm>
          <a:off x="975115" y="4855451"/>
          <a:ext cx="2788406" cy="177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Volet universitaire du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DEC</a:t>
          </a:r>
          <a:r>
            <a:rPr lang="fr-FR" sz="1600" kern="1200" dirty="0" smtClean="0"/>
            <a:t>-BAC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(6854, 2535, 2536)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18 crédits reconnus du DEC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72 crédits universitaires</a:t>
          </a:r>
          <a:endParaRPr lang="fr-FR" sz="1600" kern="1200" dirty="0"/>
        </a:p>
      </dsp:txBody>
      <dsp:txXfrm>
        <a:off x="1026975" y="4907311"/>
        <a:ext cx="2684686" cy="1666918"/>
      </dsp:txXfrm>
    </dsp:sp>
    <dsp:sp modelId="{04BA610B-5B94-7A47-81FF-48C72ED114FB}">
      <dsp:nvSpPr>
        <dsp:cNvPr id="0" name=""/>
        <dsp:cNvSpPr/>
      </dsp:nvSpPr>
      <dsp:spPr>
        <a:xfrm>
          <a:off x="4618478" y="1979520"/>
          <a:ext cx="2788406" cy="1770638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4176413D-EB8F-594C-9034-24C0E7814A89}">
      <dsp:nvSpPr>
        <dsp:cNvPr id="0" name=""/>
        <dsp:cNvSpPr/>
      </dsp:nvSpPr>
      <dsp:spPr>
        <a:xfrm>
          <a:off x="4928301" y="2273852"/>
          <a:ext cx="2788406" cy="177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Demande d’admission à l’UQTR + 3 ans </a:t>
          </a:r>
          <a:r>
            <a:rPr lang="fr-FR" sz="1600" b="1" kern="1200" dirty="0" smtClean="0"/>
            <a:t>après</a:t>
          </a:r>
          <a:r>
            <a:rPr lang="fr-FR" sz="1600" kern="1200" dirty="0" smtClean="0"/>
            <a:t> DEC  </a:t>
          </a:r>
          <a:endParaRPr lang="fr-FR" sz="1600" kern="1200" dirty="0"/>
        </a:p>
      </dsp:txBody>
      <dsp:txXfrm>
        <a:off x="4980161" y="2325712"/>
        <a:ext cx="2684686" cy="1666918"/>
      </dsp:txXfrm>
    </dsp:sp>
    <dsp:sp modelId="{50E01BDB-99BE-6943-B052-8CBBBBC4C62B}">
      <dsp:nvSpPr>
        <dsp:cNvPr id="0" name=""/>
        <dsp:cNvSpPr/>
      </dsp:nvSpPr>
      <dsp:spPr>
        <a:xfrm>
          <a:off x="4073344" y="4561120"/>
          <a:ext cx="3878673" cy="1770638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  <dsp:sp modelId="{902D7E24-720B-9440-B169-7AA2F2C0D8B9}">
      <dsp:nvSpPr>
        <dsp:cNvPr id="0" name=""/>
        <dsp:cNvSpPr/>
      </dsp:nvSpPr>
      <dsp:spPr>
        <a:xfrm>
          <a:off x="4383167" y="4855451"/>
          <a:ext cx="3878673" cy="1770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Baccalauréat de perfectionnement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Certificats (santé publique, soins cliniques, santé mentale)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OU    Baccalauréat par cumul </a:t>
          </a:r>
        </a:p>
      </dsp:txBody>
      <dsp:txXfrm>
        <a:off x="4435027" y="4907311"/>
        <a:ext cx="3774953" cy="1666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r>
              <a:rPr lang="fr-FR" smtClean="0"/>
              <a:t>UQTR-25 septembre 2015-LCampagna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59226BF-1F13-42D3-80DC-373E7ADD1EB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60961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0957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086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05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593861"/>
          </a:xfrm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l'OIIQ délivre chaque année entre 2 500 et 3 000 permis d'exercice </a:t>
            </a:r>
          </a:p>
          <a:p>
            <a:endParaRPr lang="fr-FR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904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593861"/>
          </a:xfrm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06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760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790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67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UQTR-25 septembre 2015-LCampagna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2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fr-F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fr-F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kumimoji="0" lang="fr-CA" smtClean="0"/>
              <a:t>Cliquez pour modifier le style des sous-titres du masque</a:t>
            </a:r>
            <a:endParaRPr kumimoji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fr-FR" sz="2000" baseline="0"/>
            </a:lvl1pPr>
          </a:lstStyle>
          <a:p>
            <a:r>
              <a:rPr kumimoji="0" lang="fr-FR"/>
              <a:t>Logo de la société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fr-CA" smtClean="0"/>
              <a:t>Cliquez et modifiez le titre</a:t>
            </a:r>
            <a:endParaRPr kumimoji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ière-plan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fr-F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fr-FR" sz="1800"/>
            </a:lvl1pPr>
          </a:lstStyle>
          <a:p>
            <a:r>
              <a:rPr kumimoji="0" lang="fr-FR"/>
              <a:t>Logo de la société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fr-FR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fr-FR" sz="3200">
                <a:latin typeface="+mn-lt"/>
              </a:defRPr>
            </a:lvl1pPr>
            <a:lvl2pPr eaLnBrk="1" latinLnBrk="0" hangingPunct="1">
              <a:defRPr kumimoji="0" lang="fr-FR" sz="2800">
                <a:latin typeface="+mn-lt"/>
              </a:defRPr>
            </a:lvl2pPr>
            <a:lvl3pPr eaLnBrk="1" latinLnBrk="0" hangingPunct="1">
              <a:defRPr kumimoji="0" lang="fr-FR" sz="2400">
                <a:latin typeface="+mn-lt"/>
              </a:defRPr>
            </a:lvl3pPr>
            <a:lvl4pPr eaLnBrk="1" latinLnBrk="0" hangingPunct="1">
              <a:defRPr kumimoji="0" lang="fr-FR" sz="2400">
                <a:latin typeface="+mn-lt"/>
              </a:defRPr>
            </a:lvl4pPr>
            <a:lvl5pPr eaLnBrk="1" latinLnBrk="0" hangingPunct="1">
              <a:defRPr kumimoji="0" lang="fr-FR" sz="2400">
                <a:latin typeface="+mn-lt"/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fr-CA" smtClean="0"/>
              <a:t>Cliquez et modifiez le titre</a:t>
            </a:r>
            <a:endParaRPr kumimoji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fr-FR" sz="28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fr-FR" sz="28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fr-FR"/>
            </a:lvl1pPr>
          </a:lstStyle>
          <a:p>
            <a:pPr eaLnBrk="1" latinLnBrk="0" hangingPunct="1"/>
            <a:r>
              <a:rPr kumimoji="0" lang="fr-CA" smtClean="0"/>
              <a:t>Cliquez et modifiez le titre</a:t>
            </a:r>
            <a:endParaRPr kumimoji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fr-FR" sz="2400" b="1"/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lvl6pPr eaLnBrk="1" latinLnBrk="0" hangingPunct="1">
              <a:defRPr kumimoji="0" lang="fr-FR" sz="1600"/>
            </a:lvl6pPr>
            <a:lvl7pPr eaLnBrk="1" latinLnBrk="0" hangingPunct="1">
              <a:defRPr kumimoji="0" lang="fr-FR" sz="1600"/>
            </a:lvl7pPr>
            <a:lvl8pPr eaLnBrk="1" latinLnBrk="0" hangingPunct="1">
              <a:defRPr kumimoji="0" lang="fr-FR" sz="1600"/>
            </a:lvl8pPr>
            <a:lvl9pPr eaLnBrk="1" latinLnBrk="0" hangingPunct="1">
              <a:defRPr kumimoji="0" lang="fr-FR" sz="1600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fr-FR" sz="2400" b="1"/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lvl6pPr eaLnBrk="1" latinLnBrk="0" hangingPunct="1">
              <a:defRPr kumimoji="0" lang="fr-FR" sz="1600"/>
            </a:lvl6pPr>
            <a:lvl7pPr eaLnBrk="1" latinLnBrk="0" hangingPunct="1">
              <a:defRPr kumimoji="0" lang="fr-FR" sz="1600"/>
            </a:lvl7pPr>
            <a:lvl8pPr eaLnBrk="1" latinLnBrk="0" hangingPunct="1">
              <a:defRPr kumimoji="0" lang="fr-FR" sz="1600"/>
            </a:lvl8pPr>
            <a:lvl9pPr eaLnBrk="1" latinLnBrk="0" hangingPunct="1">
              <a:defRPr kumimoji="0" lang="fr-FR" sz="1600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kumimoji="0" lang="fr-CA" smtClean="0"/>
              <a:t>Cliquez et modifiez le titre</a:t>
            </a:r>
            <a:endParaRPr kumimoji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fr-FR" sz="3200"/>
            </a:lvl1pPr>
            <a:lvl2pPr eaLnBrk="1" latinLnBrk="0" hangingPunct="1">
              <a:defRPr kumimoji="0" lang="fr-FR" sz="2800"/>
            </a:lvl2pPr>
            <a:lvl3pPr eaLnBrk="1" latinLnBrk="0" hangingPunct="1">
              <a:defRPr kumimoji="0" lang="fr-FR" sz="2400"/>
            </a:lvl3pPr>
            <a:lvl4pPr eaLnBrk="1" latinLnBrk="0" hangingPunct="1">
              <a:defRPr kumimoji="0" lang="fr-FR" sz="2000"/>
            </a:lvl4pPr>
            <a:lvl5pPr eaLnBrk="1" latinLnBrk="0" hangingPunct="1">
              <a:defRPr kumimoji="0" lang="fr-FR" sz="2000"/>
            </a:lvl5pPr>
            <a:lvl6pPr eaLnBrk="1" latinLnBrk="0" hangingPunct="1">
              <a:defRPr kumimoji="0" lang="fr-FR" sz="2000"/>
            </a:lvl6pPr>
            <a:lvl7pPr eaLnBrk="1" latinLnBrk="0" hangingPunct="1">
              <a:defRPr kumimoji="0" lang="fr-FR" sz="2000"/>
            </a:lvl7pPr>
            <a:lvl8pPr eaLnBrk="1" latinLnBrk="0" hangingPunct="1">
              <a:defRPr kumimoji="0" lang="fr-FR" sz="2000"/>
            </a:lvl8pPr>
            <a:lvl9pPr eaLnBrk="1" latinLnBrk="0" hangingPunct="1">
              <a:defRPr kumimoji="0" lang="fr-FR" sz="2000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kumimoji="0" lang="fr-CA" smtClean="0"/>
              <a:t>Cliquez et modifiez le titre</a:t>
            </a:r>
            <a:endParaRPr kumimoji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fr-FR" sz="3200"/>
            </a:lvl1pPr>
            <a:lvl2pPr marL="457200" indent="0" eaLnBrk="1" latinLnBrk="0" hangingPunct="1">
              <a:buNone/>
              <a:defRPr kumimoji="0" lang="fr-FR" sz="2800"/>
            </a:lvl2pPr>
            <a:lvl3pPr marL="914400" indent="0" eaLnBrk="1" latinLnBrk="0" hangingPunct="1">
              <a:buNone/>
              <a:defRPr kumimoji="0" lang="fr-FR" sz="2400"/>
            </a:lvl3pPr>
            <a:lvl4pPr marL="1371600" indent="0" eaLnBrk="1" latinLnBrk="0" hangingPunct="1">
              <a:buNone/>
              <a:defRPr kumimoji="0" lang="fr-FR" sz="2000"/>
            </a:lvl4pPr>
            <a:lvl5pPr marL="1828800" indent="0" eaLnBrk="1" latinLnBrk="0" hangingPunct="1">
              <a:buNone/>
              <a:defRPr kumimoji="0" lang="fr-FR" sz="2000"/>
            </a:lvl5pPr>
            <a:lvl6pPr marL="2286000" indent="0" eaLnBrk="1" latinLnBrk="0" hangingPunct="1">
              <a:buNone/>
              <a:defRPr kumimoji="0" lang="fr-FR" sz="2000"/>
            </a:lvl6pPr>
            <a:lvl7pPr marL="2743200" indent="0" eaLnBrk="1" latinLnBrk="0" hangingPunct="1">
              <a:buNone/>
              <a:defRPr kumimoji="0" lang="fr-FR" sz="2000"/>
            </a:lvl7pPr>
            <a:lvl8pPr marL="3200400" indent="0" eaLnBrk="1" latinLnBrk="0" hangingPunct="1">
              <a:buNone/>
              <a:defRPr kumimoji="0" lang="fr-FR" sz="2000"/>
            </a:lvl8pPr>
            <a:lvl9pPr marL="3657600" indent="0" eaLnBrk="1" latinLnBrk="0" hangingPunct="1">
              <a:buNone/>
              <a:defRPr kumimoji="0" lang="fr-FR" sz="2000"/>
            </a:lvl9pPr>
          </a:lstStyle>
          <a:p>
            <a:pPr eaLnBrk="1" latinLnBrk="0" hangingPunct="1"/>
            <a:r>
              <a:rPr kumimoji="0" lang="fr-CA" smtClean="0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fr-CA" smtClean="0"/>
              <a:t>Cliquez et modifiez le titre</a:t>
            </a:r>
            <a:endParaRPr kumimoji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kumimoji="0" lang="fr-CA" smtClean="0"/>
              <a:t>Cliquez et modifiez le titre</a:t>
            </a:r>
            <a:endParaRPr kumimoji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CA" smtClean="0"/>
              <a:t>Cliquez et modifiez le titre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kumimoji="0"/>
              <a:pPr/>
              <a:t>‹#›</a:t>
            </a:fld>
            <a:endParaRPr kumimoji="0"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oiiq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slideLayout" Target="../slideLayouts/slideLayout10.xml"/><Relationship Id="rId8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slideLayout" Target="../slideLayouts/slideLayout10.xml"/><Relationship Id="rId7" Type="http://schemas.openxmlformats.org/officeDocument/2006/relationships/notesSlide" Target="../notesSlides/notesSlide4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762000"/>
            <a:ext cx="6180224" cy="2994025"/>
          </a:xfrm>
        </p:spPr>
        <p:txBody>
          <a:bodyPr>
            <a:normAutofit/>
          </a:bodyPr>
          <a:lstStyle/>
          <a:p>
            <a:pPr lvl="0" algn="l"/>
            <a:r>
              <a:rPr lang="fr-CA" sz="6600" dirty="0" smtClean="0"/>
              <a:t>Former la relève </a:t>
            </a:r>
            <a:r>
              <a:rPr lang="fr-CA" sz="6600" dirty="0" smtClean="0"/>
              <a:t>infirmière</a:t>
            </a:r>
            <a:endParaRPr lang="fr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886200" y="4038600"/>
            <a:ext cx="4772528" cy="99060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+mn-lt"/>
              </a:rPr>
              <a:t>Lyne </a:t>
            </a:r>
            <a:r>
              <a:rPr lang="fr-FR" sz="2400" dirty="0" err="1" smtClean="0">
                <a:latin typeface="+mn-lt"/>
              </a:rPr>
              <a:t>Campagna</a:t>
            </a:r>
            <a:r>
              <a:rPr lang="fr-FR" sz="2400" dirty="0" smtClean="0">
                <a:latin typeface="+mn-lt"/>
              </a:rPr>
              <a:t> inf. Ph. D. (Sc. Inf.)</a:t>
            </a:r>
            <a:endParaRPr lang="fr-FR" sz="2400" dirty="0">
              <a:latin typeface="+mn-lt"/>
            </a:endParaRPr>
          </a:p>
          <a:p>
            <a:r>
              <a:rPr lang="fr-FR" sz="2400" dirty="0" smtClean="0">
                <a:latin typeface="+mn-lt"/>
              </a:rPr>
              <a:t>13 </a:t>
            </a:r>
            <a:r>
              <a:rPr lang="fr-FR" sz="2400" dirty="0" smtClean="0">
                <a:latin typeface="+mn-lt"/>
              </a:rPr>
              <a:t>octobre </a:t>
            </a:r>
            <a:r>
              <a:rPr lang="fr-FR" sz="2400" dirty="0" smtClean="0">
                <a:latin typeface="+mn-lt"/>
              </a:rPr>
              <a:t>2017</a:t>
            </a:r>
            <a:endParaRPr lang="fr-FR" sz="2400" dirty="0"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73457" y="5923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38400" y="685800"/>
            <a:ext cx="6324600" cy="5486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fr-FR" sz="6000" dirty="0" smtClean="0"/>
              <a:t>Particularités </a:t>
            </a:r>
            <a:r>
              <a:rPr lang="fr-FR" sz="6000" dirty="0"/>
              <a:t/>
            </a:r>
            <a:br>
              <a:rPr lang="fr-FR" sz="6000" dirty="0"/>
            </a:br>
            <a:r>
              <a:rPr lang="fr-FR" sz="6000" dirty="0"/>
              <a:t>des programmes en sciences infirmières à l’UQTR</a:t>
            </a:r>
            <a:endParaRPr lang="fr-FR" sz="6000" dirty="0"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000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Contingentement des programmes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596413"/>
            <a:ext cx="8229600" cy="5109187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P</a:t>
            </a:r>
            <a:r>
              <a:rPr lang="fr-FR" dirty="0" smtClean="0"/>
              <a:t>rogramme DEC-BAC * :</a:t>
            </a:r>
          </a:p>
          <a:p>
            <a:pPr lvl="1"/>
            <a:r>
              <a:rPr lang="fr-FR" dirty="0" smtClean="0"/>
              <a:t>6854 Trois-Rivières : contingenté à 80 EETC (cote R)</a:t>
            </a:r>
          </a:p>
          <a:p>
            <a:pPr lvl="1"/>
            <a:r>
              <a:rPr lang="fr-FR" dirty="0" smtClean="0"/>
              <a:t>2535 Drummond : contingenté à 40 EETC (cote R)</a:t>
            </a:r>
          </a:p>
          <a:p>
            <a:pPr lvl="1"/>
            <a:r>
              <a:rPr lang="fr-FR" dirty="0" smtClean="0"/>
              <a:t>2536 Joliette : contingenté </a:t>
            </a:r>
            <a:r>
              <a:rPr lang="fr-FR" dirty="0"/>
              <a:t>à 40 EETC (cote R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Contexte : Consortium Collèges-UQTR</a:t>
            </a:r>
          </a:p>
          <a:p>
            <a:pPr lvl="1">
              <a:buFontTx/>
              <a:buChar char="•"/>
            </a:pPr>
            <a:r>
              <a:rPr lang="fr-FR" dirty="0" smtClean="0"/>
              <a:t>Cegep de Trois-Rivières</a:t>
            </a:r>
          </a:p>
          <a:p>
            <a:pPr lvl="1">
              <a:buFontTx/>
              <a:buChar char="•"/>
            </a:pPr>
            <a:r>
              <a:rPr lang="fr-FR" dirty="0" smtClean="0"/>
              <a:t>Cegep de Victoriaville</a:t>
            </a:r>
          </a:p>
          <a:p>
            <a:pPr lvl="1">
              <a:buFontTx/>
              <a:buChar char="•"/>
            </a:pPr>
            <a:r>
              <a:rPr lang="fr-FR" dirty="0" smtClean="0"/>
              <a:t>Cegep de Drummondville</a:t>
            </a:r>
          </a:p>
          <a:p>
            <a:pPr lvl="1">
              <a:buFontTx/>
              <a:buChar char="•"/>
            </a:pPr>
            <a:r>
              <a:rPr lang="fr-FR" dirty="0" smtClean="0"/>
              <a:t>Cegep de Joliette</a:t>
            </a:r>
          </a:p>
          <a:p>
            <a:pPr lvl="1">
              <a:buFontTx/>
              <a:buChar char="•"/>
            </a:pPr>
            <a:r>
              <a:rPr lang="fr-FR" dirty="0" smtClean="0"/>
              <a:t>Collège de Shawinigan</a:t>
            </a:r>
          </a:p>
          <a:p>
            <a:pPr marL="0" indent="0">
              <a:buNone/>
            </a:pPr>
            <a:r>
              <a:rPr lang="fr-FR" dirty="0" smtClean="0"/>
              <a:t>* À cote R égale, étudiantes en provenance des Cegeps du consortium ont la priorité d’admission.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23805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Contingentement des programmes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596413"/>
            <a:ext cx="8229600" cy="5109187"/>
          </a:xfrm>
        </p:spPr>
        <p:txBody>
          <a:bodyPr>
            <a:normAutofit/>
          </a:bodyPr>
          <a:lstStyle/>
          <a:p>
            <a:r>
              <a:rPr lang="fr-FR" dirty="0" smtClean="0"/>
              <a:t>Programme de perfectionnement</a:t>
            </a:r>
          </a:p>
          <a:p>
            <a:pPr lvl="1"/>
            <a:r>
              <a:rPr lang="fr-FR" dirty="0" smtClean="0"/>
              <a:t>7855 : aucun contingentement</a:t>
            </a:r>
          </a:p>
          <a:p>
            <a:r>
              <a:rPr lang="fr-FR" dirty="0" smtClean="0"/>
              <a:t>Certificats </a:t>
            </a:r>
          </a:p>
          <a:p>
            <a:pPr lvl="1"/>
            <a:r>
              <a:rPr lang="fr-FR" dirty="0" smtClean="0"/>
              <a:t>4411 - Santé publique : aucun</a:t>
            </a:r>
          </a:p>
          <a:p>
            <a:pPr lvl="1"/>
            <a:r>
              <a:rPr lang="fr-FR" dirty="0" smtClean="0"/>
              <a:t>4229 - Soins cliniques : aucun </a:t>
            </a:r>
          </a:p>
          <a:p>
            <a:pPr lvl="1"/>
            <a:r>
              <a:rPr lang="fr-FR" dirty="0" smtClean="0"/>
              <a:t>4311 - Santé mentale : aucun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8036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82000" cy="873368"/>
          </a:xfrm>
        </p:spPr>
        <p:txBody>
          <a:bodyPr>
            <a:noAutofit/>
          </a:bodyPr>
          <a:lstStyle/>
          <a:p>
            <a:r>
              <a:rPr lang="fr-FR" dirty="0" smtClean="0"/>
              <a:t>Voie de contournement du DEC-BAC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219201"/>
            <a:ext cx="8153400" cy="5486400"/>
          </a:xfrm>
        </p:spPr>
        <p:txBody>
          <a:bodyPr>
            <a:normAutofit/>
          </a:bodyPr>
          <a:lstStyle/>
          <a:p>
            <a:r>
              <a:rPr lang="fr-FR" dirty="0"/>
              <a:t>R</a:t>
            </a:r>
            <a:r>
              <a:rPr lang="fr-FR" dirty="0" smtClean="0"/>
              <a:t>efusée au DEC-BAC, l’étudiante peut s’inscrire au </a:t>
            </a:r>
            <a:r>
              <a:rPr lang="fr-FR" dirty="0" smtClean="0"/>
              <a:t>7855 ou 7556 (Drummond) </a:t>
            </a:r>
            <a:r>
              <a:rPr lang="fr-FR" dirty="0" smtClean="0"/>
              <a:t>et faire une autre demande au DEC-BAC 6854 ou 2535 ou 2536, l’année suivante. </a:t>
            </a:r>
          </a:p>
          <a:p>
            <a:r>
              <a:rPr lang="fr-FR" dirty="0" smtClean="0"/>
              <a:t>Elle doit faire attention à son choix de cours pour ne pas faire les cours qui lui seront reconnus par l’entente </a:t>
            </a:r>
            <a:r>
              <a:rPr lang="fr-FR" dirty="0" smtClean="0"/>
              <a:t>DEC-BAC et ceux qui sont différents.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618662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pour les étudiantes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Site </a:t>
            </a:r>
            <a:r>
              <a:rPr lang="fr-FR" dirty="0"/>
              <a:t>du Comité Jeunesse de l’OIIQ </a:t>
            </a:r>
            <a:r>
              <a:rPr lang="fr-FR" dirty="0" smtClean="0"/>
              <a:t>: </a:t>
            </a:r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www.oiiq.org</a:t>
            </a:r>
            <a:endParaRPr lang="fr-FR" dirty="0"/>
          </a:p>
          <a:p>
            <a:r>
              <a:rPr lang="fr-FR" dirty="0"/>
              <a:t>Site des programmes en sciences infirmières de </a:t>
            </a:r>
            <a:r>
              <a:rPr lang="fr-FR" dirty="0" smtClean="0"/>
              <a:t>l’UQTR</a:t>
            </a: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6505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304800"/>
            <a:ext cx="6019800" cy="5867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80000"/>
              </a:lnSpc>
            </a:pPr>
            <a:endParaRPr lang="fr-FR" sz="7200" dirty="0" smtClean="0"/>
          </a:p>
          <a:p>
            <a:pPr>
              <a:lnSpc>
                <a:spcPct val="80000"/>
              </a:lnSpc>
            </a:pPr>
            <a:r>
              <a:rPr lang="fr-FR" sz="7200" dirty="0" smtClean="0"/>
              <a:t>Questions?</a:t>
            </a:r>
            <a:endParaRPr lang="fr-FR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74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fr-FR" sz="7200" dirty="0" smtClean="0"/>
              <a:t>Merci pour </a:t>
            </a:r>
          </a:p>
          <a:p>
            <a:r>
              <a:rPr lang="fr-FR" sz="7200" dirty="0" smtClean="0"/>
              <a:t>votre attention !</a:t>
            </a:r>
            <a:endParaRPr lang="fr-FR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596413"/>
            <a:ext cx="8153400" cy="4956787"/>
          </a:xfrm>
        </p:spPr>
        <p:txBody>
          <a:bodyPr>
            <a:normAutofit/>
          </a:bodyPr>
          <a:lstStyle/>
          <a:p>
            <a:r>
              <a:rPr lang="fr-FR" smtClean="0"/>
              <a:t>Parcours actuels </a:t>
            </a:r>
            <a:r>
              <a:rPr lang="fr-FR" dirty="0" smtClean="0"/>
              <a:t>d’une future infirmière bachelière</a:t>
            </a:r>
          </a:p>
          <a:p>
            <a:r>
              <a:rPr lang="fr-FR" dirty="0" smtClean="0"/>
              <a:t>Particularités </a:t>
            </a:r>
            <a:r>
              <a:rPr lang="fr-FR" dirty="0" smtClean="0"/>
              <a:t>des programmes en sciences infirmières à l’UQTR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4622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38400" y="685800"/>
            <a:ext cx="6324600" cy="5486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80000"/>
              </a:lnSpc>
            </a:pPr>
            <a:r>
              <a:rPr lang="fr-FR" sz="6000" dirty="0" smtClean="0"/>
              <a:t>Parcours </a:t>
            </a:r>
            <a:r>
              <a:rPr lang="fr-FR" sz="6000" dirty="0" smtClean="0"/>
              <a:t>actuels </a:t>
            </a:r>
            <a:r>
              <a:rPr lang="fr-FR" sz="6000" dirty="0" smtClean="0"/>
              <a:t>d’une future infirmière bachelière </a:t>
            </a:r>
          </a:p>
          <a:p>
            <a:pPr>
              <a:lnSpc>
                <a:spcPct val="80000"/>
              </a:lnSpc>
            </a:pPr>
            <a:endParaRPr lang="fr-FR" sz="6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326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22" name="AutoShape 10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762000" y="3657600"/>
            <a:ext cx="3657600" cy="2971800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Base d’admission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Sciences + Lettres et arts 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Sc. Nature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Sc. Humaines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Clientèle Adulte (base </a:t>
            </a:r>
            <a:r>
              <a:rPr lang="fr-FR" sz="2000" dirty="0" smtClean="0">
                <a:latin typeface="Segoe Semibold" pitchFamily="34" charset="0"/>
              </a:rPr>
              <a:t>expérience)</a:t>
            </a:r>
            <a:endParaRPr lang="fr-FR" sz="2000" dirty="0" smtClean="0">
              <a:latin typeface="Segoe Semibold" pitchFamily="34" charset="0"/>
            </a:endParaRPr>
          </a:p>
          <a:p>
            <a:pPr algn="ctr">
              <a:defRPr lang="fr-FR"/>
            </a:pPr>
            <a:endParaRPr lang="fr-FR" sz="2000" dirty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Préalables : math, chimie, bio du Collège</a:t>
            </a:r>
            <a:endParaRPr lang="fr-FR" sz="2000" dirty="0"/>
          </a:p>
        </p:txBody>
      </p:sp>
      <p:sp>
        <p:nvSpPr>
          <p:cNvPr id="627725" name="AutoShape 13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6019800" y="1219200"/>
            <a:ext cx="3124200" cy="4191000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lIns="45720" rIns="45720" anchor="ctr">
            <a:noAutofit/>
          </a:bodyPr>
          <a:lstStyle/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Baccalauréat Initial </a:t>
            </a:r>
          </a:p>
          <a:p>
            <a:pPr algn="ctr">
              <a:defRPr lang="fr-FR"/>
            </a:pPr>
            <a:r>
              <a:rPr lang="fr-FR" sz="2000" dirty="0" err="1" smtClean="0">
                <a:latin typeface="Segoe Semibold" pitchFamily="34" charset="0"/>
              </a:rPr>
              <a:t>Progr</a:t>
            </a:r>
            <a:r>
              <a:rPr lang="fr-FR" sz="2000" dirty="0" smtClean="0">
                <a:latin typeface="Segoe Semibold" pitchFamily="34" charset="0"/>
              </a:rPr>
              <a:t>. 7929</a:t>
            </a:r>
          </a:p>
          <a:p>
            <a:pPr algn="ctr">
              <a:defRPr lang="fr-FR"/>
            </a:pPr>
            <a:endParaRPr lang="fr-FR" sz="2000" dirty="0" smtClean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105 crédits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3 ans à temps complet seulement</a:t>
            </a:r>
          </a:p>
          <a:p>
            <a:pPr algn="ctr">
              <a:defRPr lang="fr-FR"/>
            </a:pPr>
            <a:endParaRPr lang="fr-FR" sz="2000" dirty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Contingentement :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 48 étudiantes</a:t>
            </a:r>
          </a:p>
          <a:p>
            <a:pPr algn="ctr">
              <a:defRPr lang="fr-FR"/>
            </a:pPr>
            <a:endParaRPr lang="fr-FR" sz="2000" dirty="0" smtClean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Grille </a:t>
            </a:r>
            <a:r>
              <a:rPr lang="fr-FR" sz="2000" dirty="0">
                <a:latin typeface="Segoe Semibold" pitchFamily="34" charset="0"/>
              </a:rPr>
              <a:t>de </a:t>
            </a:r>
            <a:r>
              <a:rPr lang="fr-FR" sz="2000" dirty="0" smtClean="0">
                <a:latin typeface="Segoe Semibold" pitchFamily="34" charset="0"/>
              </a:rPr>
              <a:t>cheminement	 </a:t>
            </a:r>
            <a:endParaRPr lang="fr-FR" sz="2000" dirty="0">
              <a:latin typeface="Segoe Semibold" pitchFamily="34" charset="0"/>
            </a:endParaRPr>
          </a:p>
        </p:txBody>
      </p:sp>
      <p:sp>
        <p:nvSpPr>
          <p:cNvPr id="627728" name="Rectangle 16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762000" y="0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 lang="fr-FR"/>
            </a:pPr>
            <a:r>
              <a:rPr lang="fr-FR" b="1" dirty="0" smtClean="0"/>
              <a:t>Parcours d’une future </a:t>
            </a:r>
            <a:r>
              <a:rPr lang="fr-FR" b="1" dirty="0" smtClean="0"/>
              <a:t>infirmière</a:t>
            </a:r>
            <a:br>
              <a:rPr lang="fr-FR" b="1" dirty="0" smtClean="0"/>
            </a:br>
            <a:r>
              <a:rPr lang="fr-FR" b="1" dirty="0" smtClean="0"/>
              <a:t>bachelière</a:t>
            </a:r>
            <a:endParaRPr lang="fr-FR" b="1" dirty="0"/>
          </a:p>
        </p:txBody>
      </p:sp>
      <p:sp>
        <p:nvSpPr>
          <p:cNvPr id="11" name="Freeform 15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21240482">
            <a:off x="2519412" y="1676400"/>
            <a:ext cx="3728988" cy="2313711"/>
          </a:xfrm>
          <a:custGeom>
            <a:avLst/>
            <a:gdLst/>
            <a:ahLst/>
            <a:cxnLst>
              <a:cxn ang="0">
                <a:pos x="0" y="1390"/>
              </a:cxn>
              <a:cxn ang="0">
                <a:pos x="1529" y="158"/>
              </a:cxn>
              <a:cxn ang="0">
                <a:pos x="1529" y="0"/>
              </a:cxn>
              <a:cxn ang="0">
                <a:pos x="2030" y="360"/>
              </a:cxn>
              <a:cxn ang="0">
                <a:pos x="1523" y="714"/>
              </a:cxn>
              <a:cxn ang="0">
                <a:pos x="1520" y="543"/>
              </a:cxn>
              <a:cxn ang="0">
                <a:pos x="0" y="1390"/>
              </a:cxn>
            </a:cxnLst>
            <a:rect l="0" t="0" r="r" b="b"/>
            <a:pathLst>
              <a:path w="2030" h="1390">
                <a:moveTo>
                  <a:pt x="0" y="1390"/>
                </a:moveTo>
                <a:cubicBezTo>
                  <a:pt x="131" y="796"/>
                  <a:pt x="676" y="220"/>
                  <a:pt x="1529" y="158"/>
                </a:cubicBezTo>
                <a:lnTo>
                  <a:pt x="1529" y="0"/>
                </a:lnTo>
                <a:lnTo>
                  <a:pt x="2030" y="360"/>
                </a:lnTo>
                <a:lnTo>
                  <a:pt x="1523" y="714"/>
                </a:lnTo>
                <a:lnTo>
                  <a:pt x="1520" y="543"/>
                </a:lnTo>
                <a:cubicBezTo>
                  <a:pt x="803" y="447"/>
                  <a:pt x="109" y="1123"/>
                  <a:pt x="0" y="1390"/>
                </a:cubicBezTo>
                <a:close/>
              </a:path>
            </a:pathLst>
          </a:custGeom>
          <a:gradFill rotWithShape="1">
            <a:gsLst>
              <a:gs pos="0">
                <a:schemeClr val="accent5"/>
              </a:gs>
              <a:gs pos="100000">
                <a:schemeClr val="accent4"/>
              </a:gs>
            </a:gsLst>
            <a:lin ang="18900000" scaled="1"/>
          </a:gradFill>
          <a:ln w="317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 lang="fr-FR"/>
            </a:pPr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7620000" y="5257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AutoShape 13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6172200" y="5562600"/>
            <a:ext cx="2750904" cy="1143000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 lang="fr-FR"/>
            </a:pPr>
            <a:endParaRPr lang="fr-FR" sz="2000" dirty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Examen de l’OIIQ</a:t>
            </a:r>
          </a:p>
          <a:p>
            <a:pPr algn="ctr">
              <a:defRPr lang="fr-FR"/>
            </a:pPr>
            <a:r>
              <a:rPr lang="fr-FR" sz="2000" b="1" dirty="0" smtClean="0">
                <a:latin typeface="Segoe Semibold" pitchFamily="34" charset="0"/>
              </a:rPr>
              <a:t>Infirmière clinicienne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Conditions d’admission </a:t>
            </a:r>
            <a:br>
              <a:rPr lang="fr-FR" b="1" dirty="0" smtClean="0"/>
            </a:br>
            <a:r>
              <a:rPr lang="fr-FR" b="1" dirty="0" smtClean="0"/>
              <a:t>Base collégiale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9831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DEC </a:t>
            </a:r>
            <a:r>
              <a:rPr lang="fr-FR" dirty="0"/>
              <a:t>intégré en sciences, lettres et arts; </a:t>
            </a:r>
          </a:p>
          <a:p>
            <a:endParaRPr lang="fr-FR" dirty="0"/>
          </a:p>
          <a:p>
            <a:r>
              <a:rPr lang="fr-FR" b="1" dirty="0"/>
              <a:t>OU</a:t>
            </a:r>
            <a:r>
              <a:rPr lang="fr-FR" dirty="0"/>
              <a:t> </a:t>
            </a:r>
            <a:r>
              <a:rPr lang="fr-FR" dirty="0" smtClean="0"/>
              <a:t>DEC </a:t>
            </a:r>
            <a:r>
              <a:rPr lang="fr-FR" dirty="0"/>
              <a:t>en sciences de la nature; </a:t>
            </a:r>
          </a:p>
          <a:p>
            <a:endParaRPr lang="fr-FR" dirty="0"/>
          </a:p>
          <a:p>
            <a:r>
              <a:rPr lang="fr-FR" b="1" dirty="0"/>
              <a:t>OU</a:t>
            </a:r>
            <a:r>
              <a:rPr lang="fr-FR" dirty="0"/>
              <a:t> </a:t>
            </a:r>
            <a:r>
              <a:rPr lang="fr-FR" dirty="0" smtClean="0"/>
              <a:t>DEC </a:t>
            </a:r>
            <a:r>
              <a:rPr lang="fr-FR" dirty="0"/>
              <a:t>en sciences humaines </a:t>
            </a:r>
            <a:r>
              <a:rPr lang="fr-FR" dirty="0" smtClean="0"/>
              <a:t>ou </a:t>
            </a:r>
            <a:r>
              <a:rPr lang="fr-FR" dirty="0"/>
              <a:t>du secteur professionnel </a:t>
            </a:r>
            <a:r>
              <a:rPr lang="fr-FR" dirty="0" smtClean="0"/>
              <a:t>et </a:t>
            </a:r>
            <a:r>
              <a:rPr lang="fr-FR" dirty="0"/>
              <a:t>avoir réussi les cours de niveau collégial suivants ou leur équivalent 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dirty="0"/>
              <a:t>Biologie humaine (objectif 022V) </a:t>
            </a:r>
            <a:r>
              <a:rPr lang="fr-FR" dirty="0" smtClean="0"/>
              <a:t>: UQTR cours d’appoint</a:t>
            </a:r>
            <a:endParaRPr lang="fr-FR" dirty="0"/>
          </a:p>
          <a:p>
            <a:pPr lvl="1"/>
            <a:r>
              <a:rPr lang="fr-FR" dirty="0"/>
              <a:t>Chimie 202-NYA (objectif 00UL) </a:t>
            </a:r>
            <a:r>
              <a:rPr lang="fr-FR" dirty="0" smtClean="0"/>
              <a:t>: UQTR cours d’appoint</a:t>
            </a:r>
            <a:endParaRPr lang="fr-FR" dirty="0"/>
          </a:p>
          <a:p>
            <a:pPr lvl="1"/>
            <a:r>
              <a:rPr lang="fr-FR" dirty="0"/>
              <a:t>Mathématiques : 360-300 (objectif 022P) ou 201-103 (objectif 022X) </a:t>
            </a:r>
          </a:p>
          <a:p>
            <a:pPr marL="457200" lvl="1" indent="0">
              <a:buNone/>
            </a:pPr>
            <a:r>
              <a:rPr lang="fr-FR" sz="3600" dirty="0" smtClean="0"/>
              <a:t>Cours d'appoint offerts à l’UQTR à l’automne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291884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Conditions d’admission</a:t>
            </a:r>
            <a:br>
              <a:rPr lang="fr-FR" b="1" dirty="0" smtClean="0"/>
            </a:br>
            <a:r>
              <a:rPr lang="fr-FR" b="1" dirty="0" smtClean="0"/>
              <a:t>Base expérience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Etre âgée d'au moins 21 ans, </a:t>
            </a:r>
          </a:p>
          <a:p>
            <a:r>
              <a:rPr lang="fr-FR" dirty="0" smtClean="0"/>
              <a:t>Avoir </a:t>
            </a:r>
            <a:r>
              <a:rPr lang="fr-FR" dirty="0"/>
              <a:t>une expérience de travail jugée pertinente dans un domaine relié à la </a:t>
            </a:r>
            <a:r>
              <a:rPr lang="fr-FR" dirty="0" smtClean="0"/>
              <a:t>santé</a:t>
            </a:r>
          </a:p>
          <a:p>
            <a:r>
              <a:rPr lang="fr-FR" dirty="0" smtClean="0"/>
              <a:t>Avoir </a:t>
            </a:r>
            <a:r>
              <a:rPr lang="fr-FR" dirty="0"/>
              <a:t>réussi les cours de la structure d'accueil ou des cours jugés </a:t>
            </a:r>
            <a:r>
              <a:rPr lang="fr-FR" dirty="0" smtClean="0"/>
              <a:t>équivalents. </a:t>
            </a:r>
            <a:endParaRPr lang="fr-FR" dirty="0"/>
          </a:p>
          <a:p>
            <a:r>
              <a:rPr lang="fr-FR" dirty="0" smtClean="0"/>
              <a:t>Avoir une maîtrise </a:t>
            </a:r>
            <a:r>
              <a:rPr lang="fr-FR" dirty="0"/>
              <a:t>suffisante du français, </a:t>
            </a:r>
            <a:r>
              <a:rPr lang="fr-FR" b="1" dirty="0"/>
              <a:t>attestée au moment de la demande d'admission</a:t>
            </a:r>
            <a:r>
              <a:rPr lang="fr-FR" dirty="0"/>
              <a:t>, par la réussite à l'une ou l'autre des épreuves prévues dans le </a:t>
            </a:r>
            <a:r>
              <a:rPr lang="fr-FR" i="1" dirty="0"/>
              <a:t>Règlement relatif à la maîtrise du français dans les programmes d'études ou par la réussite des mesures compensatoires requises à la suite d'un échec à une épreuve. </a:t>
            </a:r>
          </a:p>
          <a:p>
            <a:r>
              <a:rPr lang="fr-FR" dirty="0" smtClean="0"/>
              <a:t>Etre </a:t>
            </a:r>
            <a:r>
              <a:rPr lang="fr-FR" b="1" dirty="0" smtClean="0"/>
              <a:t>citoyenne</a:t>
            </a:r>
            <a:r>
              <a:rPr lang="fr-FR" dirty="0" smtClean="0"/>
              <a:t> canadienne ou avoir</a:t>
            </a:r>
            <a:r>
              <a:rPr lang="fr-FR" b="1" dirty="0" smtClean="0"/>
              <a:t> </a:t>
            </a:r>
            <a:r>
              <a:rPr lang="fr-FR" b="1" dirty="0"/>
              <a:t>le statut de </a:t>
            </a:r>
            <a:r>
              <a:rPr lang="fr-FR" b="1" dirty="0" smtClean="0"/>
              <a:t>résidente permanente </a:t>
            </a:r>
            <a:r>
              <a:rPr lang="fr-FR" b="1" dirty="0"/>
              <a:t>au Canada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71768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Modalités de sélection des candidatures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Base collégiale et universitaire *</a:t>
            </a:r>
          </a:p>
          <a:p>
            <a:pPr lvl="1"/>
            <a:r>
              <a:rPr lang="fr-FR" dirty="0" smtClean="0"/>
              <a:t>Dossier scolaire (100 %)</a:t>
            </a:r>
          </a:p>
          <a:p>
            <a:pPr marL="457200" lvl="1" indent="0">
              <a:buNone/>
            </a:pPr>
            <a:r>
              <a:rPr lang="fr-FR" dirty="0" smtClean="0"/>
              <a:t>*Si </a:t>
            </a:r>
            <a:r>
              <a:rPr lang="fr-FR" dirty="0"/>
              <a:t>dossier universitaire : # crédits universitaires complétés X </a:t>
            </a:r>
            <a:r>
              <a:rPr lang="fr-FR" dirty="0" smtClean="0"/>
              <a:t>2 = % importance relative du dossier universitaire.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 smtClean="0"/>
              <a:t>Base de l’expérience </a:t>
            </a:r>
          </a:p>
          <a:p>
            <a:pPr marL="457200" lvl="1" indent="0">
              <a:buNone/>
            </a:pPr>
            <a:r>
              <a:rPr lang="fr-FR" dirty="0"/>
              <a:t>Dossier de présentation : 50 </a:t>
            </a:r>
            <a:r>
              <a:rPr lang="fr-FR" dirty="0" smtClean="0"/>
              <a:t>%</a:t>
            </a:r>
          </a:p>
          <a:p>
            <a:pPr marL="457200" lvl="1" indent="0">
              <a:buNone/>
            </a:pPr>
            <a:r>
              <a:rPr lang="fr-FR" dirty="0" smtClean="0"/>
              <a:t>Entrevue </a:t>
            </a:r>
            <a:r>
              <a:rPr lang="fr-FR" dirty="0"/>
              <a:t>: 50 %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2014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22" name="AutoShape 10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762000" y="3733800"/>
            <a:ext cx="3200400" cy="2133600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 lang="fr-FR"/>
            </a:pPr>
            <a:r>
              <a:rPr lang="fr-FR" sz="2000" b="1" dirty="0" smtClean="0">
                <a:latin typeface="Segoe Semibold" pitchFamily="34" charset="0"/>
              </a:rPr>
              <a:t>DEC</a:t>
            </a:r>
            <a:r>
              <a:rPr lang="fr-FR" sz="2000" dirty="0" smtClean="0">
                <a:latin typeface="Segoe Semibold" pitchFamily="34" charset="0"/>
              </a:rPr>
              <a:t> en soins infirmiers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180.A0 et 180.B0</a:t>
            </a:r>
          </a:p>
          <a:p>
            <a:pPr algn="ctr">
              <a:defRPr lang="fr-FR"/>
            </a:pPr>
            <a:endParaRPr lang="fr-FR" sz="2000" dirty="0">
              <a:latin typeface="Segoe Semibold" pitchFamily="34" charset="0"/>
            </a:endParaRPr>
          </a:p>
          <a:p>
            <a:pPr algn="ctr">
              <a:defRPr lang="fr-FR"/>
            </a:pPr>
            <a:endParaRPr lang="fr-FR" sz="2000" dirty="0" smtClean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Examen de l’OIIQ</a:t>
            </a:r>
            <a:endParaRPr lang="fr-FR" sz="2000" dirty="0">
              <a:latin typeface="Segoe Semibold" pitchFamily="34" charset="0"/>
            </a:endParaRPr>
          </a:p>
        </p:txBody>
      </p:sp>
      <p:sp>
        <p:nvSpPr>
          <p:cNvPr id="627725" name="AutoShape 13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5638800" y="1600200"/>
            <a:ext cx="3200400" cy="4800600"/>
          </a:xfrm>
          <a:prstGeom prst="round2DiagRect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45720" rIns="45720" anchor="ctr">
            <a:noAutofit/>
          </a:bodyPr>
          <a:lstStyle/>
          <a:p>
            <a:pPr algn="ctr">
              <a:defRPr lang="fr-FR"/>
            </a:pPr>
            <a:r>
              <a:rPr lang="fr-FR" sz="2000" b="1" dirty="0" smtClean="0">
                <a:latin typeface="Segoe Semibold" pitchFamily="34" charset="0"/>
              </a:rPr>
              <a:t>Volet universitaire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(baccalauréat)</a:t>
            </a:r>
          </a:p>
          <a:p>
            <a:pPr algn="ctr">
              <a:defRPr lang="fr-FR"/>
            </a:pPr>
            <a:endParaRPr lang="fr-FR" sz="2000" dirty="0" smtClean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err="1" smtClean="0">
                <a:latin typeface="Segoe Semibold" pitchFamily="34" charset="0"/>
              </a:rPr>
              <a:t>Progr</a:t>
            </a:r>
            <a:r>
              <a:rPr lang="fr-FR" sz="2000" dirty="0" smtClean="0">
                <a:latin typeface="Segoe Semibold" pitchFamily="34" charset="0"/>
              </a:rPr>
              <a:t>. 6854/2535/2536</a:t>
            </a:r>
          </a:p>
          <a:p>
            <a:pPr algn="ctr">
              <a:defRPr lang="fr-FR"/>
            </a:pPr>
            <a:endParaRPr lang="fr-FR" sz="2000" dirty="0" smtClean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18 crédits reconnus (entente DEC-BAC)</a:t>
            </a:r>
          </a:p>
          <a:p>
            <a:pPr algn="ctr">
              <a:defRPr lang="fr-FR"/>
            </a:pPr>
            <a:r>
              <a:rPr lang="fr-FR" sz="2000" b="1" dirty="0" smtClean="0">
                <a:latin typeface="Segoe Semibold" pitchFamily="34" charset="0"/>
              </a:rPr>
              <a:t>72 crédits </a:t>
            </a:r>
          </a:p>
          <a:p>
            <a:pPr algn="ctr">
              <a:defRPr lang="fr-FR"/>
            </a:pPr>
            <a:r>
              <a:rPr lang="fr-FR" sz="2000" dirty="0">
                <a:latin typeface="Segoe Semibold" pitchFamily="34" charset="0"/>
              </a:rPr>
              <a:t>2</a:t>
            </a:r>
            <a:r>
              <a:rPr lang="fr-FR" sz="2000" dirty="0" smtClean="0">
                <a:latin typeface="Segoe Semibold" pitchFamily="34" charset="0"/>
              </a:rPr>
              <a:t> ans :  temps complet</a:t>
            </a:r>
          </a:p>
          <a:p>
            <a:pPr algn="ctr">
              <a:defRPr lang="fr-FR"/>
            </a:pPr>
            <a:r>
              <a:rPr lang="fr-FR" sz="2000" dirty="0" smtClean="0">
                <a:latin typeface="Segoe Semibold" pitchFamily="34" charset="0"/>
              </a:rPr>
              <a:t>Max. 6 ans :  temps partiel</a:t>
            </a:r>
          </a:p>
          <a:p>
            <a:pPr algn="ctr">
              <a:defRPr lang="fr-FR"/>
            </a:pPr>
            <a:endParaRPr lang="fr-FR" sz="2000" dirty="0">
              <a:latin typeface="Segoe Semibold" pitchFamily="34" charset="0"/>
            </a:endParaRPr>
          </a:p>
          <a:p>
            <a:pPr algn="ctr">
              <a:defRPr lang="fr-FR"/>
            </a:pPr>
            <a:endParaRPr lang="fr-FR" sz="2000" dirty="0" smtClean="0">
              <a:latin typeface="Segoe Semibold" pitchFamily="34" charset="0"/>
            </a:endParaRPr>
          </a:p>
          <a:p>
            <a:pPr algn="ctr">
              <a:defRPr lang="fr-FR"/>
            </a:pPr>
            <a:r>
              <a:rPr lang="fr-FR" sz="2000" b="1" dirty="0" smtClean="0">
                <a:latin typeface="Segoe Semibold" pitchFamily="34" charset="0"/>
              </a:rPr>
              <a:t>Infirmière clinicienne</a:t>
            </a:r>
          </a:p>
        </p:txBody>
      </p:sp>
      <p:sp>
        <p:nvSpPr>
          <p:cNvPr id="627728" name="Rectangle 16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841248" y="301752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 lang="fr-FR"/>
            </a:pPr>
            <a:r>
              <a:rPr lang="fr-FR" b="1" dirty="0" smtClean="0"/>
              <a:t>Parcours d’une infirmière bachelière</a:t>
            </a:r>
            <a:endParaRPr lang="fr-FR" b="1" dirty="0"/>
          </a:p>
        </p:txBody>
      </p:sp>
      <p:sp>
        <p:nvSpPr>
          <p:cNvPr id="11" name="Freeform 15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21240482">
            <a:off x="2519412" y="1676400"/>
            <a:ext cx="3728988" cy="2313711"/>
          </a:xfrm>
          <a:custGeom>
            <a:avLst/>
            <a:gdLst/>
            <a:ahLst/>
            <a:cxnLst>
              <a:cxn ang="0">
                <a:pos x="0" y="1390"/>
              </a:cxn>
              <a:cxn ang="0">
                <a:pos x="1529" y="158"/>
              </a:cxn>
              <a:cxn ang="0">
                <a:pos x="1529" y="0"/>
              </a:cxn>
              <a:cxn ang="0">
                <a:pos x="2030" y="360"/>
              </a:cxn>
              <a:cxn ang="0">
                <a:pos x="1523" y="714"/>
              </a:cxn>
              <a:cxn ang="0">
                <a:pos x="1520" y="543"/>
              </a:cxn>
              <a:cxn ang="0">
                <a:pos x="0" y="1390"/>
              </a:cxn>
            </a:cxnLst>
            <a:rect l="0" t="0" r="r" b="b"/>
            <a:pathLst>
              <a:path w="2030" h="1390">
                <a:moveTo>
                  <a:pt x="0" y="1390"/>
                </a:moveTo>
                <a:cubicBezTo>
                  <a:pt x="131" y="796"/>
                  <a:pt x="676" y="220"/>
                  <a:pt x="1529" y="158"/>
                </a:cubicBezTo>
                <a:lnTo>
                  <a:pt x="1529" y="0"/>
                </a:lnTo>
                <a:lnTo>
                  <a:pt x="2030" y="360"/>
                </a:lnTo>
                <a:lnTo>
                  <a:pt x="1523" y="714"/>
                </a:lnTo>
                <a:lnTo>
                  <a:pt x="1520" y="543"/>
                </a:lnTo>
                <a:cubicBezTo>
                  <a:pt x="803" y="447"/>
                  <a:pt x="109" y="1123"/>
                  <a:pt x="0" y="1390"/>
                </a:cubicBezTo>
                <a:close/>
              </a:path>
            </a:pathLst>
          </a:custGeom>
          <a:gradFill rotWithShape="1">
            <a:gsLst>
              <a:gs pos="0">
                <a:schemeClr val="accent5"/>
              </a:gs>
              <a:gs pos="100000">
                <a:schemeClr val="accent4"/>
              </a:gs>
            </a:gsLst>
            <a:lin ang="18900000" scaled="1"/>
          </a:gradFill>
          <a:ln w="317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 lang="fr-FR"/>
            </a:pPr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7391400" y="525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010160" y="3275462"/>
            <a:ext cx="866640" cy="458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438400" y="4724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2438400" y="5791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905000" y="6172200"/>
            <a:ext cx="1457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Infirmière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 rot="19357787">
            <a:off x="1895478" y="1804331"/>
            <a:ext cx="2711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DEC-BAC</a:t>
            </a:r>
            <a:endParaRPr lang="fr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3223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46637398"/>
              </p:ext>
            </p:extLst>
          </p:nvPr>
        </p:nvGraphicFramePr>
        <p:xfrm>
          <a:off x="762000" y="0"/>
          <a:ext cx="8382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6781800" y="40386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819400" y="40386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2770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wNinuYvMzfZ5U1vBqhNh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8rhPVNC2ZkJsgYQvjtV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NleKja73hohXWjuz775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6pMcljtk1MJ0De6E19B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wNinuYvMzfZ5U1vBqhNh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8rhPVNC2ZkJsgYQvjt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NleKja73hohXWjuz775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6pMcljtk1MJ0De6E19B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heme/theme1.xml><?xml version="1.0" encoding="utf-8"?>
<a:theme xmlns:a="http://schemas.openxmlformats.org/drawingml/2006/main" name="Formation de nouveaux employ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686</Words>
  <Application>Microsoft Macintosh PowerPoint</Application>
  <PresentationFormat>Présentation à l'écran (4:3)</PresentationFormat>
  <Paragraphs>137</Paragraphs>
  <Slides>16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Segoe Semibold</vt:lpstr>
      <vt:lpstr>Arial</vt:lpstr>
      <vt:lpstr>Formation de nouveaux employés</vt:lpstr>
      <vt:lpstr>Former la relève infirmière</vt:lpstr>
      <vt:lpstr>Plan de la présentation</vt:lpstr>
      <vt:lpstr>Présentation PowerPoint</vt:lpstr>
      <vt:lpstr>Parcours d’une future infirmière bachelière</vt:lpstr>
      <vt:lpstr>Conditions d’admission  Base collégiale</vt:lpstr>
      <vt:lpstr>Conditions d’admission Base expérience</vt:lpstr>
      <vt:lpstr>Modalités de sélection des candidatures</vt:lpstr>
      <vt:lpstr>Parcours d’une infirmière bachelière</vt:lpstr>
      <vt:lpstr>Présentation PowerPoint</vt:lpstr>
      <vt:lpstr>Présentation PowerPoint</vt:lpstr>
      <vt:lpstr>Contingentement des programmes</vt:lpstr>
      <vt:lpstr>Contingentement des programmes</vt:lpstr>
      <vt:lpstr>Voie de contournement du DEC-BAC</vt:lpstr>
      <vt:lpstr>Outils pour les étudiantes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cp:lastPrinted>2016-10-10T15:13:14Z</cp:lastPrinted>
  <dcterms:modified xsi:type="dcterms:W3CDTF">2017-10-12T02:04:58Z</dcterms:modified>
</cp:coreProperties>
</file>