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6" r:id="rId3"/>
    <p:sldId id="257" r:id="rId4"/>
    <p:sldId id="258" r:id="rId5"/>
    <p:sldId id="267" r:id="rId6"/>
    <p:sldId id="264" r:id="rId7"/>
    <p:sldId id="268" r:id="rId8"/>
    <p:sldId id="269" r:id="rId9"/>
    <p:sldId id="270" r:id="rId10"/>
    <p:sldId id="260" r:id="rId11"/>
    <p:sldId id="259" r:id="rId12"/>
    <p:sldId id="262" r:id="rId13"/>
    <p:sldId id="261" r:id="rId14"/>
    <p:sldId id="265" r:id="rId15"/>
    <p:sldId id="263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894" autoAdjust="0"/>
  </p:normalViewPr>
  <p:slideViewPr>
    <p:cSldViewPr>
      <p:cViewPr varScale="1">
        <p:scale>
          <a:sx n="98" d="100"/>
          <a:sy n="98" d="100"/>
        </p:scale>
        <p:origin x="-320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BF75A-4402-3E47-BFFD-DF20A16DD91A}" type="datetimeFigureOut">
              <a:rPr lang="fr-FR" smtClean="0"/>
              <a:t>17-10-10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C12CA-A284-F242-940C-33CDBC880B6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64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* C’est avantageux parce qu’il y a de bonnes opportunités d’emploi après la</a:t>
            </a:r>
            <a:r>
              <a:rPr lang="fr-FR" baseline="0" dirty="0" smtClean="0"/>
              <a:t> période des fêtes dans les trois commissions scolaires environnantes.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C12CA-A284-F242-940C-33CDBC880B6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2494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* Le programme est basé sur le référentiel des 12 compétences professionnelles édictées par le MEESR.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C12CA-A284-F242-940C-33CDBC880B6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353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* Je vous ai envoyé les feuilles à</a:t>
            </a:r>
            <a:r>
              <a:rPr lang="fr-FR" baseline="0" dirty="0" smtClean="0"/>
              <a:t> remettre durant la journée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C12CA-A284-F242-940C-33CDBC880B6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691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*</a:t>
            </a:r>
            <a:r>
              <a:rPr lang="fr-FR" baseline="0" dirty="0" smtClean="0"/>
              <a:t> </a:t>
            </a:r>
            <a:r>
              <a:rPr lang="fr-FR" dirty="0" smtClean="0"/>
              <a:t>Cependant, il n’est pas possible de suivre des cours à Trois-Rivières à moins d’une permission spéciale de la directrice de programme.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C12CA-A284-F242-940C-33CDBC880B6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286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* Stages:  Stage 1= une semaine, stage II= 4 semaines, stage III = 6 semaines et stage IV = 12 semaines</a:t>
            </a:r>
          </a:p>
          <a:p>
            <a:r>
              <a:rPr lang="fr-FR" dirty="0" smtClean="0"/>
              <a:t>** Le placement est effectué par le bureau des stages pour n’importe quelle région. Cependant,</a:t>
            </a:r>
            <a:r>
              <a:rPr lang="fr-FR" baseline="0" dirty="0" smtClean="0"/>
              <a:t> si l’étudiant veut aller au privé, c’est son initiative personnelle de trouver un milieu de stage.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C12CA-A284-F242-940C-33CDBC880B6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815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À</a:t>
            </a:r>
            <a:r>
              <a:rPr lang="fr-FR" baseline="0" dirty="0" smtClean="0"/>
              <a:t> la CS des Chênes, il y a de bonnes opportunités d’emploi pour la suppléance et les contrats. C’est la même chose pour la CS de St-Hyacinthe et les Bois-Francs.</a:t>
            </a:r>
          </a:p>
          <a:p>
            <a:r>
              <a:rPr lang="fr-FR" baseline="0" dirty="0" smtClean="0"/>
              <a:t>En moyenne, on accède à un poste dans les 3 à 5 ans.</a:t>
            </a:r>
          </a:p>
          <a:p>
            <a:r>
              <a:rPr lang="fr-FR" baseline="0" dirty="0" smtClean="0"/>
              <a:t>Je n’ai aucune information pour le secteur privé.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C12CA-A284-F242-940C-33CDBC880B6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705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227B0C7-46E7-4A2A-85EB-2E26BC1D665E}" type="datetimeFigureOut">
              <a:rPr lang="fr-CA" smtClean="0"/>
              <a:t>17-10-10</a:t>
            </a:fld>
            <a:endParaRPr lang="fr-C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C44B68B-6A36-470D-994A-E563A33085F7}" type="slidenum">
              <a:rPr lang="fr-CA" smtClean="0"/>
              <a:t>‹#›</a:t>
            </a:fld>
            <a:endParaRPr lang="fr-C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B0C7-46E7-4A2A-85EB-2E26BC1D665E}" type="datetimeFigureOut">
              <a:rPr lang="fr-CA" smtClean="0"/>
              <a:t>17-10-10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B68B-6A36-470D-994A-E563A33085F7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B0C7-46E7-4A2A-85EB-2E26BC1D665E}" type="datetimeFigureOut">
              <a:rPr lang="fr-CA" smtClean="0"/>
              <a:t>17-10-10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B68B-6A36-470D-994A-E563A33085F7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B0C7-46E7-4A2A-85EB-2E26BC1D665E}" type="datetimeFigureOut">
              <a:rPr lang="fr-CA" smtClean="0"/>
              <a:t>17-10-10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B68B-6A36-470D-994A-E563A33085F7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B0C7-46E7-4A2A-85EB-2E26BC1D665E}" type="datetimeFigureOut">
              <a:rPr lang="fr-CA" smtClean="0"/>
              <a:t>17-10-10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B68B-6A36-470D-994A-E563A33085F7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B0C7-46E7-4A2A-85EB-2E26BC1D665E}" type="datetimeFigureOut">
              <a:rPr lang="fr-CA" smtClean="0"/>
              <a:t>17-10-10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B68B-6A36-470D-994A-E563A33085F7}" type="slidenum">
              <a:rPr lang="fr-CA" smtClean="0"/>
              <a:t>‹#›</a:t>
            </a:fld>
            <a:endParaRPr lang="fr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B0C7-46E7-4A2A-85EB-2E26BC1D665E}" type="datetimeFigureOut">
              <a:rPr lang="fr-CA" smtClean="0"/>
              <a:t>17-10-10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B68B-6A36-470D-994A-E563A33085F7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B0C7-46E7-4A2A-85EB-2E26BC1D665E}" type="datetimeFigureOut">
              <a:rPr lang="fr-CA" smtClean="0"/>
              <a:t>17-10-10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B68B-6A36-470D-994A-E563A33085F7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B0C7-46E7-4A2A-85EB-2E26BC1D665E}" type="datetimeFigureOut">
              <a:rPr lang="fr-CA" smtClean="0"/>
              <a:t>17-10-10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B68B-6A36-470D-994A-E563A33085F7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B0C7-46E7-4A2A-85EB-2E26BC1D665E}" type="datetimeFigureOut">
              <a:rPr lang="fr-CA" smtClean="0"/>
              <a:t>17-10-10</a:t>
            </a:fld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B68B-6A36-470D-994A-E563A33085F7}" type="slidenum">
              <a:rPr lang="fr-CA" smtClean="0"/>
              <a:t>‹#›</a:t>
            </a:fld>
            <a:endParaRPr lang="fr-C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B0C7-46E7-4A2A-85EB-2E26BC1D665E}" type="datetimeFigureOut">
              <a:rPr lang="fr-CA" smtClean="0"/>
              <a:t>17-10-10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B68B-6A36-470D-994A-E563A33085F7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227B0C7-46E7-4A2A-85EB-2E26BC1D665E}" type="datetimeFigureOut">
              <a:rPr lang="fr-CA" smtClean="0"/>
              <a:t>17-10-10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C44B68B-6A36-470D-994A-E563A33085F7}" type="slidenum">
              <a:rPr lang="fr-CA" smtClean="0"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Louise.belair@uqtr.ca" TargetMode="External"/><Relationship Id="rId3" Type="http://schemas.openxmlformats.org/officeDocument/2006/relationships/hyperlink" Target="mailto:nancy.goyette@uqtr.c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0" y="3861048"/>
            <a:ext cx="3313355" cy="1702160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>Baccalauréat en éducation préscolaire et enseignement au primaire</a:t>
            </a:r>
            <a:br>
              <a:rPr lang="fr-CA" dirty="0" smtClean="0"/>
            </a:br>
            <a:r>
              <a:rPr lang="fr-CA" dirty="0" smtClean="0"/>
              <a:t>(BÉPEP)</a:t>
            </a:r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0648"/>
            <a:ext cx="3200407" cy="1600203"/>
          </a:xfrm>
          <a:prstGeom prst="rect">
            <a:avLst/>
          </a:prstGeom>
        </p:spPr>
      </p:pic>
      <p:pic>
        <p:nvPicPr>
          <p:cNvPr id="1026" name="Picture 2" descr="C:\Documents and Settings\goyettna.EMP\Local Settings\Temporary Internet Files\Content.IE5\AKC4V82T\MC90041548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74788"/>
            <a:ext cx="4181475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167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r>
              <a:rPr lang="fr-CA" dirty="0" smtClean="0"/>
              <a:t>DEUX CAMPUS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TROIS-RIVIÈRES</a:t>
            </a:r>
          </a:p>
          <a:p>
            <a:pPr marL="68580" indent="0">
              <a:buNone/>
            </a:pPr>
            <a:endParaRPr lang="fr-CA" dirty="0" smtClean="0"/>
          </a:p>
          <a:p>
            <a:r>
              <a:rPr lang="fr-CA" dirty="0" smtClean="0"/>
              <a:t>DRUMMONDVILLE</a:t>
            </a:r>
          </a:p>
          <a:p>
            <a:pPr lvl="1"/>
            <a:r>
              <a:rPr lang="fr-CA" dirty="0" smtClean="0"/>
              <a:t>Depuis 2012</a:t>
            </a:r>
          </a:p>
          <a:p>
            <a:pPr lvl="1"/>
            <a:r>
              <a:rPr lang="fr-CA" dirty="0"/>
              <a:t>2</a:t>
            </a:r>
            <a:r>
              <a:rPr lang="fr-CA" dirty="0" smtClean="0"/>
              <a:t> cohortes d’étudiants finissants</a:t>
            </a:r>
          </a:p>
          <a:p>
            <a:pPr lvl="1"/>
            <a:r>
              <a:rPr lang="fr-CA" dirty="0" smtClean="0"/>
              <a:t>Même programme et mêmes intervenants*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99710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44008" y="0"/>
            <a:ext cx="3456384" cy="548680"/>
          </a:xfrm>
        </p:spPr>
        <p:txBody>
          <a:bodyPr>
            <a:noAutofit/>
          </a:bodyPr>
          <a:lstStyle/>
          <a:p>
            <a:r>
              <a:rPr lang="fr-CA" sz="1800" dirty="0" smtClean="0"/>
              <a:t>GRILLE DE CHEMINEMENT</a:t>
            </a:r>
            <a:endParaRPr lang="fr-CA" sz="1800" dirty="0"/>
          </a:p>
        </p:txBody>
      </p:sp>
      <p:pic>
        <p:nvPicPr>
          <p:cNvPr id="3" name="Image 2" descr="Capture d’écran 2016-07-12 à 12.49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8298122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02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COURS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8580" indent="0">
              <a:buNone/>
            </a:pPr>
            <a:r>
              <a:rPr lang="fr-CA" sz="2600" dirty="0" smtClean="0"/>
              <a:t>Tronc commun et cours spécifiques</a:t>
            </a:r>
          </a:p>
          <a:p>
            <a:pPr marL="68580" indent="0">
              <a:buNone/>
            </a:pPr>
            <a:endParaRPr lang="fr-CA" sz="2600" dirty="0" smtClean="0"/>
          </a:p>
          <a:p>
            <a:r>
              <a:rPr lang="fr-CA" sz="2600" dirty="0" smtClean="0"/>
              <a:t>1</a:t>
            </a:r>
            <a:r>
              <a:rPr lang="fr-CA" sz="2600" baseline="30000" dirty="0" smtClean="0"/>
              <a:t>ère</a:t>
            </a:r>
            <a:r>
              <a:rPr lang="fr-CA" sz="2600" dirty="0" smtClean="0"/>
              <a:t> année: fondements de l’éducation</a:t>
            </a:r>
          </a:p>
          <a:p>
            <a:r>
              <a:rPr lang="fr-CA" sz="2600" dirty="0" smtClean="0"/>
              <a:t>2</a:t>
            </a:r>
            <a:r>
              <a:rPr lang="fr-CA" sz="2600" baseline="30000" dirty="0" smtClean="0"/>
              <a:t>ème</a:t>
            </a:r>
            <a:r>
              <a:rPr lang="fr-CA" sz="2600" dirty="0" smtClean="0"/>
              <a:t> année: didactique des disciplines</a:t>
            </a:r>
          </a:p>
          <a:p>
            <a:r>
              <a:rPr lang="fr-CA" sz="2600" dirty="0" smtClean="0"/>
              <a:t>3</a:t>
            </a:r>
            <a:r>
              <a:rPr lang="fr-CA" sz="2600" baseline="30000" dirty="0" smtClean="0"/>
              <a:t>ème</a:t>
            </a:r>
            <a:r>
              <a:rPr lang="fr-CA" sz="2600" dirty="0" smtClean="0"/>
              <a:t> année: psychopédagogie</a:t>
            </a:r>
          </a:p>
          <a:p>
            <a:r>
              <a:rPr lang="fr-CA" sz="2600" dirty="0" smtClean="0"/>
              <a:t>4</a:t>
            </a:r>
            <a:r>
              <a:rPr lang="fr-CA" sz="2600" baseline="30000" dirty="0" smtClean="0"/>
              <a:t>ème</a:t>
            </a:r>
            <a:r>
              <a:rPr lang="fr-CA" sz="2600" dirty="0" smtClean="0"/>
              <a:t> année: consolidation des acquis</a:t>
            </a:r>
          </a:p>
          <a:p>
            <a:endParaRPr lang="fr-CA" sz="2600" dirty="0"/>
          </a:p>
        </p:txBody>
      </p:sp>
    </p:spTree>
    <p:extLst>
      <p:ext uri="{BB962C8B-B14F-4D97-AF65-F5344CB8AC3E}">
        <p14:creationId xmlns:p14="http://schemas.microsoft.com/office/powerpoint/2010/main" val="383025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r>
              <a:rPr lang="fr-CA" dirty="0" smtClean="0"/>
              <a:t>STAGES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844824"/>
            <a:ext cx="6777317" cy="4536504"/>
          </a:xfrm>
        </p:spPr>
        <p:txBody>
          <a:bodyPr>
            <a:normAutofit/>
          </a:bodyPr>
          <a:lstStyle/>
          <a:p>
            <a:r>
              <a:rPr lang="fr-CA" dirty="0" smtClean="0"/>
              <a:t>4 stages*</a:t>
            </a:r>
          </a:p>
          <a:p>
            <a:r>
              <a:rPr lang="fr-CA" dirty="0" smtClean="0"/>
              <a:t>Guides de stage adapté à la progression des CP</a:t>
            </a:r>
          </a:p>
          <a:p>
            <a:r>
              <a:rPr lang="fr-CA" dirty="0" smtClean="0"/>
              <a:t>Dispositif d’autorégulation des CP grâce aux séminaires qui font le lien entre la formation théorique et la pratique</a:t>
            </a:r>
          </a:p>
          <a:p>
            <a:r>
              <a:rPr lang="fr-CA" dirty="0" smtClean="0"/>
              <a:t>Aide offerte aux stagiaires en difficulté</a:t>
            </a:r>
          </a:p>
          <a:p>
            <a:r>
              <a:rPr lang="fr-CA" dirty="0" smtClean="0"/>
              <a:t>Possibilité de stage en Belgique</a:t>
            </a:r>
          </a:p>
          <a:p>
            <a:r>
              <a:rPr lang="fr-CA" dirty="0" smtClean="0"/>
              <a:t>Placement effectué en considérant les demandes des étudiants **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98749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Débouchés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Variable selon la région, la commission scolaire et le secteur privé.*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7653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POUR PLUS D’INFORMATION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2276872"/>
            <a:ext cx="6777317" cy="3913660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fr-CA" dirty="0" smtClean="0"/>
              <a:t>Madame Claude Gendron</a:t>
            </a:r>
          </a:p>
          <a:p>
            <a:pPr marL="68580" indent="0">
              <a:buNone/>
            </a:pPr>
            <a:r>
              <a:rPr lang="fr-CA" dirty="0" smtClean="0"/>
              <a:t>Directrice du programme</a:t>
            </a:r>
            <a:endParaRPr lang="fr-CA" dirty="0"/>
          </a:p>
          <a:p>
            <a:pPr marL="68580" indent="0">
              <a:buNone/>
            </a:pPr>
            <a:r>
              <a:rPr lang="fr-CA" dirty="0" smtClean="0">
                <a:hlinkClick r:id="rId2"/>
              </a:rPr>
              <a:t>Claude.gendron@uqtr.ca</a:t>
            </a:r>
            <a:endParaRPr lang="fr-CA" dirty="0" smtClean="0"/>
          </a:p>
          <a:p>
            <a:pPr marL="68580" indent="0">
              <a:buNone/>
            </a:pPr>
            <a:endParaRPr lang="fr-CA" dirty="0"/>
          </a:p>
          <a:p>
            <a:pPr marL="68580" indent="0">
              <a:buNone/>
            </a:pPr>
            <a:r>
              <a:rPr lang="fr-CA" dirty="0" smtClean="0"/>
              <a:t>819.376.5011 poste 3655</a:t>
            </a:r>
          </a:p>
          <a:p>
            <a:pPr marL="68580" indent="0">
              <a:buNone/>
            </a:pPr>
            <a:endParaRPr lang="fr-CA" dirty="0"/>
          </a:p>
          <a:p>
            <a:pPr marL="68580" indent="0">
              <a:buNone/>
            </a:pPr>
            <a:r>
              <a:rPr lang="fr-CA" dirty="0" smtClean="0"/>
              <a:t>Nancy Goyette</a:t>
            </a:r>
          </a:p>
          <a:p>
            <a:pPr marL="68580" indent="0">
              <a:buNone/>
            </a:pPr>
            <a:r>
              <a:rPr lang="fr-CA" dirty="0" smtClean="0"/>
              <a:t>Adjointe à la direction (Drummondville)</a:t>
            </a:r>
          </a:p>
          <a:p>
            <a:pPr marL="68580" indent="0">
              <a:buNone/>
            </a:pPr>
            <a:r>
              <a:rPr lang="fr-CA" dirty="0" smtClean="0">
                <a:hlinkClick r:id="rId3"/>
              </a:rPr>
              <a:t>nancy.goyette@uqtr.ca</a:t>
            </a:r>
            <a:endParaRPr lang="fr-CA" dirty="0" smtClean="0"/>
          </a:p>
          <a:p>
            <a:pPr marL="68580" indent="0">
              <a:buNone/>
            </a:pPr>
            <a:endParaRPr lang="fr-CA" dirty="0"/>
          </a:p>
          <a:p>
            <a:pPr marL="68580" indent="0">
              <a:buNone/>
            </a:pPr>
            <a:r>
              <a:rPr lang="fr-CA" smtClean="0"/>
              <a:t>819.478.5011 </a:t>
            </a:r>
            <a:r>
              <a:rPr lang="fr-CA" dirty="0" smtClean="0"/>
              <a:t>poste 2976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2642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24744" cy="1143000"/>
          </a:xfrm>
        </p:spPr>
        <p:txBody>
          <a:bodyPr/>
          <a:lstStyle/>
          <a:p>
            <a:r>
              <a:rPr lang="fr-FR" dirty="0" smtClean="0"/>
              <a:t>LE PROGRAMME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628800"/>
            <a:ext cx="6777317" cy="3508977"/>
          </a:xfrm>
        </p:spPr>
        <p:txBody>
          <a:bodyPr/>
          <a:lstStyle/>
          <a:p>
            <a:r>
              <a:rPr lang="fr-FR" dirty="0" smtClean="0"/>
              <a:t>Le programme s’échelonne sur une durée de 4 années (mais on peut le faire en 3 ans et demi si on fait les cours du dernier trimestre d’hiver, l’été); *</a:t>
            </a:r>
          </a:p>
          <a:p>
            <a:r>
              <a:rPr lang="fr-FR" dirty="0" smtClean="0"/>
              <a:t>Il a été modifié en 2016 pour mieux adapter les cours en fonction de l’approche programme de l’UQTR axée sur l’apprentissage;</a:t>
            </a:r>
          </a:p>
          <a:p>
            <a:r>
              <a:rPr lang="fr-FR" dirty="0" smtClean="0"/>
              <a:t>La cote R minimum est de </a:t>
            </a:r>
            <a:r>
              <a:rPr lang="fr-FR" dirty="0" smtClean="0"/>
              <a:t>20.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9405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43000"/>
          </a:xfrm>
        </p:spPr>
        <p:txBody>
          <a:bodyPr/>
          <a:lstStyle/>
          <a:p>
            <a:r>
              <a:rPr lang="fr-CA" dirty="0" smtClean="0"/>
              <a:t>OBJECTIFS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988840"/>
            <a:ext cx="6777317" cy="4104456"/>
          </a:xfrm>
        </p:spPr>
        <p:txBody>
          <a:bodyPr>
            <a:normAutofit lnSpcReduction="10000"/>
          </a:bodyPr>
          <a:lstStyle/>
          <a:p>
            <a:r>
              <a:rPr lang="fr-CA" dirty="0"/>
              <a:t>P</a:t>
            </a:r>
            <a:r>
              <a:rPr lang="fr-CA" dirty="0" smtClean="0"/>
              <a:t>répare </a:t>
            </a:r>
            <a:r>
              <a:rPr lang="fr-CA" dirty="0"/>
              <a:t>à </a:t>
            </a:r>
            <a:r>
              <a:rPr lang="fr-CA" dirty="0" err="1"/>
              <a:t>oeuvrer</a:t>
            </a:r>
            <a:r>
              <a:rPr lang="fr-CA" dirty="0"/>
              <a:t> en éducation au préscolaire et en enseignement au </a:t>
            </a:r>
            <a:r>
              <a:rPr lang="fr-CA" dirty="0" smtClean="0"/>
              <a:t>primaire;</a:t>
            </a:r>
          </a:p>
          <a:p>
            <a:r>
              <a:rPr lang="fr-CA" dirty="0"/>
              <a:t>P</a:t>
            </a:r>
            <a:r>
              <a:rPr lang="fr-CA" dirty="0" smtClean="0"/>
              <a:t>ermettra </a:t>
            </a:r>
            <a:r>
              <a:rPr lang="fr-CA" dirty="0"/>
              <a:t>aussi aux futurs enseignants de modéliser leurs actions et de comprendre l'enfant en situation </a:t>
            </a:r>
            <a:r>
              <a:rPr lang="fr-CA" dirty="0" smtClean="0"/>
              <a:t>d'apprentissage;</a:t>
            </a:r>
          </a:p>
          <a:p>
            <a:r>
              <a:rPr lang="fr-CA" dirty="0"/>
              <a:t>A</a:t>
            </a:r>
            <a:r>
              <a:rPr lang="fr-CA" dirty="0" smtClean="0"/>
              <a:t> pour </a:t>
            </a:r>
            <a:r>
              <a:rPr lang="fr-CA" dirty="0"/>
              <a:t>but de favoriser l'émergence des diverses compétences requises en enseignement, en jouant d'une mise en relation continue de savoirs théoriques et d'applications </a:t>
            </a:r>
            <a:r>
              <a:rPr lang="fr-CA" dirty="0" smtClean="0"/>
              <a:t>pratiques.*</a:t>
            </a:r>
          </a:p>
        </p:txBody>
      </p:sp>
    </p:spTree>
    <p:extLst>
      <p:ext uri="{BB962C8B-B14F-4D97-AF65-F5344CB8AC3E}">
        <p14:creationId xmlns:p14="http://schemas.microsoft.com/office/powerpoint/2010/main" val="117149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/>
          <a:lstStyle/>
          <a:p>
            <a:r>
              <a:rPr lang="fr-CA" dirty="0" smtClean="0"/>
              <a:t>CONDITION D’ADMISSION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844824"/>
            <a:ext cx="6777317" cy="4608512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fr-CA" b="1" dirty="0" smtClean="0"/>
              <a:t>BASE COLLÉGIALE</a:t>
            </a:r>
          </a:p>
          <a:p>
            <a:pPr marL="68580" indent="0">
              <a:buNone/>
            </a:pPr>
            <a:endParaRPr lang="fr-CA" b="1" dirty="0" smtClean="0"/>
          </a:p>
          <a:p>
            <a:r>
              <a:rPr lang="fr-CA" dirty="0" smtClean="0"/>
              <a:t>Être </a:t>
            </a:r>
            <a:r>
              <a:rPr lang="fr-CA" dirty="0"/>
              <a:t>titulaire d'un diplôme d'études collégiales (DEC) ou l'équivalent </a:t>
            </a:r>
            <a:br>
              <a:rPr lang="fr-CA" dirty="0"/>
            </a:br>
            <a:r>
              <a:rPr lang="fr-CA" dirty="0"/>
              <a:t/>
            </a:r>
            <a:br>
              <a:rPr lang="fr-CA" dirty="0"/>
            </a:br>
            <a:r>
              <a:rPr lang="fr-CA" b="1" dirty="0"/>
              <a:t>OU</a:t>
            </a:r>
            <a:r>
              <a:rPr lang="fr-CA" dirty="0"/>
              <a:t> être titulaire d'un diplôme d'études collégiales (DEC) en sciences, lettres et arts ou </a:t>
            </a:r>
            <a:r>
              <a:rPr lang="fr-CA" dirty="0" smtClean="0"/>
              <a:t>l'équivalent;</a:t>
            </a:r>
          </a:p>
          <a:p>
            <a:pPr marL="68580" indent="0">
              <a:buNone/>
            </a:pPr>
            <a:endParaRPr lang="fr-CA" dirty="0" smtClean="0"/>
          </a:p>
          <a:p>
            <a:pPr marL="68580" indent="0">
              <a:buNone/>
            </a:pPr>
            <a:r>
              <a:rPr lang="fr-CA" b="1" dirty="0" smtClean="0"/>
              <a:t>BASE EXPÉRIENCE</a:t>
            </a:r>
            <a:endParaRPr lang="fr-CA" b="1" dirty="0"/>
          </a:p>
          <a:p>
            <a:endParaRPr lang="fr-CA" dirty="0" smtClean="0"/>
          </a:p>
          <a:p>
            <a:r>
              <a:rPr lang="fr-CA" dirty="0" smtClean="0"/>
              <a:t>Être </a:t>
            </a:r>
            <a:r>
              <a:rPr lang="fr-CA" dirty="0"/>
              <a:t>âgé d'au moins vingt et un ans, posséder des connaissances appropriées et avoir une expérience d'au moins six mois à temps complet ou l'équivalent comme intervenant dans un organisme accueillant des enfants d'âge préscolaire ou primaire (garderies, camps de vacances, terrains de jeux, mouvements de jeunesse ou autres). </a:t>
            </a:r>
          </a:p>
        </p:txBody>
      </p:sp>
    </p:spTree>
    <p:extLst>
      <p:ext uri="{BB962C8B-B14F-4D97-AF65-F5344CB8AC3E}">
        <p14:creationId xmlns:p14="http://schemas.microsoft.com/office/powerpoint/2010/main" val="948099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 d’écran 2016-06-16 à 11.30.33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9" t="8545" r="-18051" b="6093"/>
          <a:stretch/>
        </p:blipFill>
        <p:spPr>
          <a:xfrm>
            <a:off x="1042988" y="981810"/>
            <a:ext cx="6822933" cy="5453317"/>
          </a:xfrm>
        </p:spPr>
      </p:pic>
    </p:spTree>
    <p:extLst>
      <p:ext uri="{BB962C8B-B14F-4D97-AF65-F5344CB8AC3E}">
        <p14:creationId xmlns:p14="http://schemas.microsoft.com/office/powerpoint/2010/main" val="3688135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PASSERELLES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Les étudiants ayant fait un programme en technique d’éducation </a:t>
            </a:r>
            <a:r>
              <a:rPr lang="fr-CA" dirty="0" smtClean="0"/>
              <a:t>spécialisé, technique </a:t>
            </a:r>
            <a:r>
              <a:rPr lang="fr-CA" dirty="0" smtClean="0"/>
              <a:t>d’éducation à la petite </a:t>
            </a:r>
            <a:r>
              <a:rPr lang="fr-CA" dirty="0" smtClean="0"/>
              <a:t>enfance ou en technique en travail social </a:t>
            </a:r>
            <a:r>
              <a:rPr lang="fr-CA" dirty="0" smtClean="0"/>
              <a:t>peuvent se voir créditer certains cours de première année et le stage 1*</a:t>
            </a:r>
          </a:p>
          <a:p>
            <a:pPr marL="6858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26854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Technique d’éducation à l’enfance</a:t>
            </a:r>
            <a:endParaRPr lang="fr-FR" dirty="0"/>
          </a:p>
        </p:txBody>
      </p:sp>
      <p:pic>
        <p:nvPicPr>
          <p:cNvPr id="5" name="Espace réservé du contenu 4" descr="Capture d’écran 2017-10-10 à 11.50.4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93" r="-6993"/>
          <a:stretch>
            <a:fillRect/>
          </a:stretch>
        </p:blipFill>
        <p:spPr>
          <a:xfrm>
            <a:off x="755576" y="2348880"/>
            <a:ext cx="7846847" cy="4062729"/>
          </a:xfrm>
        </p:spPr>
      </p:pic>
    </p:spTree>
    <p:extLst>
      <p:ext uri="{BB962C8B-B14F-4D97-AF65-F5344CB8AC3E}">
        <p14:creationId xmlns:p14="http://schemas.microsoft.com/office/powerpoint/2010/main" val="3813671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Technique d’éducation spécialisée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-4561" b="-45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582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24744" cy="1143000"/>
          </a:xfrm>
        </p:spPr>
        <p:txBody>
          <a:bodyPr/>
          <a:lstStyle/>
          <a:p>
            <a:r>
              <a:rPr lang="fr-FR" dirty="0" smtClean="0"/>
              <a:t>Technique </a:t>
            </a:r>
            <a:r>
              <a:rPr lang="fr-FR" dirty="0" smtClean="0"/>
              <a:t>en travail social</a:t>
            </a:r>
            <a:endParaRPr lang="fr-FR" dirty="0"/>
          </a:p>
        </p:txBody>
      </p:sp>
      <p:pic>
        <p:nvPicPr>
          <p:cNvPr id="5" name="Espace réservé du contenu 4" descr="Capture d’écran 2017-10-10 à 11.49.1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" r="22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3032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211</TotalTime>
  <Words>552</Words>
  <Application>Microsoft Macintosh PowerPoint</Application>
  <PresentationFormat>Présentation à l'écran (4:3)</PresentationFormat>
  <Paragraphs>73</Paragraphs>
  <Slides>15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Austin</vt:lpstr>
      <vt:lpstr>Baccalauréat en éducation préscolaire et enseignement au primaire (BÉPEP)</vt:lpstr>
      <vt:lpstr>LE PROGRAMME </vt:lpstr>
      <vt:lpstr>OBJECTIFS</vt:lpstr>
      <vt:lpstr>CONDITION D’ADMISSION</vt:lpstr>
      <vt:lpstr>Présentation PowerPoint</vt:lpstr>
      <vt:lpstr>LES PASSERELLES</vt:lpstr>
      <vt:lpstr>Technique d’éducation à l’enfance</vt:lpstr>
      <vt:lpstr>Technique d’éducation spécialisée</vt:lpstr>
      <vt:lpstr>Technique en travail social</vt:lpstr>
      <vt:lpstr>DEUX CAMPUS</vt:lpstr>
      <vt:lpstr>GRILLE DE CHEMINEMENT</vt:lpstr>
      <vt:lpstr>LES COURS </vt:lpstr>
      <vt:lpstr>STAGES</vt:lpstr>
      <vt:lpstr>Débouchés</vt:lpstr>
      <vt:lpstr>POUR PLUS D’INFORMATION</vt:lpstr>
    </vt:vector>
  </TitlesOfParts>
  <Company>UQTR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Baccalauréat en éducation préscolaire et enseignement au primaire (BÉPEP)</dc:title>
  <dc:creator>goyettna</dc:creator>
  <cp:lastModifiedBy>Utilisateur de la version d'évaluation de Office 2004</cp:lastModifiedBy>
  <cp:revision>23</cp:revision>
  <dcterms:created xsi:type="dcterms:W3CDTF">2013-09-27T12:59:52Z</dcterms:created>
  <dcterms:modified xsi:type="dcterms:W3CDTF">2017-10-10T15:51:47Z</dcterms:modified>
</cp:coreProperties>
</file>