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7"/>
  </p:notesMasterIdLst>
  <p:sldIdLst>
    <p:sldId id="349" r:id="rId4"/>
    <p:sldId id="350" r:id="rId5"/>
    <p:sldId id="317" r:id="rId6"/>
    <p:sldId id="347" r:id="rId7"/>
    <p:sldId id="423" r:id="rId8"/>
    <p:sldId id="431" r:id="rId9"/>
    <p:sldId id="443" r:id="rId10"/>
    <p:sldId id="444" r:id="rId11"/>
    <p:sldId id="451" r:id="rId12"/>
    <p:sldId id="445" r:id="rId13"/>
    <p:sldId id="446" r:id="rId14"/>
    <p:sldId id="447" r:id="rId15"/>
    <p:sldId id="448" r:id="rId16"/>
    <p:sldId id="438" r:id="rId17"/>
    <p:sldId id="424" r:id="rId18"/>
    <p:sldId id="428" r:id="rId19"/>
    <p:sldId id="455" r:id="rId20"/>
    <p:sldId id="456" r:id="rId21"/>
    <p:sldId id="457" r:id="rId22"/>
    <p:sldId id="458" r:id="rId23"/>
    <p:sldId id="459" r:id="rId24"/>
    <p:sldId id="425" r:id="rId25"/>
    <p:sldId id="441" r:id="rId26"/>
    <p:sldId id="426" r:id="rId27"/>
    <p:sldId id="430" r:id="rId28"/>
    <p:sldId id="346" r:id="rId29"/>
    <p:sldId id="422" r:id="rId30"/>
    <p:sldId id="300" r:id="rId31"/>
    <p:sldId id="452" r:id="rId32"/>
    <p:sldId id="453" r:id="rId33"/>
    <p:sldId id="454" r:id="rId34"/>
    <p:sldId id="329" r:id="rId35"/>
    <p:sldId id="4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3811C-3D03-4AD7-A63F-EF87EDCC04F8}" v="4" dt="2023-06-22T01:20:47.4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1" autoAdjust="0"/>
    <p:restoredTop sz="94660"/>
  </p:normalViewPr>
  <p:slideViewPr>
    <p:cSldViewPr snapToGrid="0" showGuides="1">
      <p:cViewPr varScale="1">
        <p:scale>
          <a:sx n="106" d="100"/>
          <a:sy n="106" d="100"/>
        </p:scale>
        <p:origin x="78" y="90"/>
      </p:cViewPr>
      <p:guideLst>
        <p:guide orient="horz" pos="242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3EDF-491E-A68B-40613C197F71}"/>
              </c:ext>
            </c:extLst>
          </c:dPt>
          <c:dPt>
            <c:idx val="1"/>
            <c:bubble3D val="0"/>
            <c:spPr>
              <a:solidFill>
                <a:schemeClr val="accent4"/>
              </a:solidFill>
            </c:spPr>
            <c:extLst>
              <c:ext xmlns:c16="http://schemas.microsoft.com/office/drawing/2014/chart" uri="{C3380CC4-5D6E-409C-BE32-E72D297353CC}">
                <c16:uniqueId val="{00000003-3EDF-491E-A68B-40613C197F71}"/>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3EDF-491E-A68B-40613C197F7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4967023866036"/>
          <c:y val="0.26455377145356862"/>
          <c:w val="0.49029779519447336"/>
          <c:h val="0.73544622854643138"/>
        </c:manualLayout>
      </c:layout>
      <c:pie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C06D-41DA-9573-4BE403DDA28F}"/>
              </c:ext>
            </c:extLst>
          </c:dPt>
          <c:dPt>
            <c:idx val="1"/>
            <c:bubble3D val="0"/>
            <c:spPr>
              <a:solidFill>
                <a:schemeClr val="accent2"/>
              </a:solidFill>
            </c:spPr>
            <c:extLst>
              <c:ext xmlns:c16="http://schemas.microsoft.com/office/drawing/2014/chart" uri="{C3380CC4-5D6E-409C-BE32-E72D297353CC}">
                <c16:uniqueId val="{00000003-C06D-41DA-9573-4BE403DDA28F}"/>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C06D-41DA-9573-4BE403DDA28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180C-4EA2-894D-CDCF111D5BE9}"/>
              </c:ext>
            </c:extLst>
          </c:dPt>
          <c:dPt>
            <c:idx val="1"/>
            <c:bubble3D val="0"/>
            <c:explosion val="1"/>
            <c:spPr>
              <a:solidFill>
                <a:schemeClr val="accent3"/>
              </a:solidFill>
            </c:spPr>
            <c:extLst>
              <c:ext xmlns:c16="http://schemas.microsoft.com/office/drawing/2014/chart" uri="{C3380CC4-5D6E-409C-BE32-E72D297353CC}">
                <c16:uniqueId val="{00000003-180C-4EA2-894D-CDCF111D5BE9}"/>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180C-4EA2-894D-CDCF111D5BE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solidFill>
          <a:schemeClr val="accent4"/>
        </a:solidFill>
        <a:ln>
          <a:noFill/>
        </a:ln>
      </dgm:spPr>
      <dgm:t>
        <a:bodyPr anchor="ctr"/>
        <a:lstStyle/>
        <a:p>
          <a:endParaRPr lang="en-JM" sz="1400" dirty="0">
            <a:solidFill>
              <a:schemeClr val="bg1"/>
            </a:solidFill>
            <a:latin typeface="Arial" pitchFamily="34" charset="0"/>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6836F7C9-E0EB-4435-A48F-78CCA5C677FD}">
      <dgm:prSet phldrT="[Text]" custT="1"/>
      <dgm:spPr>
        <a:solidFill>
          <a:schemeClr val="accent3"/>
        </a:solidFill>
        <a:ln>
          <a:noFill/>
        </a:ln>
      </dgm:spPr>
      <dgm:t>
        <a:bodyPr anchor="ctr"/>
        <a:lstStyle/>
        <a:p>
          <a:endParaRPr lang="en-JM" sz="1400" dirty="0">
            <a:solidFill>
              <a:schemeClr val="bg1"/>
            </a:solidFill>
            <a:latin typeface="Arial" pitchFamily="34" charset="0"/>
            <a:cs typeface="Arial" pitchFamily="34" charset="0"/>
          </a:endParaRPr>
        </a:p>
      </dgm:t>
    </dgm:pt>
    <dgm:pt modelId="{0988B41C-78E4-4E00-9C30-DBD95A231B01}" type="parTrans" cxnId="{79DC17DB-5914-43D2-A061-D69151AEEA5A}">
      <dgm:prSet/>
      <dgm:spPr/>
      <dgm:t>
        <a:bodyPr/>
        <a:lstStyle/>
        <a:p>
          <a:endParaRPr lang="en-JM">
            <a:solidFill>
              <a:schemeClr val="bg1"/>
            </a:solidFill>
          </a:endParaRPr>
        </a:p>
      </dgm:t>
    </dgm:pt>
    <dgm:pt modelId="{B61D5205-4FE7-47EC-B86F-48DF3EA1EDA5}" type="sibTrans" cxnId="{79DC17DB-5914-43D2-A061-D69151AEEA5A}">
      <dgm:prSet/>
      <dgm:spPr/>
      <dgm:t>
        <a:bodyPr/>
        <a:lstStyle/>
        <a:p>
          <a:endParaRPr lang="en-JM">
            <a:solidFill>
              <a:schemeClr val="bg1"/>
            </a:solidFill>
          </a:endParaRPr>
        </a:p>
      </dgm:t>
    </dgm:pt>
    <dgm:pt modelId="{9D67B1F7-C4FF-4E1E-94F4-69209A4E7C47}">
      <dgm:prSet phldrT="[Text]" custT="1"/>
      <dgm:spPr>
        <a:solidFill>
          <a:schemeClr val="accent2"/>
        </a:solidFill>
        <a:ln>
          <a:noFill/>
        </a:ln>
      </dgm:spPr>
      <dgm:t>
        <a:bodyPr anchor="ctr"/>
        <a:lstStyle/>
        <a:p>
          <a:r>
            <a:rPr lang="en-JM" sz="1400" dirty="0">
              <a:solidFill>
                <a:schemeClr val="bg1"/>
              </a:solidFill>
              <a:latin typeface="Arial" pitchFamily="34" charset="0"/>
              <a:cs typeface="Arial" pitchFamily="34" charset="0"/>
            </a:rPr>
            <a:t> </a:t>
          </a: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3" custScaleX="98552" custScaleY="139063">
        <dgm:presLayoutVars>
          <dgm:chMax val="1"/>
          <dgm:bulletEnabled val="1"/>
        </dgm:presLayoutVars>
      </dgm:prSet>
      <dgm:spPr/>
    </dgm:pt>
    <dgm:pt modelId="{A8AE7F33-3372-4D78-96A6-FD2B204E9D9D}" type="pres">
      <dgm:prSet presAssocID="{E924DC90-2427-4BE5-A522-6ACD4563EB45}" presName="levelTx" presStyleLbl="revTx" presStyleIdx="0" presStyleCnt="0">
        <dgm:presLayoutVars>
          <dgm:chMax val="1"/>
          <dgm:bulletEnabled val="1"/>
        </dgm:presLayoutVars>
      </dgm:prSet>
      <dgm:spPr/>
    </dgm:pt>
    <dgm:pt modelId="{244971C4-5D8D-4652-8F85-F916B723CB58}" type="pres">
      <dgm:prSet presAssocID="{6836F7C9-E0EB-4435-A48F-78CCA5C677FD}" presName="Name8" presStyleCnt="0"/>
      <dgm:spPr/>
    </dgm:pt>
    <dgm:pt modelId="{42E29582-A2E7-4B50-9BCC-2A8FCD67242D}" type="pres">
      <dgm:prSet presAssocID="{6836F7C9-E0EB-4435-A48F-78CCA5C677FD}" presName="level" presStyleLbl="node1" presStyleIdx="1" presStyleCnt="3">
        <dgm:presLayoutVars>
          <dgm:chMax val="1"/>
          <dgm:bulletEnabled val="1"/>
        </dgm:presLayoutVars>
      </dgm:prSet>
      <dgm:spPr/>
    </dgm:pt>
    <dgm:pt modelId="{3BB7BCD6-6108-4ED8-9046-A483C6EB8FD6}" type="pres">
      <dgm:prSet presAssocID="{6836F7C9-E0EB-4435-A48F-78CCA5C677FD}" presName="levelTx" presStyleLbl="revTx" presStyleIdx="0" presStyleCnt="0">
        <dgm:presLayoutVars>
          <dgm:chMax val="1"/>
          <dgm:bulletEnabled val="1"/>
        </dgm:presLayoutVars>
      </dgm:prSet>
      <dgm:spPr/>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3">
        <dgm:presLayoutVars>
          <dgm:chMax val="1"/>
          <dgm:bulletEnabled val="1"/>
        </dgm:presLayoutVars>
      </dgm:prSet>
      <dgm:spPr/>
    </dgm:pt>
    <dgm:pt modelId="{7E617F38-6BB2-4E03-8198-FF7E7F898924}" type="pres">
      <dgm:prSet presAssocID="{9D67B1F7-C4FF-4E1E-94F4-69209A4E7C47}" presName="levelTx" presStyleLbl="revTx" presStyleIdx="0" presStyleCnt="0">
        <dgm:presLayoutVars>
          <dgm:chMax val="1"/>
          <dgm:bulletEnabled val="1"/>
        </dgm:presLayoutVars>
      </dgm:prSet>
      <dgm:spPr/>
    </dgm:pt>
  </dgm:ptLst>
  <dgm:cxnLst>
    <dgm:cxn modelId="{1263D722-8372-4789-B9F5-BFD8D9C870F1}" srcId="{28FD3D57-F3BB-4E5E-B091-1500A3C92E81}" destId="{9D67B1F7-C4FF-4E1E-94F4-69209A4E7C47}" srcOrd="2" destOrd="0" parTransId="{BD4D3042-AB5C-4E8F-B8BE-BC3A20988EB3}" sibTransId="{B379D14A-425C-47B8-B779-1E5D839E4BC8}"/>
    <dgm:cxn modelId="{34C7F062-5ACB-4ACF-A697-CDF453BB43E2}" type="presOf" srcId="{E924DC90-2427-4BE5-A522-6ACD4563EB45}" destId="{864F954D-81D4-4546-B08E-448FBA7A18FE}" srcOrd="0" destOrd="0" presId="urn:microsoft.com/office/officeart/2005/8/layout/pyramid1"/>
    <dgm:cxn modelId="{685D1073-2D3C-412E-A123-0EF4D596743E}" srcId="{28FD3D57-F3BB-4E5E-B091-1500A3C92E81}" destId="{E924DC90-2427-4BE5-A522-6ACD4563EB45}" srcOrd="0" destOrd="0" parTransId="{9E545862-1292-4DB6-B36C-D6247532E625}" sibTransId="{BD5A33EB-119A-4BA7-8787-7DF55D1248BC}"/>
    <dgm:cxn modelId="{D245D576-A254-475D-AD93-DA69EC6E5863}" type="presOf" srcId="{28FD3D57-F3BB-4E5E-B091-1500A3C92E81}" destId="{6346E340-6B27-47A2-93A8-AA7F0249167F}" srcOrd="0" destOrd="0" presId="urn:microsoft.com/office/officeart/2005/8/layout/pyramid1"/>
    <dgm:cxn modelId="{B0A2C978-9474-4770-9D3F-73D96EE7392A}" type="presOf" srcId="{9D67B1F7-C4FF-4E1E-94F4-69209A4E7C47}" destId="{753AA43A-5097-42D8-A3EF-20B11215D8F3}" srcOrd="0" destOrd="0" presId="urn:microsoft.com/office/officeart/2005/8/layout/pyramid1"/>
    <dgm:cxn modelId="{EA8FAF7A-1FBC-4A81-8399-82CF7D9DFEFB}" type="presOf" srcId="{6836F7C9-E0EB-4435-A48F-78CCA5C677FD}" destId="{42E29582-A2E7-4B50-9BCC-2A8FCD67242D}" srcOrd="0" destOrd="0" presId="urn:microsoft.com/office/officeart/2005/8/layout/pyramid1"/>
    <dgm:cxn modelId="{FBF5018D-4CA1-4E0A-9CD2-3746DBF7A3A6}" type="presOf" srcId="{9D67B1F7-C4FF-4E1E-94F4-69209A4E7C47}" destId="{7E617F38-6BB2-4E03-8198-FF7E7F898924}" srcOrd="1" destOrd="0" presId="urn:microsoft.com/office/officeart/2005/8/layout/pyramid1"/>
    <dgm:cxn modelId="{BC356FC9-B883-4362-B4B4-605F596FF0F8}" type="presOf" srcId="{E924DC90-2427-4BE5-A522-6ACD4563EB45}" destId="{A8AE7F33-3372-4D78-96A6-FD2B204E9D9D}" srcOrd="1" destOrd="0" presId="urn:microsoft.com/office/officeart/2005/8/layout/pyramid1"/>
    <dgm:cxn modelId="{823873D6-513B-4726-9659-27FBE26876B8}" type="presOf" srcId="{6836F7C9-E0EB-4435-A48F-78CCA5C677FD}" destId="{3BB7BCD6-6108-4ED8-9046-A483C6EB8FD6}" srcOrd="1" destOrd="0" presId="urn:microsoft.com/office/officeart/2005/8/layout/pyramid1"/>
    <dgm:cxn modelId="{79DC17DB-5914-43D2-A061-D69151AEEA5A}" srcId="{28FD3D57-F3BB-4E5E-B091-1500A3C92E81}" destId="{6836F7C9-E0EB-4435-A48F-78CCA5C677FD}" srcOrd="1" destOrd="0" parTransId="{0988B41C-78E4-4E00-9C30-DBD95A231B01}" sibTransId="{B61D5205-4FE7-47EC-B86F-48DF3EA1EDA5}"/>
    <dgm:cxn modelId="{090F8F32-00E1-4947-BA4C-F1B1FAA325BD}" type="presParOf" srcId="{6346E340-6B27-47A2-93A8-AA7F0249167F}" destId="{8351BCDF-D287-464A-AB10-4261CFFC4E79}" srcOrd="0" destOrd="0" presId="urn:microsoft.com/office/officeart/2005/8/layout/pyramid1"/>
    <dgm:cxn modelId="{711DC508-DC82-461E-B050-305448093E7C}" type="presParOf" srcId="{8351BCDF-D287-464A-AB10-4261CFFC4E79}" destId="{864F954D-81D4-4546-B08E-448FBA7A18FE}" srcOrd="0" destOrd="0" presId="urn:microsoft.com/office/officeart/2005/8/layout/pyramid1"/>
    <dgm:cxn modelId="{FC91A8B8-B873-4A50-9F40-2C4EFAFCF7C3}" type="presParOf" srcId="{8351BCDF-D287-464A-AB10-4261CFFC4E79}" destId="{A8AE7F33-3372-4D78-96A6-FD2B204E9D9D}" srcOrd="1" destOrd="0" presId="urn:microsoft.com/office/officeart/2005/8/layout/pyramid1"/>
    <dgm:cxn modelId="{95B651D3-7B88-45D6-9E35-78A51CA2F31C}" type="presParOf" srcId="{6346E340-6B27-47A2-93A8-AA7F0249167F}" destId="{244971C4-5D8D-4652-8F85-F916B723CB58}" srcOrd="1" destOrd="0" presId="urn:microsoft.com/office/officeart/2005/8/layout/pyramid1"/>
    <dgm:cxn modelId="{1787D30C-199A-4CB6-B97B-51F3FA5052B9}" type="presParOf" srcId="{244971C4-5D8D-4652-8F85-F916B723CB58}" destId="{42E29582-A2E7-4B50-9BCC-2A8FCD67242D}" srcOrd="0" destOrd="0" presId="urn:microsoft.com/office/officeart/2005/8/layout/pyramid1"/>
    <dgm:cxn modelId="{BE217866-B52E-48E4-8D10-5380E86668F6}" type="presParOf" srcId="{244971C4-5D8D-4652-8F85-F916B723CB58}" destId="{3BB7BCD6-6108-4ED8-9046-A483C6EB8FD6}" srcOrd="1" destOrd="0" presId="urn:microsoft.com/office/officeart/2005/8/layout/pyramid1"/>
    <dgm:cxn modelId="{B5C85CBD-5832-455F-B17A-BCA1B957E1ED}" type="presParOf" srcId="{6346E340-6B27-47A2-93A8-AA7F0249167F}" destId="{BF7100C5-692A-476D-9242-E6DE2BFA407E}" srcOrd="2" destOrd="0" presId="urn:microsoft.com/office/officeart/2005/8/layout/pyramid1"/>
    <dgm:cxn modelId="{DAE0A8B5-10C1-4D80-9220-9867F0428914}" type="presParOf" srcId="{BF7100C5-692A-476D-9242-E6DE2BFA407E}" destId="{753AA43A-5097-42D8-A3EF-20B11215D8F3}" srcOrd="0" destOrd="0" presId="urn:microsoft.com/office/officeart/2005/8/layout/pyramid1"/>
    <dgm:cxn modelId="{D1B9BF0C-35AB-4871-831D-404B76D9DEEE}" type="presParOf" srcId="{BF7100C5-692A-476D-9242-E6DE2BFA407E}" destId="{7E617F38-6BB2-4E03-8198-FF7E7F898924}"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265619" y="0"/>
          <a:ext cx="1717233" cy="1497917"/>
        </a:xfrm>
        <a:prstGeom prst="trapezoid">
          <a:avLst>
            <a:gd name="adj" fmla="val 58163"/>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JM" sz="1400" kern="1200" dirty="0">
            <a:solidFill>
              <a:schemeClr val="bg1"/>
            </a:solidFill>
            <a:latin typeface="Arial" pitchFamily="34" charset="0"/>
            <a:cs typeface="Arial" pitchFamily="34" charset="0"/>
          </a:endParaRPr>
        </a:p>
      </dsp:txBody>
      <dsp:txXfrm>
        <a:off x="1265619" y="0"/>
        <a:ext cx="1717233" cy="1497917"/>
      </dsp:txXfrm>
    </dsp:sp>
    <dsp:sp modelId="{42E29582-A2E7-4B50-9BCC-2A8FCD67242D}">
      <dsp:nvSpPr>
        <dsp:cNvPr id="0" name=""/>
        <dsp:cNvSpPr/>
      </dsp:nvSpPr>
      <dsp:spPr>
        <a:xfrm>
          <a:off x="626501" y="1497917"/>
          <a:ext cx="2995468" cy="1077150"/>
        </a:xfrm>
        <a:prstGeom prst="trapezoid">
          <a:avLst>
            <a:gd name="adj" fmla="val 58163"/>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JM" sz="1400" kern="1200" dirty="0">
            <a:solidFill>
              <a:schemeClr val="bg1"/>
            </a:solidFill>
            <a:latin typeface="Arial" pitchFamily="34" charset="0"/>
            <a:cs typeface="Arial" pitchFamily="34" charset="0"/>
          </a:endParaRPr>
        </a:p>
      </dsp:txBody>
      <dsp:txXfrm>
        <a:off x="1150708" y="1497917"/>
        <a:ext cx="1947054" cy="1077150"/>
      </dsp:txXfrm>
    </dsp:sp>
    <dsp:sp modelId="{753AA43A-5097-42D8-A3EF-20B11215D8F3}">
      <dsp:nvSpPr>
        <dsp:cNvPr id="0" name=""/>
        <dsp:cNvSpPr/>
      </dsp:nvSpPr>
      <dsp:spPr>
        <a:xfrm>
          <a:off x="0" y="2575068"/>
          <a:ext cx="4248472" cy="1077150"/>
        </a:xfrm>
        <a:prstGeom prst="trapezoid">
          <a:avLst>
            <a:gd name="adj" fmla="val 58163"/>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JM" sz="1400" kern="1200" dirty="0">
              <a:solidFill>
                <a:schemeClr val="bg1"/>
              </a:solidFill>
              <a:latin typeface="Arial" pitchFamily="34" charset="0"/>
              <a:cs typeface="Arial" pitchFamily="34" charset="0"/>
            </a:rPr>
            <a:t> </a:t>
          </a:r>
        </a:p>
      </dsp:txBody>
      <dsp:txXfrm>
        <a:off x="743482" y="2575068"/>
        <a:ext cx="2761506" cy="10771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‹N°›</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208181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12</a:t>
            </a:fld>
            <a:endParaRPr lang="en-US"/>
          </a:p>
        </p:txBody>
      </p:sp>
    </p:spTree>
    <p:extLst>
      <p:ext uri="{BB962C8B-B14F-4D97-AF65-F5344CB8AC3E}">
        <p14:creationId xmlns:p14="http://schemas.microsoft.com/office/powerpoint/2010/main" val="115665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13</a:t>
            </a:fld>
            <a:endParaRPr lang="en-US"/>
          </a:p>
        </p:txBody>
      </p:sp>
    </p:spTree>
    <p:extLst>
      <p:ext uri="{BB962C8B-B14F-4D97-AF65-F5344CB8AC3E}">
        <p14:creationId xmlns:p14="http://schemas.microsoft.com/office/powerpoint/2010/main" val="392898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17</a:t>
            </a:fld>
            <a:endParaRPr lang="en-US"/>
          </a:p>
        </p:txBody>
      </p:sp>
    </p:spTree>
    <p:extLst>
      <p:ext uri="{BB962C8B-B14F-4D97-AF65-F5344CB8AC3E}">
        <p14:creationId xmlns:p14="http://schemas.microsoft.com/office/powerpoint/2010/main" val="668071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18</a:t>
            </a:fld>
            <a:endParaRPr lang="en-US"/>
          </a:p>
        </p:txBody>
      </p:sp>
    </p:spTree>
    <p:extLst>
      <p:ext uri="{BB962C8B-B14F-4D97-AF65-F5344CB8AC3E}">
        <p14:creationId xmlns:p14="http://schemas.microsoft.com/office/powerpoint/2010/main" val="60528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19</a:t>
            </a:fld>
            <a:endParaRPr lang="en-US"/>
          </a:p>
        </p:txBody>
      </p:sp>
    </p:spTree>
    <p:extLst>
      <p:ext uri="{BB962C8B-B14F-4D97-AF65-F5344CB8AC3E}">
        <p14:creationId xmlns:p14="http://schemas.microsoft.com/office/powerpoint/2010/main" val="97450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20</a:t>
            </a:fld>
            <a:endParaRPr lang="en-US"/>
          </a:p>
        </p:txBody>
      </p:sp>
    </p:spTree>
    <p:extLst>
      <p:ext uri="{BB962C8B-B14F-4D97-AF65-F5344CB8AC3E}">
        <p14:creationId xmlns:p14="http://schemas.microsoft.com/office/powerpoint/2010/main" val="576824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21</a:t>
            </a:fld>
            <a:endParaRPr lang="en-US"/>
          </a:p>
        </p:txBody>
      </p:sp>
    </p:spTree>
    <p:extLst>
      <p:ext uri="{BB962C8B-B14F-4D97-AF65-F5344CB8AC3E}">
        <p14:creationId xmlns:p14="http://schemas.microsoft.com/office/powerpoint/2010/main" val="377023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23</a:t>
            </a:fld>
            <a:endParaRPr lang="en-US"/>
          </a:p>
        </p:txBody>
      </p:sp>
    </p:spTree>
    <p:extLst>
      <p:ext uri="{BB962C8B-B14F-4D97-AF65-F5344CB8AC3E}">
        <p14:creationId xmlns:p14="http://schemas.microsoft.com/office/powerpoint/2010/main" val="3201988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27</a:t>
            </a:fld>
            <a:endParaRPr lang="en-US"/>
          </a:p>
        </p:txBody>
      </p:sp>
    </p:spTree>
    <p:extLst>
      <p:ext uri="{BB962C8B-B14F-4D97-AF65-F5344CB8AC3E}">
        <p14:creationId xmlns:p14="http://schemas.microsoft.com/office/powerpoint/2010/main" val="375395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32</a:t>
            </a:fld>
            <a:endParaRPr lang="en-US"/>
          </a:p>
        </p:txBody>
      </p:sp>
    </p:spTree>
    <p:extLst>
      <p:ext uri="{BB962C8B-B14F-4D97-AF65-F5344CB8AC3E}">
        <p14:creationId xmlns:p14="http://schemas.microsoft.com/office/powerpoint/2010/main" val="20562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259843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33</a:t>
            </a:fld>
            <a:endParaRPr lang="en-US"/>
          </a:p>
        </p:txBody>
      </p:sp>
    </p:spTree>
    <p:extLst>
      <p:ext uri="{BB962C8B-B14F-4D97-AF65-F5344CB8AC3E}">
        <p14:creationId xmlns:p14="http://schemas.microsoft.com/office/powerpoint/2010/main" val="178091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197949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6</a:t>
            </a:fld>
            <a:endParaRPr lang="en-US"/>
          </a:p>
        </p:txBody>
      </p:sp>
    </p:spTree>
    <p:extLst>
      <p:ext uri="{BB962C8B-B14F-4D97-AF65-F5344CB8AC3E}">
        <p14:creationId xmlns:p14="http://schemas.microsoft.com/office/powerpoint/2010/main" val="48778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339536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8</a:t>
            </a:fld>
            <a:endParaRPr lang="en-US"/>
          </a:p>
        </p:txBody>
      </p:sp>
    </p:spTree>
    <p:extLst>
      <p:ext uri="{BB962C8B-B14F-4D97-AF65-F5344CB8AC3E}">
        <p14:creationId xmlns:p14="http://schemas.microsoft.com/office/powerpoint/2010/main" val="121608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287642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10</a:t>
            </a:fld>
            <a:endParaRPr lang="en-US"/>
          </a:p>
        </p:txBody>
      </p:sp>
    </p:spTree>
    <p:extLst>
      <p:ext uri="{BB962C8B-B14F-4D97-AF65-F5344CB8AC3E}">
        <p14:creationId xmlns:p14="http://schemas.microsoft.com/office/powerpoint/2010/main" val="13949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2856926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6E3EB2D9-614D-4F52-A3BD-39613A8924C3}"/>
              </a:ext>
            </a:extLst>
          </p:cNvPr>
          <p:cNvSpPr>
            <a:spLocks noGrp="1"/>
          </p:cNvSpPr>
          <p:nvPr>
            <p:ph type="pic" sz="quarter" idx="14" hasCustomPrompt="1"/>
          </p:nvPr>
        </p:nvSpPr>
        <p:spPr>
          <a:xfrm>
            <a:off x="3934982" y="0"/>
            <a:ext cx="4322036"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26270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CF1678-ABE6-4DF1-92C9-331A124F5CC7}"/>
              </a:ext>
            </a:extLst>
          </p:cNvPr>
          <p:cNvSpPr/>
          <p:nvPr userDrawn="1"/>
        </p:nvSpPr>
        <p:spPr>
          <a:xfrm>
            <a:off x="1" y="0"/>
            <a:ext cx="38840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5">
            <a:extLst>
              <a:ext uri="{FF2B5EF4-FFF2-40B4-BE49-F238E27FC236}">
                <a16:creationId xmlns:a16="http://schemas.microsoft.com/office/drawing/2014/main" id="{B97310DF-B6B0-4C3C-BA3E-489420A32181}"/>
              </a:ext>
            </a:extLst>
          </p:cNvPr>
          <p:cNvGrpSpPr/>
          <p:nvPr userDrawn="1"/>
        </p:nvGrpSpPr>
        <p:grpSpPr>
          <a:xfrm>
            <a:off x="4484680" y="2739753"/>
            <a:ext cx="2029599" cy="3505672"/>
            <a:chOff x="1438761" y="2033015"/>
            <a:chExt cx="1980000" cy="3420000"/>
          </a:xfrm>
        </p:grpSpPr>
        <p:sp>
          <p:nvSpPr>
            <p:cNvPr id="4" name="Rounded Rectangle 41">
              <a:extLst>
                <a:ext uri="{FF2B5EF4-FFF2-40B4-BE49-F238E27FC236}">
                  <a16:creationId xmlns:a16="http://schemas.microsoft.com/office/drawing/2014/main" id="{B61CE415-73B8-4D2A-A1AB-DABC4F7BB2AD}"/>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2">
              <a:extLst>
                <a:ext uri="{FF2B5EF4-FFF2-40B4-BE49-F238E27FC236}">
                  <a16:creationId xmlns:a16="http://schemas.microsoft.com/office/drawing/2014/main" id="{EDF8955B-0866-490C-9582-2B8E2224663D}"/>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6">
              <a:extLst>
                <a:ext uri="{FF2B5EF4-FFF2-40B4-BE49-F238E27FC236}">
                  <a16:creationId xmlns:a16="http://schemas.microsoft.com/office/drawing/2014/main" id="{E0A25EC8-F7AE-4ED5-9EB2-E3252715F40B}"/>
                </a:ext>
              </a:extLst>
            </p:cNvPr>
            <p:cNvGrpSpPr/>
            <p:nvPr userDrawn="1"/>
          </p:nvGrpSpPr>
          <p:grpSpPr>
            <a:xfrm>
              <a:off x="2332851" y="5138854"/>
              <a:ext cx="191820" cy="211002"/>
              <a:chOff x="2453209" y="5151638"/>
              <a:chExt cx="191820" cy="211002"/>
            </a:xfrm>
          </p:grpSpPr>
          <p:sp>
            <p:nvSpPr>
              <p:cNvPr id="7" name="Oval 44">
                <a:extLst>
                  <a:ext uri="{FF2B5EF4-FFF2-40B4-BE49-F238E27FC236}">
                    <a16:creationId xmlns:a16="http://schemas.microsoft.com/office/drawing/2014/main" id="{10A58890-DAC1-4D69-85FC-B98A820AC9E0}"/>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45">
                <a:extLst>
                  <a:ext uri="{FF2B5EF4-FFF2-40B4-BE49-F238E27FC236}">
                    <a16:creationId xmlns:a16="http://schemas.microsoft.com/office/drawing/2014/main" id="{71D5B425-6479-4E5A-8B5B-DF3F830F719D}"/>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9" name="Group 5">
            <a:extLst>
              <a:ext uri="{FF2B5EF4-FFF2-40B4-BE49-F238E27FC236}">
                <a16:creationId xmlns:a16="http://schemas.microsoft.com/office/drawing/2014/main" id="{F22F0D01-3528-4D20-92A5-9D0EBA7F8C2E}"/>
              </a:ext>
            </a:extLst>
          </p:cNvPr>
          <p:cNvGrpSpPr/>
          <p:nvPr userDrawn="1"/>
        </p:nvGrpSpPr>
        <p:grpSpPr>
          <a:xfrm>
            <a:off x="6976148" y="2739753"/>
            <a:ext cx="2029599" cy="3505672"/>
            <a:chOff x="1438761" y="2033015"/>
            <a:chExt cx="1980000" cy="3420000"/>
          </a:xfrm>
        </p:grpSpPr>
        <p:sp>
          <p:nvSpPr>
            <p:cNvPr id="10" name="Rounded Rectangle 41">
              <a:extLst>
                <a:ext uri="{FF2B5EF4-FFF2-40B4-BE49-F238E27FC236}">
                  <a16:creationId xmlns:a16="http://schemas.microsoft.com/office/drawing/2014/main" id="{21AFB044-FD6E-4AF8-96AB-745B59DDD5A4}"/>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2">
              <a:extLst>
                <a:ext uri="{FF2B5EF4-FFF2-40B4-BE49-F238E27FC236}">
                  <a16:creationId xmlns:a16="http://schemas.microsoft.com/office/drawing/2014/main" id="{6409FE8E-D06A-4B35-BFD3-DD184A079BB7}"/>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6">
              <a:extLst>
                <a:ext uri="{FF2B5EF4-FFF2-40B4-BE49-F238E27FC236}">
                  <a16:creationId xmlns:a16="http://schemas.microsoft.com/office/drawing/2014/main" id="{5CA207E7-E95E-46F5-A8A1-AD533B809BE8}"/>
                </a:ext>
              </a:extLst>
            </p:cNvPr>
            <p:cNvGrpSpPr/>
            <p:nvPr userDrawn="1"/>
          </p:nvGrpSpPr>
          <p:grpSpPr>
            <a:xfrm>
              <a:off x="2332851" y="5138854"/>
              <a:ext cx="191820" cy="211002"/>
              <a:chOff x="2453209" y="5151638"/>
              <a:chExt cx="191820" cy="211002"/>
            </a:xfrm>
          </p:grpSpPr>
          <p:sp>
            <p:nvSpPr>
              <p:cNvPr id="13" name="Oval 44">
                <a:extLst>
                  <a:ext uri="{FF2B5EF4-FFF2-40B4-BE49-F238E27FC236}">
                    <a16:creationId xmlns:a16="http://schemas.microsoft.com/office/drawing/2014/main" id="{D196795B-533F-443E-A9FD-AEB2894BFF76}"/>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45">
                <a:extLst>
                  <a:ext uri="{FF2B5EF4-FFF2-40B4-BE49-F238E27FC236}">
                    <a16:creationId xmlns:a16="http://schemas.microsoft.com/office/drawing/2014/main" id="{7FC5C28D-04C0-4401-B217-13CA4F8A91D1}"/>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5" name="Group 5">
            <a:extLst>
              <a:ext uri="{FF2B5EF4-FFF2-40B4-BE49-F238E27FC236}">
                <a16:creationId xmlns:a16="http://schemas.microsoft.com/office/drawing/2014/main" id="{820ACAAC-DC01-4142-B3A4-08464EFC2E95}"/>
              </a:ext>
            </a:extLst>
          </p:cNvPr>
          <p:cNvGrpSpPr/>
          <p:nvPr userDrawn="1"/>
        </p:nvGrpSpPr>
        <p:grpSpPr>
          <a:xfrm>
            <a:off x="9467615" y="2739753"/>
            <a:ext cx="2029599" cy="3505672"/>
            <a:chOff x="1438761" y="2033015"/>
            <a:chExt cx="1980000" cy="3420000"/>
          </a:xfrm>
        </p:grpSpPr>
        <p:sp>
          <p:nvSpPr>
            <p:cNvPr id="16" name="Rounded Rectangle 41">
              <a:extLst>
                <a:ext uri="{FF2B5EF4-FFF2-40B4-BE49-F238E27FC236}">
                  <a16:creationId xmlns:a16="http://schemas.microsoft.com/office/drawing/2014/main" id="{F4A599C3-B53A-47D9-B643-0693601665B7}"/>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42">
              <a:extLst>
                <a:ext uri="{FF2B5EF4-FFF2-40B4-BE49-F238E27FC236}">
                  <a16:creationId xmlns:a16="http://schemas.microsoft.com/office/drawing/2014/main" id="{C8297C35-1867-4E31-A4CB-1E056B27E393}"/>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8" name="Group 6">
              <a:extLst>
                <a:ext uri="{FF2B5EF4-FFF2-40B4-BE49-F238E27FC236}">
                  <a16:creationId xmlns:a16="http://schemas.microsoft.com/office/drawing/2014/main" id="{981654CC-984C-4EB6-8C63-81F1A125D1F1}"/>
                </a:ext>
              </a:extLst>
            </p:cNvPr>
            <p:cNvGrpSpPr/>
            <p:nvPr userDrawn="1"/>
          </p:nvGrpSpPr>
          <p:grpSpPr>
            <a:xfrm>
              <a:off x="2332851" y="5138854"/>
              <a:ext cx="191820" cy="211002"/>
              <a:chOff x="2453209" y="5151638"/>
              <a:chExt cx="191820" cy="211002"/>
            </a:xfrm>
          </p:grpSpPr>
          <p:sp>
            <p:nvSpPr>
              <p:cNvPr id="19" name="Oval 44">
                <a:extLst>
                  <a:ext uri="{FF2B5EF4-FFF2-40B4-BE49-F238E27FC236}">
                    <a16:creationId xmlns:a16="http://schemas.microsoft.com/office/drawing/2014/main" id="{6F17D607-F1C4-4364-874B-335B32EAE676}"/>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45">
                <a:extLst>
                  <a:ext uri="{FF2B5EF4-FFF2-40B4-BE49-F238E27FC236}">
                    <a16:creationId xmlns:a16="http://schemas.microsoft.com/office/drawing/2014/main" id="{44F5E29D-F731-4A5B-986D-4229461BC256}"/>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id="{9A1695C9-85F6-4760-8539-3631CCA00268}"/>
              </a:ext>
            </a:extLst>
          </p:cNvPr>
          <p:cNvSpPr>
            <a:spLocks noGrp="1"/>
          </p:cNvSpPr>
          <p:nvPr>
            <p:ph type="pic" idx="16" hasCustomPrompt="1"/>
          </p:nvPr>
        </p:nvSpPr>
        <p:spPr>
          <a:xfrm>
            <a:off x="4583669" y="3080025"/>
            <a:ext cx="1834384" cy="273762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0" name="Picture Placeholder 2">
            <a:extLst>
              <a:ext uri="{FF2B5EF4-FFF2-40B4-BE49-F238E27FC236}">
                <a16:creationId xmlns:a16="http://schemas.microsoft.com/office/drawing/2014/main" id="{ACBD4965-6F82-47DB-8F4B-43A1E51F48A5}"/>
              </a:ext>
            </a:extLst>
          </p:cNvPr>
          <p:cNvSpPr>
            <a:spLocks noGrp="1"/>
          </p:cNvSpPr>
          <p:nvPr>
            <p:ph type="pic" idx="17" hasCustomPrompt="1"/>
          </p:nvPr>
        </p:nvSpPr>
        <p:spPr>
          <a:xfrm>
            <a:off x="7074446" y="3080025"/>
            <a:ext cx="1834384" cy="273762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1" name="Picture Placeholder 2">
            <a:extLst>
              <a:ext uri="{FF2B5EF4-FFF2-40B4-BE49-F238E27FC236}">
                <a16:creationId xmlns:a16="http://schemas.microsoft.com/office/drawing/2014/main" id="{60E75232-41AF-4527-9D75-F5DCBC0B6766}"/>
              </a:ext>
            </a:extLst>
          </p:cNvPr>
          <p:cNvSpPr>
            <a:spLocks noGrp="1"/>
          </p:cNvSpPr>
          <p:nvPr>
            <p:ph type="pic" idx="18" hasCustomPrompt="1"/>
          </p:nvPr>
        </p:nvSpPr>
        <p:spPr>
          <a:xfrm>
            <a:off x="9565222" y="3080025"/>
            <a:ext cx="1834384" cy="273762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53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6725E0BD-61A5-4FFA-865C-940D100A09A4}"/>
              </a:ext>
            </a:extLst>
          </p:cNvPr>
          <p:cNvSpPr>
            <a:spLocks noGrp="1"/>
          </p:cNvSpPr>
          <p:nvPr>
            <p:ph type="pic" idx="15" hasCustomPrompt="1"/>
          </p:nvPr>
        </p:nvSpPr>
        <p:spPr>
          <a:xfrm>
            <a:off x="0" y="3959525"/>
            <a:ext cx="2812211" cy="2898475"/>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118FFEBA-0F02-4AE7-9B68-4CBE6F986B78}"/>
              </a:ext>
            </a:extLst>
          </p:cNvPr>
          <p:cNvSpPr>
            <a:spLocks noGrp="1"/>
          </p:cNvSpPr>
          <p:nvPr>
            <p:ph type="pic" idx="16" hasCustomPrompt="1"/>
          </p:nvPr>
        </p:nvSpPr>
        <p:spPr>
          <a:xfrm>
            <a:off x="2938732" y="3959525"/>
            <a:ext cx="2812211" cy="2898475"/>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EBD3096E-D895-4651-A641-CDD403904CEC}"/>
              </a:ext>
            </a:extLst>
          </p:cNvPr>
          <p:cNvSpPr>
            <a:spLocks noGrp="1"/>
          </p:cNvSpPr>
          <p:nvPr>
            <p:ph type="pic" idx="17" hasCustomPrompt="1"/>
          </p:nvPr>
        </p:nvSpPr>
        <p:spPr>
          <a:xfrm>
            <a:off x="5877464" y="3959525"/>
            <a:ext cx="2812211" cy="2898475"/>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964E96-60CB-4686-890C-74DB60B28B94}"/>
              </a:ext>
            </a:extLst>
          </p:cNvPr>
          <p:cNvSpPr/>
          <p:nvPr userDrawn="1"/>
        </p:nvSpPr>
        <p:spPr>
          <a:xfrm>
            <a:off x="826852" y="0"/>
            <a:ext cx="4562272" cy="4173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31EAEB9F-11FD-4A38-A858-5235F8507B4F}"/>
              </a:ext>
            </a:extLst>
          </p:cNvPr>
          <p:cNvSpPr>
            <a:spLocks noGrp="1"/>
          </p:cNvSpPr>
          <p:nvPr>
            <p:ph type="pic" sz="quarter" idx="11" hasCustomPrompt="1"/>
          </p:nvPr>
        </p:nvSpPr>
        <p:spPr>
          <a:xfrm>
            <a:off x="2490281" y="3287949"/>
            <a:ext cx="8874868" cy="292235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64056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1BAEE0-A4ED-444D-A1A7-ACD7E81AD045}"/>
              </a:ext>
            </a:extLst>
          </p:cNvPr>
          <p:cNvGrpSpPr/>
          <p:nvPr userDrawn="1"/>
        </p:nvGrpSpPr>
        <p:grpSpPr>
          <a:xfrm>
            <a:off x="580088" y="2536288"/>
            <a:ext cx="5265908" cy="2893260"/>
            <a:chOff x="-548507" y="477868"/>
            <a:chExt cx="11570449" cy="6357177"/>
          </a:xfrm>
        </p:grpSpPr>
        <p:sp>
          <p:nvSpPr>
            <p:cNvPr id="3" name="Freeform: Shape 2">
              <a:extLst>
                <a:ext uri="{FF2B5EF4-FFF2-40B4-BE49-F238E27FC236}">
                  <a16:creationId xmlns:a16="http://schemas.microsoft.com/office/drawing/2014/main" id="{79062AFE-B9CB-431B-BC38-A289DB772C07}"/>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99FED08-9F34-4CEB-9CD9-D808346EC0B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F4BD188-CC50-4158-98A4-AAC9609C12D1}"/>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A15DB1C-FF77-4E6F-9E3C-7F5B13BD5B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97AD2396-1849-4318-A0B4-40A89BBF45F5}"/>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B8764B3D-37D2-41EC-900D-8AF407CA4284}"/>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0A3753AC-05A2-4A25-8665-2221B1F761D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088FA50-6991-4AF6-8E7E-FD83F946723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2CC9944-EDE5-48AE-980F-7BBBF97BD087}"/>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123EFC7A-B461-4CF2-9489-0E5ACD82B61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5E4FF21-96D3-4707-98F7-6753D8EAD399}"/>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B536C619-4F62-438C-B42D-16EF24F9E307}"/>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0E489B28-E610-4693-A003-DD91CC0488A4}"/>
              </a:ext>
            </a:extLst>
          </p:cNvPr>
          <p:cNvSpPr>
            <a:spLocks noGrp="1"/>
          </p:cNvSpPr>
          <p:nvPr>
            <p:ph type="pic" sz="quarter" idx="14" hasCustomPrompt="1"/>
          </p:nvPr>
        </p:nvSpPr>
        <p:spPr>
          <a:xfrm>
            <a:off x="1287579" y="2692223"/>
            <a:ext cx="3879644" cy="235170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2F09EACF-7301-4216-9D42-E5392B36C1C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90" r:id="rId5"/>
    <p:sldLayoutId id="2147483678" r:id="rId6"/>
    <p:sldLayoutId id="2147483679" r:id="rId7"/>
    <p:sldLayoutId id="2147483680" r:id="rId8"/>
    <p:sldLayoutId id="2147483691" r:id="rId9"/>
    <p:sldLayoutId id="2147483682" r:id="rId10"/>
    <p:sldLayoutId id="2147483683" r:id="rId11"/>
    <p:sldLayoutId id="2147483684" r:id="rId12"/>
    <p:sldLayoutId id="2147483686" r:id="rId13"/>
    <p:sldLayoutId id="2147483687" r:id="rId14"/>
    <p:sldLayoutId id="2147483688" r:id="rId15"/>
    <p:sldLayoutId id="2147483671" r:id="rId16"/>
    <p:sldLayoutId id="2147483672" r:id="rId17"/>
    <p:sldLayoutId id="2147483694"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hart" Target="../charts/chart3.xml"/><Relationship Id="rId4" Type="http://schemas.openxmlformats.org/officeDocument/2006/relationships/diagramLayout" Target="../diagrams/layout1.xml"/><Relationship Id="rId9"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11/1460-6984.12427" TargetMode="External"/><Relationship Id="rId2" Type="http://schemas.openxmlformats.org/officeDocument/2006/relationships/hyperlink" Target="https://doi.org/https:/doi.org/10.7202/1077962ar"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3109/02699206.2013.791880" TargetMode="External"/><Relationship Id="rId2" Type="http://schemas.openxmlformats.org/officeDocument/2006/relationships/hyperlink" Target="https://doi.org/https:/doi.org/10.7202/1022712ar" TargetMode="External"/><Relationship Id="rId1" Type="http://schemas.openxmlformats.org/officeDocument/2006/relationships/slideLayout" Target="../slideLayouts/slideLayout17.xml"/><Relationship Id="rId4" Type="http://schemas.openxmlformats.org/officeDocument/2006/relationships/hyperlink" Target="http://dx.doi.org/10.1044/2016_JSLHR-L-15-025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https:/doi.org/10.7202/029480ar" TargetMode="External"/><Relationship Id="rId2" Type="http://schemas.openxmlformats.org/officeDocument/2006/relationships/hyperlink" Target="http://dx.doi.org/10.1044/2018_JSLHR-L-17-0416" TargetMode="External"/><Relationship Id="rId1" Type="http://schemas.openxmlformats.org/officeDocument/2006/relationships/slideLayout" Target="../slideLayouts/slideLayout17.xml"/><Relationship Id="rId6" Type="http://schemas.openxmlformats.org/officeDocument/2006/relationships/hyperlink" Target="https://id.erudit.org/iderudit/50477ac" TargetMode="External"/><Relationship Id="rId5" Type="http://schemas.openxmlformats.org/officeDocument/2006/relationships/hyperlink" Target="https://doi.org/https:/doi.org/10.7202/1016879ar" TargetMode="External"/><Relationship Id="rId4" Type="http://schemas.openxmlformats.org/officeDocument/2006/relationships/hyperlink" Target="http://catalogue.bnf.fr/ark:/12148/cb43543136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biblioproxy.uqtr.ca/login?url=https://search.ebscohost.com/login.aspx?direct=true&amp;db=eric&amp;AN=EJ1068603&amp;site=ehost-live" TargetMode="External"/><Relationship Id="rId2" Type="http://schemas.openxmlformats.org/officeDocument/2006/relationships/hyperlink" Target="http://www.education.gouv.qc.ca/enseignants/pfeq/primaire/" TargetMode="External"/><Relationship Id="rId1" Type="http://schemas.openxmlformats.org/officeDocument/2006/relationships/slideLayout" Target="../slideLayouts/slideLayout17.xml"/><Relationship Id="rId4" Type="http://schemas.openxmlformats.org/officeDocument/2006/relationships/hyperlink" Target="https://doi.org/10.1002/pits.20314"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5886995" y="3569583"/>
            <a:ext cx="5741457" cy="1754326"/>
          </a:xfrm>
          <a:prstGeom prst="rect">
            <a:avLst/>
          </a:prstGeom>
          <a:noFill/>
        </p:spPr>
        <p:txBody>
          <a:bodyPr wrap="square" rtlCol="0" anchor="ctr">
            <a:spAutoFit/>
          </a:bodyPr>
          <a:lstStyle/>
          <a:p>
            <a:pPr algn="r"/>
            <a:r>
              <a:rPr lang="fr-CA" altLang="ko-KR" sz="5400" dirty="0">
                <a:solidFill>
                  <a:schemeClr val="bg1"/>
                </a:solidFill>
                <a:latin typeface="+mj-lt"/>
                <a:cs typeface="Arial" pitchFamily="34" charset="0"/>
              </a:rPr>
              <a:t>La compréhension en lecture</a:t>
            </a:r>
            <a:endParaRPr lang="ko-KR" altLang="en-US" sz="5400"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5886995" y="5700763"/>
            <a:ext cx="5741388" cy="379656"/>
          </a:xfrm>
          <a:prstGeom prst="rect">
            <a:avLst/>
          </a:prstGeom>
          <a:noFill/>
        </p:spPr>
        <p:txBody>
          <a:bodyPr wrap="square" rtlCol="0" anchor="ctr">
            <a:spAutoFit/>
          </a:bodyPr>
          <a:lstStyle/>
          <a:p>
            <a:pPr algn="r"/>
            <a:r>
              <a:rPr lang="en-US" altLang="ko-KR" sz="1867" dirty="0" err="1">
                <a:solidFill>
                  <a:schemeClr val="bg1"/>
                </a:solidFill>
                <a:cs typeface="Arial" pitchFamily="34" charset="0"/>
              </a:rPr>
              <a:t>Présentation</a:t>
            </a:r>
            <a:r>
              <a:rPr lang="en-US" altLang="ko-KR" sz="1867" dirty="0">
                <a:solidFill>
                  <a:schemeClr val="bg1"/>
                </a:solidFill>
                <a:cs typeface="Arial" pitchFamily="34" charset="0"/>
              </a:rPr>
              <a:t> de: Isabelle Lamy </a:t>
            </a:r>
            <a:endParaRPr lang="ko-KR" altLang="en-US" sz="1867" dirty="0">
              <a:solidFill>
                <a:schemeClr val="bg1"/>
              </a:solidFill>
              <a:cs typeface="Arial" pitchFamily="34" charset="0"/>
            </a:endParaRPr>
          </a:p>
        </p:txBody>
      </p:sp>
      <p:sp>
        <p:nvSpPr>
          <p:cNvPr id="2" name="TextBox 8">
            <a:extLst>
              <a:ext uri="{FF2B5EF4-FFF2-40B4-BE49-F238E27FC236}">
                <a16:creationId xmlns:a16="http://schemas.microsoft.com/office/drawing/2014/main" id="{5AF3D6A9-DCAF-077D-01F4-DA9803B6BF5F}"/>
              </a:ext>
            </a:extLst>
          </p:cNvPr>
          <p:cNvSpPr txBox="1"/>
          <p:nvPr/>
        </p:nvSpPr>
        <p:spPr>
          <a:xfrm>
            <a:off x="5886995" y="6443189"/>
            <a:ext cx="5741388" cy="379656"/>
          </a:xfrm>
          <a:prstGeom prst="rect">
            <a:avLst/>
          </a:prstGeom>
          <a:noFill/>
        </p:spPr>
        <p:txBody>
          <a:bodyPr wrap="square" rtlCol="0" anchor="ctr">
            <a:spAutoFit/>
          </a:bodyPr>
          <a:lstStyle/>
          <a:p>
            <a:pPr algn="r"/>
            <a:r>
              <a:rPr lang="en-US" altLang="ko-KR" sz="1867" dirty="0">
                <a:solidFill>
                  <a:schemeClr val="bg1"/>
                </a:solidFill>
                <a:cs typeface="Arial" pitchFamily="34" charset="0"/>
              </a:rPr>
              <a:t>Date: 11 </a:t>
            </a:r>
            <a:r>
              <a:rPr lang="en-US" altLang="ko-KR" sz="1867" dirty="0" err="1">
                <a:solidFill>
                  <a:schemeClr val="bg1"/>
                </a:solidFill>
                <a:cs typeface="Arial" pitchFamily="34" charset="0"/>
              </a:rPr>
              <a:t>avril</a:t>
            </a:r>
            <a:r>
              <a:rPr lang="en-US" altLang="ko-KR" sz="1867" dirty="0">
                <a:solidFill>
                  <a:schemeClr val="bg1"/>
                </a:solidFill>
                <a:cs typeface="Arial" pitchFamily="34" charset="0"/>
              </a:rPr>
              <a:t> 2023</a:t>
            </a:r>
            <a:endParaRPr lang="ko-KR" altLang="en-US" sz="1867" dirty="0">
              <a:solidFill>
                <a:schemeClr val="bg1"/>
              </a:solidFill>
              <a:cs typeface="Arial" pitchFamily="34" charset="0"/>
            </a:endParaRPr>
          </a:p>
        </p:txBody>
      </p:sp>
      <p:sp>
        <p:nvSpPr>
          <p:cNvPr id="5" name="TextBox 8">
            <a:extLst>
              <a:ext uri="{FF2B5EF4-FFF2-40B4-BE49-F238E27FC236}">
                <a16:creationId xmlns:a16="http://schemas.microsoft.com/office/drawing/2014/main" id="{89573AB1-9E91-C919-A52A-9E30D1BE365A}"/>
              </a:ext>
            </a:extLst>
          </p:cNvPr>
          <p:cNvSpPr txBox="1"/>
          <p:nvPr/>
        </p:nvSpPr>
        <p:spPr>
          <a:xfrm>
            <a:off x="5886995" y="5284451"/>
            <a:ext cx="5741388" cy="379656"/>
          </a:xfrm>
          <a:prstGeom prst="rect">
            <a:avLst/>
          </a:prstGeom>
          <a:noFill/>
        </p:spPr>
        <p:txBody>
          <a:bodyPr wrap="square" rtlCol="0" anchor="ctr">
            <a:spAutoFit/>
          </a:bodyPr>
          <a:lstStyle/>
          <a:p>
            <a:pPr algn="r"/>
            <a:r>
              <a:rPr lang="en-US" altLang="ko-KR" sz="1867" dirty="0" err="1">
                <a:solidFill>
                  <a:schemeClr val="bg1"/>
                </a:solidFill>
                <a:cs typeface="Arial" pitchFamily="34" charset="0"/>
              </a:rPr>
              <a:t>Maîtrise</a:t>
            </a:r>
            <a:r>
              <a:rPr lang="en-US" altLang="ko-KR" sz="1867" dirty="0">
                <a:solidFill>
                  <a:schemeClr val="bg1"/>
                </a:solidFill>
                <a:cs typeface="Arial" pitchFamily="34" charset="0"/>
              </a:rPr>
              <a:t> en sciences de </a:t>
            </a:r>
            <a:r>
              <a:rPr lang="en-US" altLang="ko-KR" sz="1867" dirty="0" err="1">
                <a:solidFill>
                  <a:schemeClr val="bg1"/>
                </a:solidFill>
                <a:cs typeface="Arial" pitchFamily="34" charset="0"/>
              </a:rPr>
              <a:t>l’éducation</a:t>
            </a:r>
            <a:r>
              <a:rPr lang="en-US" altLang="ko-KR" sz="1867" dirty="0">
                <a:solidFill>
                  <a:schemeClr val="bg1"/>
                </a:solidFill>
                <a:cs typeface="Arial" pitchFamily="34" charset="0"/>
              </a:rPr>
              <a:t> volet </a:t>
            </a:r>
            <a:r>
              <a:rPr lang="en-US" altLang="ko-KR" sz="1867" dirty="0" err="1">
                <a:solidFill>
                  <a:schemeClr val="bg1"/>
                </a:solidFill>
                <a:cs typeface="Arial" pitchFamily="34" charset="0"/>
              </a:rPr>
              <a:t>orthopédagogie</a:t>
            </a:r>
            <a:r>
              <a:rPr lang="en-US" altLang="ko-KR" sz="1867" dirty="0">
                <a:solidFill>
                  <a:schemeClr val="bg1"/>
                </a:solidFill>
                <a:cs typeface="Arial" pitchFamily="34" charset="0"/>
              </a:rPr>
              <a:t> </a:t>
            </a:r>
            <a:endParaRPr lang="ko-KR" altLang="en-US" sz="1867" dirty="0">
              <a:solidFill>
                <a:schemeClr val="bg1"/>
              </a:solidFill>
              <a:cs typeface="Arial" pitchFamily="34" charset="0"/>
            </a:endParaRPr>
          </a:p>
        </p:txBody>
      </p:sp>
      <p:sp>
        <p:nvSpPr>
          <p:cNvPr id="3" name="TextBox 8">
            <a:extLst>
              <a:ext uri="{FF2B5EF4-FFF2-40B4-BE49-F238E27FC236}">
                <a16:creationId xmlns:a16="http://schemas.microsoft.com/office/drawing/2014/main" id="{9ABCC30C-7138-71C2-4F35-682B7F0FE3BD}"/>
              </a:ext>
            </a:extLst>
          </p:cNvPr>
          <p:cNvSpPr txBox="1"/>
          <p:nvPr/>
        </p:nvSpPr>
        <p:spPr>
          <a:xfrm>
            <a:off x="5886995" y="6080419"/>
            <a:ext cx="5741388" cy="379656"/>
          </a:xfrm>
          <a:prstGeom prst="rect">
            <a:avLst/>
          </a:prstGeom>
          <a:noFill/>
        </p:spPr>
        <p:txBody>
          <a:bodyPr wrap="square" rtlCol="0" anchor="ctr">
            <a:spAutoFit/>
          </a:bodyPr>
          <a:lstStyle/>
          <a:p>
            <a:pPr algn="r"/>
            <a:r>
              <a:rPr lang="fr-CA" altLang="ko-KR" sz="1867" dirty="0">
                <a:solidFill>
                  <a:schemeClr val="bg1"/>
                </a:solidFill>
                <a:cs typeface="Arial" pitchFamily="34" charset="0"/>
              </a:rPr>
              <a:t>Pour: Le comité de programme des cycles supérieurs </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30211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073A83-F5B0-90CA-A1BC-B7E0E3FD61C9}"/>
              </a:ext>
            </a:extLst>
          </p:cNvPr>
          <p:cNvSpPr/>
          <p:nvPr/>
        </p:nvSpPr>
        <p:spPr>
          <a:xfrm>
            <a:off x="0" y="282045"/>
            <a:ext cx="12192000" cy="478921"/>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1">
            <a:extLst>
              <a:ext uri="{FF2B5EF4-FFF2-40B4-BE49-F238E27FC236}">
                <a16:creationId xmlns:a16="http://schemas.microsoft.com/office/drawing/2014/main" id="{E07BEA6B-D608-9C57-6AE0-71C9E6D3E3E6}"/>
              </a:ext>
            </a:extLst>
          </p:cNvPr>
          <p:cNvSpPr/>
          <p:nvPr/>
        </p:nvSpPr>
        <p:spPr>
          <a:xfrm rot="16200000" flipH="1">
            <a:off x="1070839" y="4154234"/>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Rounded Rectangle 51">
            <a:extLst>
              <a:ext uri="{FF2B5EF4-FFF2-40B4-BE49-F238E27FC236}">
                <a16:creationId xmlns:a16="http://schemas.microsoft.com/office/drawing/2014/main" id="{5D6AC74B-BA50-3B80-0191-32F6D8D9B35D}"/>
              </a:ext>
            </a:extLst>
          </p:cNvPr>
          <p:cNvSpPr/>
          <p:nvPr/>
        </p:nvSpPr>
        <p:spPr>
          <a:xfrm rot="16200000" flipH="1">
            <a:off x="321630" y="1135583"/>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 name="ZoneTexte 10">
            <a:extLst>
              <a:ext uri="{FF2B5EF4-FFF2-40B4-BE49-F238E27FC236}">
                <a16:creationId xmlns:a16="http://schemas.microsoft.com/office/drawing/2014/main" id="{881D9F7E-A9A0-4327-A811-73F18B51649F}"/>
              </a:ext>
            </a:extLst>
          </p:cNvPr>
          <p:cNvSpPr txBox="1"/>
          <p:nvPr/>
        </p:nvSpPr>
        <p:spPr>
          <a:xfrm>
            <a:off x="2676629" y="284850"/>
            <a:ext cx="9515371" cy="523220"/>
          </a:xfrm>
          <a:prstGeom prst="rect">
            <a:avLst/>
          </a:prstGeom>
          <a:noFill/>
        </p:spPr>
        <p:txBody>
          <a:bodyPr wrap="square" rtlCol="0">
            <a:spAutoFit/>
          </a:bodyPr>
          <a:lstStyle/>
          <a:p>
            <a:r>
              <a:rPr lang="fr-CA" sz="2800" b="1" dirty="0">
                <a:solidFill>
                  <a:schemeClr val="bg1"/>
                </a:solidFill>
              </a:rPr>
              <a:t>LE TROUBLE DU DÉVELOPPEMENT DU LANGAGE</a:t>
            </a:r>
          </a:p>
        </p:txBody>
      </p:sp>
      <p:sp>
        <p:nvSpPr>
          <p:cNvPr id="5" name="Freeform: Shape 40">
            <a:extLst>
              <a:ext uri="{FF2B5EF4-FFF2-40B4-BE49-F238E27FC236}">
                <a16:creationId xmlns:a16="http://schemas.microsoft.com/office/drawing/2014/main" id="{F5D11BDF-C2D5-3734-5BF7-1B75F6FFA106}"/>
              </a:ext>
            </a:extLst>
          </p:cNvPr>
          <p:cNvSpPr/>
          <p:nvPr/>
        </p:nvSpPr>
        <p:spPr>
          <a:xfrm rot="17102282" flipH="1">
            <a:off x="322944" y="-125005"/>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ounded Rectangle 5">
            <a:extLst>
              <a:ext uri="{FF2B5EF4-FFF2-40B4-BE49-F238E27FC236}">
                <a16:creationId xmlns:a16="http://schemas.microsoft.com/office/drawing/2014/main" id="{7214F867-0D9C-BA48-B4F2-7F187611C64E}"/>
              </a:ext>
            </a:extLst>
          </p:cNvPr>
          <p:cNvSpPr/>
          <p:nvPr/>
        </p:nvSpPr>
        <p:spPr>
          <a:xfrm flipH="1">
            <a:off x="396952" y="1207609"/>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oneTexte 9">
            <a:extLst>
              <a:ext uri="{FF2B5EF4-FFF2-40B4-BE49-F238E27FC236}">
                <a16:creationId xmlns:a16="http://schemas.microsoft.com/office/drawing/2014/main" id="{355518B9-61C4-621E-DD2B-077C426D629B}"/>
              </a:ext>
            </a:extLst>
          </p:cNvPr>
          <p:cNvSpPr txBox="1"/>
          <p:nvPr/>
        </p:nvSpPr>
        <p:spPr>
          <a:xfrm>
            <a:off x="1820319" y="231856"/>
            <a:ext cx="1002761" cy="584775"/>
          </a:xfrm>
          <a:prstGeom prst="rect">
            <a:avLst/>
          </a:prstGeom>
          <a:noFill/>
        </p:spPr>
        <p:txBody>
          <a:bodyPr wrap="square" rtlCol="0">
            <a:spAutoFit/>
          </a:bodyPr>
          <a:lstStyle/>
          <a:p>
            <a:r>
              <a:rPr lang="fr-CA" sz="3200" b="1" dirty="0">
                <a:solidFill>
                  <a:schemeClr val="bg1"/>
                </a:solidFill>
              </a:rPr>
              <a:t>1.3</a:t>
            </a:r>
          </a:p>
        </p:txBody>
      </p:sp>
      <p:sp>
        <p:nvSpPr>
          <p:cNvPr id="21" name="Oval 2">
            <a:extLst>
              <a:ext uri="{FF2B5EF4-FFF2-40B4-BE49-F238E27FC236}">
                <a16:creationId xmlns:a16="http://schemas.microsoft.com/office/drawing/2014/main" id="{51853F2C-ED76-9EC4-4E50-AF245003B067}"/>
              </a:ext>
            </a:extLst>
          </p:cNvPr>
          <p:cNvSpPr/>
          <p:nvPr/>
        </p:nvSpPr>
        <p:spPr>
          <a:xfrm rot="10800000" flipH="1">
            <a:off x="8076827" y="4333934"/>
            <a:ext cx="3995364" cy="1831974"/>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4">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ZoneTexte 21">
            <a:extLst>
              <a:ext uri="{FF2B5EF4-FFF2-40B4-BE49-F238E27FC236}">
                <a16:creationId xmlns:a16="http://schemas.microsoft.com/office/drawing/2014/main" id="{7BBA89F5-B433-0117-D51C-759AE485C748}"/>
              </a:ext>
            </a:extLst>
          </p:cNvPr>
          <p:cNvSpPr txBox="1"/>
          <p:nvPr/>
        </p:nvSpPr>
        <p:spPr>
          <a:xfrm>
            <a:off x="9245800" y="5116356"/>
            <a:ext cx="3414319" cy="369332"/>
          </a:xfrm>
          <a:prstGeom prst="rect">
            <a:avLst/>
          </a:prstGeom>
          <a:noFill/>
        </p:spPr>
        <p:txBody>
          <a:bodyPr wrap="square" rtlCol="0">
            <a:spAutoFit/>
          </a:bodyPr>
          <a:lstStyle/>
          <a:p>
            <a:r>
              <a:rPr lang="fr-CA" b="1" dirty="0">
                <a:solidFill>
                  <a:schemeClr val="accent2">
                    <a:lumMod val="50000"/>
                  </a:schemeClr>
                </a:solidFill>
              </a:rPr>
              <a:t>Documents ministériels</a:t>
            </a:r>
          </a:p>
        </p:txBody>
      </p:sp>
      <p:sp>
        <p:nvSpPr>
          <p:cNvPr id="24" name="Rectangle 9">
            <a:extLst>
              <a:ext uri="{FF2B5EF4-FFF2-40B4-BE49-F238E27FC236}">
                <a16:creationId xmlns:a16="http://schemas.microsoft.com/office/drawing/2014/main" id="{34BB5730-D191-BE6D-5A7B-A0A8EE04D5EB}"/>
              </a:ext>
            </a:extLst>
          </p:cNvPr>
          <p:cNvSpPr/>
          <p:nvPr/>
        </p:nvSpPr>
        <p:spPr>
          <a:xfrm>
            <a:off x="8216923" y="4883682"/>
            <a:ext cx="1072576" cy="73247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25" name="SmartArt Placeholder 13">
            <a:extLst>
              <a:ext uri="{FF2B5EF4-FFF2-40B4-BE49-F238E27FC236}">
                <a16:creationId xmlns:a16="http://schemas.microsoft.com/office/drawing/2014/main" id="{8AAAC935-AB3F-6275-79EB-CC565F270246}"/>
              </a:ext>
            </a:extLst>
          </p:cNvPr>
          <p:cNvGraphicFramePr>
            <a:graphicFrameLocks/>
          </p:cNvGraphicFramePr>
          <p:nvPr>
            <p:extLst>
              <p:ext uri="{D42A27DB-BD31-4B8C-83A1-F6EECF244321}">
                <p14:modId xmlns:p14="http://schemas.microsoft.com/office/powerpoint/2010/main" val="1476159884"/>
              </p:ext>
            </p:extLst>
          </p:nvPr>
        </p:nvGraphicFramePr>
        <p:xfrm>
          <a:off x="3137643" y="2070543"/>
          <a:ext cx="4248472" cy="365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Chart 3">
            <a:extLst>
              <a:ext uri="{FF2B5EF4-FFF2-40B4-BE49-F238E27FC236}">
                <a16:creationId xmlns:a16="http://schemas.microsoft.com/office/drawing/2014/main" id="{F8EBBD28-88B1-F241-FE32-1F8476F40B3E}"/>
              </a:ext>
            </a:extLst>
          </p:cNvPr>
          <p:cNvGraphicFramePr/>
          <p:nvPr>
            <p:extLst>
              <p:ext uri="{D42A27DB-BD31-4B8C-83A1-F6EECF244321}">
                <p14:modId xmlns:p14="http://schemas.microsoft.com/office/powerpoint/2010/main" val="1182852244"/>
              </p:ext>
            </p:extLst>
          </p:nvPr>
        </p:nvGraphicFramePr>
        <p:xfrm>
          <a:off x="7745905" y="1395640"/>
          <a:ext cx="1584176" cy="1056118"/>
        </p:xfrm>
        <a:graphic>
          <a:graphicData uri="http://schemas.openxmlformats.org/drawingml/2006/chart">
            <c:chart xmlns:c="http://schemas.openxmlformats.org/drawingml/2006/chart" xmlns:r="http://schemas.openxmlformats.org/officeDocument/2006/relationships" r:id="rId8"/>
          </a:graphicData>
        </a:graphic>
      </p:graphicFrame>
      <p:cxnSp>
        <p:nvCxnSpPr>
          <p:cNvPr id="27" name="Elbow Connector 5">
            <a:extLst>
              <a:ext uri="{FF2B5EF4-FFF2-40B4-BE49-F238E27FC236}">
                <a16:creationId xmlns:a16="http://schemas.microsoft.com/office/drawing/2014/main" id="{EF37472E-00BE-10A6-22E9-1909C3CAB4B9}"/>
              </a:ext>
            </a:extLst>
          </p:cNvPr>
          <p:cNvCxnSpPr/>
          <p:nvPr/>
        </p:nvCxnSpPr>
        <p:spPr>
          <a:xfrm flipV="1">
            <a:off x="6016624" y="2064391"/>
            <a:ext cx="2016224" cy="817240"/>
          </a:xfrm>
          <a:prstGeom prst="bentConnector3">
            <a:avLst>
              <a:gd name="adj1" fmla="val 396"/>
            </a:avLst>
          </a:prstGeom>
          <a:ln w="28575">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Elbow Connector 17">
            <a:extLst>
              <a:ext uri="{FF2B5EF4-FFF2-40B4-BE49-F238E27FC236}">
                <a16:creationId xmlns:a16="http://schemas.microsoft.com/office/drawing/2014/main" id="{4AF7D248-3F04-6A2C-F1A8-A34DAA3C3075}"/>
              </a:ext>
            </a:extLst>
          </p:cNvPr>
          <p:cNvCxnSpPr>
            <a:cxnSpLocks/>
          </p:cNvCxnSpPr>
          <p:nvPr/>
        </p:nvCxnSpPr>
        <p:spPr>
          <a:xfrm flipV="1">
            <a:off x="649268" y="4869480"/>
            <a:ext cx="2831184" cy="818909"/>
          </a:xfrm>
          <a:prstGeom prst="bentConnector3">
            <a:avLst>
              <a:gd name="adj1" fmla="val -272"/>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Elbow Connector 25">
            <a:extLst>
              <a:ext uri="{FF2B5EF4-FFF2-40B4-BE49-F238E27FC236}">
                <a16:creationId xmlns:a16="http://schemas.microsoft.com/office/drawing/2014/main" id="{5D1C7FDC-3216-2E86-4E95-294D52076FBB}"/>
              </a:ext>
            </a:extLst>
          </p:cNvPr>
          <p:cNvCxnSpPr>
            <a:cxnSpLocks/>
            <a:endCxn id="33" idx="3"/>
          </p:cNvCxnSpPr>
          <p:nvPr/>
        </p:nvCxnSpPr>
        <p:spPr>
          <a:xfrm rot="10800000">
            <a:off x="1854987" y="2697154"/>
            <a:ext cx="2146752" cy="1086329"/>
          </a:xfrm>
          <a:prstGeom prst="bentConnector3">
            <a:avLst>
              <a:gd name="adj1" fmla="val -373"/>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32" name="Chart 3">
            <a:extLst>
              <a:ext uri="{FF2B5EF4-FFF2-40B4-BE49-F238E27FC236}">
                <a16:creationId xmlns:a16="http://schemas.microsoft.com/office/drawing/2014/main" id="{9F1BD2AA-4266-B1A2-AA07-7F2B93F6F291}"/>
              </a:ext>
            </a:extLst>
          </p:cNvPr>
          <p:cNvGraphicFramePr/>
          <p:nvPr>
            <p:extLst>
              <p:ext uri="{D42A27DB-BD31-4B8C-83A1-F6EECF244321}">
                <p14:modId xmlns:p14="http://schemas.microsoft.com/office/powerpoint/2010/main" val="1519399972"/>
              </p:ext>
            </p:extLst>
          </p:nvPr>
        </p:nvGraphicFramePr>
        <p:xfrm>
          <a:off x="0" y="5550031"/>
          <a:ext cx="1584176" cy="105611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3" name="Chart 3">
            <a:extLst>
              <a:ext uri="{FF2B5EF4-FFF2-40B4-BE49-F238E27FC236}">
                <a16:creationId xmlns:a16="http://schemas.microsoft.com/office/drawing/2014/main" id="{7472794C-FBB2-131B-9BF1-A182F57D7661}"/>
              </a:ext>
            </a:extLst>
          </p:cNvPr>
          <p:cNvGraphicFramePr/>
          <p:nvPr>
            <p:extLst>
              <p:ext uri="{D42A27DB-BD31-4B8C-83A1-F6EECF244321}">
                <p14:modId xmlns:p14="http://schemas.microsoft.com/office/powerpoint/2010/main" val="2991358456"/>
              </p:ext>
            </p:extLst>
          </p:nvPr>
        </p:nvGraphicFramePr>
        <p:xfrm>
          <a:off x="270811" y="2169094"/>
          <a:ext cx="1584176" cy="1056118"/>
        </p:xfrm>
        <a:graphic>
          <a:graphicData uri="http://schemas.openxmlformats.org/drawingml/2006/chart">
            <c:chart xmlns:c="http://schemas.openxmlformats.org/drawingml/2006/chart" xmlns:r="http://schemas.openxmlformats.org/officeDocument/2006/relationships" r:id="rId10"/>
          </a:graphicData>
        </a:graphic>
      </p:graphicFrame>
      <p:sp>
        <p:nvSpPr>
          <p:cNvPr id="2" name="Rounded Rectangle 5">
            <a:extLst>
              <a:ext uri="{FF2B5EF4-FFF2-40B4-BE49-F238E27FC236}">
                <a16:creationId xmlns:a16="http://schemas.microsoft.com/office/drawing/2014/main" id="{54D993B2-92DF-A284-81A1-4A185B52C9CE}"/>
              </a:ext>
            </a:extLst>
          </p:cNvPr>
          <p:cNvSpPr/>
          <p:nvPr/>
        </p:nvSpPr>
        <p:spPr>
          <a:xfrm flipH="1">
            <a:off x="4763108" y="4846270"/>
            <a:ext cx="907447" cy="72309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5">
            <a:extLst>
              <a:ext uri="{FF2B5EF4-FFF2-40B4-BE49-F238E27FC236}">
                <a16:creationId xmlns:a16="http://schemas.microsoft.com/office/drawing/2014/main" id="{36CCD086-C099-B3C7-7566-1FE877AD5E97}"/>
              </a:ext>
            </a:extLst>
          </p:cNvPr>
          <p:cNvSpPr/>
          <p:nvPr/>
        </p:nvSpPr>
        <p:spPr>
          <a:xfrm flipH="1">
            <a:off x="396951" y="6004498"/>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ZoneTexte 11">
            <a:extLst>
              <a:ext uri="{FF2B5EF4-FFF2-40B4-BE49-F238E27FC236}">
                <a16:creationId xmlns:a16="http://schemas.microsoft.com/office/drawing/2014/main" id="{444BA61E-735F-594D-2944-98F516433AB8}"/>
              </a:ext>
            </a:extLst>
          </p:cNvPr>
          <p:cNvSpPr txBox="1"/>
          <p:nvPr/>
        </p:nvSpPr>
        <p:spPr>
          <a:xfrm>
            <a:off x="4763108" y="6573150"/>
            <a:ext cx="7460202" cy="430887"/>
          </a:xfrm>
          <a:prstGeom prst="rect">
            <a:avLst/>
          </a:prstGeom>
          <a:noFill/>
        </p:spPr>
        <p:txBody>
          <a:bodyPr wrap="square">
            <a:spAutoFit/>
          </a:bodyPr>
          <a:lstStyle/>
          <a:p>
            <a:r>
              <a:rPr lang="fr-CA" sz="1200" i="1" dirty="0">
                <a:effectLst/>
                <a:latin typeface="+mj-lt"/>
                <a:ea typeface="SimSun" panose="02010600030101010101" pitchFamily="2" charset="-122"/>
              </a:rPr>
              <a:t>(Crocq et al., 2015; </a:t>
            </a:r>
            <a:r>
              <a:rPr lang="fr-CA" sz="1200" i="1" dirty="0" err="1">
                <a:effectLst/>
                <a:latin typeface="+mj-lt"/>
                <a:ea typeface="SimSun" panose="02010600030101010101" pitchFamily="2" charset="-122"/>
              </a:rPr>
              <a:t>Gough</a:t>
            </a:r>
            <a:r>
              <a:rPr lang="fr-CA" sz="1200" i="1" dirty="0">
                <a:effectLst/>
                <a:latin typeface="+mj-lt"/>
                <a:ea typeface="SimSun" panose="02010600030101010101" pitchFamily="2" charset="-122"/>
              </a:rPr>
              <a:t> Kenyon et al., 2018; Lussier et al., 2017; Maillart et al., 2012; Van </a:t>
            </a:r>
            <a:r>
              <a:rPr lang="fr-CA" sz="1200" i="1" dirty="0" err="1">
                <a:effectLst/>
                <a:latin typeface="+mj-lt"/>
                <a:ea typeface="SimSun" panose="02010600030101010101" pitchFamily="2" charset="-122"/>
              </a:rPr>
              <a:t>Kleeck</a:t>
            </a:r>
            <a:r>
              <a:rPr lang="fr-CA" sz="1200" i="1" dirty="0">
                <a:effectLst/>
                <a:latin typeface="+mj-lt"/>
                <a:ea typeface="SimSun" panose="02010600030101010101" pitchFamily="2" charset="-122"/>
              </a:rPr>
              <a:t>, 2008) </a:t>
            </a:r>
            <a:endParaRPr lang="fr-CA" sz="1200" i="1" dirty="0">
              <a:latin typeface="+mj-lt"/>
            </a:endParaRPr>
          </a:p>
          <a:p>
            <a:endParaRPr lang="fr-CA" sz="1000" i="1" dirty="0">
              <a:latin typeface="+mj-lt"/>
            </a:endParaRPr>
          </a:p>
        </p:txBody>
      </p:sp>
      <p:sp>
        <p:nvSpPr>
          <p:cNvPr id="13" name="ZoneTexte 12">
            <a:extLst>
              <a:ext uri="{FF2B5EF4-FFF2-40B4-BE49-F238E27FC236}">
                <a16:creationId xmlns:a16="http://schemas.microsoft.com/office/drawing/2014/main" id="{A81DC67B-6B45-D8FF-7FE0-A7D217B6F309}"/>
              </a:ext>
            </a:extLst>
          </p:cNvPr>
          <p:cNvSpPr txBox="1"/>
          <p:nvPr/>
        </p:nvSpPr>
        <p:spPr>
          <a:xfrm>
            <a:off x="750167" y="4858793"/>
            <a:ext cx="2611097" cy="1077218"/>
          </a:xfrm>
          <a:prstGeom prst="rect">
            <a:avLst/>
          </a:prstGeom>
          <a:noFill/>
        </p:spPr>
        <p:txBody>
          <a:bodyPr wrap="square" rtlCol="0">
            <a:spAutoFit/>
          </a:bodyPr>
          <a:lstStyle/>
          <a:p>
            <a:r>
              <a:rPr lang="fr-CA" sz="1600" dirty="0"/>
              <a:t>Trouble neurodéveloppemental: compréhension ou/ et de l’expression orale</a:t>
            </a:r>
          </a:p>
        </p:txBody>
      </p:sp>
      <p:sp>
        <p:nvSpPr>
          <p:cNvPr id="15" name="Rectangle 16">
            <a:extLst>
              <a:ext uri="{FF2B5EF4-FFF2-40B4-BE49-F238E27FC236}">
                <a16:creationId xmlns:a16="http://schemas.microsoft.com/office/drawing/2014/main" id="{12449ED9-32EC-FA6C-AE58-2051AE67C4A5}"/>
              </a:ext>
            </a:extLst>
          </p:cNvPr>
          <p:cNvSpPr/>
          <p:nvPr/>
        </p:nvSpPr>
        <p:spPr>
          <a:xfrm rot="2700000">
            <a:off x="4932185" y="3640748"/>
            <a:ext cx="592251" cy="9233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16">
            <a:extLst>
              <a:ext uri="{FF2B5EF4-FFF2-40B4-BE49-F238E27FC236}">
                <a16:creationId xmlns:a16="http://schemas.microsoft.com/office/drawing/2014/main" id="{38993107-1E81-9480-A22D-9F2EC82E54AB}"/>
              </a:ext>
            </a:extLst>
          </p:cNvPr>
          <p:cNvSpPr/>
          <p:nvPr/>
        </p:nvSpPr>
        <p:spPr>
          <a:xfrm rot="2700000">
            <a:off x="900257" y="2421808"/>
            <a:ext cx="343826" cy="53820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ZoneTexte 16">
            <a:extLst>
              <a:ext uri="{FF2B5EF4-FFF2-40B4-BE49-F238E27FC236}">
                <a16:creationId xmlns:a16="http://schemas.microsoft.com/office/drawing/2014/main" id="{6FB6C72B-6A07-9CE5-69F7-11D2D8D916C8}"/>
              </a:ext>
            </a:extLst>
          </p:cNvPr>
          <p:cNvSpPr txBox="1"/>
          <p:nvPr/>
        </p:nvSpPr>
        <p:spPr>
          <a:xfrm>
            <a:off x="1879327" y="2755185"/>
            <a:ext cx="2016225" cy="338554"/>
          </a:xfrm>
          <a:prstGeom prst="rect">
            <a:avLst/>
          </a:prstGeom>
          <a:noFill/>
        </p:spPr>
        <p:txBody>
          <a:bodyPr wrap="square" rtlCol="0">
            <a:spAutoFit/>
          </a:bodyPr>
          <a:lstStyle/>
          <a:p>
            <a:r>
              <a:rPr lang="fr-CA" sz="1600" dirty="0"/>
              <a:t>Inférences causales</a:t>
            </a:r>
          </a:p>
        </p:txBody>
      </p:sp>
      <p:sp>
        <p:nvSpPr>
          <p:cNvPr id="20" name="Rectangle 9">
            <a:extLst>
              <a:ext uri="{FF2B5EF4-FFF2-40B4-BE49-F238E27FC236}">
                <a16:creationId xmlns:a16="http://schemas.microsoft.com/office/drawing/2014/main" id="{22649E27-6725-4C1F-C1D5-0C2137D821A8}"/>
              </a:ext>
            </a:extLst>
          </p:cNvPr>
          <p:cNvSpPr/>
          <p:nvPr/>
        </p:nvSpPr>
        <p:spPr>
          <a:xfrm>
            <a:off x="4874004" y="2854481"/>
            <a:ext cx="727165" cy="55870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ectangle 9">
            <a:extLst>
              <a:ext uri="{FF2B5EF4-FFF2-40B4-BE49-F238E27FC236}">
                <a16:creationId xmlns:a16="http://schemas.microsoft.com/office/drawing/2014/main" id="{B65D8C57-14EC-BEE4-6313-EF059A13E261}"/>
              </a:ext>
            </a:extLst>
          </p:cNvPr>
          <p:cNvSpPr/>
          <p:nvPr/>
        </p:nvSpPr>
        <p:spPr>
          <a:xfrm>
            <a:off x="8312460" y="1780873"/>
            <a:ext cx="497343" cy="291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ZoneTexte 34">
            <a:extLst>
              <a:ext uri="{FF2B5EF4-FFF2-40B4-BE49-F238E27FC236}">
                <a16:creationId xmlns:a16="http://schemas.microsoft.com/office/drawing/2014/main" id="{97FFC487-54D8-52BC-83D6-DC86D3E43F7B}"/>
              </a:ext>
            </a:extLst>
          </p:cNvPr>
          <p:cNvSpPr txBox="1"/>
          <p:nvPr/>
        </p:nvSpPr>
        <p:spPr>
          <a:xfrm>
            <a:off x="6224010" y="2265036"/>
            <a:ext cx="4840841" cy="830997"/>
          </a:xfrm>
          <a:prstGeom prst="rect">
            <a:avLst/>
          </a:prstGeom>
          <a:noFill/>
        </p:spPr>
        <p:txBody>
          <a:bodyPr wrap="square">
            <a:spAutoFit/>
          </a:bodyPr>
          <a:lstStyle/>
          <a:p>
            <a:r>
              <a:rPr lang="fr-CA" sz="1600" dirty="0">
                <a:effectLst/>
                <a:latin typeface="+mj-lt"/>
                <a:ea typeface="SimSun" panose="02010600030101010101" pitchFamily="2" charset="-122"/>
              </a:rPr>
              <a:t>Deux études sur les inférences causales et le développement de la compréhension inférentielle d’élèves TDL</a:t>
            </a:r>
            <a:endParaRPr lang="fr-CA" sz="1600" dirty="0">
              <a:latin typeface="+mj-lt"/>
            </a:endParaRPr>
          </a:p>
        </p:txBody>
      </p:sp>
      <p:sp>
        <p:nvSpPr>
          <p:cNvPr id="37" name="ZoneTexte 36">
            <a:extLst>
              <a:ext uri="{FF2B5EF4-FFF2-40B4-BE49-F238E27FC236}">
                <a16:creationId xmlns:a16="http://schemas.microsoft.com/office/drawing/2014/main" id="{6EFD78D0-2BE3-910D-80FD-BF45DEE90FF3}"/>
              </a:ext>
            </a:extLst>
          </p:cNvPr>
          <p:cNvSpPr txBox="1"/>
          <p:nvPr/>
        </p:nvSpPr>
        <p:spPr>
          <a:xfrm>
            <a:off x="6224010" y="2993915"/>
            <a:ext cx="3454167" cy="276999"/>
          </a:xfrm>
          <a:prstGeom prst="rect">
            <a:avLst/>
          </a:prstGeom>
          <a:noFill/>
        </p:spPr>
        <p:txBody>
          <a:bodyPr wrap="square">
            <a:spAutoFit/>
          </a:bodyPr>
          <a:lstStyle/>
          <a:p>
            <a:r>
              <a:rPr lang="fr-CA" sz="1200" i="1" dirty="0">
                <a:effectLst/>
                <a:latin typeface="+mj-lt"/>
                <a:ea typeface="SimSun" panose="02010600030101010101" pitchFamily="2" charset="-122"/>
              </a:rPr>
              <a:t>(Desmarais et al., 2013; van </a:t>
            </a:r>
            <a:r>
              <a:rPr lang="fr-CA" sz="1200" i="1" dirty="0" err="1">
                <a:effectLst/>
                <a:latin typeface="+mj-lt"/>
                <a:ea typeface="SimSun" panose="02010600030101010101" pitchFamily="2" charset="-122"/>
              </a:rPr>
              <a:t>Kleeck</a:t>
            </a:r>
            <a:r>
              <a:rPr lang="fr-CA" sz="1200" i="1" dirty="0">
                <a:effectLst/>
                <a:latin typeface="+mj-lt"/>
                <a:ea typeface="SimSun" panose="02010600030101010101" pitchFamily="2" charset="-122"/>
              </a:rPr>
              <a:t> et al., 2006)</a:t>
            </a:r>
            <a:r>
              <a:rPr lang="fr-CA" sz="1200" i="1" dirty="0">
                <a:solidFill>
                  <a:srgbClr val="FF0000"/>
                </a:solidFill>
                <a:effectLst/>
                <a:latin typeface="+mj-lt"/>
                <a:ea typeface="SimSun" panose="02010600030101010101" pitchFamily="2" charset="-122"/>
              </a:rPr>
              <a:t> </a:t>
            </a:r>
            <a:endParaRPr lang="fr-CA" sz="1200" i="1" dirty="0">
              <a:latin typeface="+mj-lt"/>
            </a:endParaRPr>
          </a:p>
        </p:txBody>
      </p:sp>
      <p:sp>
        <p:nvSpPr>
          <p:cNvPr id="6" name="ZoneTexte 5">
            <a:extLst>
              <a:ext uri="{FF2B5EF4-FFF2-40B4-BE49-F238E27FC236}">
                <a16:creationId xmlns:a16="http://schemas.microsoft.com/office/drawing/2014/main" id="{9621A772-19BC-E2A6-7E83-A613147D2A70}"/>
              </a:ext>
            </a:extLst>
          </p:cNvPr>
          <p:cNvSpPr txBox="1"/>
          <p:nvPr/>
        </p:nvSpPr>
        <p:spPr>
          <a:xfrm>
            <a:off x="1879327" y="3059476"/>
            <a:ext cx="2220356" cy="738664"/>
          </a:xfrm>
          <a:prstGeom prst="rect">
            <a:avLst/>
          </a:prstGeom>
          <a:noFill/>
        </p:spPr>
        <p:txBody>
          <a:bodyPr wrap="square" rtlCol="0">
            <a:spAutoFit/>
          </a:bodyPr>
          <a:lstStyle/>
          <a:p>
            <a:r>
              <a:rPr lang="fr-CA" sz="1400" i="1" dirty="0"/>
              <a:t>Établir des relations de cause à effet avec les éléments du texte</a:t>
            </a:r>
          </a:p>
        </p:txBody>
      </p:sp>
    </p:spTree>
    <p:extLst>
      <p:ext uri="{BB962C8B-B14F-4D97-AF65-F5344CB8AC3E}">
        <p14:creationId xmlns:p14="http://schemas.microsoft.com/office/powerpoint/2010/main" val="200981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073A83-F5B0-90CA-A1BC-B7E0E3FD61C9}"/>
              </a:ext>
            </a:extLst>
          </p:cNvPr>
          <p:cNvSpPr/>
          <p:nvPr/>
        </p:nvSpPr>
        <p:spPr>
          <a:xfrm>
            <a:off x="0" y="282045"/>
            <a:ext cx="12192000" cy="478921"/>
          </a:xfrm>
          <a:prstGeom prst="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1">
            <a:extLst>
              <a:ext uri="{FF2B5EF4-FFF2-40B4-BE49-F238E27FC236}">
                <a16:creationId xmlns:a16="http://schemas.microsoft.com/office/drawing/2014/main" id="{5D6AC74B-BA50-3B80-0191-32F6D8D9B35D}"/>
              </a:ext>
            </a:extLst>
          </p:cNvPr>
          <p:cNvSpPr/>
          <p:nvPr/>
        </p:nvSpPr>
        <p:spPr>
          <a:xfrm rot="16200000" flipH="1">
            <a:off x="321630" y="1135583"/>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 name="ZoneTexte 10">
            <a:extLst>
              <a:ext uri="{FF2B5EF4-FFF2-40B4-BE49-F238E27FC236}">
                <a16:creationId xmlns:a16="http://schemas.microsoft.com/office/drawing/2014/main" id="{881D9F7E-A9A0-4327-A811-73F18B51649F}"/>
              </a:ext>
            </a:extLst>
          </p:cNvPr>
          <p:cNvSpPr txBox="1"/>
          <p:nvPr/>
        </p:nvSpPr>
        <p:spPr>
          <a:xfrm>
            <a:off x="2676629" y="284850"/>
            <a:ext cx="9515371" cy="523220"/>
          </a:xfrm>
          <a:prstGeom prst="rect">
            <a:avLst/>
          </a:prstGeom>
          <a:noFill/>
        </p:spPr>
        <p:txBody>
          <a:bodyPr wrap="square" rtlCol="0">
            <a:spAutoFit/>
          </a:bodyPr>
          <a:lstStyle/>
          <a:p>
            <a:r>
              <a:rPr lang="fr-CA" sz="2800" b="1" dirty="0">
                <a:solidFill>
                  <a:schemeClr val="bg1"/>
                </a:solidFill>
              </a:rPr>
              <a:t>INTERVENTIONS EN COMPRÉHENSION DE LECTURE</a:t>
            </a:r>
          </a:p>
        </p:txBody>
      </p:sp>
      <p:sp>
        <p:nvSpPr>
          <p:cNvPr id="4" name="Freeform: Shape 41">
            <a:extLst>
              <a:ext uri="{FF2B5EF4-FFF2-40B4-BE49-F238E27FC236}">
                <a16:creationId xmlns:a16="http://schemas.microsoft.com/office/drawing/2014/main" id="{44E84B6F-5828-A1C7-B2F3-398772F8209D}"/>
              </a:ext>
            </a:extLst>
          </p:cNvPr>
          <p:cNvSpPr/>
          <p:nvPr/>
        </p:nvSpPr>
        <p:spPr>
          <a:xfrm rot="982505">
            <a:off x="381673" y="-133783"/>
            <a:ext cx="2082563" cy="2204446"/>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9">
            <a:extLst>
              <a:ext uri="{FF2B5EF4-FFF2-40B4-BE49-F238E27FC236}">
                <a16:creationId xmlns:a16="http://schemas.microsoft.com/office/drawing/2014/main" id="{DD2194A3-8A1C-AED3-41BA-7671672DD367}"/>
              </a:ext>
            </a:extLst>
          </p:cNvPr>
          <p:cNvSpPr/>
          <p:nvPr/>
        </p:nvSpPr>
        <p:spPr>
          <a:xfrm>
            <a:off x="376236" y="1151684"/>
            <a:ext cx="584357" cy="4435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ZoneTexte 11">
            <a:extLst>
              <a:ext uri="{FF2B5EF4-FFF2-40B4-BE49-F238E27FC236}">
                <a16:creationId xmlns:a16="http://schemas.microsoft.com/office/drawing/2014/main" id="{D13ED5EC-3B76-F14A-32C6-9DE819FC6644}"/>
              </a:ext>
            </a:extLst>
          </p:cNvPr>
          <p:cNvSpPr txBox="1"/>
          <p:nvPr/>
        </p:nvSpPr>
        <p:spPr>
          <a:xfrm>
            <a:off x="1745456" y="229117"/>
            <a:ext cx="1431086" cy="584775"/>
          </a:xfrm>
          <a:prstGeom prst="rect">
            <a:avLst/>
          </a:prstGeom>
          <a:noFill/>
        </p:spPr>
        <p:txBody>
          <a:bodyPr wrap="square" rtlCol="0">
            <a:spAutoFit/>
          </a:bodyPr>
          <a:lstStyle/>
          <a:p>
            <a:r>
              <a:rPr lang="fr-CA" sz="3200" b="1" dirty="0">
                <a:solidFill>
                  <a:schemeClr val="bg1"/>
                </a:solidFill>
              </a:rPr>
              <a:t>1.4</a:t>
            </a:r>
          </a:p>
        </p:txBody>
      </p:sp>
      <p:sp>
        <p:nvSpPr>
          <p:cNvPr id="2" name="Oval 2">
            <a:extLst>
              <a:ext uri="{FF2B5EF4-FFF2-40B4-BE49-F238E27FC236}">
                <a16:creationId xmlns:a16="http://schemas.microsoft.com/office/drawing/2014/main" id="{38121339-70AB-FCAF-EC44-95A2C1C19F42}"/>
              </a:ext>
            </a:extLst>
          </p:cNvPr>
          <p:cNvSpPr/>
          <p:nvPr/>
        </p:nvSpPr>
        <p:spPr>
          <a:xfrm rot="10800000" flipH="1">
            <a:off x="8162399" y="4333932"/>
            <a:ext cx="3909792" cy="1647417"/>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ZoneTexte 4">
            <a:extLst>
              <a:ext uri="{FF2B5EF4-FFF2-40B4-BE49-F238E27FC236}">
                <a16:creationId xmlns:a16="http://schemas.microsoft.com/office/drawing/2014/main" id="{CE29B0D5-9E8A-6576-EC03-45DF0BBEA280}"/>
              </a:ext>
            </a:extLst>
          </p:cNvPr>
          <p:cNvSpPr txBox="1"/>
          <p:nvPr/>
        </p:nvSpPr>
        <p:spPr>
          <a:xfrm>
            <a:off x="9501770" y="4972975"/>
            <a:ext cx="2404484" cy="369332"/>
          </a:xfrm>
          <a:prstGeom prst="rect">
            <a:avLst/>
          </a:prstGeom>
          <a:noFill/>
        </p:spPr>
        <p:txBody>
          <a:bodyPr wrap="square" rtlCol="0">
            <a:spAutoFit/>
          </a:bodyPr>
          <a:lstStyle/>
          <a:p>
            <a:r>
              <a:rPr lang="fr-CA" b="1" dirty="0">
                <a:solidFill>
                  <a:schemeClr val="accent5">
                    <a:lumMod val="50000"/>
                  </a:schemeClr>
                </a:solidFill>
              </a:rPr>
              <a:t>L’orthopédagogue</a:t>
            </a:r>
          </a:p>
        </p:txBody>
      </p:sp>
      <p:sp>
        <p:nvSpPr>
          <p:cNvPr id="8" name="Rectangle 7">
            <a:extLst>
              <a:ext uri="{FF2B5EF4-FFF2-40B4-BE49-F238E27FC236}">
                <a16:creationId xmlns:a16="http://schemas.microsoft.com/office/drawing/2014/main" id="{6F23F2D4-4674-99E4-FE5E-3C4C9D27D06C}"/>
              </a:ext>
            </a:extLst>
          </p:cNvPr>
          <p:cNvSpPr/>
          <p:nvPr/>
        </p:nvSpPr>
        <p:spPr>
          <a:xfrm rot="18900000">
            <a:off x="8857304" y="4688757"/>
            <a:ext cx="444407" cy="106360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TextBox 11">
            <a:extLst>
              <a:ext uri="{FF2B5EF4-FFF2-40B4-BE49-F238E27FC236}">
                <a16:creationId xmlns:a16="http://schemas.microsoft.com/office/drawing/2014/main" id="{5B2DF75A-7F85-F3F8-DD06-F39A20F66F1F}"/>
              </a:ext>
            </a:extLst>
          </p:cNvPr>
          <p:cNvSpPr txBox="1"/>
          <p:nvPr/>
        </p:nvSpPr>
        <p:spPr>
          <a:xfrm>
            <a:off x="3702601" y="2254771"/>
            <a:ext cx="613578" cy="523220"/>
          </a:xfrm>
          <a:prstGeom prst="rect">
            <a:avLst/>
          </a:prstGeom>
          <a:noFill/>
        </p:spPr>
        <p:txBody>
          <a:bodyPr wrap="square" rtlCol="0" anchor="ctr">
            <a:spAutoFit/>
          </a:bodyPr>
          <a:lstStyle/>
          <a:p>
            <a:pPr algn="ctr"/>
            <a:r>
              <a:rPr lang="en-US" altLang="ko-KR" sz="2800" b="1" dirty="0">
                <a:solidFill>
                  <a:schemeClr val="bg1"/>
                </a:solidFill>
                <a:cs typeface="Arial" pitchFamily="34" charset="0"/>
              </a:rPr>
              <a:t>2</a:t>
            </a:r>
            <a:endParaRPr lang="ko-KR" altLang="en-US" sz="2800" b="1" dirty="0">
              <a:solidFill>
                <a:schemeClr val="bg1"/>
              </a:solidFill>
              <a:cs typeface="Arial" pitchFamily="34" charset="0"/>
            </a:endParaRPr>
          </a:p>
        </p:txBody>
      </p:sp>
      <p:graphicFrame>
        <p:nvGraphicFramePr>
          <p:cNvPr id="21" name="Table 2">
            <a:extLst>
              <a:ext uri="{FF2B5EF4-FFF2-40B4-BE49-F238E27FC236}">
                <a16:creationId xmlns:a16="http://schemas.microsoft.com/office/drawing/2014/main" id="{46B8F9DF-A46D-5793-898D-4154C4D4FC2A}"/>
              </a:ext>
            </a:extLst>
          </p:cNvPr>
          <p:cNvGraphicFramePr>
            <a:graphicFrameLocks noGrp="1"/>
          </p:cNvGraphicFramePr>
          <p:nvPr>
            <p:extLst>
              <p:ext uri="{D42A27DB-BD31-4B8C-83A1-F6EECF244321}">
                <p14:modId xmlns:p14="http://schemas.microsoft.com/office/powerpoint/2010/main" val="712168716"/>
              </p:ext>
            </p:extLst>
          </p:nvPr>
        </p:nvGraphicFramePr>
        <p:xfrm>
          <a:off x="3038386" y="2048353"/>
          <a:ext cx="2263100" cy="4615595"/>
        </p:xfrm>
        <a:graphic>
          <a:graphicData uri="http://schemas.openxmlformats.org/drawingml/2006/table">
            <a:tbl>
              <a:tblPr firstRow="1" bandRow="1">
                <a:tableStyleId>{5940675A-B579-460E-94D1-54222C63F5DA}</a:tableStyleId>
              </a:tblPr>
              <a:tblGrid>
                <a:gridCol w="22379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39310">
                  <a:extLst>
                    <a:ext uri="{9D8B030D-6E8A-4147-A177-3AD203B41FA5}">
                      <a16:colId xmlns:a16="http://schemas.microsoft.com/office/drawing/2014/main" val="20002"/>
                    </a:ext>
                  </a:extLst>
                </a:gridCol>
              </a:tblGrid>
              <a:tr h="942213">
                <a:tc>
                  <a:txBody>
                    <a:bodyPr/>
                    <a:lstStyle/>
                    <a:p>
                      <a:pPr algn="ctr" latinLnBrk="1"/>
                      <a:endParaRPr lang="ko-KR" altLang="en-US" sz="800" dirty="0">
                        <a:solidFill>
                          <a:schemeClr val="bg1"/>
                        </a:solidFill>
                        <a:latin typeface="Arial" pitchFamily="34" charset="0"/>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bg1"/>
                        </a:solidFill>
                        <a:latin typeface="Arial" pitchFamily="34" charset="0"/>
                        <a:cs typeface="Arial" pitchFamily="34" charset="0"/>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bg1"/>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6885">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Arial" pitchFamily="34" charset="0"/>
                          <a:cs typeface="Arial" pitchFamily="34" charset="0"/>
                        </a:rPr>
                        <a:t>Interactions </a:t>
                      </a:r>
                      <a:r>
                        <a:rPr lang="en-US" altLang="ko-KR" sz="1200" b="1" dirty="0" err="1">
                          <a:solidFill>
                            <a:schemeClr val="tx1">
                              <a:lumMod val="75000"/>
                              <a:lumOff val="25000"/>
                            </a:schemeClr>
                          </a:solidFill>
                          <a:latin typeface="Arial" pitchFamily="34" charset="0"/>
                          <a:cs typeface="Arial" pitchFamily="34" charset="0"/>
                        </a:rPr>
                        <a:t>sociales</a:t>
                      </a:r>
                      <a:r>
                        <a:rPr lang="en-US" altLang="ko-KR" sz="1200" b="1" dirty="0">
                          <a:solidFill>
                            <a:schemeClr val="tx1">
                              <a:lumMod val="75000"/>
                              <a:lumOff val="25000"/>
                            </a:schemeClr>
                          </a:solidFill>
                          <a:latin typeface="Arial" pitchFamily="34" charset="0"/>
                          <a:cs typeface="Arial" pitchFamily="34" charset="0"/>
                        </a:rPr>
                        <a:t>…</a:t>
                      </a:r>
                      <a:endParaRPr lang="ko-KR" altLang="en-US" sz="1200" b="1"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2463">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accent2"/>
                          </a:solidFill>
                          <a:latin typeface="Arial" pitchFamily="34" charset="0"/>
                          <a:cs typeface="Arial" pitchFamily="34" charset="0"/>
                        </a:rPr>
                        <a:t>Irwin (2007)</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accent2"/>
                          </a:solidFill>
                          <a:latin typeface="Arial" pitchFamily="34" charset="0"/>
                          <a:cs typeface="Arial" pitchFamily="34" charset="0"/>
                        </a:rPr>
                        <a:t>Legendre (2008)</a:t>
                      </a:r>
                      <a:endParaRPr lang="ko-KR" altLang="en-US" sz="1600" b="1" dirty="0">
                        <a:solidFill>
                          <a:schemeClr val="accent2"/>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rgbClr val="07A398"/>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65785">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r-CA" altLang="ko-KR" sz="1200" b="1" dirty="0">
                          <a:solidFill>
                            <a:schemeClr val="tx1">
                              <a:lumMod val="75000"/>
                              <a:lumOff val="25000"/>
                            </a:schemeClr>
                          </a:solidFill>
                          <a:latin typeface="Arial" pitchFamily="34" charset="0"/>
                          <a:cs typeface="Arial" pitchFamily="34" charset="0"/>
                        </a:rPr>
                        <a:t>Contexte de lecture</a:t>
                      </a:r>
                      <a:r>
                        <a:rPr lang="fr-CA" altLang="ko-KR" sz="1200" dirty="0">
                          <a:solidFill>
                            <a:schemeClr val="tx1">
                              <a:lumMod val="75000"/>
                              <a:lumOff val="25000"/>
                            </a:schemeClr>
                          </a:solidFill>
                          <a:latin typeface="Arial" pitchFamily="34" charset="0"/>
                          <a:cs typeface="Arial" pitchFamily="34" charset="0"/>
                        </a:rPr>
                        <a:t>: création d’un sens nouveau (lecture interactive)</a:t>
                      </a:r>
                    </a:p>
                    <a:p>
                      <a:pPr marL="0" marR="0" indent="0" algn="ctr" defTabSz="914400" rtl="0" eaLnBrk="1" fontAlgn="auto" latinLnBrk="1" hangingPunct="1">
                        <a:lnSpc>
                          <a:spcPct val="100000"/>
                        </a:lnSpc>
                        <a:spcBef>
                          <a:spcPts val="0"/>
                        </a:spcBef>
                        <a:spcAft>
                          <a:spcPts val="0"/>
                        </a:spcAft>
                        <a:buClrTx/>
                        <a:buSzTx/>
                        <a:buFontTx/>
                        <a:buNone/>
                        <a:tabLst/>
                        <a:defRPr/>
                      </a:pPr>
                      <a:endParaRPr lang="fr-CA" altLang="ko-KR" sz="1200" dirty="0">
                        <a:solidFill>
                          <a:schemeClr val="tx1">
                            <a:lumMod val="75000"/>
                            <a:lumOff val="25000"/>
                          </a:schemeClr>
                        </a:solidFill>
                        <a:latin typeface="Arial" pitchFamily="34"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fr-CA" altLang="ko-KR" sz="1200" b="1" dirty="0">
                          <a:solidFill>
                            <a:schemeClr val="tx1">
                              <a:lumMod val="75000"/>
                              <a:lumOff val="25000"/>
                            </a:schemeClr>
                          </a:solidFill>
                          <a:latin typeface="Arial" pitchFamily="34" charset="0"/>
                          <a:cs typeface="Arial" pitchFamily="34" charset="0"/>
                        </a:rPr>
                        <a:t>Démarche de compréhension</a:t>
                      </a:r>
                      <a:r>
                        <a:rPr lang="fr-CA" altLang="ko-KR" sz="1200" dirty="0">
                          <a:solidFill>
                            <a:schemeClr val="tx1">
                              <a:lumMod val="75000"/>
                              <a:lumOff val="25000"/>
                            </a:schemeClr>
                          </a:solidFill>
                          <a:latin typeface="Arial" pitchFamily="34" charset="0"/>
                          <a:cs typeface="Arial" pitchFamily="34" charset="0"/>
                        </a:rPr>
                        <a:t>: transformer sa manière de pensée (angle socioconstructiviste</a:t>
                      </a:r>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29636">
                <a:tc>
                  <a:txBody>
                    <a:bodyPr/>
                    <a:lstStyle/>
                    <a:p>
                      <a:pPr algn="ctr" latinLnBrk="1"/>
                      <a:endParaRPr lang="ko-KR" altLang="en-US" sz="800" b="1"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7186">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22" name="Group 3">
            <a:extLst>
              <a:ext uri="{FF2B5EF4-FFF2-40B4-BE49-F238E27FC236}">
                <a16:creationId xmlns:a16="http://schemas.microsoft.com/office/drawing/2014/main" id="{EB320867-EEF4-B791-CF6D-EBA0F069A7C5}"/>
              </a:ext>
            </a:extLst>
          </p:cNvPr>
          <p:cNvGrpSpPr/>
          <p:nvPr/>
        </p:nvGrpSpPr>
        <p:grpSpPr>
          <a:xfrm>
            <a:off x="3269935" y="5991019"/>
            <a:ext cx="1800000" cy="582131"/>
            <a:chOff x="2627784" y="3579862"/>
            <a:chExt cx="1986980" cy="360040"/>
          </a:xfrm>
          <a:solidFill>
            <a:srgbClr val="07A398"/>
          </a:solidFill>
        </p:grpSpPr>
        <p:sp>
          <p:nvSpPr>
            <p:cNvPr id="23" name="Rounded Rectangle 9">
              <a:extLst>
                <a:ext uri="{FF2B5EF4-FFF2-40B4-BE49-F238E27FC236}">
                  <a16:creationId xmlns:a16="http://schemas.microsoft.com/office/drawing/2014/main" id="{18ED6657-4227-A5E2-4799-3086424A8970}"/>
                </a:ext>
              </a:extLst>
            </p:cNvPr>
            <p:cNvSpPr/>
            <p:nvPr/>
          </p:nvSpPr>
          <p:spPr>
            <a:xfrm>
              <a:off x="2627784" y="3579862"/>
              <a:ext cx="1986980" cy="360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24" name="TextBox 5">
              <a:extLst>
                <a:ext uri="{FF2B5EF4-FFF2-40B4-BE49-F238E27FC236}">
                  <a16:creationId xmlns:a16="http://schemas.microsoft.com/office/drawing/2014/main" id="{FE4EF9B7-14EC-5FFA-8899-FF7862B6A69B}"/>
                </a:ext>
              </a:extLst>
            </p:cNvPr>
            <p:cNvSpPr txBox="1"/>
            <p:nvPr/>
          </p:nvSpPr>
          <p:spPr>
            <a:xfrm>
              <a:off x="2959117" y="3654367"/>
              <a:ext cx="1324311" cy="209391"/>
            </a:xfrm>
            <a:prstGeom prst="rect">
              <a:avLst/>
            </a:prstGeom>
            <a:noFill/>
          </p:spPr>
          <p:txBody>
            <a:bodyPr wrap="square" rtlCol="0" anchor="ctr">
              <a:spAutoFit/>
            </a:bodyPr>
            <a:lstStyle/>
            <a:p>
              <a:pPr algn="ctr"/>
              <a:r>
                <a:rPr lang="fr-CA" altLang="ko-KR" sz="1600" b="1" dirty="0">
                  <a:solidFill>
                    <a:schemeClr val="bg1"/>
                  </a:solidFill>
                  <a:cs typeface="Arial" pitchFamily="34" charset="0"/>
                </a:rPr>
                <a:t>Dialogue</a:t>
              </a:r>
              <a:endParaRPr lang="ko-KR" altLang="en-US" sz="1600" b="1" dirty="0">
                <a:solidFill>
                  <a:schemeClr val="bg1"/>
                </a:solidFill>
                <a:cs typeface="Arial" pitchFamily="34" charset="0"/>
              </a:endParaRPr>
            </a:p>
          </p:txBody>
        </p:sp>
      </p:grpSp>
      <p:graphicFrame>
        <p:nvGraphicFramePr>
          <p:cNvPr id="25" name="Table 6">
            <a:extLst>
              <a:ext uri="{FF2B5EF4-FFF2-40B4-BE49-F238E27FC236}">
                <a16:creationId xmlns:a16="http://schemas.microsoft.com/office/drawing/2014/main" id="{67702814-9295-F9FF-C304-B229012E8BF4}"/>
              </a:ext>
            </a:extLst>
          </p:cNvPr>
          <p:cNvGraphicFramePr>
            <a:graphicFrameLocks noGrp="1"/>
          </p:cNvGraphicFramePr>
          <p:nvPr>
            <p:extLst>
              <p:ext uri="{D42A27DB-BD31-4B8C-83A1-F6EECF244321}">
                <p14:modId xmlns:p14="http://schemas.microsoft.com/office/powerpoint/2010/main" val="2871289178"/>
              </p:ext>
            </p:extLst>
          </p:nvPr>
        </p:nvGraphicFramePr>
        <p:xfrm>
          <a:off x="5733362" y="2048355"/>
          <a:ext cx="2263100" cy="4615592"/>
        </p:xfrm>
        <a:graphic>
          <a:graphicData uri="http://schemas.openxmlformats.org/drawingml/2006/table">
            <a:tbl>
              <a:tblPr firstRow="1" bandRow="1">
                <a:tableStyleId>{5940675A-B579-460E-94D1-54222C63F5DA}</a:tableStyleId>
              </a:tblPr>
              <a:tblGrid>
                <a:gridCol w="22379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39310">
                  <a:extLst>
                    <a:ext uri="{9D8B030D-6E8A-4147-A177-3AD203B41FA5}">
                      <a16:colId xmlns:a16="http://schemas.microsoft.com/office/drawing/2014/main" val="20002"/>
                    </a:ext>
                  </a:extLst>
                </a:gridCol>
              </a:tblGrid>
              <a:tr h="1008290">
                <a:tc>
                  <a:txBody>
                    <a:bodyPr/>
                    <a:lstStyle/>
                    <a:p>
                      <a:pPr algn="ctr" latinLnBrk="1"/>
                      <a:endParaRPr lang="ko-KR" altLang="en-US" sz="800" dirty="0">
                        <a:solidFill>
                          <a:schemeClr val="bg1"/>
                        </a:solidFill>
                        <a:latin typeface="Arial" pitchFamily="34" charset="0"/>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bg1"/>
                        </a:solidFill>
                        <a:latin typeface="Arial" pitchFamily="34" charset="0"/>
                        <a:cs typeface="Arial" pitchFamily="34" charset="0"/>
                      </a:endParaRPr>
                    </a:p>
                  </a:txBody>
                  <a:tcPr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bg1"/>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7097">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err="1">
                          <a:solidFill>
                            <a:schemeClr val="tx1">
                              <a:lumMod val="75000"/>
                              <a:lumOff val="25000"/>
                            </a:schemeClr>
                          </a:solidFill>
                          <a:latin typeface="Arial" pitchFamily="34" charset="0"/>
                          <a:cs typeface="Arial" pitchFamily="34" charset="0"/>
                        </a:rPr>
                        <a:t>Enseignement</a:t>
                      </a:r>
                      <a:r>
                        <a:rPr lang="en-US" altLang="ko-KR" sz="1200" b="1" dirty="0">
                          <a:solidFill>
                            <a:schemeClr val="tx1">
                              <a:lumMod val="75000"/>
                              <a:lumOff val="25000"/>
                            </a:schemeClr>
                          </a:solidFill>
                          <a:latin typeface="Arial" pitchFamily="34" charset="0"/>
                          <a:cs typeface="Arial" pitchFamily="34" charset="0"/>
                        </a:rPr>
                        <a:t> </a:t>
                      </a:r>
                      <a:r>
                        <a:rPr lang="en-US" altLang="ko-KR" sz="1200" b="1" dirty="0" err="1">
                          <a:solidFill>
                            <a:schemeClr val="tx1">
                              <a:lumMod val="75000"/>
                              <a:lumOff val="25000"/>
                            </a:schemeClr>
                          </a:solidFill>
                          <a:latin typeface="Arial" pitchFamily="34" charset="0"/>
                          <a:cs typeface="Arial" pitchFamily="34" charset="0"/>
                        </a:rPr>
                        <a:t>explicite</a:t>
                      </a:r>
                      <a:r>
                        <a:rPr lang="en-US" altLang="ko-KR" sz="1200" b="1" dirty="0">
                          <a:solidFill>
                            <a:schemeClr val="tx1">
                              <a:lumMod val="75000"/>
                              <a:lumOff val="25000"/>
                            </a:schemeClr>
                          </a:solidFill>
                          <a:latin typeface="Arial" pitchFamily="34" charset="0"/>
                          <a:cs typeface="Arial" pitchFamily="34" charset="0"/>
                        </a:rPr>
                        <a:t>…</a:t>
                      </a:r>
                      <a:endParaRPr lang="ko-KR" altLang="en-US" sz="1200" b="1"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80506">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accent3"/>
                          </a:solidFill>
                          <a:latin typeface="Arial" pitchFamily="34" charset="0"/>
                          <a:cs typeface="Arial" pitchFamily="34" charset="0"/>
                        </a:rPr>
                        <a:t>Irwin (2007)</a:t>
                      </a:r>
                      <a:endParaRPr lang="ko-KR" altLang="en-US" sz="1600" b="1" dirty="0">
                        <a:solidFill>
                          <a:schemeClr val="accent3"/>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3"/>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82606">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r-CA" altLang="ko-KR" sz="1200" dirty="0">
                          <a:solidFill>
                            <a:schemeClr val="tx1">
                              <a:lumMod val="75000"/>
                              <a:lumOff val="25000"/>
                            </a:schemeClr>
                          </a:solidFill>
                          <a:latin typeface="Arial" pitchFamily="34" charset="0"/>
                          <a:cs typeface="Arial" pitchFamily="34" charset="0"/>
                        </a:rPr>
                        <a:t>Irwin (2007) précise « que si nous pouvons comprendre comment la compréhension se produit, alors nous pouvons apprendre aux élèves à le faire. »p.2</a:t>
                      </a:r>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9766">
                <a:tc>
                  <a:txBody>
                    <a:bodyPr/>
                    <a:lstStyle/>
                    <a:p>
                      <a:pPr algn="ctr" latinLnBrk="1"/>
                      <a:endParaRPr lang="ko-KR" altLang="en-US" sz="800" b="1"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7327">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26" name="Group 7">
            <a:extLst>
              <a:ext uri="{FF2B5EF4-FFF2-40B4-BE49-F238E27FC236}">
                <a16:creationId xmlns:a16="http://schemas.microsoft.com/office/drawing/2014/main" id="{21AC2C7B-C81D-84BD-B563-C496D95BF7A5}"/>
              </a:ext>
            </a:extLst>
          </p:cNvPr>
          <p:cNvGrpSpPr/>
          <p:nvPr/>
        </p:nvGrpSpPr>
        <p:grpSpPr>
          <a:xfrm>
            <a:off x="5964911" y="5981350"/>
            <a:ext cx="1800000" cy="582130"/>
            <a:chOff x="2627784" y="3579862"/>
            <a:chExt cx="1986980" cy="360040"/>
          </a:xfrm>
        </p:grpSpPr>
        <p:sp>
          <p:nvSpPr>
            <p:cNvPr id="27" name="Rounded Rectangle 13">
              <a:extLst>
                <a:ext uri="{FF2B5EF4-FFF2-40B4-BE49-F238E27FC236}">
                  <a16:creationId xmlns:a16="http://schemas.microsoft.com/office/drawing/2014/main" id="{FBC195D0-96AA-FC99-4D87-47F7C53FE205}"/>
                </a:ext>
              </a:extLst>
            </p:cNvPr>
            <p:cNvSpPr/>
            <p:nvPr/>
          </p:nvSpPr>
          <p:spPr>
            <a:xfrm>
              <a:off x="2627784" y="3579862"/>
              <a:ext cx="1986980" cy="36004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8" name="TextBox 9">
              <a:extLst>
                <a:ext uri="{FF2B5EF4-FFF2-40B4-BE49-F238E27FC236}">
                  <a16:creationId xmlns:a16="http://schemas.microsoft.com/office/drawing/2014/main" id="{06CFC358-3A63-ACF6-0688-D8C499F7E9C0}"/>
                </a:ext>
              </a:extLst>
            </p:cNvPr>
            <p:cNvSpPr txBox="1"/>
            <p:nvPr/>
          </p:nvSpPr>
          <p:spPr>
            <a:xfrm>
              <a:off x="2843339" y="3654366"/>
              <a:ext cx="1614745" cy="209391"/>
            </a:xfrm>
            <a:prstGeom prst="rect">
              <a:avLst/>
            </a:prstGeom>
            <a:noFill/>
          </p:spPr>
          <p:txBody>
            <a:bodyPr wrap="square" rtlCol="0" anchor="ctr">
              <a:spAutoFit/>
            </a:bodyPr>
            <a:lstStyle/>
            <a:p>
              <a:pPr algn="ctr"/>
              <a:r>
                <a:rPr lang="en-US" altLang="ko-KR" sz="1600" b="1" dirty="0" err="1">
                  <a:solidFill>
                    <a:schemeClr val="bg1"/>
                  </a:solidFill>
                  <a:cs typeface="Arial" pitchFamily="34" charset="0"/>
                </a:rPr>
                <a:t>Modélisation</a:t>
              </a:r>
              <a:endParaRPr lang="ko-KR" altLang="en-US" sz="1600" b="1" dirty="0">
                <a:solidFill>
                  <a:schemeClr val="bg1"/>
                </a:solidFill>
                <a:cs typeface="Arial" pitchFamily="34" charset="0"/>
              </a:endParaRPr>
            </a:p>
          </p:txBody>
        </p:sp>
      </p:grpSp>
      <p:graphicFrame>
        <p:nvGraphicFramePr>
          <p:cNvPr id="29" name="Table 10">
            <a:extLst>
              <a:ext uri="{FF2B5EF4-FFF2-40B4-BE49-F238E27FC236}">
                <a16:creationId xmlns:a16="http://schemas.microsoft.com/office/drawing/2014/main" id="{B95135BF-E94C-DEB8-4319-96B0B6262BDA}"/>
              </a:ext>
            </a:extLst>
          </p:cNvPr>
          <p:cNvGraphicFramePr>
            <a:graphicFrameLocks noGrp="1"/>
          </p:cNvGraphicFramePr>
          <p:nvPr>
            <p:extLst>
              <p:ext uri="{D42A27DB-BD31-4B8C-83A1-F6EECF244321}">
                <p14:modId xmlns:p14="http://schemas.microsoft.com/office/powerpoint/2010/main" val="3814933788"/>
              </p:ext>
            </p:extLst>
          </p:nvPr>
        </p:nvGraphicFramePr>
        <p:xfrm>
          <a:off x="343410" y="2048352"/>
          <a:ext cx="2263100" cy="4615595"/>
        </p:xfrm>
        <a:graphic>
          <a:graphicData uri="http://schemas.openxmlformats.org/drawingml/2006/table">
            <a:tbl>
              <a:tblPr firstRow="1" bandRow="1">
                <a:tableStyleId>{5940675A-B579-460E-94D1-54222C63F5DA}</a:tableStyleId>
              </a:tblPr>
              <a:tblGrid>
                <a:gridCol w="22379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39310">
                  <a:extLst>
                    <a:ext uri="{9D8B030D-6E8A-4147-A177-3AD203B41FA5}">
                      <a16:colId xmlns:a16="http://schemas.microsoft.com/office/drawing/2014/main" val="20002"/>
                    </a:ext>
                  </a:extLst>
                </a:gridCol>
              </a:tblGrid>
              <a:tr h="1005640">
                <a:tc>
                  <a:txBody>
                    <a:bodyPr/>
                    <a:lstStyle/>
                    <a:p>
                      <a:pPr algn="ctr" latinLnBrk="1"/>
                      <a:endParaRPr lang="ko-KR" altLang="en-US" sz="800" dirty="0">
                        <a:solidFill>
                          <a:schemeClr val="bg1"/>
                        </a:solidFill>
                        <a:latin typeface="Arial" pitchFamily="34" charset="0"/>
                        <a:cs typeface="Arial" pitchFamily="34" charset="0"/>
                      </a:endParaRPr>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bg1"/>
                        </a:solidFill>
                        <a:latin typeface="Arial" pitchFamily="34" charset="0"/>
                        <a:cs typeface="Arial" pitchFamily="34" charset="0"/>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bg1"/>
                        </a:solidFill>
                        <a:latin typeface="Arial" pitchFamily="34" charset="0"/>
                        <a:cs typeface="Arial" pitchFamily="34" charset="0"/>
                      </a:endParaRP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7978">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r-CA" altLang="ko-KR" sz="1200" b="1" dirty="0">
                          <a:solidFill>
                            <a:schemeClr val="tx1">
                              <a:lumMod val="75000"/>
                              <a:lumOff val="25000"/>
                            </a:schemeClr>
                          </a:solidFill>
                          <a:latin typeface="Arial" pitchFamily="34" charset="0"/>
                          <a:cs typeface="Arial" pitchFamily="34" charset="0"/>
                        </a:rPr>
                        <a:t>Attentes de premier cycle…</a:t>
                      </a:r>
                      <a:endParaRPr lang="ko-KR" altLang="en-US" sz="1200" b="1"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78980">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accent1"/>
                          </a:solidFill>
                          <a:latin typeface="Arial" pitchFamily="34" charset="0"/>
                          <a:cs typeface="Arial" pitchFamily="34" charset="0"/>
                        </a:rPr>
                        <a:t>PFEQ (2021)</a:t>
                      </a:r>
                      <a:endParaRPr lang="ko-KR" altLang="en-US" sz="1600" b="1" dirty="0">
                        <a:solidFill>
                          <a:schemeClr val="accent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1"/>
                        </a:solidFill>
                        <a:latin typeface="Arial" pitchFamily="34" charset="0"/>
                        <a:cs typeface="Arial" pitchFamily="34" charset="0"/>
                      </a:endParaRPr>
                    </a:p>
                  </a:txBody>
                  <a:tcPr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77921">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r-CA" altLang="ko-KR" sz="1200" dirty="0">
                          <a:solidFill>
                            <a:schemeClr val="tx1">
                              <a:lumMod val="75000"/>
                              <a:lumOff val="25000"/>
                            </a:schemeClr>
                          </a:solidFill>
                          <a:latin typeface="Arial" pitchFamily="34" charset="0"/>
                          <a:cs typeface="Arial" pitchFamily="34" charset="0"/>
                        </a:rPr>
                        <a:t>L’enseignement de la compréhension en lecture repose sur le repérage d’éléments explicites du texte.  Les inférences se présentent au deuxième cycle du primaire.</a:t>
                      </a:r>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8558">
                <a:tc>
                  <a:txBody>
                    <a:bodyPr/>
                    <a:lstStyle/>
                    <a:p>
                      <a:pPr algn="ctr" latinLnBrk="1"/>
                      <a:endParaRPr lang="ko-KR" altLang="en-US" sz="800" b="1"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6518">
                <a:tc>
                  <a:txBody>
                    <a:bodyPr/>
                    <a:lstStyle/>
                    <a:p>
                      <a:pPr algn="ctr" latinLnBrk="1"/>
                      <a:endParaRPr lang="ko-KR" altLang="en-US" sz="800" dirty="0">
                        <a:solidFill>
                          <a:schemeClr val="tx1">
                            <a:lumMod val="75000"/>
                            <a:lumOff val="25000"/>
                          </a:schemeClr>
                        </a:solidFill>
                        <a:latin typeface="Arial" pitchFamily="34" charset="0"/>
                        <a:cs typeface="Arial" pitchFamily="34" charset="0"/>
                      </a:endParaRPr>
                    </a:p>
                  </a:txBody>
                  <a:tcPr anchor="ctr">
                    <a:lnL w="28575" cap="flat" cmpd="sng" algn="ctr">
                      <a:solidFill>
                        <a:schemeClr val="accent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30" name="Group 11">
            <a:extLst>
              <a:ext uri="{FF2B5EF4-FFF2-40B4-BE49-F238E27FC236}">
                <a16:creationId xmlns:a16="http://schemas.microsoft.com/office/drawing/2014/main" id="{C4F9236A-5DF7-BAA6-AE13-16E97B5DFB27}"/>
              </a:ext>
            </a:extLst>
          </p:cNvPr>
          <p:cNvGrpSpPr/>
          <p:nvPr/>
        </p:nvGrpSpPr>
        <p:grpSpPr>
          <a:xfrm>
            <a:off x="592412" y="5981350"/>
            <a:ext cx="1800000" cy="584776"/>
            <a:chOff x="2627784" y="3578226"/>
            <a:chExt cx="1752173" cy="361676"/>
          </a:xfrm>
          <a:solidFill>
            <a:srgbClr val="0680C3"/>
          </a:solidFill>
        </p:grpSpPr>
        <p:sp>
          <p:nvSpPr>
            <p:cNvPr id="31" name="Rounded Rectangle 17">
              <a:extLst>
                <a:ext uri="{FF2B5EF4-FFF2-40B4-BE49-F238E27FC236}">
                  <a16:creationId xmlns:a16="http://schemas.microsoft.com/office/drawing/2014/main" id="{C6EB7B49-FEC7-3A4B-498B-5E47C0944783}"/>
                </a:ext>
              </a:extLst>
            </p:cNvPr>
            <p:cNvSpPr/>
            <p:nvPr/>
          </p:nvSpPr>
          <p:spPr>
            <a:xfrm>
              <a:off x="2627784" y="3579862"/>
              <a:ext cx="1752173" cy="360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2" name="TextBox 13">
              <a:extLst>
                <a:ext uri="{FF2B5EF4-FFF2-40B4-BE49-F238E27FC236}">
                  <a16:creationId xmlns:a16="http://schemas.microsoft.com/office/drawing/2014/main" id="{A056A755-E7B3-33CE-C311-B55BC48A5E6C}"/>
                </a:ext>
              </a:extLst>
            </p:cNvPr>
            <p:cNvSpPr txBox="1"/>
            <p:nvPr/>
          </p:nvSpPr>
          <p:spPr>
            <a:xfrm>
              <a:off x="2868337" y="3578226"/>
              <a:ext cx="1339105" cy="361675"/>
            </a:xfrm>
            <a:prstGeom prst="rect">
              <a:avLst/>
            </a:prstGeom>
            <a:noFill/>
          </p:spPr>
          <p:txBody>
            <a:bodyPr wrap="square" rtlCol="0" anchor="ctr">
              <a:spAutoFit/>
            </a:bodyPr>
            <a:lstStyle/>
            <a:p>
              <a:pPr algn="ctr"/>
              <a:r>
                <a:rPr lang="en-US" altLang="ko-KR" sz="1600" b="1" dirty="0">
                  <a:solidFill>
                    <a:schemeClr val="bg1"/>
                  </a:solidFill>
                  <a:cs typeface="Arial" pitchFamily="34" charset="0"/>
                </a:rPr>
                <a:t>Documents ministériels</a:t>
              </a:r>
              <a:endParaRPr lang="ko-KR" altLang="en-US" sz="1600" b="1" dirty="0">
                <a:solidFill>
                  <a:schemeClr val="bg1"/>
                </a:solidFill>
                <a:cs typeface="Arial" pitchFamily="34" charset="0"/>
              </a:endParaRPr>
            </a:p>
          </p:txBody>
        </p:sp>
      </p:grpSp>
      <p:sp>
        <p:nvSpPr>
          <p:cNvPr id="36" name="Rectangle 9">
            <a:extLst>
              <a:ext uri="{FF2B5EF4-FFF2-40B4-BE49-F238E27FC236}">
                <a16:creationId xmlns:a16="http://schemas.microsoft.com/office/drawing/2014/main" id="{D5653143-4DF6-698D-079F-9A6A21EDC896}"/>
              </a:ext>
            </a:extLst>
          </p:cNvPr>
          <p:cNvSpPr/>
          <p:nvPr/>
        </p:nvSpPr>
        <p:spPr>
          <a:xfrm>
            <a:off x="1182781" y="2158334"/>
            <a:ext cx="584357" cy="4435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ectangle 9">
            <a:extLst>
              <a:ext uri="{FF2B5EF4-FFF2-40B4-BE49-F238E27FC236}">
                <a16:creationId xmlns:a16="http://schemas.microsoft.com/office/drawing/2014/main" id="{4EFDD2A4-200B-3486-7CD4-E42DAA4E5FE3}"/>
              </a:ext>
            </a:extLst>
          </p:cNvPr>
          <p:cNvSpPr/>
          <p:nvPr/>
        </p:nvSpPr>
        <p:spPr>
          <a:xfrm>
            <a:off x="3877757" y="2158334"/>
            <a:ext cx="584357" cy="4435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ectangle 9">
            <a:extLst>
              <a:ext uri="{FF2B5EF4-FFF2-40B4-BE49-F238E27FC236}">
                <a16:creationId xmlns:a16="http://schemas.microsoft.com/office/drawing/2014/main" id="{0EC32954-AD63-834F-237E-D7EC01145172}"/>
              </a:ext>
            </a:extLst>
          </p:cNvPr>
          <p:cNvSpPr/>
          <p:nvPr/>
        </p:nvSpPr>
        <p:spPr>
          <a:xfrm>
            <a:off x="6572733" y="2168125"/>
            <a:ext cx="584357" cy="4435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603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073A83-F5B0-90CA-A1BC-B7E0E3FD61C9}"/>
              </a:ext>
            </a:extLst>
          </p:cNvPr>
          <p:cNvSpPr/>
          <p:nvPr/>
        </p:nvSpPr>
        <p:spPr>
          <a:xfrm>
            <a:off x="0" y="282045"/>
            <a:ext cx="12192000" cy="478921"/>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1">
            <a:extLst>
              <a:ext uri="{FF2B5EF4-FFF2-40B4-BE49-F238E27FC236}">
                <a16:creationId xmlns:a16="http://schemas.microsoft.com/office/drawing/2014/main" id="{5D6AC74B-BA50-3B80-0191-32F6D8D9B35D}"/>
              </a:ext>
            </a:extLst>
          </p:cNvPr>
          <p:cNvSpPr/>
          <p:nvPr/>
        </p:nvSpPr>
        <p:spPr>
          <a:xfrm rot="16200000" flipH="1">
            <a:off x="321630" y="1135583"/>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 name="ZoneTexte 10">
            <a:extLst>
              <a:ext uri="{FF2B5EF4-FFF2-40B4-BE49-F238E27FC236}">
                <a16:creationId xmlns:a16="http://schemas.microsoft.com/office/drawing/2014/main" id="{881D9F7E-A9A0-4327-A811-73F18B51649F}"/>
              </a:ext>
            </a:extLst>
          </p:cNvPr>
          <p:cNvSpPr txBox="1"/>
          <p:nvPr/>
        </p:nvSpPr>
        <p:spPr>
          <a:xfrm>
            <a:off x="2751834" y="268921"/>
            <a:ext cx="9515371" cy="523220"/>
          </a:xfrm>
          <a:prstGeom prst="rect">
            <a:avLst/>
          </a:prstGeom>
          <a:noFill/>
        </p:spPr>
        <p:txBody>
          <a:bodyPr wrap="square" rtlCol="0">
            <a:spAutoFit/>
          </a:bodyPr>
          <a:lstStyle/>
          <a:p>
            <a:r>
              <a:rPr lang="fr-CA" sz="2800" b="1" dirty="0">
                <a:solidFill>
                  <a:schemeClr val="bg1"/>
                </a:solidFill>
              </a:rPr>
              <a:t>LE RÔLE DE L’ORTHOPÉDAGOGUE</a:t>
            </a:r>
          </a:p>
        </p:txBody>
      </p:sp>
      <p:sp>
        <p:nvSpPr>
          <p:cNvPr id="5" name="Freeform: Shape 42">
            <a:extLst>
              <a:ext uri="{FF2B5EF4-FFF2-40B4-BE49-F238E27FC236}">
                <a16:creationId xmlns:a16="http://schemas.microsoft.com/office/drawing/2014/main" id="{01F38924-27A7-7C17-0529-2D780988392A}"/>
              </a:ext>
            </a:extLst>
          </p:cNvPr>
          <p:cNvSpPr/>
          <p:nvPr/>
        </p:nvSpPr>
        <p:spPr>
          <a:xfrm rot="17102282" flipH="1">
            <a:off x="322943" y="-128244"/>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FC182326-55FE-7E73-7AAC-5ADF465981E4}"/>
              </a:ext>
            </a:extLst>
          </p:cNvPr>
          <p:cNvSpPr/>
          <p:nvPr/>
        </p:nvSpPr>
        <p:spPr>
          <a:xfrm rot="18900000">
            <a:off x="560329" y="1217941"/>
            <a:ext cx="21622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ZoneTexte 9">
            <a:extLst>
              <a:ext uri="{FF2B5EF4-FFF2-40B4-BE49-F238E27FC236}">
                <a16:creationId xmlns:a16="http://schemas.microsoft.com/office/drawing/2014/main" id="{FADEF2D1-CF54-B790-989F-0CE3B3295D80}"/>
              </a:ext>
            </a:extLst>
          </p:cNvPr>
          <p:cNvSpPr txBox="1"/>
          <p:nvPr/>
        </p:nvSpPr>
        <p:spPr>
          <a:xfrm>
            <a:off x="1830003" y="220042"/>
            <a:ext cx="1088002" cy="584775"/>
          </a:xfrm>
          <a:prstGeom prst="rect">
            <a:avLst/>
          </a:prstGeom>
          <a:noFill/>
        </p:spPr>
        <p:txBody>
          <a:bodyPr wrap="square" rtlCol="0">
            <a:spAutoFit/>
          </a:bodyPr>
          <a:lstStyle/>
          <a:p>
            <a:r>
              <a:rPr lang="fr-CA" sz="3200" b="1" dirty="0">
                <a:solidFill>
                  <a:schemeClr val="bg1"/>
                </a:solidFill>
              </a:rPr>
              <a:t>1.5</a:t>
            </a:r>
          </a:p>
        </p:txBody>
      </p:sp>
      <p:sp>
        <p:nvSpPr>
          <p:cNvPr id="2" name="Oval 2">
            <a:extLst>
              <a:ext uri="{FF2B5EF4-FFF2-40B4-BE49-F238E27FC236}">
                <a16:creationId xmlns:a16="http://schemas.microsoft.com/office/drawing/2014/main" id="{FF32830D-E7A2-BFC1-7E81-5A3CC36B3423}"/>
              </a:ext>
            </a:extLst>
          </p:cNvPr>
          <p:cNvSpPr/>
          <p:nvPr/>
        </p:nvSpPr>
        <p:spPr>
          <a:xfrm rot="10800000" flipH="1">
            <a:off x="7749450" y="4333934"/>
            <a:ext cx="4322741" cy="1878709"/>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ZoneTexte 3">
            <a:extLst>
              <a:ext uri="{FF2B5EF4-FFF2-40B4-BE49-F238E27FC236}">
                <a16:creationId xmlns:a16="http://schemas.microsoft.com/office/drawing/2014/main" id="{49F3C86F-9DF0-D296-2180-382751B41DFA}"/>
              </a:ext>
            </a:extLst>
          </p:cNvPr>
          <p:cNvSpPr txBox="1"/>
          <p:nvPr/>
        </p:nvSpPr>
        <p:spPr>
          <a:xfrm>
            <a:off x="9160230" y="5088622"/>
            <a:ext cx="2911961" cy="369332"/>
          </a:xfrm>
          <a:prstGeom prst="rect">
            <a:avLst/>
          </a:prstGeom>
          <a:noFill/>
        </p:spPr>
        <p:txBody>
          <a:bodyPr wrap="square" rtlCol="0">
            <a:spAutoFit/>
          </a:bodyPr>
          <a:lstStyle/>
          <a:p>
            <a:r>
              <a:rPr lang="fr-CA" b="1" dirty="0">
                <a:solidFill>
                  <a:schemeClr val="accent6">
                    <a:lumMod val="50000"/>
                  </a:schemeClr>
                </a:solidFill>
              </a:rPr>
              <a:t>Recension des outils</a:t>
            </a:r>
          </a:p>
        </p:txBody>
      </p:sp>
      <p:sp>
        <p:nvSpPr>
          <p:cNvPr id="7" name="Rectangle 30">
            <a:extLst>
              <a:ext uri="{FF2B5EF4-FFF2-40B4-BE49-F238E27FC236}">
                <a16:creationId xmlns:a16="http://schemas.microsoft.com/office/drawing/2014/main" id="{0958EA0A-05CE-2B9C-59C1-69A0E87C15E8}"/>
              </a:ext>
            </a:extLst>
          </p:cNvPr>
          <p:cNvSpPr/>
          <p:nvPr/>
        </p:nvSpPr>
        <p:spPr>
          <a:xfrm>
            <a:off x="8255229" y="4805135"/>
            <a:ext cx="905001" cy="93630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ZoneTexte 12">
            <a:extLst>
              <a:ext uri="{FF2B5EF4-FFF2-40B4-BE49-F238E27FC236}">
                <a16:creationId xmlns:a16="http://schemas.microsoft.com/office/drawing/2014/main" id="{5FB8E392-5C04-0536-F05F-6DBAEE4643D0}"/>
              </a:ext>
            </a:extLst>
          </p:cNvPr>
          <p:cNvSpPr txBox="1"/>
          <p:nvPr/>
        </p:nvSpPr>
        <p:spPr>
          <a:xfrm>
            <a:off x="10577360" y="6496131"/>
            <a:ext cx="2252444" cy="276999"/>
          </a:xfrm>
          <a:prstGeom prst="rect">
            <a:avLst/>
          </a:prstGeom>
          <a:noFill/>
        </p:spPr>
        <p:txBody>
          <a:bodyPr wrap="square">
            <a:spAutoFit/>
          </a:bodyPr>
          <a:lstStyle/>
          <a:p>
            <a:r>
              <a:rPr lang="fr-CA" sz="1200" i="1" dirty="0">
                <a:effectLst/>
                <a:latin typeface="+mj-lt"/>
                <a:ea typeface="Calibri" panose="020F0502020204030204" pitchFamily="34" charset="0"/>
              </a:rPr>
              <a:t>(Brodeur et al., 2015) </a:t>
            </a:r>
            <a:endParaRPr lang="fr-CA" sz="1200" i="1" dirty="0">
              <a:latin typeface="+mj-lt"/>
            </a:endParaRPr>
          </a:p>
        </p:txBody>
      </p:sp>
      <p:sp>
        <p:nvSpPr>
          <p:cNvPr id="14" name="Oval 2">
            <a:extLst>
              <a:ext uri="{FF2B5EF4-FFF2-40B4-BE49-F238E27FC236}">
                <a16:creationId xmlns:a16="http://schemas.microsoft.com/office/drawing/2014/main" id="{7ACDDBC5-2792-7F49-C629-FE9A8642693B}"/>
              </a:ext>
            </a:extLst>
          </p:cNvPr>
          <p:cNvSpPr/>
          <p:nvPr/>
        </p:nvSpPr>
        <p:spPr>
          <a:xfrm>
            <a:off x="9645743" y="3451106"/>
            <a:ext cx="1152000" cy="11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Block Arc 3">
            <a:extLst>
              <a:ext uri="{FF2B5EF4-FFF2-40B4-BE49-F238E27FC236}">
                <a16:creationId xmlns:a16="http://schemas.microsoft.com/office/drawing/2014/main" id="{88CF3F30-AEEA-4B3A-8A6A-4BB328DD4843}"/>
              </a:ext>
            </a:extLst>
          </p:cNvPr>
          <p:cNvSpPr/>
          <p:nvPr/>
        </p:nvSpPr>
        <p:spPr>
          <a:xfrm rot="5400000">
            <a:off x="2774243" y="2714313"/>
            <a:ext cx="914400" cy="914400"/>
          </a:xfrm>
          <a:prstGeom prst="blockArc">
            <a:avLst>
              <a:gd name="adj1" fmla="val 16153352"/>
              <a:gd name="adj2" fmla="val 50347"/>
              <a:gd name="adj3" fmla="val 13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Rectangle 15">
            <a:extLst>
              <a:ext uri="{FF2B5EF4-FFF2-40B4-BE49-F238E27FC236}">
                <a16:creationId xmlns:a16="http://schemas.microsoft.com/office/drawing/2014/main" id="{1ED0F457-D146-757A-0974-72513CA493AA}"/>
              </a:ext>
            </a:extLst>
          </p:cNvPr>
          <p:cNvSpPr/>
          <p:nvPr/>
        </p:nvSpPr>
        <p:spPr>
          <a:xfrm>
            <a:off x="-1" y="3502087"/>
            <a:ext cx="3244331" cy="126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Block Arc 6">
            <a:extLst>
              <a:ext uri="{FF2B5EF4-FFF2-40B4-BE49-F238E27FC236}">
                <a16:creationId xmlns:a16="http://schemas.microsoft.com/office/drawing/2014/main" id="{4EEDCF41-0E9C-07EC-F40B-CB13DDBADDCF}"/>
              </a:ext>
            </a:extLst>
          </p:cNvPr>
          <p:cNvSpPr/>
          <p:nvPr/>
        </p:nvSpPr>
        <p:spPr>
          <a:xfrm rot="5400000">
            <a:off x="5382526" y="2866713"/>
            <a:ext cx="914400" cy="914400"/>
          </a:xfrm>
          <a:prstGeom prst="blockArc">
            <a:avLst>
              <a:gd name="adj1" fmla="val 16184359"/>
              <a:gd name="adj2" fmla="val 164567"/>
              <a:gd name="adj3" fmla="val 139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Rectangle 17">
            <a:extLst>
              <a:ext uri="{FF2B5EF4-FFF2-40B4-BE49-F238E27FC236}">
                <a16:creationId xmlns:a16="http://schemas.microsoft.com/office/drawing/2014/main" id="{931A52DE-F6CF-2BB9-943E-601FAC43937B}"/>
              </a:ext>
            </a:extLst>
          </p:cNvPr>
          <p:cNvSpPr/>
          <p:nvPr/>
        </p:nvSpPr>
        <p:spPr>
          <a:xfrm>
            <a:off x="-2" y="3654487"/>
            <a:ext cx="5841305" cy="126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Block Arc 10">
            <a:extLst>
              <a:ext uri="{FF2B5EF4-FFF2-40B4-BE49-F238E27FC236}">
                <a16:creationId xmlns:a16="http://schemas.microsoft.com/office/drawing/2014/main" id="{616D2D38-36E4-1D8D-5ABE-DD0D7CE48959}"/>
              </a:ext>
            </a:extLst>
          </p:cNvPr>
          <p:cNvSpPr/>
          <p:nvPr/>
        </p:nvSpPr>
        <p:spPr>
          <a:xfrm rot="5400000">
            <a:off x="8043375" y="3019113"/>
            <a:ext cx="914400" cy="914400"/>
          </a:xfrm>
          <a:prstGeom prst="blockArc">
            <a:avLst>
              <a:gd name="adj1" fmla="val 16260309"/>
              <a:gd name="adj2" fmla="val 21515221"/>
              <a:gd name="adj3" fmla="val 139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Rectangle 19">
            <a:extLst>
              <a:ext uri="{FF2B5EF4-FFF2-40B4-BE49-F238E27FC236}">
                <a16:creationId xmlns:a16="http://schemas.microsoft.com/office/drawing/2014/main" id="{2744801D-3D5B-EFAA-897E-D4440AA17EC2}"/>
              </a:ext>
            </a:extLst>
          </p:cNvPr>
          <p:cNvSpPr/>
          <p:nvPr/>
        </p:nvSpPr>
        <p:spPr>
          <a:xfrm>
            <a:off x="0" y="3806887"/>
            <a:ext cx="8542848" cy="126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20">
            <a:extLst>
              <a:ext uri="{FF2B5EF4-FFF2-40B4-BE49-F238E27FC236}">
                <a16:creationId xmlns:a16="http://schemas.microsoft.com/office/drawing/2014/main" id="{D4739513-93AF-E6AE-9E3C-3615C807430D}"/>
              </a:ext>
            </a:extLst>
          </p:cNvPr>
          <p:cNvSpPr/>
          <p:nvPr/>
        </p:nvSpPr>
        <p:spPr>
          <a:xfrm>
            <a:off x="0" y="3963793"/>
            <a:ext cx="9514847" cy="1266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8">
            <a:extLst>
              <a:ext uri="{FF2B5EF4-FFF2-40B4-BE49-F238E27FC236}">
                <a16:creationId xmlns:a16="http://schemas.microsoft.com/office/drawing/2014/main" id="{04FF6B41-E2CF-61FB-DD8C-F4504BB41CA7}"/>
              </a:ext>
            </a:extLst>
          </p:cNvPr>
          <p:cNvSpPr/>
          <p:nvPr/>
        </p:nvSpPr>
        <p:spPr>
          <a:xfrm>
            <a:off x="3090874" y="1986586"/>
            <a:ext cx="994928" cy="942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9">
            <a:extLst>
              <a:ext uri="{FF2B5EF4-FFF2-40B4-BE49-F238E27FC236}">
                <a16:creationId xmlns:a16="http://schemas.microsoft.com/office/drawing/2014/main" id="{EB0B8155-C2EC-FB2A-D5FA-1839DF26F970}"/>
              </a:ext>
            </a:extLst>
          </p:cNvPr>
          <p:cNvSpPr/>
          <p:nvPr/>
        </p:nvSpPr>
        <p:spPr>
          <a:xfrm>
            <a:off x="5743742" y="1986586"/>
            <a:ext cx="994928" cy="9429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30">
            <a:extLst>
              <a:ext uri="{FF2B5EF4-FFF2-40B4-BE49-F238E27FC236}">
                <a16:creationId xmlns:a16="http://schemas.microsoft.com/office/drawing/2014/main" id="{97DE8092-3A01-D779-FBFA-9B8518E72948}"/>
              </a:ext>
            </a:extLst>
          </p:cNvPr>
          <p:cNvSpPr/>
          <p:nvPr/>
        </p:nvSpPr>
        <p:spPr>
          <a:xfrm>
            <a:off x="8396610" y="1986586"/>
            <a:ext cx="994928" cy="9429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5" name="Group 36">
            <a:extLst>
              <a:ext uri="{FF2B5EF4-FFF2-40B4-BE49-F238E27FC236}">
                <a16:creationId xmlns:a16="http://schemas.microsoft.com/office/drawing/2014/main" id="{7A880200-E057-5D22-02A5-90A1562533EA}"/>
              </a:ext>
            </a:extLst>
          </p:cNvPr>
          <p:cNvGrpSpPr/>
          <p:nvPr/>
        </p:nvGrpSpPr>
        <p:grpSpPr>
          <a:xfrm>
            <a:off x="6673200" y="1915613"/>
            <a:ext cx="1708003" cy="945283"/>
            <a:chOff x="2624267" y="4009798"/>
            <a:chExt cx="1394948" cy="945283"/>
          </a:xfrm>
        </p:grpSpPr>
        <p:sp>
          <p:nvSpPr>
            <p:cNvPr id="26" name="TextBox 37">
              <a:extLst>
                <a:ext uri="{FF2B5EF4-FFF2-40B4-BE49-F238E27FC236}">
                  <a16:creationId xmlns:a16="http://schemas.microsoft.com/office/drawing/2014/main" id="{C6A7085A-9C9C-1992-DA92-F6682AB5E2BB}"/>
                </a:ext>
              </a:extLst>
            </p:cNvPr>
            <p:cNvSpPr txBox="1"/>
            <p:nvPr/>
          </p:nvSpPr>
          <p:spPr>
            <a:xfrm>
              <a:off x="2624267" y="4370306"/>
              <a:ext cx="1387076" cy="584775"/>
            </a:xfrm>
            <a:prstGeom prst="rect">
              <a:avLst/>
            </a:prstGeom>
            <a:noFill/>
          </p:spPr>
          <p:txBody>
            <a:bodyPr wrap="square" rtlCol="0">
              <a:spAutoFit/>
            </a:bodyPr>
            <a:lstStyle/>
            <a:p>
              <a:pPr algn="r"/>
              <a:r>
                <a:rPr lang="fr-CA" altLang="ko-KR" sz="1600" b="1" i="1" dirty="0">
                  <a:solidFill>
                    <a:schemeClr val="tx1">
                      <a:lumMod val="65000"/>
                      <a:lumOff val="35000"/>
                    </a:schemeClr>
                  </a:solidFill>
                  <a:cs typeface="Arial" pitchFamily="34" charset="0"/>
                </a:rPr>
                <a:t>Éthique professionnelle</a:t>
              </a:r>
              <a:endParaRPr lang="ko-KR" altLang="en-US" sz="1600" b="1" i="1" dirty="0">
                <a:solidFill>
                  <a:schemeClr val="tx1">
                    <a:lumMod val="65000"/>
                    <a:lumOff val="35000"/>
                  </a:schemeClr>
                </a:solidFill>
                <a:cs typeface="Arial" pitchFamily="34" charset="0"/>
              </a:endParaRPr>
            </a:p>
          </p:txBody>
        </p:sp>
        <p:sp>
          <p:nvSpPr>
            <p:cNvPr id="27" name="TextBox 38">
              <a:extLst>
                <a:ext uri="{FF2B5EF4-FFF2-40B4-BE49-F238E27FC236}">
                  <a16:creationId xmlns:a16="http://schemas.microsoft.com/office/drawing/2014/main" id="{25A41FD2-9D35-44C6-5F06-4CCB9B1C2FD1}"/>
                </a:ext>
              </a:extLst>
            </p:cNvPr>
            <p:cNvSpPr txBox="1"/>
            <p:nvPr/>
          </p:nvSpPr>
          <p:spPr>
            <a:xfrm>
              <a:off x="2717227" y="4009798"/>
              <a:ext cx="1301988" cy="400110"/>
            </a:xfrm>
            <a:prstGeom prst="rect">
              <a:avLst/>
            </a:prstGeom>
            <a:noFill/>
          </p:spPr>
          <p:txBody>
            <a:bodyPr wrap="square" rtlCol="0">
              <a:spAutoFit/>
            </a:bodyPr>
            <a:lstStyle/>
            <a:p>
              <a:pPr algn="r"/>
              <a:r>
                <a:rPr lang="fr-CA" altLang="ko-KR" sz="2000" b="1" dirty="0">
                  <a:solidFill>
                    <a:schemeClr val="tx1">
                      <a:lumMod val="75000"/>
                      <a:lumOff val="25000"/>
                    </a:schemeClr>
                  </a:solidFill>
                  <a:cs typeface="Arial" pitchFamily="34" charset="0"/>
                </a:rPr>
                <a:t>Axe 3</a:t>
              </a:r>
              <a:endParaRPr lang="ko-KR" altLang="en-US" sz="2000" b="1" dirty="0">
                <a:solidFill>
                  <a:schemeClr val="tx1">
                    <a:lumMod val="75000"/>
                    <a:lumOff val="25000"/>
                  </a:schemeClr>
                </a:solidFill>
                <a:cs typeface="Arial" pitchFamily="34" charset="0"/>
              </a:endParaRPr>
            </a:p>
          </p:txBody>
        </p:sp>
      </p:grpSp>
      <p:grpSp>
        <p:nvGrpSpPr>
          <p:cNvPr id="28" name="Group 39">
            <a:extLst>
              <a:ext uri="{FF2B5EF4-FFF2-40B4-BE49-F238E27FC236}">
                <a16:creationId xmlns:a16="http://schemas.microsoft.com/office/drawing/2014/main" id="{CC2754C3-1866-A39D-59DF-13F44514AF13}"/>
              </a:ext>
            </a:extLst>
          </p:cNvPr>
          <p:cNvGrpSpPr/>
          <p:nvPr/>
        </p:nvGrpSpPr>
        <p:grpSpPr>
          <a:xfrm>
            <a:off x="4084946" y="1915613"/>
            <a:ext cx="1633751" cy="708979"/>
            <a:chOff x="2717227" y="4009798"/>
            <a:chExt cx="1334305" cy="708979"/>
          </a:xfrm>
        </p:grpSpPr>
        <p:sp>
          <p:nvSpPr>
            <p:cNvPr id="29" name="TextBox 40">
              <a:extLst>
                <a:ext uri="{FF2B5EF4-FFF2-40B4-BE49-F238E27FC236}">
                  <a16:creationId xmlns:a16="http://schemas.microsoft.com/office/drawing/2014/main" id="{EFDB1426-948B-E242-96E6-5649EC741653}"/>
                </a:ext>
              </a:extLst>
            </p:cNvPr>
            <p:cNvSpPr txBox="1"/>
            <p:nvPr/>
          </p:nvSpPr>
          <p:spPr>
            <a:xfrm>
              <a:off x="2738381" y="4380223"/>
              <a:ext cx="1313151" cy="338554"/>
            </a:xfrm>
            <a:prstGeom prst="rect">
              <a:avLst/>
            </a:prstGeom>
            <a:noFill/>
          </p:spPr>
          <p:txBody>
            <a:bodyPr wrap="square" rtlCol="0">
              <a:spAutoFit/>
            </a:bodyPr>
            <a:lstStyle/>
            <a:p>
              <a:pPr algn="r"/>
              <a:r>
                <a:rPr lang="fr-CA" altLang="ko-KR" sz="1600" b="1" i="1" dirty="0">
                  <a:solidFill>
                    <a:schemeClr val="tx1">
                      <a:lumMod val="65000"/>
                      <a:lumOff val="35000"/>
                    </a:schemeClr>
                  </a:solidFill>
                  <a:cs typeface="Arial" pitchFamily="34" charset="0"/>
                </a:rPr>
                <a:t>Collaboration</a:t>
              </a:r>
              <a:endParaRPr lang="ko-KR" altLang="en-US" sz="1600" b="1" i="1" dirty="0">
                <a:solidFill>
                  <a:schemeClr val="tx1">
                    <a:lumMod val="65000"/>
                    <a:lumOff val="35000"/>
                  </a:schemeClr>
                </a:solidFill>
                <a:cs typeface="Arial" pitchFamily="34" charset="0"/>
              </a:endParaRPr>
            </a:p>
          </p:txBody>
        </p:sp>
        <p:sp>
          <p:nvSpPr>
            <p:cNvPr id="30" name="TextBox 41">
              <a:extLst>
                <a:ext uri="{FF2B5EF4-FFF2-40B4-BE49-F238E27FC236}">
                  <a16:creationId xmlns:a16="http://schemas.microsoft.com/office/drawing/2014/main" id="{354B936C-0E38-DBEA-3E4C-512BF6C9490F}"/>
                </a:ext>
              </a:extLst>
            </p:cNvPr>
            <p:cNvSpPr txBox="1"/>
            <p:nvPr/>
          </p:nvSpPr>
          <p:spPr>
            <a:xfrm>
              <a:off x="2717227" y="4009798"/>
              <a:ext cx="1301988" cy="400110"/>
            </a:xfrm>
            <a:prstGeom prst="rect">
              <a:avLst/>
            </a:prstGeom>
            <a:noFill/>
          </p:spPr>
          <p:txBody>
            <a:bodyPr wrap="square" rtlCol="0">
              <a:spAutoFit/>
            </a:bodyPr>
            <a:lstStyle/>
            <a:p>
              <a:pPr algn="r"/>
              <a:r>
                <a:rPr lang="fr-CA" altLang="ko-KR" sz="2000" b="1" dirty="0">
                  <a:solidFill>
                    <a:schemeClr val="tx1">
                      <a:lumMod val="75000"/>
                      <a:lumOff val="25000"/>
                    </a:schemeClr>
                  </a:solidFill>
                  <a:cs typeface="Arial" pitchFamily="34" charset="0"/>
                </a:rPr>
                <a:t>Axe 2</a:t>
              </a:r>
              <a:endParaRPr lang="ko-KR" altLang="en-US" sz="2000" b="1" dirty="0">
                <a:solidFill>
                  <a:schemeClr val="tx1">
                    <a:lumMod val="75000"/>
                    <a:lumOff val="25000"/>
                  </a:schemeClr>
                </a:solidFill>
                <a:cs typeface="Arial" pitchFamily="34" charset="0"/>
              </a:endParaRPr>
            </a:p>
          </p:txBody>
        </p:sp>
      </p:grpSp>
      <p:grpSp>
        <p:nvGrpSpPr>
          <p:cNvPr id="31" name="Group 42">
            <a:extLst>
              <a:ext uri="{FF2B5EF4-FFF2-40B4-BE49-F238E27FC236}">
                <a16:creationId xmlns:a16="http://schemas.microsoft.com/office/drawing/2014/main" id="{B64BAFD0-1764-EF3F-8AF9-526A0033F891}"/>
              </a:ext>
            </a:extLst>
          </p:cNvPr>
          <p:cNvGrpSpPr/>
          <p:nvPr/>
        </p:nvGrpSpPr>
        <p:grpSpPr>
          <a:xfrm>
            <a:off x="1428319" y="1915613"/>
            <a:ext cx="1607851" cy="928895"/>
            <a:chOff x="2706063" y="4009798"/>
            <a:chExt cx="1313152" cy="928895"/>
          </a:xfrm>
        </p:grpSpPr>
        <p:sp>
          <p:nvSpPr>
            <p:cNvPr id="32" name="TextBox 43">
              <a:extLst>
                <a:ext uri="{FF2B5EF4-FFF2-40B4-BE49-F238E27FC236}">
                  <a16:creationId xmlns:a16="http://schemas.microsoft.com/office/drawing/2014/main" id="{2E8E9DE9-294C-E462-2CA1-3E8F709EC504}"/>
                </a:ext>
              </a:extLst>
            </p:cNvPr>
            <p:cNvSpPr txBox="1"/>
            <p:nvPr/>
          </p:nvSpPr>
          <p:spPr>
            <a:xfrm>
              <a:off x="2706063" y="4353918"/>
              <a:ext cx="1313151" cy="584775"/>
            </a:xfrm>
            <a:prstGeom prst="rect">
              <a:avLst/>
            </a:prstGeom>
            <a:noFill/>
          </p:spPr>
          <p:txBody>
            <a:bodyPr wrap="square" rtlCol="0">
              <a:spAutoFit/>
            </a:bodyPr>
            <a:lstStyle/>
            <a:p>
              <a:pPr algn="r"/>
              <a:r>
                <a:rPr lang="fr-CA" altLang="ko-KR" sz="1600" b="1" i="1" dirty="0">
                  <a:solidFill>
                    <a:schemeClr val="tx1">
                      <a:lumMod val="65000"/>
                      <a:lumOff val="35000"/>
                    </a:schemeClr>
                  </a:solidFill>
                  <a:cs typeface="Arial" pitchFamily="34" charset="0"/>
                </a:rPr>
                <a:t>Intervention et évaluation</a:t>
              </a:r>
              <a:endParaRPr lang="ko-KR" altLang="en-US" sz="1600" b="1" i="1" dirty="0">
                <a:solidFill>
                  <a:schemeClr val="tx1">
                    <a:lumMod val="65000"/>
                    <a:lumOff val="35000"/>
                  </a:schemeClr>
                </a:solidFill>
                <a:cs typeface="Arial" pitchFamily="34" charset="0"/>
              </a:endParaRPr>
            </a:p>
          </p:txBody>
        </p:sp>
        <p:sp>
          <p:nvSpPr>
            <p:cNvPr id="33" name="TextBox 44">
              <a:extLst>
                <a:ext uri="{FF2B5EF4-FFF2-40B4-BE49-F238E27FC236}">
                  <a16:creationId xmlns:a16="http://schemas.microsoft.com/office/drawing/2014/main" id="{861C6AC1-F5D0-BFC7-F587-973F97910ED1}"/>
                </a:ext>
              </a:extLst>
            </p:cNvPr>
            <p:cNvSpPr txBox="1"/>
            <p:nvPr/>
          </p:nvSpPr>
          <p:spPr>
            <a:xfrm>
              <a:off x="2717227" y="4009798"/>
              <a:ext cx="1301988" cy="400110"/>
            </a:xfrm>
            <a:prstGeom prst="rect">
              <a:avLst/>
            </a:prstGeom>
            <a:noFill/>
          </p:spPr>
          <p:txBody>
            <a:bodyPr wrap="square" rtlCol="0">
              <a:spAutoFit/>
            </a:bodyPr>
            <a:lstStyle/>
            <a:p>
              <a:pPr algn="r"/>
              <a:r>
                <a:rPr lang="fr-CA" altLang="ko-KR" sz="2000" b="1" dirty="0">
                  <a:solidFill>
                    <a:schemeClr val="tx1">
                      <a:lumMod val="75000"/>
                      <a:lumOff val="25000"/>
                    </a:schemeClr>
                  </a:solidFill>
                  <a:cs typeface="Arial" pitchFamily="34" charset="0"/>
                </a:rPr>
                <a:t>Axe 1</a:t>
              </a:r>
              <a:endParaRPr lang="ko-KR" altLang="en-US" sz="2000" b="1" dirty="0">
                <a:solidFill>
                  <a:schemeClr val="tx1">
                    <a:lumMod val="75000"/>
                    <a:lumOff val="25000"/>
                  </a:schemeClr>
                </a:solidFill>
                <a:cs typeface="Arial" pitchFamily="34" charset="0"/>
              </a:endParaRPr>
            </a:p>
          </p:txBody>
        </p:sp>
      </p:grpSp>
      <p:grpSp>
        <p:nvGrpSpPr>
          <p:cNvPr id="37" name="Group 67">
            <a:extLst>
              <a:ext uri="{FF2B5EF4-FFF2-40B4-BE49-F238E27FC236}">
                <a16:creationId xmlns:a16="http://schemas.microsoft.com/office/drawing/2014/main" id="{30B7F397-1B68-583C-6F12-7C1D34C99F29}"/>
              </a:ext>
            </a:extLst>
          </p:cNvPr>
          <p:cNvGrpSpPr/>
          <p:nvPr/>
        </p:nvGrpSpPr>
        <p:grpSpPr>
          <a:xfrm>
            <a:off x="9875653" y="3577074"/>
            <a:ext cx="701707" cy="884572"/>
            <a:chOff x="6804248" y="2144238"/>
            <a:chExt cx="1305367" cy="1645545"/>
          </a:xfrm>
          <a:solidFill>
            <a:schemeClr val="bg1"/>
          </a:solidFill>
        </p:grpSpPr>
        <p:sp>
          <p:nvSpPr>
            <p:cNvPr id="38" name="Oval 1">
              <a:extLst>
                <a:ext uri="{FF2B5EF4-FFF2-40B4-BE49-F238E27FC236}">
                  <a16:creationId xmlns:a16="http://schemas.microsoft.com/office/drawing/2014/main" id="{97CBE276-7668-2E07-CDFA-B628828649A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Oval 1">
              <a:extLst>
                <a:ext uri="{FF2B5EF4-FFF2-40B4-BE49-F238E27FC236}">
                  <a16:creationId xmlns:a16="http://schemas.microsoft.com/office/drawing/2014/main" id="{9B22B08B-B24F-2BB2-1DE5-E0C3BB17DA7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1">
              <a:extLst>
                <a:ext uri="{FF2B5EF4-FFF2-40B4-BE49-F238E27FC236}">
                  <a16:creationId xmlns:a16="http://schemas.microsoft.com/office/drawing/2014/main" id="{7845A566-AA0C-4F47-23F3-641AD580856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1">
              <a:extLst>
                <a:ext uri="{FF2B5EF4-FFF2-40B4-BE49-F238E27FC236}">
                  <a16:creationId xmlns:a16="http://schemas.microsoft.com/office/drawing/2014/main" id="{268C1837-215E-37E6-767D-F01B27AEEAE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1">
              <a:extLst>
                <a:ext uri="{FF2B5EF4-FFF2-40B4-BE49-F238E27FC236}">
                  <a16:creationId xmlns:a16="http://schemas.microsoft.com/office/drawing/2014/main" id="{D0CA6194-9C5F-2B53-F2C3-4CD9BCA7CAE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Oval 1">
              <a:extLst>
                <a:ext uri="{FF2B5EF4-FFF2-40B4-BE49-F238E27FC236}">
                  <a16:creationId xmlns:a16="http://schemas.microsoft.com/office/drawing/2014/main" id="{AE0D606B-13DD-E428-EDC7-206926F22B1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Oval 1">
              <a:extLst>
                <a:ext uri="{FF2B5EF4-FFF2-40B4-BE49-F238E27FC236}">
                  <a16:creationId xmlns:a16="http://schemas.microsoft.com/office/drawing/2014/main" id="{91F5A92B-F3C4-509B-47D6-ACBDAF6D0D2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6" name="Rectangle 7">
            <a:extLst>
              <a:ext uri="{FF2B5EF4-FFF2-40B4-BE49-F238E27FC236}">
                <a16:creationId xmlns:a16="http://schemas.microsoft.com/office/drawing/2014/main" id="{6643E846-1BB8-F2B6-2073-6BB551CD90E1}"/>
              </a:ext>
            </a:extLst>
          </p:cNvPr>
          <p:cNvSpPr/>
          <p:nvPr/>
        </p:nvSpPr>
        <p:spPr>
          <a:xfrm rot="18900000">
            <a:off x="3490875" y="2201912"/>
            <a:ext cx="280259" cy="594860"/>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ectangle 7">
            <a:extLst>
              <a:ext uri="{FF2B5EF4-FFF2-40B4-BE49-F238E27FC236}">
                <a16:creationId xmlns:a16="http://schemas.microsoft.com/office/drawing/2014/main" id="{2B058D7E-D7BE-D967-FD50-94FCA653CF44}"/>
              </a:ext>
            </a:extLst>
          </p:cNvPr>
          <p:cNvSpPr/>
          <p:nvPr/>
        </p:nvSpPr>
        <p:spPr>
          <a:xfrm rot="18900000">
            <a:off x="6156795" y="2201914"/>
            <a:ext cx="280259" cy="594860"/>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ectangle 7">
            <a:extLst>
              <a:ext uri="{FF2B5EF4-FFF2-40B4-BE49-F238E27FC236}">
                <a16:creationId xmlns:a16="http://schemas.microsoft.com/office/drawing/2014/main" id="{533CA983-BAAA-91A2-11C8-1913C66A31F6}"/>
              </a:ext>
            </a:extLst>
          </p:cNvPr>
          <p:cNvSpPr/>
          <p:nvPr/>
        </p:nvSpPr>
        <p:spPr>
          <a:xfrm rot="18900000">
            <a:off x="8817646" y="2201912"/>
            <a:ext cx="280259" cy="594860"/>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Block Arc 24">
            <a:extLst>
              <a:ext uri="{FF2B5EF4-FFF2-40B4-BE49-F238E27FC236}">
                <a16:creationId xmlns:a16="http://schemas.microsoft.com/office/drawing/2014/main" id="{FB2FBFCE-7C69-4772-B1CA-88D7F0A9C401}"/>
              </a:ext>
            </a:extLst>
          </p:cNvPr>
          <p:cNvSpPr/>
          <p:nvPr/>
        </p:nvSpPr>
        <p:spPr>
          <a:xfrm rot="16200000" flipV="1">
            <a:off x="2774243" y="4154600"/>
            <a:ext cx="914400" cy="914400"/>
          </a:xfrm>
          <a:prstGeom prst="blockArc">
            <a:avLst>
              <a:gd name="adj1" fmla="val 16153352"/>
              <a:gd name="adj2" fmla="val 21526963"/>
              <a:gd name="adj3" fmla="val 138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0" name="Rectangle 49">
            <a:extLst>
              <a:ext uri="{FF2B5EF4-FFF2-40B4-BE49-F238E27FC236}">
                <a16:creationId xmlns:a16="http://schemas.microsoft.com/office/drawing/2014/main" id="{DB282B23-E01F-1F3C-4E14-636E17DF0F2D}"/>
              </a:ext>
            </a:extLst>
          </p:cNvPr>
          <p:cNvSpPr/>
          <p:nvPr/>
        </p:nvSpPr>
        <p:spPr>
          <a:xfrm flipV="1">
            <a:off x="0" y="4154600"/>
            <a:ext cx="3244331" cy="126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Oval 27">
            <a:extLst>
              <a:ext uri="{FF2B5EF4-FFF2-40B4-BE49-F238E27FC236}">
                <a16:creationId xmlns:a16="http://schemas.microsoft.com/office/drawing/2014/main" id="{7744F4DF-018C-7AD3-6E35-27750DAF6C8B}"/>
              </a:ext>
            </a:extLst>
          </p:cNvPr>
          <p:cNvSpPr/>
          <p:nvPr/>
        </p:nvSpPr>
        <p:spPr>
          <a:xfrm>
            <a:off x="3188436" y="4918225"/>
            <a:ext cx="792000" cy="79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2" name="Group 51">
            <a:extLst>
              <a:ext uri="{FF2B5EF4-FFF2-40B4-BE49-F238E27FC236}">
                <a16:creationId xmlns:a16="http://schemas.microsoft.com/office/drawing/2014/main" id="{201D88A9-1342-D098-56DB-63E96D227800}"/>
              </a:ext>
            </a:extLst>
          </p:cNvPr>
          <p:cNvGrpSpPr/>
          <p:nvPr/>
        </p:nvGrpSpPr>
        <p:grpSpPr>
          <a:xfrm>
            <a:off x="315367" y="4603106"/>
            <a:ext cx="3572597" cy="1253946"/>
            <a:chOff x="1797102" y="3867929"/>
            <a:chExt cx="2917785" cy="1253946"/>
          </a:xfrm>
        </p:grpSpPr>
        <p:sp>
          <p:nvSpPr>
            <p:cNvPr id="53" name="TextBox 52">
              <a:extLst>
                <a:ext uri="{FF2B5EF4-FFF2-40B4-BE49-F238E27FC236}">
                  <a16:creationId xmlns:a16="http://schemas.microsoft.com/office/drawing/2014/main" id="{199A209E-6EF2-641A-D551-878F5AC56CFC}"/>
                </a:ext>
              </a:extLst>
            </p:cNvPr>
            <p:cNvSpPr txBox="1"/>
            <p:nvPr/>
          </p:nvSpPr>
          <p:spPr>
            <a:xfrm>
              <a:off x="1797102" y="3952324"/>
              <a:ext cx="2334677" cy="1169551"/>
            </a:xfrm>
            <a:prstGeom prst="rect">
              <a:avLst/>
            </a:prstGeom>
            <a:noFill/>
          </p:spPr>
          <p:txBody>
            <a:bodyPr wrap="square" rtlCol="0">
              <a:spAutoFit/>
            </a:bodyPr>
            <a:lstStyle/>
            <a:p>
              <a:pPr algn="r"/>
              <a:r>
                <a:rPr lang="fr-CA" altLang="ko-KR" sz="1400" b="1" dirty="0">
                  <a:solidFill>
                    <a:schemeClr val="accent1">
                      <a:lumMod val="50000"/>
                    </a:schemeClr>
                  </a:solidFill>
                  <a:cs typeface="Arial" pitchFamily="34" charset="0"/>
                </a:rPr>
                <a:t>Stratégies de compréhension des élèves à risque</a:t>
              </a:r>
            </a:p>
            <a:p>
              <a:pPr algn="r"/>
              <a:endParaRPr lang="fr-CA" altLang="ko-KR" sz="1400" b="1" dirty="0">
                <a:solidFill>
                  <a:schemeClr val="accent1">
                    <a:lumMod val="50000"/>
                  </a:schemeClr>
                </a:solidFill>
                <a:cs typeface="Arial" pitchFamily="34" charset="0"/>
              </a:endParaRPr>
            </a:p>
            <a:p>
              <a:pPr algn="r"/>
              <a:r>
                <a:rPr lang="fr-CA" altLang="ko-KR" sz="1400" b="1" dirty="0">
                  <a:solidFill>
                    <a:schemeClr val="accent1">
                      <a:lumMod val="50000"/>
                    </a:schemeClr>
                  </a:solidFill>
                  <a:cs typeface="Arial" pitchFamily="34" charset="0"/>
                </a:rPr>
                <a:t>Prévention des difficultés de compréhension</a:t>
              </a:r>
              <a:endParaRPr lang="ko-KR" altLang="en-US" sz="1400" b="1" dirty="0">
                <a:solidFill>
                  <a:schemeClr val="accent1">
                    <a:lumMod val="50000"/>
                  </a:schemeClr>
                </a:solidFill>
                <a:cs typeface="Arial" pitchFamily="34" charset="0"/>
              </a:endParaRPr>
            </a:p>
          </p:txBody>
        </p:sp>
        <p:sp>
          <p:nvSpPr>
            <p:cNvPr id="54" name="TextBox 53">
              <a:extLst>
                <a:ext uri="{FF2B5EF4-FFF2-40B4-BE49-F238E27FC236}">
                  <a16:creationId xmlns:a16="http://schemas.microsoft.com/office/drawing/2014/main" id="{88328136-70F9-1B99-0292-F71B773C223F}"/>
                </a:ext>
              </a:extLst>
            </p:cNvPr>
            <p:cNvSpPr txBox="1"/>
            <p:nvPr/>
          </p:nvSpPr>
          <p:spPr>
            <a:xfrm>
              <a:off x="3412899" y="3867929"/>
              <a:ext cx="1301988" cy="276999"/>
            </a:xfrm>
            <a:prstGeom prst="rect">
              <a:avLst/>
            </a:prstGeom>
            <a:noFill/>
          </p:spPr>
          <p:txBody>
            <a:bodyPr wrap="square" rtlCol="0">
              <a:spAutoFit/>
            </a:bodyPr>
            <a:lstStyle/>
            <a:p>
              <a:pPr algn="r"/>
              <a:r>
                <a:rPr lang="fr-CA" altLang="ko-KR" sz="1200" b="1" dirty="0">
                  <a:solidFill>
                    <a:schemeClr val="tx1">
                      <a:lumMod val="75000"/>
                      <a:lumOff val="25000"/>
                    </a:schemeClr>
                  </a:solidFill>
                  <a:cs typeface="Arial" pitchFamily="34" charset="0"/>
                </a:rPr>
                <a:t>Axe 1.1</a:t>
              </a:r>
              <a:endParaRPr lang="ko-KR" altLang="en-US" sz="1200" b="1" dirty="0">
                <a:solidFill>
                  <a:schemeClr val="tx1">
                    <a:lumMod val="75000"/>
                    <a:lumOff val="25000"/>
                  </a:schemeClr>
                </a:solidFill>
                <a:cs typeface="Arial" pitchFamily="34" charset="0"/>
              </a:endParaRPr>
            </a:p>
          </p:txBody>
        </p:sp>
      </p:grpSp>
      <p:sp>
        <p:nvSpPr>
          <p:cNvPr id="57" name="Rectangle 7">
            <a:extLst>
              <a:ext uri="{FF2B5EF4-FFF2-40B4-BE49-F238E27FC236}">
                <a16:creationId xmlns:a16="http://schemas.microsoft.com/office/drawing/2014/main" id="{2075042E-C4B9-A6F7-F9A7-01D0BBF89A10}"/>
              </a:ext>
            </a:extLst>
          </p:cNvPr>
          <p:cNvSpPr/>
          <p:nvPr/>
        </p:nvSpPr>
        <p:spPr>
          <a:xfrm rot="18900000">
            <a:off x="3522892" y="5091445"/>
            <a:ext cx="21622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7917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073A83-F5B0-90CA-A1BC-B7E0E3FD61C9}"/>
              </a:ext>
            </a:extLst>
          </p:cNvPr>
          <p:cNvSpPr/>
          <p:nvPr/>
        </p:nvSpPr>
        <p:spPr>
          <a:xfrm>
            <a:off x="0" y="282045"/>
            <a:ext cx="12192000" cy="478921"/>
          </a:xfrm>
          <a:prstGeom prst="rect">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1">
            <a:extLst>
              <a:ext uri="{FF2B5EF4-FFF2-40B4-BE49-F238E27FC236}">
                <a16:creationId xmlns:a16="http://schemas.microsoft.com/office/drawing/2014/main" id="{E07BEA6B-D608-9C57-6AE0-71C9E6D3E3E6}"/>
              </a:ext>
            </a:extLst>
          </p:cNvPr>
          <p:cNvSpPr/>
          <p:nvPr/>
        </p:nvSpPr>
        <p:spPr>
          <a:xfrm rot="16200000" flipH="1">
            <a:off x="1070839" y="4154234"/>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 name="ZoneTexte 10">
            <a:extLst>
              <a:ext uri="{FF2B5EF4-FFF2-40B4-BE49-F238E27FC236}">
                <a16:creationId xmlns:a16="http://schemas.microsoft.com/office/drawing/2014/main" id="{881D9F7E-A9A0-4327-A811-73F18B51649F}"/>
              </a:ext>
            </a:extLst>
          </p:cNvPr>
          <p:cNvSpPr txBox="1"/>
          <p:nvPr/>
        </p:nvSpPr>
        <p:spPr>
          <a:xfrm>
            <a:off x="2819975" y="260719"/>
            <a:ext cx="9515371" cy="523220"/>
          </a:xfrm>
          <a:prstGeom prst="rect">
            <a:avLst/>
          </a:prstGeom>
          <a:noFill/>
        </p:spPr>
        <p:txBody>
          <a:bodyPr wrap="square" rtlCol="0">
            <a:spAutoFit/>
          </a:bodyPr>
          <a:lstStyle/>
          <a:p>
            <a:r>
              <a:rPr lang="fr-CA" sz="2800" b="1" dirty="0">
                <a:solidFill>
                  <a:schemeClr val="bg1"/>
                </a:solidFill>
              </a:rPr>
              <a:t>LISTES DES OUTILS ORTHOPÉDAGOGIQUES</a:t>
            </a:r>
          </a:p>
        </p:txBody>
      </p:sp>
      <p:sp>
        <p:nvSpPr>
          <p:cNvPr id="8" name="Rectangle 7">
            <a:extLst>
              <a:ext uri="{FF2B5EF4-FFF2-40B4-BE49-F238E27FC236}">
                <a16:creationId xmlns:a16="http://schemas.microsoft.com/office/drawing/2014/main" id="{FC182326-55FE-7E73-7AAC-5ADF465981E4}"/>
              </a:ext>
            </a:extLst>
          </p:cNvPr>
          <p:cNvSpPr/>
          <p:nvPr/>
        </p:nvSpPr>
        <p:spPr>
          <a:xfrm rot="18900000">
            <a:off x="560329" y="1217941"/>
            <a:ext cx="21622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Freeform: Shape 43">
            <a:extLst>
              <a:ext uri="{FF2B5EF4-FFF2-40B4-BE49-F238E27FC236}">
                <a16:creationId xmlns:a16="http://schemas.microsoft.com/office/drawing/2014/main" id="{93AEC800-BADF-1013-499A-836B09E0B338}"/>
              </a:ext>
            </a:extLst>
          </p:cNvPr>
          <p:cNvSpPr/>
          <p:nvPr/>
        </p:nvSpPr>
        <p:spPr>
          <a:xfrm rot="840687">
            <a:off x="417108" y="-82760"/>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30">
            <a:extLst>
              <a:ext uri="{FF2B5EF4-FFF2-40B4-BE49-F238E27FC236}">
                <a16:creationId xmlns:a16="http://schemas.microsoft.com/office/drawing/2014/main" id="{79DD67CD-25CA-D7FA-4BC6-706CB6445083}"/>
              </a:ext>
            </a:extLst>
          </p:cNvPr>
          <p:cNvSpPr/>
          <p:nvPr/>
        </p:nvSpPr>
        <p:spPr>
          <a:xfrm>
            <a:off x="495960" y="1237739"/>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ZoneTexte 11">
            <a:extLst>
              <a:ext uri="{FF2B5EF4-FFF2-40B4-BE49-F238E27FC236}">
                <a16:creationId xmlns:a16="http://schemas.microsoft.com/office/drawing/2014/main" id="{68AC9ED4-29CF-974E-6FC6-0222409631A7}"/>
              </a:ext>
            </a:extLst>
          </p:cNvPr>
          <p:cNvSpPr txBox="1"/>
          <p:nvPr/>
        </p:nvSpPr>
        <p:spPr>
          <a:xfrm>
            <a:off x="1925966" y="238143"/>
            <a:ext cx="942987" cy="584775"/>
          </a:xfrm>
          <a:prstGeom prst="rect">
            <a:avLst/>
          </a:prstGeom>
          <a:noFill/>
        </p:spPr>
        <p:txBody>
          <a:bodyPr wrap="square" rtlCol="0">
            <a:spAutoFit/>
          </a:bodyPr>
          <a:lstStyle/>
          <a:p>
            <a:r>
              <a:rPr lang="fr-CA" sz="3200" b="1" dirty="0">
                <a:solidFill>
                  <a:schemeClr val="bg1"/>
                </a:solidFill>
              </a:rPr>
              <a:t>1.6</a:t>
            </a:r>
          </a:p>
        </p:txBody>
      </p:sp>
      <p:grpSp>
        <p:nvGrpSpPr>
          <p:cNvPr id="2" name="Group 2">
            <a:extLst>
              <a:ext uri="{FF2B5EF4-FFF2-40B4-BE49-F238E27FC236}">
                <a16:creationId xmlns:a16="http://schemas.microsoft.com/office/drawing/2014/main" id="{BC64569F-625F-8CCA-C0D0-D9DE2DC4872C}"/>
              </a:ext>
            </a:extLst>
          </p:cNvPr>
          <p:cNvGrpSpPr/>
          <p:nvPr/>
        </p:nvGrpSpPr>
        <p:grpSpPr>
          <a:xfrm>
            <a:off x="7390701" y="4798503"/>
            <a:ext cx="4750965" cy="1351273"/>
            <a:chOff x="985695" y="2823151"/>
            <a:chExt cx="7976718" cy="2066528"/>
          </a:xfrm>
          <a:solidFill>
            <a:schemeClr val="accent6"/>
          </a:solidFill>
        </p:grpSpPr>
        <p:sp>
          <p:nvSpPr>
            <p:cNvPr id="5" name="Oval 3">
              <a:extLst>
                <a:ext uri="{FF2B5EF4-FFF2-40B4-BE49-F238E27FC236}">
                  <a16:creationId xmlns:a16="http://schemas.microsoft.com/office/drawing/2014/main" id="{E9AA28AA-8571-FDDC-0628-63A8DCF9B92B}"/>
                </a:ext>
              </a:extLst>
            </p:cNvPr>
            <p:cNvSpPr/>
            <p:nvPr/>
          </p:nvSpPr>
          <p:spPr>
            <a:xfrm>
              <a:off x="985695" y="2823151"/>
              <a:ext cx="2066528" cy="2066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a16="http://schemas.microsoft.com/office/drawing/2014/main" id="{3629D3D7-3C57-CAD3-C948-A909B5615021}"/>
                </a:ext>
              </a:extLst>
            </p:cNvPr>
            <p:cNvSpPr/>
            <p:nvPr/>
          </p:nvSpPr>
          <p:spPr>
            <a:xfrm>
              <a:off x="2556223" y="3397788"/>
              <a:ext cx="914400" cy="9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10">
              <a:extLst>
                <a:ext uri="{FF2B5EF4-FFF2-40B4-BE49-F238E27FC236}">
                  <a16:creationId xmlns:a16="http://schemas.microsoft.com/office/drawing/2014/main" id="{5D6D19EF-6C27-B305-6BFD-148066D74BB9}"/>
                </a:ext>
              </a:extLst>
            </p:cNvPr>
            <p:cNvSpPr/>
            <p:nvPr/>
          </p:nvSpPr>
          <p:spPr>
            <a:xfrm>
              <a:off x="3563888" y="3397788"/>
              <a:ext cx="341804" cy="914400"/>
            </a:xfrm>
            <a:prstGeom prst="roundRect">
              <a:avLst>
                <a:gd name="adj" fmla="val 353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ounded Rectangle 11">
              <a:extLst>
                <a:ext uri="{FF2B5EF4-FFF2-40B4-BE49-F238E27FC236}">
                  <a16:creationId xmlns:a16="http://schemas.microsoft.com/office/drawing/2014/main" id="{C6B8535C-6734-9B97-D00A-67ED6554C57A}"/>
                </a:ext>
              </a:extLst>
            </p:cNvPr>
            <p:cNvSpPr/>
            <p:nvPr/>
          </p:nvSpPr>
          <p:spPr>
            <a:xfrm>
              <a:off x="3401541" y="3596072"/>
              <a:ext cx="5560872" cy="529456"/>
            </a:xfrm>
            <a:prstGeom prst="roundRect">
              <a:avLst>
                <a:gd name="adj" fmla="val 98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Rectangle 12">
              <a:extLst>
                <a:ext uri="{FF2B5EF4-FFF2-40B4-BE49-F238E27FC236}">
                  <a16:creationId xmlns:a16="http://schemas.microsoft.com/office/drawing/2014/main" id="{313151A2-8622-B385-8663-2215E107385A}"/>
                </a:ext>
              </a:extLst>
            </p:cNvPr>
            <p:cNvSpPr/>
            <p:nvPr/>
          </p:nvSpPr>
          <p:spPr>
            <a:xfrm>
              <a:off x="4739497" y="4125527"/>
              <a:ext cx="701839" cy="764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14">
              <a:extLst>
                <a:ext uri="{FF2B5EF4-FFF2-40B4-BE49-F238E27FC236}">
                  <a16:creationId xmlns:a16="http://schemas.microsoft.com/office/drawing/2014/main" id="{26AF0CAB-9313-9FDC-2960-C25BD0DF130B}"/>
                </a:ext>
              </a:extLst>
            </p:cNvPr>
            <p:cNvSpPr/>
            <p:nvPr/>
          </p:nvSpPr>
          <p:spPr>
            <a:xfrm>
              <a:off x="5757114" y="4125527"/>
              <a:ext cx="701839" cy="764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15">
              <a:extLst>
                <a:ext uri="{FF2B5EF4-FFF2-40B4-BE49-F238E27FC236}">
                  <a16:creationId xmlns:a16="http://schemas.microsoft.com/office/drawing/2014/main" id="{C406AD5A-8DDF-AE2A-02D7-26EE24BCDE5B}"/>
                </a:ext>
              </a:extLst>
            </p:cNvPr>
            <p:cNvSpPr/>
            <p:nvPr/>
          </p:nvSpPr>
          <p:spPr>
            <a:xfrm>
              <a:off x="6774731" y="4125527"/>
              <a:ext cx="701839" cy="764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14">
              <a:extLst>
                <a:ext uri="{FF2B5EF4-FFF2-40B4-BE49-F238E27FC236}">
                  <a16:creationId xmlns:a16="http://schemas.microsoft.com/office/drawing/2014/main" id="{10B22838-E9F2-EC8D-E56A-AAA71811145A}"/>
                </a:ext>
              </a:extLst>
            </p:cNvPr>
            <p:cNvSpPr/>
            <p:nvPr/>
          </p:nvSpPr>
          <p:spPr>
            <a:xfrm>
              <a:off x="7792348" y="4102861"/>
              <a:ext cx="701839" cy="764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TextBox 12">
            <a:extLst>
              <a:ext uri="{FF2B5EF4-FFF2-40B4-BE49-F238E27FC236}">
                <a16:creationId xmlns:a16="http://schemas.microsoft.com/office/drawing/2014/main" id="{E5AB800B-AA14-9AC6-22BE-E14326F139E3}"/>
              </a:ext>
            </a:extLst>
          </p:cNvPr>
          <p:cNvSpPr txBox="1"/>
          <p:nvPr/>
        </p:nvSpPr>
        <p:spPr>
          <a:xfrm>
            <a:off x="7935829" y="5263088"/>
            <a:ext cx="5196287" cy="400110"/>
          </a:xfrm>
          <a:prstGeom prst="rect">
            <a:avLst/>
          </a:prstGeom>
          <a:noFill/>
        </p:spPr>
        <p:txBody>
          <a:bodyPr wrap="square" rtlCol="0">
            <a:spAutoFit/>
          </a:bodyPr>
          <a:lstStyle/>
          <a:p>
            <a:pPr algn="ctr"/>
            <a:r>
              <a:rPr lang="fr-CA" altLang="ko-KR" sz="2000" b="1" dirty="0">
                <a:solidFill>
                  <a:schemeClr val="bg1"/>
                </a:solidFill>
                <a:cs typeface="Arial" pitchFamily="34" charset="0"/>
              </a:rPr>
              <a:t>Question de recherche</a:t>
            </a:r>
            <a:endParaRPr lang="ko-KR" altLang="en-US" sz="2000" b="1" dirty="0">
              <a:solidFill>
                <a:schemeClr val="bg1"/>
              </a:solidFill>
              <a:cs typeface="Arial" pitchFamily="34" charset="0"/>
            </a:endParaRPr>
          </a:p>
        </p:txBody>
      </p:sp>
      <p:grpSp>
        <p:nvGrpSpPr>
          <p:cNvPr id="19" name="Group 36">
            <a:extLst>
              <a:ext uri="{FF2B5EF4-FFF2-40B4-BE49-F238E27FC236}">
                <a16:creationId xmlns:a16="http://schemas.microsoft.com/office/drawing/2014/main" id="{3438ACC3-7E2F-782A-50F8-816113FDF20A}"/>
              </a:ext>
            </a:extLst>
          </p:cNvPr>
          <p:cNvGrpSpPr/>
          <p:nvPr/>
        </p:nvGrpSpPr>
        <p:grpSpPr>
          <a:xfrm>
            <a:off x="7598878" y="4977155"/>
            <a:ext cx="814477" cy="922786"/>
            <a:chOff x="6804248" y="2144238"/>
            <a:chExt cx="1305367" cy="1645545"/>
          </a:xfrm>
          <a:solidFill>
            <a:schemeClr val="bg1"/>
          </a:solidFill>
        </p:grpSpPr>
        <p:sp>
          <p:nvSpPr>
            <p:cNvPr id="20" name="Oval 1">
              <a:extLst>
                <a:ext uri="{FF2B5EF4-FFF2-40B4-BE49-F238E27FC236}">
                  <a16:creationId xmlns:a16="http://schemas.microsoft.com/office/drawing/2014/main" id="{70C20B95-B72B-284B-F3B1-D0D9F7503C6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Oval 1">
              <a:extLst>
                <a:ext uri="{FF2B5EF4-FFF2-40B4-BE49-F238E27FC236}">
                  <a16:creationId xmlns:a16="http://schemas.microsoft.com/office/drawing/2014/main" id="{03B01CDC-6881-C6E7-0097-FEE7F2A333E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Oval 1">
              <a:extLst>
                <a:ext uri="{FF2B5EF4-FFF2-40B4-BE49-F238E27FC236}">
                  <a16:creationId xmlns:a16="http://schemas.microsoft.com/office/drawing/2014/main" id="{0CB68D36-A56D-2A19-9D4C-F3CBC608BD9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Oval 1">
              <a:extLst>
                <a:ext uri="{FF2B5EF4-FFF2-40B4-BE49-F238E27FC236}">
                  <a16:creationId xmlns:a16="http://schemas.microsoft.com/office/drawing/2014/main" id="{EEAFA5C1-589B-40B5-E29D-B8DC2A50B1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Oval 1">
              <a:extLst>
                <a:ext uri="{FF2B5EF4-FFF2-40B4-BE49-F238E27FC236}">
                  <a16:creationId xmlns:a16="http://schemas.microsoft.com/office/drawing/2014/main" id="{9598D63A-D8F9-52A0-65DF-01FF4405CCD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Oval 1">
              <a:extLst>
                <a:ext uri="{FF2B5EF4-FFF2-40B4-BE49-F238E27FC236}">
                  <a16:creationId xmlns:a16="http://schemas.microsoft.com/office/drawing/2014/main" id="{D73A9750-5CC5-00AC-1FB0-FC4432476F4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1">
              <a:extLst>
                <a:ext uri="{FF2B5EF4-FFF2-40B4-BE49-F238E27FC236}">
                  <a16:creationId xmlns:a16="http://schemas.microsoft.com/office/drawing/2014/main" id="{AD910F94-740B-8931-ACF5-B258C889930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7" name="Isosceles Triangle 61">
            <a:extLst>
              <a:ext uri="{FF2B5EF4-FFF2-40B4-BE49-F238E27FC236}">
                <a16:creationId xmlns:a16="http://schemas.microsoft.com/office/drawing/2014/main" id="{E9D41C28-9E66-C0CA-501E-B365ED889B07}"/>
              </a:ext>
            </a:extLst>
          </p:cNvPr>
          <p:cNvSpPr/>
          <p:nvPr/>
        </p:nvSpPr>
        <p:spPr>
          <a:xfrm rot="3584032">
            <a:off x="4976427" y="1545551"/>
            <a:ext cx="2921856" cy="3834460"/>
          </a:xfrm>
          <a:custGeom>
            <a:avLst/>
            <a:gdLst/>
            <a:ahLst/>
            <a:cxnLst/>
            <a:rect l="l" t="t" r="r" b="b"/>
            <a:pathLst>
              <a:path w="2571340" h="3374463">
                <a:moveTo>
                  <a:pt x="194133" y="1409566"/>
                </a:moveTo>
                <a:lnTo>
                  <a:pt x="344169" y="1502938"/>
                </a:lnTo>
                <a:cubicBezTo>
                  <a:pt x="73307" y="1938169"/>
                  <a:pt x="136087" y="2502332"/>
                  <a:pt x="496001" y="2867371"/>
                </a:cubicBezTo>
                <a:cubicBezTo>
                  <a:pt x="855916" y="3232410"/>
                  <a:pt x="1419135" y="3303158"/>
                  <a:pt x="1858151" y="3038476"/>
                </a:cubicBezTo>
                <a:cubicBezTo>
                  <a:pt x="2297167" y="2773793"/>
                  <a:pt x="2497527" y="2242683"/>
                  <a:pt x="2342723" y="1753984"/>
                </a:cubicBezTo>
                <a:cubicBezTo>
                  <a:pt x="2190311" y="1272834"/>
                  <a:pt x="1732744" y="956291"/>
                  <a:pt x="1230673" y="982086"/>
                </a:cubicBezTo>
                <a:lnTo>
                  <a:pt x="1230777" y="982870"/>
                </a:lnTo>
                <a:lnTo>
                  <a:pt x="970744" y="982870"/>
                </a:lnTo>
                <a:lnTo>
                  <a:pt x="1100761" y="0"/>
                </a:lnTo>
                <a:lnTo>
                  <a:pt x="1207395" y="806117"/>
                </a:lnTo>
                <a:cubicBezTo>
                  <a:pt x="1795169" y="769721"/>
                  <a:pt x="2333023" y="1138157"/>
                  <a:pt x="2511192" y="1700619"/>
                </a:cubicBezTo>
                <a:cubicBezTo>
                  <a:pt x="2690666" y="2267201"/>
                  <a:pt x="2458375" y="2882952"/>
                  <a:pt x="1949395" y="3189817"/>
                </a:cubicBezTo>
                <a:cubicBezTo>
                  <a:pt x="1440415" y="3496681"/>
                  <a:pt x="787436" y="3414658"/>
                  <a:pt x="370163" y="2991444"/>
                </a:cubicBezTo>
                <a:cubicBezTo>
                  <a:pt x="-47111" y="2568231"/>
                  <a:pt x="-119895" y="1914158"/>
                  <a:pt x="194133" y="1409566"/>
                </a:cubicBezTo>
                <a:close/>
              </a:path>
            </a:pathLst>
          </a:cu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Oval 3">
            <a:extLst>
              <a:ext uri="{FF2B5EF4-FFF2-40B4-BE49-F238E27FC236}">
                <a16:creationId xmlns:a16="http://schemas.microsoft.com/office/drawing/2014/main" id="{74C47100-EEC3-EA13-CDBE-9C70F8A1A7CA}"/>
              </a:ext>
            </a:extLst>
          </p:cNvPr>
          <p:cNvSpPr/>
          <p:nvPr/>
        </p:nvSpPr>
        <p:spPr>
          <a:xfrm>
            <a:off x="5709224" y="1993060"/>
            <a:ext cx="762478" cy="762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Oval 4">
            <a:extLst>
              <a:ext uri="{FF2B5EF4-FFF2-40B4-BE49-F238E27FC236}">
                <a16:creationId xmlns:a16="http://schemas.microsoft.com/office/drawing/2014/main" id="{FBD2B72A-811C-1829-6D59-D8D982AA006C}"/>
              </a:ext>
            </a:extLst>
          </p:cNvPr>
          <p:cNvSpPr/>
          <p:nvPr/>
        </p:nvSpPr>
        <p:spPr>
          <a:xfrm>
            <a:off x="5709224" y="4630000"/>
            <a:ext cx="762478" cy="7624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Oval 5">
            <a:extLst>
              <a:ext uri="{FF2B5EF4-FFF2-40B4-BE49-F238E27FC236}">
                <a16:creationId xmlns:a16="http://schemas.microsoft.com/office/drawing/2014/main" id="{E49C3A0C-D678-F7BD-EC5B-3A116761FE11}"/>
              </a:ext>
            </a:extLst>
          </p:cNvPr>
          <p:cNvSpPr/>
          <p:nvPr/>
        </p:nvSpPr>
        <p:spPr>
          <a:xfrm>
            <a:off x="4339186" y="3283912"/>
            <a:ext cx="762478" cy="7624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Oval 6">
            <a:extLst>
              <a:ext uri="{FF2B5EF4-FFF2-40B4-BE49-F238E27FC236}">
                <a16:creationId xmlns:a16="http://schemas.microsoft.com/office/drawing/2014/main" id="{442ACEB7-C7CD-A6B5-04ED-3FB6162C05D7}"/>
              </a:ext>
            </a:extLst>
          </p:cNvPr>
          <p:cNvSpPr/>
          <p:nvPr/>
        </p:nvSpPr>
        <p:spPr>
          <a:xfrm>
            <a:off x="6970462" y="3283912"/>
            <a:ext cx="762478" cy="7624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TextBox 8">
            <a:extLst>
              <a:ext uri="{FF2B5EF4-FFF2-40B4-BE49-F238E27FC236}">
                <a16:creationId xmlns:a16="http://schemas.microsoft.com/office/drawing/2014/main" id="{DEC96C36-E018-51B3-C729-9BCFCEB01BC3}"/>
              </a:ext>
            </a:extLst>
          </p:cNvPr>
          <p:cNvSpPr txBox="1"/>
          <p:nvPr/>
        </p:nvSpPr>
        <p:spPr>
          <a:xfrm>
            <a:off x="4553176" y="3429000"/>
            <a:ext cx="356188" cy="461665"/>
          </a:xfrm>
          <a:prstGeom prst="rect">
            <a:avLst/>
          </a:prstGeom>
          <a:noFill/>
        </p:spPr>
        <p:txBody>
          <a:bodyPr wrap="none" rtlCol="0">
            <a:spAutoFit/>
          </a:bodyPr>
          <a:lstStyle/>
          <a:p>
            <a:r>
              <a:rPr lang="en-US" altLang="ko-KR" sz="2400" b="1" dirty="0">
                <a:solidFill>
                  <a:schemeClr val="bg1"/>
                </a:solidFill>
                <a:cs typeface="Arial" pitchFamily="34" charset="0"/>
              </a:rPr>
              <a:t>1</a:t>
            </a:r>
            <a:endParaRPr lang="ko-KR" altLang="en-US" sz="2400" b="1" dirty="0">
              <a:solidFill>
                <a:schemeClr val="bg1"/>
              </a:solidFill>
              <a:cs typeface="Arial" pitchFamily="34" charset="0"/>
            </a:endParaRPr>
          </a:p>
        </p:txBody>
      </p:sp>
      <p:sp>
        <p:nvSpPr>
          <p:cNvPr id="34" name="TextBox 9">
            <a:extLst>
              <a:ext uri="{FF2B5EF4-FFF2-40B4-BE49-F238E27FC236}">
                <a16:creationId xmlns:a16="http://schemas.microsoft.com/office/drawing/2014/main" id="{3B689A5B-1BBF-F7EB-13B8-812DD461DCF5}"/>
              </a:ext>
            </a:extLst>
          </p:cNvPr>
          <p:cNvSpPr txBox="1"/>
          <p:nvPr/>
        </p:nvSpPr>
        <p:spPr>
          <a:xfrm>
            <a:off x="5909573" y="4780406"/>
            <a:ext cx="356188" cy="461665"/>
          </a:xfrm>
          <a:prstGeom prst="rect">
            <a:avLst/>
          </a:prstGeom>
          <a:noFill/>
        </p:spPr>
        <p:txBody>
          <a:bodyPr wrap="none" rtlCol="0">
            <a:spAutoFit/>
          </a:bodyPr>
          <a:lstStyle/>
          <a:p>
            <a:r>
              <a:rPr lang="en-US" altLang="ko-KR" sz="2400" b="1" dirty="0">
                <a:solidFill>
                  <a:schemeClr val="bg1"/>
                </a:solidFill>
                <a:cs typeface="Arial" pitchFamily="34" charset="0"/>
              </a:rPr>
              <a:t>2</a:t>
            </a:r>
            <a:endParaRPr lang="ko-KR" altLang="en-US" sz="2400" b="1" dirty="0">
              <a:solidFill>
                <a:schemeClr val="bg1"/>
              </a:solidFill>
              <a:cs typeface="Arial" pitchFamily="34" charset="0"/>
            </a:endParaRPr>
          </a:p>
        </p:txBody>
      </p:sp>
      <p:sp>
        <p:nvSpPr>
          <p:cNvPr id="35" name="TextBox 10">
            <a:extLst>
              <a:ext uri="{FF2B5EF4-FFF2-40B4-BE49-F238E27FC236}">
                <a16:creationId xmlns:a16="http://schemas.microsoft.com/office/drawing/2014/main" id="{8287A941-D3EA-7458-8F9F-6E31DD4B964E}"/>
              </a:ext>
            </a:extLst>
          </p:cNvPr>
          <p:cNvSpPr txBox="1"/>
          <p:nvPr/>
        </p:nvSpPr>
        <p:spPr>
          <a:xfrm>
            <a:off x="7173607" y="3434318"/>
            <a:ext cx="356188" cy="461665"/>
          </a:xfrm>
          <a:prstGeom prst="rect">
            <a:avLst/>
          </a:prstGeom>
          <a:noFill/>
        </p:spPr>
        <p:txBody>
          <a:bodyPr wrap="none" rtlCol="0">
            <a:spAutoFit/>
          </a:bodyPr>
          <a:lstStyle/>
          <a:p>
            <a:r>
              <a:rPr lang="en-US" altLang="ko-KR" sz="2400" b="1" dirty="0">
                <a:solidFill>
                  <a:schemeClr val="bg1"/>
                </a:solidFill>
                <a:cs typeface="Arial" pitchFamily="34" charset="0"/>
              </a:rPr>
              <a:t>3</a:t>
            </a:r>
            <a:endParaRPr lang="ko-KR" altLang="en-US" sz="2400" b="1" dirty="0">
              <a:solidFill>
                <a:schemeClr val="bg1"/>
              </a:solidFill>
              <a:cs typeface="Arial" pitchFamily="34" charset="0"/>
            </a:endParaRPr>
          </a:p>
        </p:txBody>
      </p:sp>
      <p:grpSp>
        <p:nvGrpSpPr>
          <p:cNvPr id="36" name="Group 11">
            <a:extLst>
              <a:ext uri="{FF2B5EF4-FFF2-40B4-BE49-F238E27FC236}">
                <a16:creationId xmlns:a16="http://schemas.microsoft.com/office/drawing/2014/main" id="{39A28670-CF67-BDDA-D202-96E6BFB2D596}"/>
              </a:ext>
            </a:extLst>
          </p:cNvPr>
          <p:cNvGrpSpPr/>
          <p:nvPr/>
        </p:nvGrpSpPr>
        <p:grpSpPr>
          <a:xfrm>
            <a:off x="840827" y="1514820"/>
            <a:ext cx="5429540" cy="786087"/>
            <a:chOff x="224000" y="3363857"/>
            <a:chExt cx="3138161" cy="786087"/>
          </a:xfrm>
        </p:grpSpPr>
        <p:sp>
          <p:nvSpPr>
            <p:cNvPr id="37" name="TextBox 12">
              <a:extLst>
                <a:ext uri="{FF2B5EF4-FFF2-40B4-BE49-F238E27FC236}">
                  <a16:creationId xmlns:a16="http://schemas.microsoft.com/office/drawing/2014/main" id="{64219D19-62BF-AABA-463A-717BD2CCC4BC}"/>
                </a:ext>
              </a:extLst>
            </p:cNvPr>
            <p:cNvSpPr txBox="1"/>
            <p:nvPr/>
          </p:nvSpPr>
          <p:spPr>
            <a:xfrm>
              <a:off x="907672" y="3688279"/>
              <a:ext cx="2059657" cy="461665"/>
            </a:xfrm>
            <a:prstGeom prst="rect">
              <a:avLst/>
            </a:prstGeom>
            <a:noFill/>
          </p:spPr>
          <p:txBody>
            <a:bodyPr wrap="square" rtlCol="0">
              <a:spAutoFit/>
            </a:bodyPr>
            <a:lstStyle/>
            <a:p>
              <a:pPr algn="r"/>
              <a:r>
                <a:rPr lang="en-US" altLang="ko-KR" sz="1200" i="1" dirty="0">
                  <a:solidFill>
                    <a:schemeClr val="tx1">
                      <a:lumMod val="85000"/>
                      <a:lumOff val="15000"/>
                    </a:schemeClr>
                  </a:solidFill>
                  <a:cs typeface="Arial" pitchFamily="34" charset="0"/>
                </a:rPr>
                <a:t>Éditions Passe-temps et Ortho-Éditions, la base de </a:t>
              </a:r>
              <a:r>
                <a:rPr lang="en-US" altLang="ko-KR" sz="1200" i="1" dirty="0" err="1">
                  <a:solidFill>
                    <a:schemeClr val="tx1">
                      <a:lumMod val="85000"/>
                      <a:lumOff val="15000"/>
                    </a:schemeClr>
                  </a:solidFill>
                  <a:cs typeface="Arial" pitchFamily="34" charset="0"/>
                </a:rPr>
                <a:t>données</a:t>
              </a:r>
              <a:r>
                <a:rPr lang="en-US" altLang="ko-KR" sz="1200" i="1" dirty="0">
                  <a:solidFill>
                    <a:schemeClr val="tx1">
                      <a:lumMod val="85000"/>
                      <a:lumOff val="15000"/>
                    </a:schemeClr>
                  </a:solidFill>
                  <a:cs typeface="Arial" pitchFamily="34" charset="0"/>
                </a:rPr>
                <a:t> </a:t>
              </a:r>
              <a:r>
                <a:rPr lang="en-US" altLang="ko-KR" sz="1200" i="1" dirty="0" err="1">
                  <a:solidFill>
                    <a:schemeClr val="tx1">
                      <a:lumMod val="85000"/>
                      <a:lumOff val="15000"/>
                    </a:schemeClr>
                  </a:solidFill>
                  <a:cs typeface="Arial" pitchFamily="34" charset="0"/>
                </a:rPr>
                <a:t>Érudit</a:t>
              </a:r>
              <a:r>
                <a:rPr lang="en-US" altLang="ko-KR" sz="1200" dirty="0">
                  <a:solidFill>
                    <a:schemeClr val="tx1">
                      <a:lumMod val="85000"/>
                      <a:lumOff val="15000"/>
                    </a:schemeClr>
                  </a:solidFill>
                  <a:cs typeface="Arial" pitchFamily="34" charset="0"/>
                </a:rPr>
                <a: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8" name="TextBox 13">
              <a:extLst>
                <a:ext uri="{FF2B5EF4-FFF2-40B4-BE49-F238E27FC236}">
                  <a16:creationId xmlns:a16="http://schemas.microsoft.com/office/drawing/2014/main" id="{29FA7CD2-DA8A-97A2-5993-D6145C94A194}"/>
                </a:ext>
              </a:extLst>
            </p:cNvPr>
            <p:cNvSpPr txBox="1"/>
            <p:nvPr/>
          </p:nvSpPr>
          <p:spPr>
            <a:xfrm>
              <a:off x="224000" y="3363857"/>
              <a:ext cx="3138161" cy="369332"/>
            </a:xfrm>
            <a:prstGeom prst="rect">
              <a:avLst/>
            </a:prstGeom>
            <a:noFill/>
          </p:spPr>
          <p:txBody>
            <a:bodyPr wrap="square" rtlCol="0">
              <a:spAutoFit/>
            </a:bodyPr>
            <a:lstStyle/>
            <a:p>
              <a:pPr algn="r"/>
              <a:r>
                <a:rPr lang="fr-CA" altLang="ko-KR" b="1" dirty="0">
                  <a:solidFill>
                    <a:schemeClr val="accent2"/>
                  </a:solidFill>
                  <a:cs typeface="Arial" pitchFamily="34" charset="0"/>
                </a:rPr>
                <a:t>Recension des outils orthopédagogiques</a:t>
              </a:r>
              <a:endParaRPr lang="ko-KR" altLang="en-US" b="1" dirty="0">
                <a:solidFill>
                  <a:schemeClr val="accent2"/>
                </a:solidFill>
                <a:cs typeface="Arial" pitchFamily="34" charset="0"/>
              </a:endParaRPr>
            </a:p>
          </p:txBody>
        </p:sp>
      </p:grpSp>
      <p:sp>
        <p:nvSpPr>
          <p:cNvPr id="41" name="TextBox 16">
            <a:extLst>
              <a:ext uri="{FF2B5EF4-FFF2-40B4-BE49-F238E27FC236}">
                <a16:creationId xmlns:a16="http://schemas.microsoft.com/office/drawing/2014/main" id="{64471390-0263-61E5-954F-71CA0AD70BBC}"/>
              </a:ext>
            </a:extLst>
          </p:cNvPr>
          <p:cNvSpPr txBox="1"/>
          <p:nvPr/>
        </p:nvSpPr>
        <p:spPr>
          <a:xfrm>
            <a:off x="414251" y="3232514"/>
            <a:ext cx="3772535" cy="1200329"/>
          </a:xfrm>
          <a:prstGeom prst="rect">
            <a:avLst/>
          </a:prstGeom>
          <a:noFill/>
        </p:spPr>
        <p:txBody>
          <a:bodyPr wrap="square" rtlCol="0">
            <a:spAutoFit/>
          </a:bodyPr>
          <a:lstStyle/>
          <a:p>
            <a:pPr algn="ctr"/>
            <a:r>
              <a:rPr lang="fr-CA" altLang="ko-KR" b="1" dirty="0">
                <a:solidFill>
                  <a:schemeClr val="accent3"/>
                </a:solidFill>
                <a:cs typeface="Arial" pitchFamily="34" charset="0"/>
              </a:rPr>
              <a:t>Point 1: Proposer des pistes concrètes et explicites pour soutenir le dialogue en lecture interactive</a:t>
            </a:r>
            <a:endParaRPr lang="ko-KR" altLang="en-US" b="1" dirty="0">
              <a:solidFill>
                <a:schemeClr val="accent3"/>
              </a:solidFill>
              <a:cs typeface="Arial" pitchFamily="34" charset="0"/>
            </a:endParaRPr>
          </a:p>
        </p:txBody>
      </p:sp>
      <p:sp>
        <p:nvSpPr>
          <p:cNvPr id="44" name="TextBox 19">
            <a:extLst>
              <a:ext uri="{FF2B5EF4-FFF2-40B4-BE49-F238E27FC236}">
                <a16:creationId xmlns:a16="http://schemas.microsoft.com/office/drawing/2014/main" id="{CF4884DE-72B0-456A-CB63-EDC5485ED5A6}"/>
              </a:ext>
            </a:extLst>
          </p:cNvPr>
          <p:cNvSpPr txBox="1"/>
          <p:nvPr/>
        </p:nvSpPr>
        <p:spPr>
          <a:xfrm>
            <a:off x="2863927" y="5408363"/>
            <a:ext cx="4148901" cy="923330"/>
          </a:xfrm>
          <a:prstGeom prst="rect">
            <a:avLst/>
          </a:prstGeom>
          <a:noFill/>
        </p:spPr>
        <p:txBody>
          <a:bodyPr wrap="square" rtlCol="0">
            <a:spAutoFit/>
          </a:bodyPr>
          <a:lstStyle/>
          <a:p>
            <a:pPr algn="ctr"/>
            <a:r>
              <a:rPr lang="fr-CA" altLang="ko-KR" b="1" dirty="0">
                <a:solidFill>
                  <a:schemeClr val="accent4"/>
                </a:solidFill>
                <a:cs typeface="Arial" pitchFamily="34" charset="0"/>
              </a:rPr>
              <a:t>Point 2: Avoir les inférences causales comme cible précise d’intervention</a:t>
            </a:r>
            <a:endParaRPr lang="ko-KR" altLang="en-US" b="1" dirty="0">
              <a:solidFill>
                <a:schemeClr val="accent4"/>
              </a:solidFill>
              <a:cs typeface="Arial" pitchFamily="34" charset="0"/>
            </a:endParaRPr>
          </a:p>
        </p:txBody>
      </p:sp>
      <p:sp>
        <p:nvSpPr>
          <p:cNvPr id="47" name="TextBox 22">
            <a:extLst>
              <a:ext uri="{FF2B5EF4-FFF2-40B4-BE49-F238E27FC236}">
                <a16:creationId xmlns:a16="http://schemas.microsoft.com/office/drawing/2014/main" id="{919483E8-46AF-E044-81E5-A5FA90451262}"/>
              </a:ext>
            </a:extLst>
          </p:cNvPr>
          <p:cNvSpPr txBox="1"/>
          <p:nvPr/>
        </p:nvSpPr>
        <p:spPr>
          <a:xfrm>
            <a:off x="7897595" y="3232514"/>
            <a:ext cx="4031550" cy="1200329"/>
          </a:xfrm>
          <a:prstGeom prst="rect">
            <a:avLst/>
          </a:prstGeom>
          <a:noFill/>
        </p:spPr>
        <p:txBody>
          <a:bodyPr wrap="square" rtlCol="0">
            <a:spAutoFit/>
          </a:bodyPr>
          <a:lstStyle/>
          <a:p>
            <a:pPr algn="ctr"/>
            <a:r>
              <a:rPr lang="fr-CA" altLang="ko-KR" b="1" dirty="0">
                <a:solidFill>
                  <a:schemeClr val="accent5"/>
                </a:solidFill>
                <a:cs typeface="Arial" pitchFamily="34" charset="0"/>
              </a:rPr>
              <a:t>Point 3: Offrir des pistes détaillées pour soutenir la modélisation de la compréhension inférentielle par l’enseignement explicite</a:t>
            </a:r>
            <a:endParaRPr lang="ko-KR" altLang="en-US" b="1" dirty="0">
              <a:solidFill>
                <a:schemeClr val="accent5"/>
              </a:solidFill>
              <a:cs typeface="Arial" pitchFamily="34" charset="0"/>
            </a:endParaRPr>
          </a:p>
        </p:txBody>
      </p:sp>
      <p:grpSp>
        <p:nvGrpSpPr>
          <p:cNvPr id="51" name="Group 28">
            <a:extLst>
              <a:ext uri="{FF2B5EF4-FFF2-40B4-BE49-F238E27FC236}">
                <a16:creationId xmlns:a16="http://schemas.microsoft.com/office/drawing/2014/main" id="{E43C9779-9160-0CD1-9578-A8C9878F8997}"/>
              </a:ext>
            </a:extLst>
          </p:cNvPr>
          <p:cNvGrpSpPr/>
          <p:nvPr/>
        </p:nvGrpSpPr>
        <p:grpSpPr>
          <a:xfrm>
            <a:off x="7897595" y="1356171"/>
            <a:ext cx="1107121" cy="1395637"/>
            <a:chOff x="6804248" y="2144238"/>
            <a:chExt cx="1305367" cy="1645545"/>
          </a:xfrm>
          <a:solidFill>
            <a:schemeClr val="accent1"/>
          </a:solidFill>
        </p:grpSpPr>
        <p:sp>
          <p:nvSpPr>
            <p:cNvPr id="52" name="Oval 1">
              <a:extLst>
                <a:ext uri="{FF2B5EF4-FFF2-40B4-BE49-F238E27FC236}">
                  <a16:creationId xmlns:a16="http://schemas.microsoft.com/office/drawing/2014/main" id="{87785719-37CD-B932-2CA2-71795E3C965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Oval 1">
              <a:extLst>
                <a:ext uri="{FF2B5EF4-FFF2-40B4-BE49-F238E27FC236}">
                  <a16:creationId xmlns:a16="http://schemas.microsoft.com/office/drawing/2014/main" id="{66D305C6-F0D5-DD21-E5D1-A005CC7EDA4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Oval 1">
              <a:extLst>
                <a:ext uri="{FF2B5EF4-FFF2-40B4-BE49-F238E27FC236}">
                  <a16:creationId xmlns:a16="http://schemas.microsoft.com/office/drawing/2014/main" id="{9EE284E8-EBD2-BA0C-0A6B-ECB80E6E59B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1">
              <a:extLst>
                <a:ext uri="{FF2B5EF4-FFF2-40B4-BE49-F238E27FC236}">
                  <a16:creationId xmlns:a16="http://schemas.microsoft.com/office/drawing/2014/main" id="{E3A40CC8-5EDE-B027-02D4-31F04E6D179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Oval 1">
              <a:extLst>
                <a:ext uri="{FF2B5EF4-FFF2-40B4-BE49-F238E27FC236}">
                  <a16:creationId xmlns:a16="http://schemas.microsoft.com/office/drawing/2014/main" id="{D087BE01-D8C5-FB0B-33ED-B05EE46FF26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Oval 1">
              <a:extLst>
                <a:ext uri="{FF2B5EF4-FFF2-40B4-BE49-F238E27FC236}">
                  <a16:creationId xmlns:a16="http://schemas.microsoft.com/office/drawing/2014/main" id="{01D2C262-CEBC-EB35-5D84-C0622C467F1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Oval 1">
              <a:extLst>
                <a:ext uri="{FF2B5EF4-FFF2-40B4-BE49-F238E27FC236}">
                  <a16:creationId xmlns:a16="http://schemas.microsoft.com/office/drawing/2014/main" id="{1793CE8D-FF07-D95C-48D5-AFD32CB8AFE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9" name="Rectangle 30">
            <a:extLst>
              <a:ext uri="{FF2B5EF4-FFF2-40B4-BE49-F238E27FC236}">
                <a16:creationId xmlns:a16="http://schemas.microsoft.com/office/drawing/2014/main" id="{3C21B822-2B10-B199-C5AA-9D059417B9E2}"/>
              </a:ext>
            </a:extLst>
          </p:cNvPr>
          <p:cNvSpPr/>
          <p:nvPr/>
        </p:nvSpPr>
        <p:spPr>
          <a:xfrm>
            <a:off x="5605368" y="3283912"/>
            <a:ext cx="866334" cy="78604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ame 17">
            <a:extLst>
              <a:ext uri="{FF2B5EF4-FFF2-40B4-BE49-F238E27FC236}">
                <a16:creationId xmlns:a16="http://schemas.microsoft.com/office/drawing/2014/main" id="{7FC1129A-12A3-16EA-2A48-D2F35E1C76A6}"/>
              </a:ext>
            </a:extLst>
          </p:cNvPr>
          <p:cNvSpPr/>
          <p:nvPr/>
        </p:nvSpPr>
        <p:spPr>
          <a:xfrm>
            <a:off x="5915923" y="2168742"/>
            <a:ext cx="381680" cy="39635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66933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0AF2EF5-30BC-465E-8ADF-2F54F8D86293}"/>
              </a:ext>
            </a:extLst>
          </p:cNvPr>
          <p:cNvGrpSpPr/>
          <p:nvPr/>
        </p:nvGrpSpPr>
        <p:grpSpPr>
          <a:xfrm>
            <a:off x="1986018" y="3530627"/>
            <a:ext cx="7990813" cy="2066528"/>
            <a:chOff x="971600" y="2823151"/>
            <a:chExt cx="7990813" cy="2066528"/>
          </a:xfrm>
          <a:solidFill>
            <a:schemeClr val="accent6"/>
          </a:solidFill>
        </p:grpSpPr>
        <p:sp>
          <p:nvSpPr>
            <p:cNvPr id="4" name="Oval 3">
              <a:extLst>
                <a:ext uri="{FF2B5EF4-FFF2-40B4-BE49-F238E27FC236}">
                  <a16:creationId xmlns:a16="http://schemas.microsoft.com/office/drawing/2014/main" id="{9A8DD3E5-DAE7-4F73-9D58-88C33034276B}"/>
                </a:ext>
              </a:extLst>
            </p:cNvPr>
            <p:cNvSpPr/>
            <p:nvPr/>
          </p:nvSpPr>
          <p:spPr>
            <a:xfrm>
              <a:off x="971600" y="2823151"/>
              <a:ext cx="2066528" cy="2066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7">
              <a:extLst>
                <a:ext uri="{FF2B5EF4-FFF2-40B4-BE49-F238E27FC236}">
                  <a16:creationId xmlns:a16="http://schemas.microsoft.com/office/drawing/2014/main" id="{FE56042A-7BF6-4BB2-8DA2-DB73DDADFFB3}"/>
                </a:ext>
              </a:extLst>
            </p:cNvPr>
            <p:cNvSpPr/>
            <p:nvPr/>
          </p:nvSpPr>
          <p:spPr>
            <a:xfrm>
              <a:off x="2556223" y="3397788"/>
              <a:ext cx="914400" cy="9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10">
              <a:extLst>
                <a:ext uri="{FF2B5EF4-FFF2-40B4-BE49-F238E27FC236}">
                  <a16:creationId xmlns:a16="http://schemas.microsoft.com/office/drawing/2014/main" id="{A9BEE17D-3632-455D-86D8-E242FCAECA6F}"/>
                </a:ext>
              </a:extLst>
            </p:cNvPr>
            <p:cNvSpPr/>
            <p:nvPr/>
          </p:nvSpPr>
          <p:spPr>
            <a:xfrm>
              <a:off x="3563888" y="3397788"/>
              <a:ext cx="341804" cy="914400"/>
            </a:xfrm>
            <a:prstGeom prst="roundRect">
              <a:avLst>
                <a:gd name="adj" fmla="val 353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11">
              <a:extLst>
                <a:ext uri="{FF2B5EF4-FFF2-40B4-BE49-F238E27FC236}">
                  <a16:creationId xmlns:a16="http://schemas.microsoft.com/office/drawing/2014/main" id="{F861A747-949B-4EDC-85DC-CD5C28CAFC7B}"/>
                </a:ext>
              </a:extLst>
            </p:cNvPr>
            <p:cNvSpPr/>
            <p:nvPr/>
          </p:nvSpPr>
          <p:spPr>
            <a:xfrm>
              <a:off x="3401541" y="3596072"/>
              <a:ext cx="5560872" cy="529456"/>
            </a:xfrm>
            <a:prstGeom prst="roundRect">
              <a:avLst>
                <a:gd name="adj" fmla="val 98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7">
              <a:extLst>
                <a:ext uri="{FF2B5EF4-FFF2-40B4-BE49-F238E27FC236}">
                  <a16:creationId xmlns:a16="http://schemas.microsoft.com/office/drawing/2014/main" id="{BAF3DEB1-E15A-4A65-8C35-39B4C8608AE5}"/>
                </a:ext>
              </a:extLst>
            </p:cNvPr>
            <p:cNvSpPr/>
            <p:nvPr/>
          </p:nvSpPr>
          <p:spPr>
            <a:xfrm>
              <a:off x="4739497" y="4125527"/>
              <a:ext cx="701839" cy="764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id="{057D2F59-6ADB-416C-AF17-F63607018E3A}"/>
                </a:ext>
              </a:extLst>
            </p:cNvPr>
            <p:cNvSpPr/>
            <p:nvPr/>
          </p:nvSpPr>
          <p:spPr>
            <a:xfrm>
              <a:off x="5757114" y="4125527"/>
              <a:ext cx="701839" cy="764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C6A478C4-2271-4F15-9D47-3355BB5AB588}"/>
                </a:ext>
              </a:extLst>
            </p:cNvPr>
            <p:cNvSpPr/>
            <p:nvPr/>
          </p:nvSpPr>
          <p:spPr>
            <a:xfrm>
              <a:off x="6774731" y="4125527"/>
              <a:ext cx="701839" cy="764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4">
              <a:extLst>
                <a:ext uri="{FF2B5EF4-FFF2-40B4-BE49-F238E27FC236}">
                  <a16:creationId xmlns:a16="http://schemas.microsoft.com/office/drawing/2014/main" id="{26DF660D-6A71-49E6-849B-F8B276E5AEF1}"/>
                </a:ext>
              </a:extLst>
            </p:cNvPr>
            <p:cNvSpPr/>
            <p:nvPr/>
          </p:nvSpPr>
          <p:spPr>
            <a:xfrm>
              <a:off x="7792348" y="4102861"/>
              <a:ext cx="701839" cy="764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3" name="TextBox 12">
            <a:extLst>
              <a:ext uri="{FF2B5EF4-FFF2-40B4-BE49-F238E27FC236}">
                <a16:creationId xmlns:a16="http://schemas.microsoft.com/office/drawing/2014/main" id="{A42CB11C-2C1D-4AB1-A4B2-55519192E8FA}"/>
              </a:ext>
            </a:extLst>
          </p:cNvPr>
          <p:cNvSpPr txBox="1"/>
          <p:nvPr/>
        </p:nvSpPr>
        <p:spPr>
          <a:xfrm>
            <a:off x="5153025" y="4324547"/>
            <a:ext cx="4590890" cy="461665"/>
          </a:xfrm>
          <a:prstGeom prst="rect">
            <a:avLst/>
          </a:prstGeom>
          <a:noFill/>
        </p:spPr>
        <p:txBody>
          <a:bodyPr wrap="square" rtlCol="0">
            <a:spAutoFit/>
          </a:bodyPr>
          <a:lstStyle/>
          <a:p>
            <a:pPr algn="ctr"/>
            <a:r>
              <a:rPr lang="fr-CA" altLang="ko-KR" sz="2400" b="1" dirty="0">
                <a:solidFill>
                  <a:schemeClr val="bg1"/>
                </a:solidFill>
                <a:cs typeface="Arial" pitchFamily="34" charset="0"/>
              </a:rPr>
              <a:t>Compréhension en lecture</a:t>
            </a:r>
            <a:endParaRPr lang="ko-KR" altLang="en-US" sz="2400" b="1" dirty="0">
              <a:solidFill>
                <a:schemeClr val="bg1"/>
              </a:solidFill>
              <a:cs typeface="Arial" pitchFamily="34" charset="0"/>
            </a:endParaRPr>
          </a:p>
        </p:txBody>
      </p:sp>
      <p:sp>
        <p:nvSpPr>
          <p:cNvPr id="24" name="TextBox 23">
            <a:extLst>
              <a:ext uri="{FF2B5EF4-FFF2-40B4-BE49-F238E27FC236}">
                <a16:creationId xmlns:a16="http://schemas.microsoft.com/office/drawing/2014/main" id="{F47C7E64-2E0A-4E43-B010-D18DE5F00C2C}"/>
              </a:ext>
            </a:extLst>
          </p:cNvPr>
          <p:cNvSpPr txBox="1"/>
          <p:nvPr/>
        </p:nvSpPr>
        <p:spPr>
          <a:xfrm>
            <a:off x="289243" y="5739545"/>
            <a:ext cx="11573196" cy="830997"/>
          </a:xfrm>
          <a:prstGeom prst="rect">
            <a:avLst/>
          </a:prstGeom>
          <a:noFill/>
        </p:spPr>
        <p:txBody>
          <a:bodyPr wrap="square" rtlCol="0">
            <a:spAutoFit/>
          </a:bodyPr>
          <a:lstStyle/>
          <a:p>
            <a:pPr indent="449580" algn="ctr"/>
            <a:r>
              <a:rPr lang="fr-CA" sz="1600" b="1" dirty="0">
                <a:solidFill>
                  <a:schemeClr val="bg2">
                    <a:lumMod val="25000"/>
                  </a:schemeClr>
                </a:solidFill>
                <a:effectLst/>
                <a:latin typeface="+mj-lt"/>
                <a:ea typeface="SimSun" panose="02010600030101010101" pitchFamily="2" charset="-122"/>
              </a:rPr>
              <a:t>Quelles sont les interventions orthopédagogiques dialogiques et de modelage qui favorisent le développement des inférences causales en lecture au premier cycle du primaire dans le but de prévenir les difficultés des élèves, y compris ceux ayant un trouble du développement du langage?</a:t>
            </a:r>
          </a:p>
        </p:txBody>
      </p:sp>
      <p:grpSp>
        <p:nvGrpSpPr>
          <p:cNvPr id="37" name="Group 36">
            <a:extLst>
              <a:ext uri="{FF2B5EF4-FFF2-40B4-BE49-F238E27FC236}">
                <a16:creationId xmlns:a16="http://schemas.microsoft.com/office/drawing/2014/main" id="{F6C6AB38-4B05-4E01-A07F-C7F7057F1DEF}"/>
              </a:ext>
            </a:extLst>
          </p:cNvPr>
          <p:cNvGrpSpPr/>
          <p:nvPr/>
        </p:nvGrpSpPr>
        <p:grpSpPr>
          <a:xfrm>
            <a:off x="2473571" y="3920249"/>
            <a:ext cx="1106373" cy="1327036"/>
            <a:chOff x="6804248" y="2144238"/>
            <a:chExt cx="1305367" cy="1645545"/>
          </a:xfrm>
          <a:solidFill>
            <a:schemeClr val="bg1"/>
          </a:solidFill>
        </p:grpSpPr>
        <p:sp>
          <p:nvSpPr>
            <p:cNvPr id="38" name="Oval 1">
              <a:extLst>
                <a:ext uri="{FF2B5EF4-FFF2-40B4-BE49-F238E27FC236}">
                  <a16:creationId xmlns:a16="http://schemas.microsoft.com/office/drawing/2014/main" id="{F64270A9-A30B-4724-B0B6-9A9AAEC3F2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Oval 1">
              <a:extLst>
                <a:ext uri="{FF2B5EF4-FFF2-40B4-BE49-F238E27FC236}">
                  <a16:creationId xmlns:a16="http://schemas.microsoft.com/office/drawing/2014/main" id="{46515231-E598-47AA-84A8-582385527A8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1">
              <a:extLst>
                <a:ext uri="{FF2B5EF4-FFF2-40B4-BE49-F238E27FC236}">
                  <a16:creationId xmlns:a16="http://schemas.microsoft.com/office/drawing/2014/main" id="{127FF55F-47D2-445B-9E48-F177ED704E5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1">
              <a:extLst>
                <a:ext uri="{FF2B5EF4-FFF2-40B4-BE49-F238E27FC236}">
                  <a16:creationId xmlns:a16="http://schemas.microsoft.com/office/drawing/2014/main" id="{0347F47E-5317-444E-9B7C-20B9FF1F169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1">
              <a:extLst>
                <a:ext uri="{FF2B5EF4-FFF2-40B4-BE49-F238E27FC236}">
                  <a16:creationId xmlns:a16="http://schemas.microsoft.com/office/drawing/2014/main" id="{E7459E5A-E225-4CEA-AA5F-BE1C9A23CC8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Oval 1">
              <a:extLst>
                <a:ext uri="{FF2B5EF4-FFF2-40B4-BE49-F238E27FC236}">
                  <a16:creationId xmlns:a16="http://schemas.microsoft.com/office/drawing/2014/main" id="{4A1CB3DA-170B-4090-B1AB-8C95256282F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Oval 1">
              <a:extLst>
                <a:ext uri="{FF2B5EF4-FFF2-40B4-BE49-F238E27FC236}">
                  <a16:creationId xmlns:a16="http://schemas.microsoft.com/office/drawing/2014/main" id="{DEBE599B-8391-498A-B317-7824F02A217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5" name="Circle: Hollow 44">
            <a:extLst>
              <a:ext uri="{FF2B5EF4-FFF2-40B4-BE49-F238E27FC236}">
                <a16:creationId xmlns:a16="http://schemas.microsoft.com/office/drawing/2014/main" id="{4C6E4282-0E5C-4879-9725-FAD3C48D46B9}"/>
              </a:ext>
            </a:extLst>
          </p:cNvPr>
          <p:cNvSpPr/>
          <p:nvPr/>
        </p:nvSpPr>
        <p:spPr>
          <a:xfrm>
            <a:off x="2091484" y="3651262"/>
            <a:ext cx="1843584" cy="1843584"/>
          </a:xfrm>
          <a:prstGeom prst="donut">
            <a:avLst>
              <a:gd name="adj" fmla="val 3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5EF8F3CA-6E7A-5A5D-7DA5-379D30E60073}"/>
              </a:ext>
            </a:extLst>
          </p:cNvPr>
          <p:cNvSpPr/>
          <p:nvPr/>
        </p:nvSpPr>
        <p:spPr>
          <a:xfrm>
            <a:off x="0" y="109493"/>
            <a:ext cx="12192000" cy="61764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37689" y="103314"/>
            <a:ext cx="11573197" cy="724247"/>
          </a:xfrm>
        </p:spPr>
        <p:txBody>
          <a:bodyPr/>
          <a:lstStyle/>
          <a:p>
            <a:r>
              <a:rPr lang="en-US" sz="3200" b="1" dirty="0">
                <a:solidFill>
                  <a:schemeClr val="bg1"/>
                </a:solidFill>
              </a:rPr>
              <a:t>LA QUESTION DE RECHERCHE</a:t>
            </a:r>
          </a:p>
        </p:txBody>
      </p:sp>
      <p:sp>
        <p:nvSpPr>
          <p:cNvPr id="46" name="Rectangle 16">
            <a:extLst>
              <a:ext uri="{FF2B5EF4-FFF2-40B4-BE49-F238E27FC236}">
                <a16:creationId xmlns:a16="http://schemas.microsoft.com/office/drawing/2014/main" id="{C69E70E8-A43F-19CF-D3F0-649B0EDAB2AE}"/>
              </a:ext>
            </a:extLst>
          </p:cNvPr>
          <p:cNvSpPr/>
          <p:nvPr/>
        </p:nvSpPr>
        <p:spPr>
          <a:xfrm rot="2700000">
            <a:off x="5918396" y="4842025"/>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ounded Rectangle 5">
            <a:extLst>
              <a:ext uri="{FF2B5EF4-FFF2-40B4-BE49-F238E27FC236}">
                <a16:creationId xmlns:a16="http://schemas.microsoft.com/office/drawing/2014/main" id="{76F77816-644F-AF84-F1BE-0EA57DD1747C}"/>
              </a:ext>
            </a:extLst>
          </p:cNvPr>
          <p:cNvSpPr/>
          <p:nvPr/>
        </p:nvSpPr>
        <p:spPr>
          <a:xfrm flipH="1">
            <a:off x="6891047" y="5006150"/>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ectangle 7">
            <a:extLst>
              <a:ext uri="{FF2B5EF4-FFF2-40B4-BE49-F238E27FC236}">
                <a16:creationId xmlns:a16="http://schemas.microsoft.com/office/drawing/2014/main" id="{5EE03155-7329-B2F8-8B27-C215F69CA232}"/>
              </a:ext>
            </a:extLst>
          </p:cNvPr>
          <p:cNvSpPr/>
          <p:nvPr/>
        </p:nvSpPr>
        <p:spPr>
          <a:xfrm rot="18900000">
            <a:off x="8062632" y="4989290"/>
            <a:ext cx="21622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Rectangle 30">
            <a:extLst>
              <a:ext uri="{FF2B5EF4-FFF2-40B4-BE49-F238E27FC236}">
                <a16:creationId xmlns:a16="http://schemas.microsoft.com/office/drawing/2014/main" id="{A8181D62-F8EC-6D89-9116-8557C4C616DC}"/>
              </a:ext>
            </a:extLst>
          </p:cNvPr>
          <p:cNvSpPr/>
          <p:nvPr/>
        </p:nvSpPr>
        <p:spPr>
          <a:xfrm>
            <a:off x="8925438" y="4948768"/>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Oval 2">
            <a:extLst>
              <a:ext uri="{FF2B5EF4-FFF2-40B4-BE49-F238E27FC236}">
                <a16:creationId xmlns:a16="http://schemas.microsoft.com/office/drawing/2014/main" id="{BB856453-6345-82C3-ADF4-7953E6C37A50}"/>
              </a:ext>
            </a:extLst>
          </p:cNvPr>
          <p:cNvSpPr/>
          <p:nvPr/>
        </p:nvSpPr>
        <p:spPr>
          <a:xfrm>
            <a:off x="6166931" y="1536217"/>
            <a:ext cx="2632830" cy="1124119"/>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Oval 2">
            <a:extLst>
              <a:ext uri="{FF2B5EF4-FFF2-40B4-BE49-F238E27FC236}">
                <a16:creationId xmlns:a16="http://schemas.microsoft.com/office/drawing/2014/main" id="{FB3243F5-FEF4-C88A-85D9-F043F80A3A6E}"/>
              </a:ext>
            </a:extLst>
          </p:cNvPr>
          <p:cNvSpPr/>
          <p:nvPr/>
        </p:nvSpPr>
        <p:spPr>
          <a:xfrm flipH="1">
            <a:off x="3421776" y="1547442"/>
            <a:ext cx="2632830" cy="1124119"/>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2" name="ZoneTexte 51">
            <a:extLst>
              <a:ext uri="{FF2B5EF4-FFF2-40B4-BE49-F238E27FC236}">
                <a16:creationId xmlns:a16="http://schemas.microsoft.com/office/drawing/2014/main" id="{D1EBBAD1-669F-A1A2-B8A5-889488777708}"/>
              </a:ext>
            </a:extLst>
          </p:cNvPr>
          <p:cNvSpPr txBox="1"/>
          <p:nvPr/>
        </p:nvSpPr>
        <p:spPr>
          <a:xfrm>
            <a:off x="3767547" y="1921018"/>
            <a:ext cx="2695021" cy="369332"/>
          </a:xfrm>
          <a:prstGeom prst="rect">
            <a:avLst/>
          </a:prstGeom>
          <a:noFill/>
        </p:spPr>
        <p:txBody>
          <a:bodyPr wrap="square" rtlCol="0">
            <a:spAutoFit/>
          </a:bodyPr>
          <a:lstStyle/>
          <a:p>
            <a:r>
              <a:rPr lang="fr-CA" b="1" dirty="0">
                <a:solidFill>
                  <a:schemeClr val="bg1"/>
                </a:solidFill>
              </a:rPr>
              <a:t>Pertinence sociale</a:t>
            </a:r>
          </a:p>
        </p:txBody>
      </p:sp>
      <p:sp>
        <p:nvSpPr>
          <p:cNvPr id="53" name="ZoneTexte 52">
            <a:extLst>
              <a:ext uri="{FF2B5EF4-FFF2-40B4-BE49-F238E27FC236}">
                <a16:creationId xmlns:a16="http://schemas.microsoft.com/office/drawing/2014/main" id="{EDB9720C-E6E0-28D0-2ABF-997C8F37F48B}"/>
              </a:ext>
            </a:extLst>
          </p:cNvPr>
          <p:cNvSpPr txBox="1"/>
          <p:nvPr/>
        </p:nvSpPr>
        <p:spPr>
          <a:xfrm>
            <a:off x="6135835" y="1921197"/>
            <a:ext cx="2695021" cy="369332"/>
          </a:xfrm>
          <a:prstGeom prst="rect">
            <a:avLst/>
          </a:prstGeom>
          <a:noFill/>
        </p:spPr>
        <p:txBody>
          <a:bodyPr wrap="square" rtlCol="0">
            <a:spAutoFit/>
          </a:bodyPr>
          <a:lstStyle/>
          <a:p>
            <a:r>
              <a:rPr lang="fr-CA" b="1" dirty="0">
                <a:solidFill>
                  <a:schemeClr val="bg1"/>
                </a:solidFill>
              </a:rPr>
              <a:t>Pertinence scientifique</a:t>
            </a:r>
          </a:p>
        </p:txBody>
      </p:sp>
      <p:sp>
        <p:nvSpPr>
          <p:cNvPr id="54" name="ZoneTexte 53">
            <a:extLst>
              <a:ext uri="{FF2B5EF4-FFF2-40B4-BE49-F238E27FC236}">
                <a16:creationId xmlns:a16="http://schemas.microsoft.com/office/drawing/2014/main" id="{7C0ADAC0-D648-C290-BC46-129AFD447E38}"/>
              </a:ext>
            </a:extLst>
          </p:cNvPr>
          <p:cNvSpPr txBox="1"/>
          <p:nvPr/>
        </p:nvSpPr>
        <p:spPr>
          <a:xfrm>
            <a:off x="8682173" y="1499613"/>
            <a:ext cx="3385234" cy="1169551"/>
          </a:xfrm>
          <a:prstGeom prst="rect">
            <a:avLst/>
          </a:prstGeom>
          <a:noFill/>
        </p:spPr>
        <p:txBody>
          <a:bodyPr wrap="square" rtlCol="0">
            <a:spAutoFit/>
          </a:bodyPr>
          <a:lstStyle/>
          <a:p>
            <a:pPr marL="285750" indent="-285750">
              <a:buFont typeface="Wingdings" panose="05000000000000000000" pitchFamily="2" charset="2"/>
              <a:buChar char="Ø"/>
            </a:pPr>
            <a:r>
              <a:rPr lang="fr-CA" sz="1400" dirty="0">
                <a:solidFill>
                  <a:schemeClr val="accent2">
                    <a:lumMod val="75000"/>
                  </a:schemeClr>
                </a:solidFill>
                <a:latin typeface="+mj-lt"/>
                <a:ea typeface="SimSun" panose="02010600030101010101" pitchFamily="2" charset="-122"/>
              </a:rPr>
              <a:t>Permettre une a</a:t>
            </a:r>
            <a:r>
              <a:rPr lang="fr-CA" sz="1400" dirty="0">
                <a:solidFill>
                  <a:schemeClr val="accent2">
                    <a:lumMod val="75000"/>
                  </a:schemeClr>
                </a:solidFill>
                <a:effectLst/>
                <a:latin typeface="+mj-lt"/>
                <a:ea typeface="SimSun" panose="02010600030101010101" pitchFamily="2" charset="-122"/>
              </a:rPr>
              <a:t>morce </a:t>
            </a:r>
            <a:r>
              <a:rPr lang="fr-CA" sz="1400" dirty="0">
                <a:solidFill>
                  <a:schemeClr val="accent2">
                    <a:lumMod val="75000"/>
                  </a:schemeClr>
                </a:solidFill>
                <a:latin typeface="+mj-lt"/>
                <a:ea typeface="SimSun" panose="02010600030101010101" pitchFamily="2" charset="-122"/>
              </a:rPr>
              <a:t>pour</a:t>
            </a:r>
            <a:r>
              <a:rPr lang="fr-CA" sz="1400" dirty="0">
                <a:solidFill>
                  <a:schemeClr val="accent2">
                    <a:lumMod val="75000"/>
                  </a:schemeClr>
                </a:solidFill>
                <a:effectLst/>
                <a:latin typeface="+mj-lt"/>
                <a:ea typeface="SimSun" panose="02010600030101010101" pitchFamily="2" charset="-122"/>
              </a:rPr>
              <a:t> l’étude scientifique des compétences langagières et cognitives en compréhension des inférences causales.</a:t>
            </a:r>
            <a:endParaRPr lang="fr-CA" sz="1400" dirty="0">
              <a:solidFill>
                <a:schemeClr val="accent2">
                  <a:lumMod val="75000"/>
                </a:schemeClr>
              </a:solidFill>
              <a:latin typeface="+mj-lt"/>
            </a:endParaRPr>
          </a:p>
        </p:txBody>
      </p:sp>
      <p:sp>
        <p:nvSpPr>
          <p:cNvPr id="55" name="ZoneTexte 54">
            <a:extLst>
              <a:ext uri="{FF2B5EF4-FFF2-40B4-BE49-F238E27FC236}">
                <a16:creationId xmlns:a16="http://schemas.microsoft.com/office/drawing/2014/main" id="{25E6EBB0-3318-1E2C-763B-83D00A85AD9E}"/>
              </a:ext>
            </a:extLst>
          </p:cNvPr>
          <p:cNvSpPr txBox="1"/>
          <p:nvPr/>
        </p:nvSpPr>
        <p:spPr>
          <a:xfrm>
            <a:off x="145586" y="1488248"/>
            <a:ext cx="3260642" cy="2092881"/>
          </a:xfrm>
          <a:prstGeom prst="rect">
            <a:avLst/>
          </a:prstGeom>
          <a:noFill/>
        </p:spPr>
        <p:txBody>
          <a:bodyPr wrap="square" rtlCol="0">
            <a:spAutoFit/>
          </a:bodyPr>
          <a:lstStyle/>
          <a:p>
            <a:pPr marL="285750" indent="-285750">
              <a:buFont typeface="Wingdings" panose="05000000000000000000" pitchFamily="2" charset="2"/>
              <a:buChar char="Ø"/>
            </a:pPr>
            <a:r>
              <a:rPr lang="fr-CA" sz="1400" dirty="0">
                <a:solidFill>
                  <a:schemeClr val="accent1">
                    <a:lumMod val="75000"/>
                  </a:schemeClr>
                </a:solidFill>
                <a:latin typeface="+mj-lt"/>
                <a:ea typeface="SimSun" panose="02010600030101010101" pitchFamily="2" charset="-122"/>
              </a:rPr>
              <a:t>Création d’un</a:t>
            </a:r>
            <a:r>
              <a:rPr lang="fr-CA" sz="1400" dirty="0">
                <a:solidFill>
                  <a:schemeClr val="accent1">
                    <a:lumMod val="75000"/>
                  </a:schemeClr>
                </a:solidFill>
                <a:effectLst/>
                <a:latin typeface="+mj-lt"/>
                <a:ea typeface="SimSun" panose="02010600030101010101" pitchFamily="2" charset="-122"/>
              </a:rPr>
              <a:t> guide orthopédagogique pour soutenir l’intervention dans une visée préventive.</a:t>
            </a:r>
          </a:p>
          <a:p>
            <a:endParaRPr lang="fr-CA" sz="1400" dirty="0">
              <a:solidFill>
                <a:schemeClr val="accent1">
                  <a:lumMod val="75000"/>
                </a:schemeClr>
              </a:solidFill>
              <a:effectLst/>
              <a:latin typeface="+mj-lt"/>
              <a:ea typeface="SimSun" panose="02010600030101010101" pitchFamily="2" charset="-122"/>
            </a:endParaRPr>
          </a:p>
          <a:p>
            <a:pPr marL="285750" indent="-285750">
              <a:buFont typeface="Wingdings" panose="05000000000000000000" pitchFamily="2" charset="2"/>
              <a:buChar char="Ø"/>
            </a:pPr>
            <a:r>
              <a:rPr lang="fr-CA" sz="1400" dirty="0">
                <a:solidFill>
                  <a:schemeClr val="accent1">
                    <a:lumMod val="75000"/>
                  </a:schemeClr>
                </a:solidFill>
                <a:latin typeface="+mj-lt"/>
                <a:ea typeface="SimSun" panose="02010600030101010101" pitchFamily="2" charset="-122"/>
              </a:rPr>
              <a:t>Favoriser la réussite scolaire en offrant une prise en charge de l’élève TDL.</a:t>
            </a:r>
          </a:p>
          <a:p>
            <a:pPr marL="285750" indent="-285750">
              <a:buFont typeface="Wingdings" panose="05000000000000000000" pitchFamily="2" charset="2"/>
              <a:buChar char="Ø"/>
            </a:pPr>
            <a:endParaRPr lang="fr-CA" dirty="0"/>
          </a:p>
        </p:txBody>
      </p:sp>
    </p:spTree>
    <p:extLst>
      <p:ext uri="{BB962C8B-B14F-4D97-AF65-F5344CB8AC3E}">
        <p14:creationId xmlns:p14="http://schemas.microsoft.com/office/powerpoint/2010/main" val="11639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6" grpId="0" animBg="1"/>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a:extLst>
              <a:ext uri="{FF2B5EF4-FFF2-40B4-BE49-F238E27FC236}">
                <a16:creationId xmlns:a16="http://schemas.microsoft.com/office/drawing/2014/main" id="{F85CBBFB-92DA-AB35-DF0E-17082F778392}"/>
              </a:ext>
            </a:extLst>
          </p:cNvPr>
          <p:cNvSpPr txBox="1"/>
          <p:nvPr/>
        </p:nvSpPr>
        <p:spPr>
          <a:xfrm>
            <a:off x="5178493" y="1854692"/>
            <a:ext cx="5928530" cy="374056"/>
          </a:xfrm>
          <a:prstGeom prst="rect">
            <a:avLst/>
          </a:prstGeom>
          <a:noFill/>
        </p:spPr>
        <p:txBody>
          <a:bodyPr wrap="square" rtlCol="0">
            <a:spAutoFit/>
          </a:bodyPr>
          <a:lstStyle/>
          <a:p>
            <a:pPr marL="228600" indent="-228600">
              <a:buFont typeface="Wingdings" panose="05000000000000000000" pitchFamily="2" charset="2"/>
              <a:buChar char="Ø"/>
            </a:pPr>
            <a:endParaRPr lang="ko-KR" altLang="en-US" sz="1200" dirty="0">
              <a:solidFill>
                <a:schemeClr val="bg1"/>
              </a:solidFill>
              <a:cs typeface="Arial" pitchFamily="34" charset="0"/>
            </a:endParaRPr>
          </a:p>
        </p:txBody>
      </p:sp>
      <p:sp>
        <p:nvSpPr>
          <p:cNvPr id="3" name="Oval 6">
            <a:extLst>
              <a:ext uri="{FF2B5EF4-FFF2-40B4-BE49-F238E27FC236}">
                <a16:creationId xmlns:a16="http://schemas.microsoft.com/office/drawing/2014/main" id="{E49F7CE2-01EA-2903-79BC-F3ED80721FA2}"/>
              </a:ext>
            </a:extLst>
          </p:cNvPr>
          <p:cNvSpPr>
            <a:spLocks noChangeAspect="1"/>
          </p:cNvSpPr>
          <p:nvPr/>
        </p:nvSpPr>
        <p:spPr>
          <a:xfrm>
            <a:off x="3660088" y="174691"/>
            <a:ext cx="1518405" cy="1518405"/>
          </a:xfrm>
          <a:prstGeom prst="ellipse">
            <a:avLst/>
          </a:prstGeom>
          <a:solidFill>
            <a:schemeClr val="accent3"/>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4" name="TextBox 13">
            <a:extLst>
              <a:ext uri="{FF2B5EF4-FFF2-40B4-BE49-F238E27FC236}">
                <a16:creationId xmlns:a16="http://schemas.microsoft.com/office/drawing/2014/main" id="{8340C8B2-D7C8-49E5-DCE0-3EF6C48E3063}"/>
              </a:ext>
            </a:extLst>
          </p:cNvPr>
          <p:cNvSpPr txBox="1"/>
          <p:nvPr/>
        </p:nvSpPr>
        <p:spPr>
          <a:xfrm>
            <a:off x="4095325" y="174691"/>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2</a:t>
            </a:r>
            <a:endParaRPr lang="ko-KR" altLang="en-US" sz="9600" b="1" dirty="0">
              <a:solidFill>
                <a:schemeClr val="bg1"/>
              </a:solidFill>
              <a:cs typeface="Arial" pitchFamily="34" charset="0"/>
            </a:endParaRPr>
          </a:p>
        </p:txBody>
      </p:sp>
      <p:sp>
        <p:nvSpPr>
          <p:cNvPr id="6" name="TextBox 15">
            <a:extLst>
              <a:ext uri="{FF2B5EF4-FFF2-40B4-BE49-F238E27FC236}">
                <a16:creationId xmlns:a16="http://schemas.microsoft.com/office/drawing/2014/main" id="{DB07F006-1A2E-C8F0-BE34-21829AAF14AD}"/>
              </a:ext>
            </a:extLst>
          </p:cNvPr>
          <p:cNvSpPr txBox="1"/>
          <p:nvPr/>
        </p:nvSpPr>
        <p:spPr>
          <a:xfrm>
            <a:off x="3969236" y="285032"/>
            <a:ext cx="7842464" cy="1569660"/>
          </a:xfrm>
          <a:prstGeom prst="rect">
            <a:avLst/>
          </a:prstGeom>
          <a:noFill/>
        </p:spPr>
        <p:txBody>
          <a:bodyPr wrap="square" lIns="108000" rIns="108000" rtlCol="0">
            <a:spAutoFit/>
          </a:bodyPr>
          <a:lstStyle/>
          <a:p>
            <a:pPr algn="ctr"/>
            <a:r>
              <a:rPr lang="fr-CA" altLang="ko-KR" sz="4800" b="1" dirty="0">
                <a:solidFill>
                  <a:schemeClr val="accent3"/>
                </a:solidFill>
                <a:cs typeface="Arial" pitchFamily="34" charset="0"/>
              </a:rPr>
              <a:t>LE CADRE DE RÉFÉRENCE</a:t>
            </a:r>
            <a:endParaRPr lang="ko-KR" altLang="en-US" sz="4800" b="1" dirty="0">
              <a:solidFill>
                <a:schemeClr val="accent3"/>
              </a:solidFill>
              <a:cs typeface="Arial" pitchFamily="34" charset="0"/>
            </a:endParaRPr>
          </a:p>
        </p:txBody>
      </p:sp>
    </p:spTree>
    <p:extLst>
      <p:ext uri="{BB962C8B-B14F-4D97-AF65-F5344CB8AC3E}">
        <p14:creationId xmlns:p14="http://schemas.microsoft.com/office/powerpoint/2010/main" val="400167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B928FD3-2D0A-6654-26B3-099EAB51E352}"/>
              </a:ext>
            </a:extLst>
          </p:cNvPr>
          <p:cNvSpPr/>
          <p:nvPr/>
        </p:nvSpPr>
        <p:spPr>
          <a:xfrm>
            <a:off x="1106821" y="4004420"/>
            <a:ext cx="9972000" cy="171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0D98B04E-8E1A-4651-9D8B-8AA66726C3E8}"/>
              </a:ext>
            </a:extLst>
          </p:cNvPr>
          <p:cNvSpPr/>
          <p:nvPr/>
        </p:nvSpPr>
        <p:spPr>
          <a:xfrm>
            <a:off x="0" y="379503"/>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6D7448-7BE4-4822-8466-E5005F7070E0}"/>
              </a:ext>
            </a:extLst>
          </p:cNvPr>
          <p:cNvSpPr txBox="1"/>
          <p:nvPr/>
        </p:nvSpPr>
        <p:spPr>
          <a:xfrm>
            <a:off x="1814674" y="475402"/>
            <a:ext cx="6490427"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Le cadre de </a:t>
            </a:r>
            <a:r>
              <a:rPr lang="en-US" altLang="ko-KR" sz="4400" b="1" dirty="0" err="1">
                <a:solidFill>
                  <a:schemeClr val="bg1"/>
                </a:solidFill>
                <a:latin typeface="+mj-lt"/>
                <a:cs typeface="Arial" pitchFamily="34" charset="0"/>
              </a:rPr>
              <a:t>référence</a:t>
            </a:r>
            <a:endParaRPr lang="en-US" altLang="ko-KR" sz="4400" b="1" dirty="0">
              <a:solidFill>
                <a:schemeClr val="bg1"/>
              </a:solidFill>
              <a:latin typeface="+mj-lt"/>
              <a:cs typeface="Arial" pitchFamily="34" charset="0"/>
            </a:endParaRPr>
          </a:p>
        </p:txBody>
      </p:sp>
      <p:sp>
        <p:nvSpPr>
          <p:cNvPr id="7" name="Oval 6">
            <a:extLst>
              <a:ext uri="{FF2B5EF4-FFF2-40B4-BE49-F238E27FC236}">
                <a16:creationId xmlns:a16="http://schemas.microsoft.com/office/drawing/2014/main" id="{B4253A22-8B08-B281-8689-E1BFDDAD01C8}"/>
              </a:ext>
            </a:extLst>
          </p:cNvPr>
          <p:cNvSpPr>
            <a:spLocks noChangeAspect="1"/>
          </p:cNvSpPr>
          <p:nvPr/>
        </p:nvSpPr>
        <p:spPr>
          <a:xfrm>
            <a:off x="242987" y="124357"/>
            <a:ext cx="1518405" cy="1518405"/>
          </a:xfrm>
          <a:prstGeom prst="ellipse">
            <a:avLst/>
          </a:prstGeom>
          <a:solidFill>
            <a:schemeClr val="accent3"/>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8" name="TextBox 13">
            <a:extLst>
              <a:ext uri="{FF2B5EF4-FFF2-40B4-BE49-F238E27FC236}">
                <a16:creationId xmlns:a16="http://schemas.microsoft.com/office/drawing/2014/main" id="{8C3CBB9F-336D-847D-6F61-01C9E5D680D8}"/>
              </a:ext>
            </a:extLst>
          </p:cNvPr>
          <p:cNvSpPr txBox="1"/>
          <p:nvPr/>
        </p:nvSpPr>
        <p:spPr>
          <a:xfrm>
            <a:off x="678224" y="124357"/>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2</a:t>
            </a:r>
            <a:endParaRPr lang="ko-KR" altLang="en-US" sz="9600" b="1" dirty="0">
              <a:solidFill>
                <a:schemeClr val="bg1"/>
              </a:solidFill>
              <a:cs typeface="Arial" pitchFamily="34" charset="0"/>
            </a:endParaRPr>
          </a:p>
        </p:txBody>
      </p:sp>
      <p:grpSp>
        <p:nvGrpSpPr>
          <p:cNvPr id="2" name="그룹 51">
            <a:extLst>
              <a:ext uri="{FF2B5EF4-FFF2-40B4-BE49-F238E27FC236}">
                <a16:creationId xmlns:a16="http://schemas.microsoft.com/office/drawing/2014/main" id="{D585F556-A3AE-6C20-1EDD-9861CD382C84}"/>
              </a:ext>
            </a:extLst>
          </p:cNvPr>
          <p:cNvGrpSpPr/>
          <p:nvPr/>
        </p:nvGrpSpPr>
        <p:grpSpPr>
          <a:xfrm rot="10800000">
            <a:off x="2174520" y="4862335"/>
            <a:ext cx="2880000" cy="1404001"/>
            <a:chOff x="1509476" y="1720734"/>
            <a:chExt cx="2880000" cy="1404001"/>
          </a:xfrm>
          <a:solidFill>
            <a:schemeClr val="accent2"/>
          </a:solidFill>
        </p:grpSpPr>
        <p:sp>
          <p:nvSpPr>
            <p:cNvPr id="3" name="직사각형 52">
              <a:extLst>
                <a:ext uri="{FF2B5EF4-FFF2-40B4-BE49-F238E27FC236}">
                  <a16:creationId xmlns:a16="http://schemas.microsoft.com/office/drawing/2014/main" id="{F22F3A9B-E139-1B4C-FD94-22ACC1D92263}"/>
                </a:ext>
              </a:extLst>
            </p:cNvPr>
            <p:cNvSpPr/>
            <p:nvPr/>
          </p:nvSpPr>
          <p:spPr>
            <a:xfrm>
              <a:off x="1509476" y="1720734"/>
              <a:ext cx="28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직사각형 53">
              <a:extLst>
                <a:ext uri="{FF2B5EF4-FFF2-40B4-BE49-F238E27FC236}">
                  <a16:creationId xmlns:a16="http://schemas.microsoft.com/office/drawing/2014/main" id="{7F904B28-1A74-B3A2-9507-F2B50A233A43}"/>
                </a:ext>
              </a:extLst>
            </p:cNvPr>
            <p:cNvSpPr/>
            <p:nvPr/>
          </p:nvSpPr>
          <p:spPr>
            <a:xfrm rot="5400000">
              <a:off x="861476" y="2368735"/>
              <a:ext cx="140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그룹 48">
            <a:extLst>
              <a:ext uri="{FF2B5EF4-FFF2-40B4-BE49-F238E27FC236}">
                <a16:creationId xmlns:a16="http://schemas.microsoft.com/office/drawing/2014/main" id="{98B70B89-6345-8E44-81B4-884F14CF73CE}"/>
              </a:ext>
            </a:extLst>
          </p:cNvPr>
          <p:cNvGrpSpPr/>
          <p:nvPr/>
        </p:nvGrpSpPr>
        <p:grpSpPr>
          <a:xfrm rot="10800000">
            <a:off x="7027886" y="4862334"/>
            <a:ext cx="2880000" cy="1404001"/>
            <a:chOff x="1509476" y="1720734"/>
            <a:chExt cx="2880000" cy="1404001"/>
          </a:xfrm>
          <a:solidFill>
            <a:schemeClr val="accent4"/>
          </a:solidFill>
        </p:grpSpPr>
        <p:sp>
          <p:nvSpPr>
            <p:cNvPr id="9" name="직사각형 49">
              <a:extLst>
                <a:ext uri="{FF2B5EF4-FFF2-40B4-BE49-F238E27FC236}">
                  <a16:creationId xmlns:a16="http://schemas.microsoft.com/office/drawing/2014/main" id="{24283C8F-9BEF-6B0A-DADC-16E4B2D78CAC}"/>
                </a:ext>
              </a:extLst>
            </p:cNvPr>
            <p:cNvSpPr/>
            <p:nvPr/>
          </p:nvSpPr>
          <p:spPr>
            <a:xfrm>
              <a:off x="1509476" y="1720734"/>
              <a:ext cx="28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직사각형 50">
              <a:extLst>
                <a:ext uri="{FF2B5EF4-FFF2-40B4-BE49-F238E27FC236}">
                  <a16:creationId xmlns:a16="http://schemas.microsoft.com/office/drawing/2014/main" id="{7EC5C3ED-58E8-C09F-75D7-9C0FCCA4EDCB}"/>
                </a:ext>
              </a:extLst>
            </p:cNvPr>
            <p:cNvSpPr/>
            <p:nvPr/>
          </p:nvSpPr>
          <p:spPr>
            <a:xfrm rot="5400000">
              <a:off x="861476" y="2368735"/>
              <a:ext cx="140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1" name="그룹 45">
            <a:extLst>
              <a:ext uri="{FF2B5EF4-FFF2-40B4-BE49-F238E27FC236}">
                <a16:creationId xmlns:a16="http://schemas.microsoft.com/office/drawing/2014/main" id="{D8EC2E4E-285F-45F4-360F-4DF7553DBFE3}"/>
              </a:ext>
            </a:extLst>
          </p:cNvPr>
          <p:cNvGrpSpPr/>
          <p:nvPr/>
        </p:nvGrpSpPr>
        <p:grpSpPr>
          <a:xfrm>
            <a:off x="7372568" y="1897908"/>
            <a:ext cx="2880000" cy="1404001"/>
            <a:chOff x="1509476" y="1720734"/>
            <a:chExt cx="2880000" cy="1404001"/>
          </a:xfrm>
          <a:solidFill>
            <a:schemeClr val="accent3"/>
          </a:solidFill>
        </p:grpSpPr>
        <p:sp>
          <p:nvSpPr>
            <p:cNvPr id="14" name="직사각형 46">
              <a:extLst>
                <a:ext uri="{FF2B5EF4-FFF2-40B4-BE49-F238E27FC236}">
                  <a16:creationId xmlns:a16="http://schemas.microsoft.com/office/drawing/2014/main" id="{FB777214-A83E-824C-0670-A2140A13DB58}"/>
                </a:ext>
              </a:extLst>
            </p:cNvPr>
            <p:cNvSpPr/>
            <p:nvPr/>
          </p:nvSpPr>
          <p:spPr>
            <a:xfrm>
              <a:off x="1509476" y="1720734"/>
              <a:ext cx="28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직사각형 47">
              <a:extLst>
                <a:ext uri="{FF2B5EF4-FFF2-40B4-BE49-F238E27FC236}">
                  <a16:creationId xmlns:a16="http://schemas.microsoft.com/office/drawing/2014/main" id="{68704485-35CA-D223-503E-864A83E90490}"/>
                </a:ext>
              </a:extLst>
            </p:cNvPr>
            <p:cNvSpPr/>
            <p:nvPr/>
          </p:nvSpPr>
          <p:spPr>
            <a:xfrm rot="5400000">
              <a:off x="861476" y="2368735"/>
              <a:ext cx="140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24" name="그룹 41">
            <a:extLst>
              <a:ext uri="{FF2B5EF4-FFF2-40B4-BE49-F238E27FC236}">
                <a16:creationId xmlns:a16="http://schemas.microsoft.com/office/drawing/2014/main" id="{B37F99E8-F4E5-AAEB-31E9-021090802CC9}"/>
              </a:ext>
            </a:extLst>
          </p:cNvPr>
          <p:cNvGrpSpPr/>
          <p:nvPr/>
        </p:nvGrpSpPr>
        <p:grpSpPr>
          <a:xfrm>
            <a:off x="2445810" y="1897908"/>
            <a:ext cx="2969757" cy="1404001"/>
            <a:chOff x="1509476" y="1720734"/>
            <a:chExt cx="2880000" cy="1404001"/>
          </a:xfrm>
        </p:grpSpPr>
        <p:sp>
          <p:nvSpPr>
            <p:cNvPr id="25" name="직사각형 1">
              <a:extLst>
                <a:ext uri="{FF2B5EF4-FFF2-40B4-BE49-F238E27FC236}">
                  <a16:creationId xmlns:a16="http://schemas.microsoft.com/office/drawing/2014/main" id="{E3AB44DD-3FBF-C041-3BFB-268E16CE6110}"/>
                </a:ext>
              </a:extLst>
            </p:cNvPr>
            <p:cNvSpPr/>
            <p:nvPr/>
          </p:nvSpPr>
          <p:spPr>
            <a:xfrm>
              <a:off x="1509476" y="1720734"/>
              <a:ext cx="2880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직사각형 2">
              <a:extLst>
                <a:ext uri="{FF2B5EF4-FFF2-40B4-BE49-F238E27FC236}">
                  <a16:creationId xmlns:a16="http://schemas.microsoft.com/office/drawing/2014/main" id="{1D6DFFDB-B02B-7FF5-4C10-BF3C622728A0}"/>
                </a:ext>
              </a:extLst>
            </p:cNvPr>
            <p:cNvSpPr/>
            <p:nvPr/>
          </p:nvSpPr>
          <p:spPr>
            <a:xfrm rot="5400000">
              <a:off x="861476" y="2368735"/>
              <a:ext cx="140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7" name="Oval 15">
            <a:extLst>
              <a:ext uri="{FF2B5EF4-FFF2-40B4-BE49-F238E27FC236}">
                <a16:creationId xmlns:a16="http://schemas.microsoft.com/office/drawing/2014/main" id="{EA9418E2-D917-9492-C717-A4D9337FF187}"/>
              </a:ext>
            </a:extLst>
          </p:cNvPr>
          <p:cNvSpPr/>
          <p:nvPr/>
        </p:nvSpPr>
        <p:spPr>
          <a:xfrm>
            <a:off x="8999984" y="3217532"/>
            <a:ext cx="1692000" cy="1692000"/>
          </a:xfrm>
          <a:prstGeom prst="ellipse">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Oval 16">
            <a:extLst>
              <a:ext uri="{FF2B5EF4-FFF2-40B4-BE49-F238E27FC236}">
                <a16:creationId xmlns:a16="http://schemas.microsoft.com/office/drawing/2014/main" id="{5A4B2EDD-3E2E-6C0F-6ABD-A0F7B3B633AA}"/>
              </a:ext>
            </a:extLst>
          </p:cNvPr>
          <p:cNvSpPr/>
          <p:nvPr/>
        </p:nvSpPr>
        <p:spPr>
          <a:xfrm>
            <a:off x="6586414" y="3217532"/>
            <a:ext cx="1692000" cy="1692000"/>
          </a:xfrm>
          <a:prstGeom prst="ellipse">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17">
            <a:extLst>
              <a:ext uri="{FF2B5EF4-FFF2-40B4-BE49-F238E27FC236}">
                <a16:creationId xmlns:a16="http://schemas.microsoft.com/office/drawing/2014/main" id="{5EBDEB33-6FF9-A8B7-CE7A-FED53307135F}"/>
              </a:ext>
            </a:extLst>
          </p:cNvPr>
          <p:cNvSpPr/>
          <p:nvPr/>
        </p:nvSpPr>
        <p:spPr>
          <a:xfrm>
            <a:off x="4120112" y="3217532"/>
            <a:ext cx="1744732" cy="1692000"/>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18">
            <a:extLst>
              <a:ext uri="{FF2B5EF4-FFF2-40B4-BE49-F238E27FC236}">
                <a16:creationId xmlns:a16="http://schemas.microsoft.com/office/drawing/2014/main" id="{4905F054-17DC-3BB1-82AC-C7CC93C60525}"/>
              </a:ext>
            </a:extLst>
          </p:cNvPr>
          <p:cNvSpPr/>
          <p:nvPr/>
        </p:nvSpPr>
        <p:spPr>
          <a:xfrm>
            <a:off x="1653810" y="3217532"/>
            <a:ext cx="1744732" cy="169200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TextBox 33">
            <a:extLst>
              <a:ext uri="{FF2B5EF4-FFF2-40B4-BE49-F238E27FC236}">
                <a16:creationId xmlns:a16="http://schemas.microsoft.com/office/drawing/2014/main" id="{0B1D8B82-F7F9-17B6-18DA-CB2B18CAF607}"/>
              </a:ext>
            </a:extLst>
          </p:cNvPr>
          <p:cNvSpPr txBox="1"/>
          <p:nvPr/>
        </p:nvSpPr>
        <p:spPr>
          <a:xfrm>
            <a:off x="2057229" y="5622359"/>
            <a:ext cx="2889291" cy="523220"/>
          </a:xfrm>
          <a:prstGeom prst="rect">
            <a:avLst/>
          </a:prstGeom>
          <a:noFill/>
        </p:spPr>
        <p:txBody>
          <a:bodyPr wrap="square" rtlCol="0">
            <a:spAutoFit/>
          </a:bodyPr>
          <a:lstStyle/>
          <a:p>
            <a:pPr algn="r"/>
            <a:r>
              <a:rPr lang="fr-CA" altLang="ko-KR" sz="1400" b="1" dirty="0">
                <a:solidFill>
                  <a:schemeClr val="tx1">
                    <a:lumMod val="75000"/>
                    <a:lumOff val="25000"/>
                  </a:schemeClr>
                </a:solidFill>
                <a:cs typeface="Arial" pitchFamily="34" charset="0"/>
              </a:rPr>
              <a:t>2.2 LES INFÉRENCES EN LECTURE</a:t>
            </a:r>
            <a:endParaRPr lang="ko-KR" altLang="en-US" sz="1400" b="1" dirty="0">
              <a:solidFill>
                <a:schemeClr val="tx1">
                  <a:lumMod val="75000"/>
                  <a:lumOff val="25000"/>
                </a:schemeClr>
              </a:solidFill>
              <a:cs typeface="Arial" pitchFamily="34" charset="0"/>
            </a:endParaRPr>
          </a:p>
        </p:txBody>
      </p:sp>
      <p:sp>
        <p:nvSpPr>
          <p:cNvPr id="57" name="Isosceles Triangle 34">
            <a:extLst>
              <a:ext uri="{FF2B5EF4-FFF2-40B4-BE49-F238E27FC236}">
                <a16:creationId xmlns:a16="http://schemas.microsoft.com/office/drawing/2014/main" id="{A2E79C52-39E6-1DDC-9374-A186FB760D4F}"/>
              </a:ext>
            </a:extLst>
          </p:cNvPr>
          <p:cNvSpPr/>
          <p:nvPr/>
        </p:nvSpPr>
        <p:spPr>
          <a:xfrm rot="5400000">
            <a:off x="11042245" y="3834932"/>
            <a:ext cx="530352" cy="4572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TextBox 37">
            <a:extLst>
              <a:ext uri="{FF2B5EF4-FFF2-40B4-BE49-F238E27FC236}">
                <a16:creationId xmlns:a16="http://schemas.microsoft.com/office/drawing/2014/main" id="{4FA67ABB-21AA-A90A-8FCE-66F724341FB8}"/>
              </a:ext>
            </a:extLst>
          </p:cNvPr>
          <p:cNvSpPr txBox="1"/>
          <p:nvPr/>
        </p:nvSpPr>
        <p:spPr>
          <a:xfrm>
            <a:off x="6910595" y="5597514"/>
            <a:ext cx="2889291" cy="523220"/>
          </a:xfrm>
          <a:prstGeom prst="rect">
            <a:avLst/>
          </a:prstGeom>
          <a:noFill/>
        </p:spPr>
        <p:txBody>
          <a:bodyPr wrap="square" rtlCol="0">
            <a:spAutoFit/>
          </a:bodyPr>
          <a:lstStyle/>
          <a:p>
            <a:pPr algn="r"/>
            <a:r>
              <a:rPr lang="fr-CA" altLang="ko-KR" sz="1400" b="1" dirty="0">
                <a:solidFill>
                  <a:schemeClr val="tx1">
                    <a:lumMod val="75000"/>
                    <a:lumOff val="25000"/>
                  </a:schemeClr>
                </a:solidFill>
                <a:cs typeface="Arial" pitchFamily="34" charset="0"/>
              </a:rPr>
              <a:t>2.4 LA LECTURE INTERACTIVE ET LE DIALOGUE</a:t>
            </a:r>
            <a:endParaRPr lang="ko-KR" altLang="en-US" sz="1400" b="1" dirty="0">
              <a:solidFill>
                <a:schemeClr val="tx1">
                  <a:lumMod val="75000"/>
                  <a:lumOff val="25000"/>
                </a:schemeClr>
              </a:solidFill>
              <a:cs typeface="Arial" pitchFamily="34" charset="0"/>
            </a:endParaRPr>
          </a:p>
        </p:txBody>
      </p:sp>
      <p:sp>
        <p:nvSpPr>
          <p:cNvPr id="63" name="TextBox 40">
            <a:extLst>
              <a:ext uri="{FF2B5EF4-FFF2-40B4-BE49-F238E27FC236}">
                <a16:creationId xmlns:a16="http://schemas.microsoft.com/office/drawing/2014/main" id="{B3CEBCAC-FF5D-CDEA-AB48-CAEEBE228E42}"/>
              </a:ext>
            </a:extLst>
          </p:cNvPr>
          <p:cNvSpPr txBox="1"/>
          <p:nvPr/>
        </p:nvSpPr>
        <p:spPr>
          <a:xfrm>
            <a:off x="2640110" y="2077218"/>
            <a:ext cx="3341241" cy="523220"/>
          </a:xfrm>
          <a:prstGeom prst="rect">
            <a:avLst/>
          </a:prstGeom>
          <a:noFill/>
          <a:ln>
            <a:noFill/>
          </a:ln>
        </p:spPr>
        <p:txBody>
          <a:bodyPr wrap="square" rtlCol="0">
            <a:spAutoFit/>
          </a:bodyPr>
          <a:lstStyle/>
          <a:p>
            <a:r>
              <a:rPr lang="en-US" altLang="ko-KR" sz="1400" b="1" dirty="0">
                <a:solidFill>
                  <a:schemeClr val="tx1">
                    <a:lumMod val="75000"/>
                    <a:lumOff val="25000"/>
                  </a:schemeClr>
                </a:solidFill>
                <a:cs typeface="Arial" pitchFamily="34" charset="0"/>
              </a:rPr>
              <a:t>2.1 LA COMPRÉHENSION EN LECTURE</a:t>
            </a:r>
            <a:endParaRPr lang="ko-KR" altLang="en-US" sz="1400" b="1" dirty="0">
              <a:solidFill>
                <a:schemeClr val="tx1">
                  <a:lumMod val="75000"/>
                  <a:lumOff val="25000"/>
                </a:schemeClr>
              </a:solidFill>
              <a:cs typeface="Arial" pitchFamily="34" charset="0"/>
            </a:endParaRPr>
          </a:p>
        </p:txBody>
      </p:sp>
      <p:sp>
        <p:nvSpPr>
          <p:cNvPr id="66" name="TextBox 43">
            <a:extLst>
              <a:ext uri="{FF2B5EF4-FFF2-40B4-BE49-F238E27FC236}">
                <a16:creationId xmlns:a16="http://schemas.microsoft.com/office/drawing/2014/main" id="{29236E3B-F3CF-C582-86F4-AB3CB5BAA88A}"/>
              </a:ext>
            </a:extLst>
          </p:cNvPr>
          <p:cNvSpPr txBox="1"/>
          <p:nvPr/>
        </p:nvSpPr>
        <p:spPr>
          <a:xfrm>
            <a:off x="7551908" y="2077218"/>
            <a:ext cx="4343682" cy="523220"/>
          </a:xfrm>
          <a:prstGeom prst="rect">
            <a:avLst/>
          </a:prstGeom>
          <a:noFill/>
        </p:spPr>
        <p:txBody>
          <a:bodyPr wrap="square" rtlCol="0">
            <a:spAutoFit/>
          </a:bodyPr>
          <a:lstStyle/>
          <a:p>
            <a:r>
              <a:rPr lang="fr-CA" altLang="ko-KR" sz="1400" b="1" dirty="0">
                <a:solidFill>
                  <a:schemeClr val="tx1">
                    <a:lumMod val="75000"/>
                    <a:lumOff val="25000"/>
                  </a:schemeClr>
                </a:solidFill>
                <a:cs typeface="Arial" pitchFamily="34" charset="0"/>
              </a:rPr>
              <a:t>2.3 LE TROUBLE DU DÉVELOPPEMENT DU LANGAGE</a:t>
            </a:r>
            <a:endParaRPr lang="ko-KR" altLang="en-US" sz="1400" b="1" dirty="0">
              <a:solidFill>
                <a:schemeClr val="tx1">
                  <a:lumMod val="75000"/>
                  <a:lumOff val="25000"/>
                </a:schemeClr>
              </a:solidFill>
              <a:cs typeface="Arial" pitchFamily="34" charset="0"/>
            </a:endParaRPr>
          </a:p>
        </p:txBody>
      </p:sp>
      <p:sp>
        <p:nvSpPr>
          <p:cNvPr id="72" name="Rounded Rectangle 5">
            <a:extLst>
              <a:ext uri="{FF2B5EF4-FFF2-40B4-BE49-F238E27FC236}">
                <a16:creationId xmlns:a16="http://schemas.microsoft.com/office/drawing/2014/main" id="{415A112D-65BA-58F0-A590-6A21D6B33588}"/>
              </a:ext>
            </a:extLst>
          </p:cNvPr>
          <p:cNvSpPr/>
          <p:nvPr/>
        </p:nvSpPr>
        <p:spPr>
          <a:xfrm flipH="1">
            <a:off x="7027886" y="3723377"/>
            <a:ext cx="854676" cy="67787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Rectangle 16">
            <a:extLst>
              <a:ext uri="{FF2B5EF4-FFF2-40B4-BE49-F238E27FC236}">
                <a16:creationId xmlns:a16="http://schemas.microsoft.com/office/drawing/2014/main" id="{FB9EFB32-3180-4BED-9CEB-BE078A5999CD}"/>
              </a:ext>
            </a:extLst>
          </p:cNvPr>
          <p:cNvSpPr/>
          <p:nvPr/>
        </p:nvSpPr>
        <p:spPr>
          <a:xfrm rot="2700000">
            <a:off x="4666371" y="3538152"/>
            <a:ext cx="668298" cy="97770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4" name="Rounded Rectangle 51">
            <a:extLst>
              <a:ext uri="{FF2B5EF4-FFF2-40B4-BE49-F238E27FC236}">
                <a16:creationId xmlns:a16="http://schemas.microsoft.com/office/drawing/2014/main" id="{2D40C83A-278E-3980-0E56-52E05B5F5CE1}"/>
              </a:ext>
            </a:extLst>
          </p:cNvPr>
          <p:cNvSpPr/>
          <p:nvPr/>
        </p:nvSpPr>
        <p:spPr>
          <a:xfrm rot="16200000" flipH="1">
            <a:off x="2043968" y="3521311"/>
            <a:ext cx="1026416" cy="101139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5" name="Rectangle 9">
            <a:extLst>
              <a:ext uri="{FF2B5EF4-FFF2-40B4-BE49-F238E27FC236}">
                <a16:creationId xmlns:a16="http://schemas.microsoft.com/office/drawing/2014/main" id="{1E5185D9-65B5-A333-61B1-8E696C9E80AE}"/>
              </a:ext>
            </a:extLst>
          </p:cNvPr>
          <p:cNvSpPr/>
          <p:nvPr/>
        </p:nvSpPr>
        <p:spPr>
          <a:xfrm>
            <a:off x="9430471" y="3743380"/>
            <a:ext cx="846830" cy="60533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ZoneTexte 15">
            <a:extLst>
              <a:ext uri="{FF2B5EF4-FFF2-40B4-BE49-F238E27FC236}">
                <a16:creationId xmlns:a16="http://schemas.microsoft.com/office/drawing/2014/main" id="{0196CB6D-4B42-AAF0-7DF5-A78E75DEF0C8}"/>
              </a:ext>
            </a:extLst>
          </p:cNvPr>
          <p:cNvSpPr txBox="1"/>
          <p:nvPr/>
        </p:nvSpPr>
        <p:spPr>
          <a:xfrm>
            <a:off x="5054520" y="6537218"/>
            <a:ext cx="7239699" cy="276999"/>
          </a:xfrm>
          <a:prstGeom prst="rect">
            <a:avLst/>
          </a:prstGeom>
          <a:noFill/>
        </p:spPr>
        <p:txBody>
          <a:bodyPr wrap="square">
            <a:spAutoFit/>
          </a:bodyPr>
          <a:lstStyle/>
          <a:p>
            <a:r>
              <a:rPr lang="fr-CA" sz="1200" i="1" dirty="0">
                <a:effectLst/>
                <a:latin typeface="+mj-lt"/>
                <a:ea typeface="SimSun" panose="02010600030101010101" pitchFamily="2" charset="-122"/>
              </a:rPr>
              <a:t>(Irwin, 2007;</a:t>
            </a:r>
            <a:r>
              <a:rPr lang="fr-CA" sz="1200" i="1" dirty="0">
                <a:latin typeface="+mj-lt"/>
                <a:ea typeface="SimSun" panose="02010600030101010101" pitchFamily="2" charset="-122"/>
              </a:rPr>
              <a:t> Desmarais et al., 2013; </a:t>
            </a:r>
            <a:r>
              <a:rPr lang="fr-CA" sz="1200" i="1" dirty="0" err="1">
                <a:latin typeface="+mj-lt"/>
                <a:ea typeface="SimSun" panose="02010600030101010101" pitchFamily="2" charset="-122"/>
              </a:rPr>
              <a:t>Makdissi</a:t>
            </a:r>
            <a:r>
              <a:rPr lang="fr-CA" sz="1200" i="1" dirty="0">
                <a:latin typeface="+mj-lt"/>
                <a:ea typeface="SimSun" panose="02010600030101010101" pitchFamily="2" charset="-122"/>
              </a:rPr>
              <a:t> et Boisclair, 2006; Van </a:t>
            </a:r>
            <a:r>
              <a:rPr lang="fr-CA" sz="1200" i="1" dirty="0" err="1">
                <a:latin typeface="+mj-lt"/>
                <a:ea typeface="SimSun" panose="02010600030101010101" pitchFamily="2" charset="-122"/>
              </a:rPr>
              <a:t>Kleeck</a:t>
            </a:r>
            <a:r>
              <a:rPr lang="fr-CA" sz="1200" i="1" dirty="0">
                <a:latin typeface="+mj-lt"/>
                <a:ea typeface="SimSun" panose="02010600030101010101" pitchFamily="2" charset="-122"/>
              </a:rPr>
              <a:t>, 2008;</a:t>
            </a:r>
            <a:r>
              <a:rPr lang="fr-CA" sz="1200" i="1" dirty="0">
                <a:effectLst/>
                <a:latin typeface="+mj-lt"/>
                <a:ea typeface="SimSun" panose="02010600030101010101" pitchFamily="2" charset="-122"/>
              </a:rPr>
              <a:t> Maillart et al., 2012) </a:t>
            </a:r>
            <a:endParaRPr lang="fr-CA" sz="1200" i="1" dirty="0"/>
          </a:p>
        </p:txBody>
      </p:sp>
      <p:sp>
        <p:nvSpPr>
          <p:cNvPr id="17" name="Donut 24">
            <a:extLst>
              <a:ext uri="{FF2B5EF4-FFF2-40B4-BE49-F238E27FC236}">
                <a16:creationId xmlns:a16="http://schemas.microsoft.com/office/drawing/2014/main" id="{ABB552D2-54B1-6E2A-674F-FA64C99D1C2D}"/>
              </a:ext>
            </a:extLst>
          </p:cNvPr>
          <p:cNvSpPr/>
          <p:nvPr/>
        </p:nvSpPr>
        <p:spPr>
          <a:xfrm>
            <a:off x="11579845" y="3798690"/>
            <a:ext cx="555989" cy="530353"/>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ZoneTexte 12">
            <a:extLst>
              <a:ext uri="{FF2B5EF4-FFF2-40B4-BE49-F238E27FC236}">
                <a16:creationId xmlns:a16="http://schemas.microsoft.com/office/drawing/2014/main" id="{DB395073-6B3A-D5B5-CD13-0125E9782C55}"/>
              </a:ext>
            </a:extLst>
          </p:cNvPr>
          <p:cNvSpPr txBox="1"/>
          <p:nvPr/>
        </p:nvSpPr>
        <p:spPr>
          <a:xfrm>
            <a:off x="2785294" y="1547253"/>
            <a:ext cx="2794268" cy="307777"/>
          </a:xfrm>
          <a:prstGeom prst="rect">
            <a:avLst/>
          </a:prstGeom>
          <a:noFill/>
        </p:spPr>
        <p:txBody>
          <a:bodyPr wrap="square" rtlCol="0">
            <a:spAutoFit/>
          </a:bodyPr>
          <a:lstStyle/>
          <a:p>
            <a:r>
              <a:rPr lang="fr-CA" sz="1400" b="1" i="1" dirty="0">
                <a:solidFill>
                  <a:schemeClr val="accent1"/>
                </a:solidFill>
              </a:rPr>
              <a:t>Construction de sens</a:t>
            </a:r>
          </a:p>
        </p:txBody>
      </p:sp>
      <p:sp>
        <p:nvSpPr>
          <p:cNvPr id="18" name="ZoneTexte 17">
            <a:extLst>
              <a:ext uri="{FF2B5EF4-FFF2-40B4-BE49-F238E27FC236}">
                <a16:creationId xmlns:a16="http://schemas.microsoft.com/office/drawing/2014/main" id="{44D341D1-BB57-B6A2-BA85-D0EE0DF346EE}"/>
              </a:ext>
            </a:extLst>
          </p:cNvPr>
          <p:cNvSpPr txBox="1"/>
          <p:nvPr/>
        </p:nvSpPr>
        <p:spPr>
          <a:xfrm>
            <a:off x="2445810" y="6282414"/>
            <a:ext cx="2794268" cy="307777"/>
          </a:xfrm>
          <a:prstGeom prst="rect">
            <a:avLst/>
          </a:prstGeom>
          <a:noFill/>
        </p:spPr>
        <p:txBody>
          <a:bodyPr wrap="square" rtlCol="0">
            <a:spAutoFit/>
          </a:bodyPr>
          <a:lstStyle/>
          <a:p>
            <a:r>
              <a:rPr lang="fr-CA" sz="1400" b="1" i="1" dirty="0">
                <a:solidFill>
                  <a:schemeClr val="accent2"/>
                </a:solidFill>
              </a:rPr>
              <a:t>Informations manquantes</a:t>
            </a:r>
          </a:p>
        </p:txBody>
      </p:sp>
      <p:sp>
        <p:nvSpPr>
          <p:cNvPr id="19" name="ZoneTexte 18">
            <a:extLst>
              <a:ext uri="{FF2B5EF4-FFF2-40B4-BE49-F238E27FC236}">
                <a16:creationId xmlns:a16="http://schemas.microsoft.com/office/drawing/2014/main" id="{232B09F6-0542-63DC-F5DF-71A06EA417BD}"/>
              </a:ext>
            </a:extLst>
          </p:cNvPr>
          <p:cNvSpPr txBox="1"/>
          <p:nvPr/>
        </p:nvSpPr>
        <p:spPr>
          <a:xfrm>
            <a:off x="7602850" y="1572163"/>
            <a:ext cx="2794268" cy="307777"/>
          </a:xfrm>
          <a:prstGeom prst="rect">
            <a:avLst/>
          </a:prstGeom>
          <a:noFill/>
        </p:spPr>
        <p:txBody>
          <a:bodyPr wrap="square" rtlCol="0">
            <a:spAutoFit/>
          </a:bodyPr>
          <a:lstStyle/>
          <a:p>
            <a:r>
              <a:rPr lang="fr-CA" sz="1400" b="1" i="1" dirty="0">
                <a:solidFill>
                  <a:schemeClr val="accent3"/>
                </a:solidFill>
              </a:rPr>
              <a:t>Langage oral</a:t>
            </a:r>
          </a:p>
        </p:txBody>
      </p:sp>
      <p:sp>
        <p:nvSpPr>
          <p:cNvPr id="20" name="ZoneTexte 19">
            <a:extLst>
              <a:ext uri="{FF2B5EF4-FFF2-40B4-BE49-F238E27FC236}">
                <a16:creationId xmlns:a16="http://schemas.microsoft.com/office/drawing/2014/main" id="{E3D9324E-AD0F-601F-4C6F-5403E56EE2B6}"/>
              </a:ext>
            </a:extLst>
          </p:cNvPr>
          <p:cNvSpPr txBox="1"/>
          <p:nvPr/>
        </p:nvSpPr>
        <p:spPr>
          <a:xfrm>
            <a:off x="7602850" y="6235297"/>
            <a:ext cx="2794268" cy="307777"/>
          </a:xfrm>
          <a:prstGeom prst="rect">
            <a:avLst/>
          </a:prstGeom>
          <a:noFill/>
        </p:spPr>
        <p:txBody>
          <a:bodyPr wrap="square" rtlCol="0">
            <a:spAutoFit/>
          </a:bodyPr>
          <a:lstStyle/>
          <a:p>
            <a:r>
              <a:rPr lang="fr-CA" sz="1400" b="1" i="1" dirty="0">
                <a:solidFill>
                  <a:schemeClr val="accent4"/>
                </a:solidFill>
              </a:rPr>
              <a:t>Opération de causalité</a:t>
            </a:r>
          </a:p>
        </p:txBody>
      </p:sp>
    </p:spTree>
    <p:extLst>
      <p:ext uri="{BB962C8B-B14F-4D97-AF65-F5344CB8AC3E}">
        <p14:creationId xmlns:p14="http://schemas.microsoft.com/office/powerpoint/2010/main" val="161516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onut 26">
            <a:extLst>
              <a:ext uri="{FF2B5EF4-FFF2-40B4-BE49-F238E27FC236}">
                <a16:creationId xmlns:a16="http://schemas.microsoft.com/office/drawing/2014/main" id="{D48B08C5-C224-4722-D9D7-FA60C1BCE9D6}"/>
              </a:ext>
            </a:extLst>
          </p:cNvPr>
          <p:cNvSpPr/>
          <p:nvPr/>
        </p:nvSpPr>
        <p:spPr>
          <a:xfrm>
            <a:off x="4289672" y="2628992"/>
            <a:ext cx="3816424" cy="3816424"/>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1" name="Rectangle 70">
            <a:extLst>
              <a:ext uri="{FF2B5EF4-FFF2-40B4-BE49-F238E27FC236}">
                <a16:creationId xmlns:a16="http://schemas.microsoft.com/office/drawing/2014/main" id="{3B928FD3-2D0A-6654-26B3-099EAB51E352}"/>
              </a:ext>
            </a:extLst>
          </p:cNvPr>
          <p:cNvSpPr/>
          <p:nvPr/>
        </p:nvSpPr>
        <p:spPr>
          <a:xfrm>
            <a:off x="27845" y="677634"/>
            <a:ext cx="11024229" cy="343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13">
            <a:extLst>
              <a:ext uri="{FF2B5EF4-FFF2-40B4-BE49-F238E27FC236}">
                <a16:creationId xmlns:a16="http://schemas.microsoft.com/office/drawing/2014/main" id="{8C3CBB9F-336D-847D-6F61-01C9E5D680D8}"/>
              </a:ext>
            </a:extLst>
          </p:cNvPr>
          <p:cNvSpPr txBox="1"/>
          <p:nvPr/>
        </p:nvSpPr>
        <p:spPr>
          <a:xfrm>
            <a:off x="678224" y="124357"/>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2</a:t>
            </a:r>
            <a:endParaRPr lang="ko-KR" altLang="en-US" sz="9600" b="1" dirty="0">
              <a:solidFill>
                <a:schemeClr val="bg1"/>
              </a:solidFill>
              <a:cs typeface="Arial" pitchFamily="34" charset="0"/>
            </a:endParaRPr>
          </a:p>
        </p:txBody>
      </p:sp>
      <p:grpSp>
        <p:nvGrpSpPr>
          <p:cNvPr id="24" name="그룹 41">
            <a:extLst>
              <a:ext uri="{FF2B5EF4-FFF2-40B4-BE49-F238E27FC236}">
                <a16:creationId xmlns:a16="http://schemas.microsoft.com/office/drawing/2014/main" id="{B37F99E8-F4E5-AAEB-31E9-021090802CC9}"/>
              </a:ext>
            </a:extLst>
          </p:cNvPr>
          <p:cNvGrpSpPr/>
          <p:nvPr/>
        </p:nvGrpSpPr>
        <p:grpSpPr>
          <a:xfrm rot="10800000">
            <a:off x="1419355" y="1767991"/>
            <a:ext cx="2999214" cy="637340"/>
            <a:chOff x="1482371" y="2530570"/>
            <a:chExt cx="2908566" cy="637340"/>
          </a:xfrm>
        </p:grpSpPr>
        <p:sp>
          <p:nvSpPr>
            <p:cNvPr id="25" name="직사각형 1">
              <a:extLst>
                <a:ext uri="{FF2B5EF4-FFF2-40B4-BE49-F238E27FC236}">
                  <a16:creationId xmlns:a16="http://schemas.microsoft.com/office/drawing/2014/main" id="{E3AB44DD-3FBF-C041-3BFB-268E16CE6110}"/>
                </a:ext>
              </a:extLst>
            </p:cNvPr>
            <p:cNvSpPr/>
            <p:nvPr/>
          </p:nvSpPr>
          <p:spPr>
            <a:xfrm>
              <a:off x="1482371" y="2530571"/>
              <a:ext cx="2880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직사각형 2">
              <a:extLst>
                <a:ext uri="{FF2B5EF4-FFF2-40B4-BE49-F238E27FC236}">
                  <a16:creationId xmlns:a16="http://schemas.microsoft.com/office/drawing/2014/main" id="{1D6DFFDB-B02B-7FF5-4C10-BF3C622728A0}"/>
                </a:ext>
              </a:extLst>
            </p:cNvPr>
            <p:cNvSpPr/>
            <p:nvPr/>
          </p:nvSpPr>
          <p:spPr>
            <a:xfrm rot="5400000">
              <a:off x="4019899" y="2796872"/>
              <a:ext cx="637340" cy="104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0" name="Oval 18">
            <a:extLst>
              <a:ext uri="{FF2B5EF4-FFF2-40B4-BE49-F238E27FC236}">
                <a16:creationId xmlns:a16="http://schemas.microsoft.com/office/drawing/2014/main" id="{4905F054-17DC-3BB1-82AC-C7CC93C60525}"/>
              </a:ext>
            </a:extLst>
          </p:cNvPr>
          <p:cNvSpPr/>
          <p:nvPr/>
        </p:nvSpPr>
        <p:spPr>
          <a:xfrm>
            <a:off x="546989" y="75991"/>
            <a:ext cx="1744732" cy="169200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Isosceles Triangle 34">
            <a:extLst>
              <a:ext uri="{FF2B5EF4-FFF2-40B4-BE49-F238E27FC236}">
                <a16:creationId xmlns:a16="http://schemas.microsoft.com/office/drawing/2014/main" id="{A2E79C52-39E6-1DDC-9374-A186FB760D4F}"/>
              </a:ext>
            </a:extLst>
          </p:cNvPr>
          <p:cNvSpPr/>
          <p:nvPr/>
        </p:nvSpPr>
        <p:spPr>
          <a:xfrm rot="5400000">
            <a:off x="10751781" y="596428"/>
            <a:ext cx="1063036" cy="50544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TextBox 40">
            <a:extLst>
              <a:ext uri="{FF2B5EF4-FFF2-40B4-BE49-F238E27FC236}">
                <a16:creationId xmlns:a16="http://schemas.microsoft.com/office/drawing/2014/main" id="{B3CEBCAC-FF5D-CDEA-AB48-CAEEBE228E42}"/>
              </a:ext>
            </a:extLst>
          </p:cNvPr>
          <p:cNvSpPr txBox="1"/>
          <p:nvPr/>
        </p:nvSpPr>
        <p:spPr>
          <a:xfrm>
            <a:off x="1595070" y="1700105"/>
            <a:ext cx="7498595" cy="523220"/>
          </a:xfrm>
          <a:prstGeom prst="rect">
            <a:avLst/>
          </a:prstGeom>
          <a:noFill/>
          <a:ln>
            <a:noFill/>
          </a:ln>
        </p:spPr>
        <p:txBody>
          <a:bodyPr wrap="square" rtlCol="0">
            <a:spAutoFit/>
          </a:bodyPr>
          <a:lstStyle/>
          <a:p>
            <a:r>
              <a:rPr lang="en-US" altLang="ko-KR" sz="2800" b="1" dirty="0">
                <a:solidFill>
                  <a:schemeClr val="tx1">
                    <a:lumMod val="75000"/>
                    <a:lumOff val="25000"/>
                  </a:schemeClr>
                </a:solidFill>
                <a:cs typeface="Arial" pitchFamily="34" charset="0"/>
              </a:rPr>
              <a:t>2.1 LA COMPRÉHENSION EN LECTURE</a:t>
            </a:r>
            <a:endParaRPr lang="ko-KR" altLang="en-US" sz="2800" b="1" dirty="0">
              <a:solidFill>
                <a:schemeClr val="tx1">
                  <a:lumMod val="75000"/>
                  <a:lumOff val="25000"/>
                </a:schemeClr>
              </a:solidFill>
              <a:cs typeface="Arial" pitchFamily="34" charset="0"/>
            </a:endParaRPr>
          </a:p>
        </p:txBody>
      </p:sp>
      <p:sp>
        <p:nvSpPr>
          <p:cNvPr id="72" name="Rounded Rectangle 5">
            <a:extLst>
              <a:ext uri="{FF2B5EF4-FFF2-40B4-BE49-F238E27FC236}">
                <a16:creationId xmlns:a16="http://schemas.microsoft.com/office/drawing/2014/main" id="{415A112D-65BA-58F0-A590-6A21D6B33588}"/>
              </a:ext>
            </a:extLst>
          </p:cNvPr>
          <p:cNvSpPr/>
          <p:nvPr/>
        </p:nvSpPr>
        <p:spPr>
          <a:xfrm flipH="1">
            <a:off x="7027886" y="3723377"/>
            <a:ext cx="854676" cy="67787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Rectangle 16">
            <a:extLst>
              <a:ext uri="{FF2B5EF4-FFF2-40B4-BE49-F238E27FC236}">
                <a16:creationId xmlns:a16="http://schemas.microsoft.com/office/drawing/2014/main" id="{FB9EFB32-3180-4BED-9CEB-BE078A5999CD}"/>
              </a:ext>
            </a:extLst>
          </p:cNvPr>
          <p:cNvSpPr/>
          <p:nvPr/>
        </p:nvSpPr>
        <p:spPr>
          <a:xfrm rot="2700000">
            <a:off x="4666371" y="3538152"/>
            <a:ext cx="668298" cy="97770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4" name="Rounded Rectangle 51">
            <a:extLst>
              <a:ext uri="{FF2B5EF4-FFF2-40B4-BE49-F238E27FC236}">
                <a16:creationId xmlns:a16="http://schemas.microsoft.com/office/drawing/2014/main" id="{2D40C83A-278E-3980-0E56-52E05B5F5CE1}"/>
              </a:ext>
            </a:extLst>
          </p:cNvPr>
          <p:cNvSpPr/>
          <p:nvPr/>
        </p:nvSpPr>
        <p:spPr>
          <a:xfrm rot="16200000" flipH="1">
            <a:off x="937147" y="379770"/>
            <a:ext cx="1026416" cy="101139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3" name="Group 2">
            <a:extLst>
              <a:ext uri="{FF2B5EF4-FFF2-40B4-BE49-F238E27FC236}">
                <a16:creationId xmlns:a16="http://schemas.microsoft.com/office/drawing/2014/main" id="{6997E56A-D4E4-CFEB-D005-4025A54BC30D}"/>
              </a:ext>
            </a:extLst>
          </p:cNvPr>
          <p:cNvGrpSpPr/>
          <p:nvPr/>
        </p:nvGrpSpPr>
        <p:grpSpPr>
          <a:xfrm>
            <a:off x="3406365" y="2412542"/>
            <a:ext cx="5687300" cy="3238859"/>
            <a:chOff x="3073676" y="1276278"/>
            <a:chExt cx="5916778" cy="3376858"/>
          </a:xfrm>
        </p:grpSpPr>
        <p:cxnSp>
          <p:nvCxnSpPr>
            <p:cNvPr id="16" name="Straight Connector 3">
              <a:extLst>
                <a:ext uri="{FF2B5EF4-FFF2-40B4-BE49-F238E27FC236}">
                  <a16:creationId xmlns:a16="http://schemas.microsoft.com/office/drawing/2014/main" id="{F01163D7-682F-E821-19D8-03D9F4F11A51}"/>
                </a:ext>
              </a:extLst>
            </p:cNvPr>
            <p:cNvCxnSpPr/>
            <p:nvPr/>
          </p:nvCxnSpPr>
          <p:spPr>
            <a:xfrm>
              <a:off x="4239632" y="2742917"/>
              <a:ext cx="1052448" cy="470059"/>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ACF8014E-E4F4-AA83-BE24-54B90B5096AC}"/>
                </a:ext>
              </a:extLst>
            </p:cNvPr>
            <p:cNvCxnSpPr/>
            <p:nvPr/>
          </p:nvCxnSpPr>
          <p:spPr>
            <a:xfrm flipH="1">
              <a:off x="6004731" y="2024844"/>
              <a:ext cx="1" cy="684076"/>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5">
              <a:extLst>
                <a:ext uri="{FF2B5EF4-FFF2-40B4-BE49-F238E27FC236}">
                  <a16:creationId xmlns:a16="http://schemas.microsoft.com/office/drawing/2014/main" id="{8BB383CF-EE16-FF8D-2588-0FF73D75D7C4}"/>
                </a:ext>
              </a:extLst>
            </p:cNvPr>
            <p:cNvCxnSpPr/>
            <p:nvPr/>
          </p:nvCxnSpPr>
          <p:spPr>
            <a:xfrm flipH="1">
              <a:off x="6660233" y="2742917"/>
              <a:ext cx="1117121" cy="470059"/>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6">
              <a:extLst>
                <a:ext uri="{FF2B5EF4-FFF2-40B4-BE49-F238E27FC236}">
                  <a16:creationId xmlns:a16="http://schemas.microsoft.com/office/drawing/2014/main" id="{9597EF8D-0A48-D693-3008-43203B825B31}"/>
                </a:ext>
              </a:extLst>
            </p:cNvPr>
            <p:cNvCxnSpPr>
              <a:cxnSpLocks/>
            </p:cNvCxnSpPr>
            <p:nvPr/>
          </p:nvCxnSpPr>
          <p:spPr>
            <a:xfrm flipH="1" flipV="1">
              <a:off x="6660233" y="3775230"/>
              <a:ext cx="1117121" cy="409854"/>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4E097DA3-6A46-AC48-572A-9997A4CC8A99}"/>
                </a:ext>
              </a:extLst>
            </p:cNvPr>
            <p:cNvCxnSpPr/>
            <p:nvPr/>
          </p:nvCxnSpPr>
          <p:spPr>
            <a:xfrm flipV="1">
              <a:off x="4239632" y="3810000"/>
              <a:ext cx="1103893" cy="375084"/>
            </a:xfrm>
            <a:prstGeom prst="line">
              <a:avLst/>
            </a:prstGeom>
            <a:ln w="15875">
              <a:solidFill>
                <a:schemeClr val="bg1">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2" name="Oval 9">
              <a:extLst>
                <a:ext uri="{FF2B5EF4-FFF2-40B4-BE49-F238E27FC236}">
                  <a16:creationId xmlns:a16="http://schemas.microsoft.com/office/drawing/2014/main" id="{F384B213-BF93-713C-14A2-FAD88B0EF89F}"/>
                </a:ext>
              </a:extLst>
            </p:cNvPr>
            <p:cNvSpPr/>
            <p:nvPr/>
          </p:nvSpPr>
          <p:spPr>
            <a:xfrm>
              <a:off x="5371775" y="2833884"/>
              <a:ext cx="1267105" cy="181518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Oval 10">
              <a:extLst>
                <a:ext uri="{FF2B5EF4-FFF2-40B4-BE49-F238E27FC236}">
                  <a16:creationId xmlns:a16="http://schemas.microsoft.com/office/drawing/2014/main" id="{17B21806-52CB-0C8C-5087-4CC975F77CE1}"/>
                </a:ext>
              </a:extLst>
            </p:cNvPr>
            <p:cNvSpPr/>
            <p:nvPr/>
          </p:nvSpPr>
          <p:spPr>
            <a:xfrm>
              <a:off x="3105612" y="2204864"/>
              <a:ext cx="1602074" cy="9361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31" name="Oval 11">
              <a:extLst>
                <a:ext uri="{FF2B5EF4-FFF2-40B4-BE49-F238E27FC236}">
                  <a16:creationId xmlns:a16="http://schemas.microsoft.com/office/drawing/2014/main" id="{7E8E9702-A7BA-CC9E-B507-CE3D7D9BF484}"/>
                </a:ext>
              </a:extLst>
            </p:cNvPr>
            <p:cNvSpPr/>
            <p:nvPr/>
          </p:nvSpPr>
          <p:spPr>
            <a:xfrm>
              <a:off x="7309300" y="2238861"/>
              <a:ext cx="1681154" cy="9361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32" name="Oval 12">
              <a:extLst>
                <a:ext uri="{FF2B5EF4-FFF2-40B4-BE49-F238E27FC236}">
                  <a16:creationId xmlns:a16="http://schemas.microsoft.com/office/drawing/2014/main" id="{D66593CF-3583-C606-C05A-AF8F871660E1}"/>
                </a:ext>
              </a:extLst>
            </p:cNvPr>
            <p:cNvSpPr/>
            <p:nvPr/>
          </p:nvSpPr>
          <p:spPr>
            <a:xfrm>
              <a:off x="5156037" y="1276278"/>
              <a:ext cx="1674248" cy="9361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33" name="Oval 13">
              <a:extLst>
                <a:ext uri="{FF2B5EF4-FFF2-40B4-BE49-F238E27FC236}">
                  <a16:creationId xmlns:a16="http://schemas.microsoft.com/office/drawing/2014/main" id="{6483438C-932C-414D-E3E1-F619D9110E81}"/>
                </a:ext>
              </a:extLst>
            </p:cNvPr>
            <p:cNvSpPr/>
            <p:nvPr/>
          </p:nvSpPr>
          <p:spPr>
            <a:xfrm>
              <a:off x="3073676" y="3717032"/>
              <a:ext cx="1634010" cy="9361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34" name="Oval 14">
              <a:extLst>
                <a:ext uri="{FF2B5EF4-FFF2-40B4-BE49-F238E27FC236}">
                  <a16:creationId xmlns:a16="http://schemas.microsoft.com/office/drawing/2014/main" id="{A7AB5790-0E39-4E6A-3563-D5D240091CBC}"/>
                </a:ext>
              </a:extLst>
            </p:cNvPr>
            <p:cNvSpPr/>
            <p:nvPr/>
          </p:nvSpPr>
          <p:spPr>
            <a:xfrm>
              <a:off x="7309301" y="3712966"/>
              <a:ext cx="1681153" cy="9361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grpSp>
      <p:sp>
        <p:nvSpPr>
          <p:cNvPr id="38" name="ZoneTexte 37">
            <a:extLst>
              <a:ext uri="{FF2B5EF4-FFF2-40B4-BE49-F238E27FC236}">
                <a16:creationId xmlns:a16="http://schemas.microsoft.com/office/drawing/2014/main" id="{CF340C24-A362-0BF8-8A11-010D235F0BA9}"/>
              </a:ext>
            </a:extLst>
          </p:cNvPr>
          <p:cNvSpPr txBox="1"/>
          <p:nvPr/>
        </p:nvSpPr>
        <p:spPr>
          <a:xfrm>
            <a:off x="5208673" y="2555557"/>
            <a:ext cx="2030134" cy="584775"/>
          </a:xfrm>
          <a:prstGeom prst="rect">
            <a:avLst/>
          </a:prstGeom>
          <a:noFill/>
        </p:spPr>
        <p:txBody>
          <a:bodyPr wrap="square" rtlCol="0">
            <a:spAutoFit/>
          </a:bodyPr>
          <a:lstStyle/>
          <a:p>
            <a:pPr algn="ctr"/>
            <a:r>
              <a:rPr lang="fr-CA" sz="1600" dirty="0"/>
              <a:t>Processus métacognitifs</a:t>
            </a:r>
          </a:p>
        </p:txBody>
      </p:sp>
      <p:sp>
        <p:nvSpPr>
          <p:cNvPr id="39" name="ZoneTexte 38">
            <a:extLst>
              <a:ext uri="{FF2B5EF4-FFF2-40B4-BE49-F238E27FC236}">
                <a16:creationId xmlns:a16="http://schemas.microsoft.com/office/drawing/2014/main" id="{38519A6B-1C32-DDF2-478D-A8C6E80280D9}"/>
              </a:ext>
            </a:extLst>
          </p:cNvPr>
          <p:cNvSpPr txBox="1"/>
          <p:nvPr/>
        </p:nvSpPr>
        <p:spPr>
          <a:xfrm>
            <a:off x="7263642" y="3624572"/>
            <a:ext cx="2030134" cy="338554"/>
          </a:xfrm>
          <a:prstGeom prst="rect">
            <a:avLst/>
          </a:prstGeom>
          <a:noFill/>
        </p:spPr>
        <p:txBody>
          <a:bodyPr wrap="square" rtlCol="0">
            <a:spAutoFit/>
          </a:bodyPr>
          <a:lstStyle/>
          <a:p>
            <a:pPr algn="ctr"/>
            <a:r>
              <a:rPr lang="fr-CA" sz="1600" dirty="0"/>
              <a:t>Macroprocessus</a:t>
            </a:r>
          </a:p>
        </p:txBody>
      </p:sp>
      <p:sp>
        <p:nvSpPr>
          <p:cNvPr id="40" name="ZoneTexte 39">
            <a:extLst>
              <a:ext uri="{FF2B5EF4-FFF2-40B4-BE49-F238E27FC236}">
                <a16:creationId xmlns:a16="http://schemas.microsoft.com/office/drawing/2014/main" id="{25FF0FB4-8506-EC27-C965-6BBE17A2E001}"/>
              </a:ext>
            </a:extLst>
          </p:cNvPr>
          <p:cNvSpPr txBox="1"/>
          <p:nvPr/>
        </p:nvSpPr>
        <p:spPr>
          <a:xfrm>
            <a:off x="3225262" y="3579984"/>
            <a:ext cx="2030134" cy="338554"/>
          </a:xfrm>
          <a:prstGeom prst="rect">
            <a:avLst/>
          </a:prstGeom>
          <a:noFill/>
        </p:spPr>
        <p:txBody>
          <a:bodyPr wrap="square" rtlCol="0">
            <a:spAutoFit/>
          </a:bodyPr>
          <a:lstStyle/>
          <a:p>
            <a:pPr algn="ctr"/>
            <a:r>
              <a:rPr lang="fr-CA" sz="1600" dirty="0"/>
              <a:t>Microprocessus</a:t>
            </a:r>
          </a:p>
        </p:txBody>
      </p:sp>
      <p:sp>
        <p:nvSpPr>
          <p:cNvPr id="41" name="ZoneTexte 40">
            <a:extLst>
              <a:ext uri="{FF2B5EF4-FFF2-40B4-BE49-F238E27FC236}">
                <a16:creationId xmlns:a16="http://schemas.microsoft.com/office/drawing/2014/main" id="{036B26DD-16F6-A58C-63E1-1C4A6CE2D9E0}"/>
              </a:ext>
            </a:extLst>
          </p:cNvPr>
          <p:cNvSpPr txBox="1"/>
          <p:nvPr/>
        </p:nvSpPr>
        <p:spPr>
          <a:xfrm>
            <a:off x="7580420" y="4893384"/>
            <a:ext cx="1396578" cy="584775"/>
          </a:xfrm>
          <a:prstGeom prst="rect">
            <a:avLst/>
          </a:prstGeom>
          <a:noFill/>
        </p:spPr>
        <p:txBody>
          <a:bodyPr wrap="square" rtlCol="0">
            <a:spAutoFit/>
          </a:bodyPr>
          <a:lstStyle/>
          <a:p>
            <a:pPr algn="ctr"/>
            <a:r>
              <a:rPr lang="fr-CA" sz="1600" dirty="0"/>
              <a:t>Processus d’élaboration</a:t>
            </a:r>
          </a:p>
        </p:txBody>
      </p:sp>
      <p:sp>
        <p:nvSpPr>
          <p:cNvPr id="42" name="ZoneTexte 41">
            <a:extLst>
              <a:ext uri="{FF2B5EF4-FFF2-40B4-BE49-F238E27FC236}">
                <a16:creationId xmlns:a16="http://schemas.microsoft.com/office/drawing/2014/main" id="{9A8F7D00-B147-AA1C-C716-406DFA1B48F5}"/>
              </a:ext>
            </a:extLst>
          </p:cNvPr>
          <p:cNvSpPr txBox="1"/>
          <p:nvPr/>
        </p:nvSpPr>
        <p:spPr>
          <a:xfrm>
            <a:off x="3406364" y="4910088"/>
            <a:ext cx="1541163" cy="584775"/>
          </a:xfrm>
          <a:prstGeom prst="rect">
            <a:avLst/>
          </a:prstGeom>
          <a:noFill/>
        </p:spPr>
        <p:txBody>
          <a:bodyPr wrap="square" rtlCol="0">
            <a:spAutoFit/>
          </a:bodyPr>
          <a:lstStyle/>
          <a:p>
            <a:pPr algn="ctr"/>
            <a:r>
              <a:rPr lang="fr-CA" sz="1600" dirty="0"/>
              <a:t>Processus d’intégration</a:t>
            </a:r>
          </a:p>
        </p:txBody>
      </p:sp>
      <p:sp>
        <p:nvSpPr>
          <p:cNvPr id="43" name="ZoneTexte 42">
            <a:extLst>
              <a:ext uri="{FF2B5EF4-FFF2-40B4-BE49-F238E27FC236}">
                <a16:creationId xmlns:a16="http://schemas.microsoft.com/office/drawing/2014/main" id="{9894E252-1136-EB94-EA53-6CD3C1052B5F}"/>
              </a:ext>
            </a:extLst>
          </p:cNvPr>
          <p:cNvSpPr txBox="1"/>
          <p:nvPr/>
        </p:nvSpPr>
        <p:spPr>
          <a:xfrm>
            <a:off x="5534012" y="4295491"/>
            <a:ext cx="1396578" cy="584775"/>
          </a:xfrm>
          <a:prstGeom prst="rect">
            <a:avLst/>
          </a:prstGeom>
          <a:noFill/>
        </p:spPr>
        <p:txBody>
          <a:bodyPr wrap="square" rtlCol="0">
            <a:spAutoFit/>
          </a:bodyPr>
          <a:lstStyle/>
          <a:p>
            <a:pPr algn="ctr"/>
            <a:r>
              <a:rPr lang="fr-CA" sz="1600" dirty="0"/>
              <a:t>Construction d’un sens</a:t>
            </a:r>
          </a:p>
        </p:txBody>
      </p:sp>
      <p:sp>
        <p:nvSpPr>
          <p:cNvPr id="44" name="ZoneTexte 43">
            <a:extLst>
              <a:ext uri="{FF2B5EF4-FFF2-40B4-BE49-F238E27FC236}">
                <a16:creationId xmlns:a16="http://schemas.microsoft.com/office/drawing/2014/main" id="{C8C5183E-6768-7E10-5D8B-2F38CE18FB28}"/>
              </a:ext>
            </a:extLst>
          </p:cNvPr>
          <p:cNvSpPr txBox="1"/>
          <p:nvPr/>
        </p:nvSpPr>
        <p:spPr>
          <a:xfrm>
            <a:off x="11058679" y="6468206"/>
            <a:ext cx="1133321" cy="276999"/>
          </a:xfrm>
          <a:prstGeom prst="rect">
            <a:avLst/>
          </a:prstGeom>
          <a:noFill/>
        </p:spPr>
        <p:txBody>
          <a:bodyPr wrap="square">
            <a:spAutoFit/>
          </a:bodyPr>
          <a:lstStyle/>
          <a:p>
            <a:r>
              <a:rPr lang="fr-CA" sz="1200" i="1" dirty="0">
                <a:effectLst/>
                <a:latin typeface="+mj-lt"/>
                <a:ea typeface="SimSun" panose="02010600030101010101" pitchFamily="2" charset="-122"/>
              </a:rPr>
              <a:t>(Irwin, 2007) </a:t>
            </a:r>
            <a:endParaRPr lang="fr-CA" sz="1200" i="1" dirty="0"/>
          </a:p>
        </p:txBody>
      </p:sp>
      <p:grpSp>
        <p:nvGrpSpPr>
          <p:cNvPr id="46" name="그룹 51">
            <a:extLst>
              <a:ext uri="{FF2B5EF4-FFF2-40B4-BE49-F238E27FC236}">
                <a16:creationId xmlns:a16="http://schemas.microsoft.com/office/drawing/2014/main" id="{38729E55-C627-4E5B-DC84-42B0AD49D09E}"/>
              </a:ext>
            </a:extLst>
          </p:cNvPr>
          <p:cNvGrpSpPr/>
          <p:nvPr/>
        </p:nvGrpSpPr>
        <p:grpSpPr>
          <a:xfrm rot="10800000">
            <a:off x="1160086" y="5639021"/>
            <a:ext cx="3139269" cy="914394"/>
            <a:chOff x="1509476" y="1720735"/>
            <a:chExt cx="3139269" cy="914394"/>
          </a:xfrm>
          <a:solidFill>
            <a:schemeClr val="accent2"/>
          </a:solidFill>
        </p:grpSpPr>
        <p:sp>
          <p:nvSpPr>
            <p:cNvPr id="47" name="직사각형 52">
              <a:extLst>
                <a:ext uri="{FF2B5EF4-FFF2-40B4-BE49-F238E27FC236}">
                  <a16:creationId xmlns:a16="http://schemas.microsoft.com/office/drawing/2014/main" id="{5F4CBC2C-8D7F-19B7-B17E-7C3C066CDE38}"/>
                </a:ext>
              </a:extLst>
            </p:cNvPr>
            <p:cNvSpPr/>
            <p:nvPr/>
          </p:nvSpPr>
          <p:spPr>
            <a:xfrm>
              <a:off x="1509476" y="1720735"/>
              <a:ext cx="3139269" cy="10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직사각형 53">
              <a:extLst>
                <a:ext uri="{FF2B5EF4-FFF2-40B4-BE49-F238E27FC236}">
                  <a16:creationId xmlns:a16="http://schemas.microsoft.com/office/drawing/2014/main" id="{A62C76C2-9385-862B-8594-DF0BB022E6E5}"/>
                </a:ext>
              </a:extLst>
            </p:cNvPr>
            <p:cNvSpPr/>
            <p:nvPr/>
          </p:nvSpPr>
          <p:spPr>
            <a:xfrm rot="5400000">
              <a:off x="1106279" y="2123932"/>
              <a:ext cx="914394"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9" name="Rounded Rectangle 51">
            <a:extLst>
              <a:ext uri="{FF2B5EF4-FFF2-40B4-BE49-F238E27FC236}">
                <a16:creationId xmlns:a16="http://schemas.microsoft.com/office/drawing/2014/main" id="{06F78432-2B3C-01A5-D4FD-FD44DE849FEC}"/>
              </a:ext>
            </a:extLst>
          </p:cNvPr>
          <p:cNvSpPr/>
          <p:nvPr/>
        </p:nvSpPr>
        <p:spPr>
          <a:xfrm rot="16200000" flipH="1">
            <a:off x="5920609" y="4828805"/>
            <a:ext cx="654766" cy="68259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0" name="ZoneTexte 49">
            <a:extLst>
              <a:ext uri="{FF2B5EF4-FFF2-40B4-BE49-F238E27FC236}">
                <a16:creationId xmlns:a16="http://schemas.microsoft.com/office/drawing/2014/main" id="{34A701E8-027E-3D8E-751D-D9F9D5B1EEAE}"/>
              </a:ext>
            </a:extLst>
          </p:cNvPr>
          <p:cNvSpPr txBox="1"/>
          <p:nvPr/>
        </p:nvSpPr>
        <p:spPr>
          <a:xfrm>
            <a:off x="1160086" y="5580993"/>
            <a:ext cx="3791824" cy="830997"/>
          </a:xfrm>
          <a:prstGeom prst="rect">
            <a:avLst/>
          </a:prstGeom>
          <a:noFill/>
        </p:spPr>
        <p:txBody>
          <a:bodyPr wrap="square" rtlCol="0">
            <a:spAutoFit/>
          </a:bodyPr>
          <a:lstStyle/>
          <a:p>
            <a:r>
              <a:rPr lang="fr-CA" sz="1600" dirty="0"/>
              <a:t>Anaphores</a:t>
            </a:r>
          </a:p>
          <a:p>
            <a:r>
              <a:rPr lang="fr-CA" sz="1600" dirty="0"/>
              <a:t>Connecteurs</a:t>
            </a:r>
          </a:p>
          <a:p>
            <a:r>
              <a:rPr lang="fr-CA" sz="1600" dirty="0"/>
              <a:t>Inférences (éléments implicites)</a:t>
            </a:r>
          </a:p>
        </p:txBody>
      </p:sp>
      <p:sp>
        <p:nvSpPr>
          <p:cNvPr id="67" name="Isosceles Triangle 34">
            <a:extLst>
              <a:ext uri="{FF2B5EF4-FFF2-40B4-BE49-F238E27FC236}">
                <a16:creationId xmlns:a16="http://schemas.microsoft.com/office/drawing/2014/main" id="{FB640279-FAC6-5DEB-925B-9B3D02055774}"/>
              </a:ext>
            </a:extLst>
          </p:cNvPr>
          <p:cNvSpPr/>
          <p:nvPr/>
        </p:nvSpPr>
        <p:spPr>
          <a:xfrm rot="4451918">
            <a:off x="6070991" y="6151315"/>
            <a:ext cx="569165" cy="40547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Isosceles Triangle 34">
            <a:extLst>
              <a:ext uri="{FF2B5EF4-FFF2-40B4-BE49-F238E27FC236}">
                <a16:creationId xmlns:a16="http://schemas.microsoft.com/office/drawing/2014/main" id="{EED39029-CBC7-3AF1-EDDC-0DB0C0FF333E}"/>
              </a:ext>
            </a:extLst>
          </p:cNvPr>
          <p:cNvSpPr/>
          <p:nvPr/>
        </p:nvSpPr>
        <p:spPr>
          <a:xfrm rot="19008151">
            <a:off x="7129460" y="2934455"/>
            <a:ext cx="569165" cy="40547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Isosceles Triangle 34">
            <a:extLst>
              <a:ext uri="{FF2B5EF4-FFF2-40B4-BE49-F238E27FC236}">
                <a16:creationId xmlns:a16="http://schemas.microsoft.com/office/drawing/2014/main" id="{11E95142-49D9-5DE7-8971-E0DB566370D3}"/>
              </a:ext>
            </a:extLst>
          </p:cNvPr>
          <p:cNvSpPr/>
          <p:nvPr/>
        </p:nvSpPr>
        <p:spPr>
          <a:xfrm rot="13734260">
            <a:off x="4755249" y="2908112"/>
            <a:ext cx="569165" cy="40547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ZoneTexte 69">
            <a:extLst>
              <a:ext uri="{FF2B5EF4-FFF2-40B4-BE49-F238E27FC236}">
                <a16:creationId xmlns:a16="http://schemas.microsoft.com/office/drawing/2014/main" id="{A7CAFB3D-1988-07AE-2EC5-7F23B6FC0AE3}"/>
              </a:ext>
            </a:extLst>
          </p:cNvPr>
          <p:cNvSpPr txBox="1"/>
          <p:nvPr/>
        </p:nvSpPr>
        <p:spPr>
          <a:xfrm>
            <a:off x="7537517" y="5872175"/>
            <a:ext cx="3112296" cy="830997"/>
          </a:xfrm>
          <a:prstGeom prst="rect">
            <a:avLst/>
          </a:prstGeom>
          <a:noFill/>
        </p:spPr>
        <p:txBody>
          <a:bodyPr wrap="square" rtlCol="0">
            <a:spAutoFit/>
          </a:bodyPr>
          <a:lstStyle/>
          <a:p>
            <a:r>
              <a:rPr lang="fr-CA" sz="1600" b="1" i="1" dirty="0">
                <a:solidFill>
                  <a:schemeClr val="bg1">
                    <a:lumMod val="65000"/>
                  </a:schemeClr>
                </a:solidFill>
              </a:rPr>
              <a:t>Les catégories de processus sont interactives et dynamiques.</a:t>
            </a:r>
          </a:p>
        </p:txBody>
      </p:sp>
    </p:spTree>
    <p:extLst>
      <p:ext uri="{BB962C8B-B14F-4D97-AF65-F5344CB8AC3E}">
        <p14:creationId xmlns:p14="http://schemas.microsoft.com/office/powerpoint/2010/main" val="326415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50"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B928FD3-2D0A-6654-26B3-099EAB51E352}"/>
              </a:ext>
            </a:extLst>
          </p:cNvPr>
          <p:cNvSpPr/>
          <p:nvPr/>
        </p:nvSpPr>
        <p:spPr>
          <a:xfrm>
            <a:off x="27845" y="677634"/>
            <a:ext cx="11024229" cy="343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13">
            <a:extLst>
              <a:ext uri="{FF2B5EF4-FFF2-40B4-BE49-F238E27FC236}">
                <a16:creationId xmlns:a16="http://schemas.microsoft.com/office/drawing/2014/main" id="{8C3CBB9F-336D-847D-6F61-01C9E5D680D8}"/>
              </a:ext>
            </a:extLst>
          </p:cNvPr>
          <p:cNvSpPr txBox="1"/>
          <p:nvPr/>
        </p:nvSpPr>
        <p:spPr>
          <a:xfrm>
            <a:off x="678224" y="124357"/>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2</a:t>
            </a:r>
            <a:endParaRPr lang="ko-KR" altLang="en-US" sz="9600" b="1" dirty="0">
              <a:solidFill>
                <a:schemeClr val="bg1"/>
              </a:solidFill>
              <a:cs typeface="Arial" pitchFamily="34" charset="0"/>
            </a:endParaRPr>
          </a:p>
        </p:txBody>
      </p:sp>
      <p:grpSp>
        <p:nvGrpSpPr>
          <p:cNvPr id="24" name="그룹 41">
            <a:extLst>
              <a:ext uri="{FF2B5EF4-FFF2-40B4-BE49-F238E27FC236}">
                <a16:creationId xmlns:a16="http://schemas.microsoft.com/office/drawing/2014/main" id="{B37F99E8-F4E5-AAEB-31E9-021090802CC9}"/>
              </a:ext>
            </a:extLst>
          </p:cNvPr>
          <p:cNvGrpSpPr/>
          <p:nvPr/>
        </p:nvGrpSpPr>
        <p:grpSpPr>
          <a:xfrm rot="10800000">
            <a:off x="1419355" y="1767991"/>
            <a:ext cx="2999214" cy="637340"/>
            <a:chOff x="1482371" y="2530570"/>
            <a:chExt cx="2908566" cy="637340"/>
          </a:xfrm>
          <a:solidFill>
            <a:schemeClr val="accent2"/>
          </a:solidFill>
        </p:grpSpPr>
        <p:sp>
          <p:nvSpPr>
            <p:cNvPr id="25" name="직사각형 1">
              <a:extLst>
                <a:ext uri="{FF2B5EF4-FFF2-40B4-BE49-F238E27FC236}">
                  <a16:creationId xmlns:a16="http://schemas.microsoft.com/office/drawing/2014/main" id="{E3AB44DD-3FBF-C041-3BFB-268E16CE6110}"/>
                </a:ext>
              </a:extLst>
            </p:cNvPr>
            <p:cNvSpPr/>
            <p:nvPr/>
          </p:nvSpPr>
          <p:spPr>
            <a:xfrm>
              <a:off x="1482371" y="2530571"/>
              <a:ext cx="28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직사각형 2">
              <a:extLst>
                <a:ext uri="{FF2B5EF4-FFF2-40B4-BE49-F238E27FC236}">
                  <a16:creationId xmlns:a16="http://schemas.microsoft.com/office/drawing/2014/main" id="{1D6DFFDB-B02B-7FF5-4C10-BF3C622728A0}"/>
                </a:ext>
              </a:extLst>
            </p:cNvPr>
            <p:cNvSpPr/>
            <p:nvPr/>
          </p:nvSpPr>
          <p:spPr>
            <a:xfrm rot="5400000">
              <a:off x="4019899" y="2796872"/>
              <a:ext cx="637340" cy="104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0" name="Oval 18">
            <a:extLst>
              <a:ext uri="{FF2B5EF4-FFF2-40B4-BE49-F238E27FC236}">
                <a16:creationId xmlns:a16="http://schemas.microsoft.com/office/drawing/2014/main" id="{4905F054-17DC-3BB1-82AC-C7CC93C60525}"/>
              </a:ext>
            </a:extLst>
          </p:cNvPr>
          <p:cNvSpPr/>
          <p:nvPr/>
        </p:nvSpPr>
        <p:spPr>
          <a:xfrm>
            <a:off x="546989" y="75991"/>
            <a:ext cx="1744732" cy="1692000"/>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Isosceles Triangle 34">
            <a:extLst>
              <a:ext uri="{FF2B5EF4-FFF2-40B4-BE49-F238E27FC236}">
                <a16:creationId xmlns:a16="http://schemas.microsoft.com/office/drawing/2014/main" id="{A2E79C52-39E6-1DDC-9374-A186FB760D4F}"/>
              </a:ext>
            </a:extLst>
          </p:cNvPr>
          <p:cNvSpPr/>
          <p:nvPr/>
        </p:nvSpPr>
        <p:spPr>
          <a:xfrm rot="5400000">
            <a:off x="10751781" y="596428"/>
            <a:ext cx="1063036" cy="50544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TextBox 40">
            <a:extLst>
              <a:ext uri="{FF2B5EF4-FFF2-40B4-BE49-F238E27FC236}">
                <a16:creationId xmlns:a16="http://schemas.microsoft.com/office/drawing/2014/main" id="{B3CEBCAC-FF5D-CDEA-AB48-CAEEBE228E42}"/>
              </a:ext>
            </a:extLst>
          </p:cNvPr>
          <p:cNvSpPr txBox="1"/>
          <p:nvPr/>
        </p:nvSpPr>
        <p:spPr>
          <a:xfrm>
            <a:off x="1595071" y="1700105"/>
            <a:ext cx="6646184" cy="523220"/>
          </a:xfrm>
          <a:prstGeom prst="rect">
            <a:avLst/>
          </a:prstGeom>
          <a:noFill/>
          <a:ln>
            <a:noFill/>
          </a:ln>
        </p:spPr>
        <p:txBody>
          <a:bodyPr wrap="square" rtlCol="0">
            <a:spAutoFit/>
          </a:bodyPr>
          <a:lstStyle/>
          <a:p>
            <a:r>
              <a:rPr lang="en-US" altLang="ko-KR" sz="2800" b="1" dirty="0">
                <a:solidFill>
                  <a:schemeClr val="tx1">
                    <a:lumMod val="75000"/>
                    <a:lumOff val="25000"/>
                  </a:schemeClr>
                </a:solidFill>
                <a:cs typeface="Arial" pitchFamily="34" charset="0"/>
              </a:rPr>
              <a:t>2.2 LES INFÉRENCES EN LECTURE</a:t>
            </a:r>
            <a:endParaRPr lang="ko-KR" altLang="en-US" sz="2800" b="1" dirty="0">
              <a:solidFill>
                <a:schemeClr val="tx1">
                  <a:lumMod val="75000"/>
                  <a:lumOff val="25000"/>
                </a:schemeClr>
              </a:solidFill>
              <a:cs typeface="Arial" pitchFamily="34" charset="0"/>
            </a:endParaRPr>
          </a:p>
        </p:txBody>
      </p:sp>
      <p:sp>
        <p:nvSpPr>
          <p:cNvPr id="73" name="Rectangle 16">
            <a:extLst>
              <a:ext uri="{FF2B5EF4-FFF2-40B4-BE49-F238E27FC236}">
                <a16:creationId xmlns:a16="http://schemas.microsoft.com/office/drawing/2014/main" id="{FB9EFB32-3180-4BED-9CEB-BE078A5999CD}"/>
              </a:ext>
            </a:extLst>
          </p:cNvPr>
          <p:cNvSpPr/>
          <p:nvPr/>
        </p:nvSpPr>
        <p:spPr>
          <a:xfrm rot="2700000">
            <a:off x="1054112" y="433629"/>
            <a:ext cx="668298" cy="97770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TextBox 8">
            <a:extLst>
              <a:ext uri="{FF2B5EF4-FFF2-40B4-BE49-F238E27FC236}">
                <a16:creationId xmlns:a16="http://schemas.microsoft.com/office/drawing/2014/main" id="{C450E3AC-B9DE-76D2-AF6E-916B66BB2AC9}"/>
              </a:ext>
            </a:extLst>
          </p:cNvPr>
          <p:cNvSpPr txBox="1"/>
          <p:nvPr/>
        </p:nvSpPr>
        <p:spPr>
          <a:xfrm>
            <a:off x="4591017" y="3004788"/>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S</a:t>
            </a:r>
            <a:endParaRPr lang="ko-KR" altLang="en-US" sz="5400" b="1" dirty="0">
              <a:solidFill>
                <a:schemeClr val="bg1"/>
              </a:solidFill>
              <a:cs typeface="Arial" pitchFamily="34" charset="0"/>
            </a:endParaRPr>
          </a:p>
        </p:txBody>
      </p:sp>
      <p:sp>
        <p:nvSpPr>
          <p:cNvPr id="33" name="TextBox 9">
            <a:extLst>
              <a:ext uri="{FF2B5EF4-FFF2-40B4-BE49-F238E27FC236}">
                <a16:creationId xmlns:a16="http://schemas.microsoft.com/office/drawing/2014/main" id="{D168EB51-4D14-0D69-DA5B-0D26BF31771B}"/>
              </a:ext>
            </a:extLst>
          </p:cNvPr>
          <p:cNvSpPr txBox="1"/>
          <p:nvPr/>
        </p:nvSpPr>
        <p:spPr>
          <a:xfrm>
            <a:off x="7092244" y="3050956"/>
            <a:ext cx="574649" cy="830997"/>
          </a:xfrm>
          <a:prstGeom prst="rect">
            <a:avLst/>
          </a:prstGeom>
          <a:noFill/>
        </p:spPr>
        <p:txBody>
          <a:bodyPr wrap="square" rtlCol="0">
            <a:spAutoFit/>
          </a:bodyPr>
          <a:lstStyle/>
          <a:p>
            <a:pPr algn="ctr"/>
            <a:r>
              <a:rPr lang="en-US" altLang="ko-KR" sz="4800" b="1" dirty="0">
                <a:solidFill>
                  <a:schemeClr val="bg1"/>
                </a:solidFill>
                <a:cs typeface="Arial" pitchFamily="34" charset="0"/>
              </a:rPr>
              <a:t>W</a:t>
            </a:r>
            <a:endParaRPr lang="ko-KR" altLang="en-US" sz="4800" b="1" dirty="0">
              <a:solidFill>
                <a:schemeClr val="bg1"/>
              </a:solidFill>
              <a:cs typeface="Arial" pitchFamily="34" charset="0"/>
            </a:endParaRPr>
          </a:p>
        </p:txBody>
      </p:sp>
      <p:sp>
        <p:nvSpPr>
          <p:cNvPr id="34" name="TextBox 10">
            <a:extLst>
              <a:ext uri="{FF2B5EF4-FFF2-40B4-BE49-F238E27FC236}">
                <a16:creationId xmlns:a16="http://schemas.microsoft.com/office/drawing/2014/main" id="{5A338C8F-2D44-E95A-86FB-A9027F95A1BE}"/>
              </a:ext>
            </a:extLst>
          </p:cNvPr>
          <p:cNvSpPr txBox="1"/>
          <p:nvPr/>
        </p:nvSpPr>
        <p:spPr>
          <a:xfrm>
            <a:off x="4599155" y="5150338"/>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O</a:t>
            </a:r>
            <a:endParaRPr lang="ko-KR" altLang="en-US" sz="5400" b="1" dirty="0">
              <a:solidFill>
                <a:schemeClr val="bg1"/>
              </a:solidFill>
              <a:cs typeface="Arial" pitchFamily="34" charset="0"/>
            </a:endParaRPr>
          </a:p>
        </p:txBody>
      </p:sp>
      <p:sp>
        <p:nvSpPr>
          <p:cNvPr id="35" name="Flowchart: Punched Tape 23">
            <a:extLst>
              <a:ext uri="{FF2B5EF4-FFF2-40B4-BE49-F238E27FC236}">
                <a16:creationId xmlns:a16="http://schemas.microsoft.com/office/drawing/2014/main" id="{1669897F-49AB-86DE-C3FA-0AB8E7BB50BD}"/>
              </a:ext>
            </a:extLst>
          </p:cNvPr>
          <p:cNvSpPr/>
          <p:nvPr/>
        </p:nvSpPr>
        <p:spPr>
          <a:xfrm rot="13626150" flipV="1">
            <a:off x="4719843" y="5312348"/>
            <a:ext cx="1783028" cy="477812"/>
          </a:xfrm>
          <a:prstGeom prst="flowChartPunchedTa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b="1" dirty="0">
                <a:solidFill>
                  <a:schemeClr val="bg1"/>
                </a:solidFill>
                <a:cs typeface="Arial" pitchFamily="34" charset="0"/>
              </a:rPr>
              <a:t>OPORTNITIES</a:t>
            </a:r>
            <a:endParaRPr lang="ko-KR" altLang="en-US" b="1" dirty="0">
              <a:solidFill>
                <a:schemeClr val="bg1"/>
              </a:solidFill>
              <a:cs typeface="Arial" pitchFamily="34" charset="0"/>
            </a:endParaRPr>
          </a:p>
        </p:txBody>
      </p:sp>
      <p:sp>
        <p:nvSpPr>
          <p:cNvPr id="49" name="Teardrop 2">
            <a:extLst>
              <a:ext uri="{FF2B5EF4-FFF2-40B4-BE49-F238E27FC236}">
                <a16:creationId xmlns:a16="http://schemas.microsoft.com/office/drawing/2014/main" id="{DAEEC666-1CFF-8B51-1844-A3F8076E3489}"/>
              </a:ext>
            </a:extLst>
          </p:cNvPr>
          <p:cNvSpPr/>
          <p:nvPr/>
        </p:nvSpPr>
        <p:spPr>
          <a:xfrm rot="8100000">
            <a:off x="5186445" y="3791040"/>
            <a:ext cx="1272755" cy="1404061"/>
          </a:xfrm>
          <a:prstGeom prst="teardrop">
            <a:avLst/>
          </a:prstGeom>
          <a:gradFill flip="none" rotWithShape="1">
            <a:gsLst>
              <a:gs pos="0">
                <a:schemeClr val="bg1">
                  <a:lumMod val="87000"/>
                </a:schemeClr>
              </a:gs>
              <a:gs pos="100000">
                <a:schemeClr val="bg1"/>
              </a:gs>
            </a:gsLst>
            <a:lin ang="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54" name="TextBox 9">
            <a:extLst>
              <a:ext uri="{FF2B5EF4-FFF2-40B4-BE49-F238E27FC236}">
                <a16:creationId xmlns:a16="http://schemas.microsoft.com/office/drawing/2014/main" id="{E6C44751-E023-BDF2-6483-ACBBF279493F}"/>
              </a:ext>
            </a:extLst>
          </p:cNvPr>
          <p:cNvSpPr txBox="1"/>
          <p:nvPr/>
        </p:nvSpPr>
        <p:spPr>
          <a:xfrm>
            <a:off x="7058688" y="2957186"/>
            <a:ext cx="574649" cy="830997"/>
          </a:xfrm>
          <a:prstGeom prst="rect">
            <a:avLst/>
          </a:prstGeom>
          <a:noFill/>
        </p:spPr>
        <p:txBody>
          <a:bodyPr wrap="square" rtlCol="0">
            <a:spAutoFit/>
          </a:bodyPr>
          <a:lstStyle/>
          <a:p>
            <a:pPr algn="ctr"/>
            <a:r>
              <a:rPr lang="en-US" altLang="ko-KR" sz="4800" b="1" dirty="0">
                <a:solidFill>
                  <a:schemeClr val="bg1"/>
                </a:solidFill>
                <a:cs typeface="Arial" pitchFamily="34" charset="0"/>
              </a:rPr>
              <a:t>W</a:t>
            </a:r>
            <a:endParaRPr lang="ko-KR" altLang="en-US" sz="4800" b="1" dirty="0">
              <a:solidFill>
                <a:schemeClr val="bg1"/>
              </a:solidFill>
              <a:cs typeface="Arial" pitchFamily="34" charset="0"/>
            </a:endParaRPr>
          </a:p>
        </p:txBody>
      </p:sp>
      <p:grpSp>
        <p:nvGrpSpPr>
          <p:cNvPr id="87" name="Group 11">
            <a:extLst>
              <a:ext uri="{FF2B5EF4-FFF2-40B4-BE49-F238E27FC236}">
                <a16:creationId xmlns:a16="http://schemas.microsoft.com/office/drawing/2014/main" id="{60F9072A-1CD5-58E7-6DBA-D3AE6CF79C85}"/>
              </a:ext>
            </a:extLst>
          </p:cNvPr>
          <p:cNvGrpSpPr/>
          <p:nvPr/>
        </p:nvGrpSpPr>
        <p:grpSpPr>
          <a:xfrm>
            <a:off x="7546484" y="5404669"/>
            <a:ext cx="3989538" cy="883221"/>
            <a:chOff x="2531277" y="3812989"/>
            <a:chExt cx="2349459" cy="883221"/>
          </a:xfrm>
        </p:grpSpPr>
        <p:sp>
          <p:nvSpPr>
            <p:cNvPr id="88" name="TextBox 12">
              <a:extLst>
                <a:ext uri="{FF2B5EF4-FFF2-40B4-BE49-F238E27FC236}">
                  <a16:creationId xmlns:a16="http://schemas.microsoft.com/office/drawing/2014/main" id="{0847A5AC-CC32-0A52-4896-854DE8570FAD}"/>
                </a:ext>
              </a:extLst>
            </p:cNvPr>
            <p:cNvSpPr txBox="1"/>
            <p:nvPr/>
          </p:nvSpPr>
          <p:spPr>
            <a:xfrm>
              <a:off x="2699962" y="4172990"/>
              <a:ext cx="2180774" cy="523220"/>
            </a:xfrm>
            <a:prstGeom prst="rect">
              <a:avLst/>
            </a:prstGeom>
            <a:noFill/>
          </p:spPr>
          <p:txBody>
            <a:bodyPr wrap="square" rtlCol="0">
              <a:spAutoFit/>
            </a:bodyPr>
            <a:lstStyle/>
            <a:p>
              <a:pPr marL="171450" indent="-171450">
                <a:buFont typeface="Wingdings" panose="05000000000000000000" pitchFamily="2" charset="2"/>
                <a:buChar char="Ø"/>
              </a:pPr>
              <a:r>
                <a:rPr lang="en-US" altLang="ko-KR" sz="1400" dirty="0" err="1">
                  <a:solidFill>
                    <a:schemeClr val="tx1">
                      <a:lumMod val="75000"/>
                      <a:lumOff val="25000"/>
                    </a:schemeClr>
                  </a:solidFill>
                  <a:cs typeface="Arial" pitchFamily="34" charset="0"/>
                </a:rPr>
                <a:t>Opérations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cognitives</a:t>
              </a:r>
              <a:r>
                <a:rPr lang="en-US" altLang="ko-KR" sz="1400" dirty="0">
                  <a:solidFill>
                    <a:schemeClr val="tx1">
                      <a:lumMod val="75000"/>
                      <a:lumOff val="25000"/>
                    </a:schemeClr>
                  </a:solidFill>
                  <a:cs typeface="Arial" pitchFamily="34" charset="0"/>
                </a:rPr>
                <a:t> pour </a:t>
              </a:r>
              <a:r>
                <a:rPr lang="en-US" altLang="ko-KR" sz="1400" dirty="0" err="1">
                  <a:solidFill>
                    <a:schemeClr val="tx1">
                      <a:lumMod val="75000"/>
                      <a:lumOff val="25000"/>
                    </a:schemeClr>
                  </a:solidFill>
                  <a:cs typeface="Arial" pitchFamily="34" charset="0"/>
                </a:rPr>
                <a:t>permettre</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d’établir</a:t>
              </a:r>
              <a:r>
                <a:rPr lang="en-US" altLang="ko-KR" sz="1400" dirty="0">
                  <a:solidFill>
                    <a:schemeClr val="tx1">
                      <a:lumMod val="75000"/>
                      <a:lumOff val="25000"/>
                    </a:schemeClr>
                  </a:solidFill>
                  <a:cs typeface="Arial" pitchFamily="34" charset="0"/>
                </a:rPr>
                <a:t> des liens de </a:t>
              </a:r>
              <a:r>
                <a:rPr lang="en-US" altLang="ko-KR" sz="1400" dirty="0" err="1">
                  <a:solidFill>
                    <a:schemeClr val="tx1">
                      <a:lumMod val="75000"/>
                      <a:lumOff val="25000"/>
                    </a:schemeClr>
                  </a:solidFill>
                  <a:cs typeface="Arial" pitchFamily="34" charset="0"/>
                </a:rPr>
                <a:t>causalités</a:t>
              </a:r>
              <a:endParaRPr lang="en-US" altLang="ko-KR" sz="1400" dirty="0">
                <a:solidFill>
                  <a:schemeClr val="tx1">
                    <a:lumMod val="75000"/>
                    <a:lumOff val="25000"/>
                  </a:schemeClr>
                </a:solidFill>
                <a:cs typeface="Arial" pitchFamily="34" charset="0"/>
              </a:endParaRPr>
            </a:p>
          </p:txBody>
        </p:sp>
        <p:sp>
          <p:nvSpPr>
            <p:cNvPr id="89" name="TextBox 13">
              <a:extLst>
                <a:ext uri="{FF2B5EF4-FFF2-40B4-BE49-F238E27FC236}">
                  <a16:creationId xmlns:a16="http://schemas.microsoft.com/office/drawing/2014/main" id="{CED0D071-554A-7FDE-06EC-219563B3B4F0}"/>
                </a:ext>
              </a:extLst>
            </p:cNvPr>
            <p:cNvSpPr txBox="1"/>
            <p:nvPr/>
          </p:nvSpPr>
          <p:spPr>
            <a:xfrm>
              <a:off x="2531277" y="3812989"/>
              <a:ext cx="2296300" cy="338554"/>
            </a:xfrm>
            <a:prstGeom prst="rect">
              <a:avLst/>
            </a:prstGeom>
            <a:noFill/>
          </p:spPr>
          <p:txBody>
            <a:bodyPr wrap="square" rtlCol="0">
              <a:spAutoFit/>
            </a:bodyPr>
            <a:lstStyle/>
            <a:p>
              <a:r>
                <a:rPr lang="fr-CA" altLang="ko-KR" sz="1600" b="1" u="sng" dirty="0">
                  <a:solidFill>
                    <a:schemeClr val="accent4"/>
                  </a:solidFill>
                  <a:cs typeface="Arial" pitchFamily="34" charset="0"/>
                </a:rPr>
                <a:t>(Bianco et coda, 2002; Giasson, 2011)</a:t>
              </a:r>
              <a:endParaRPr lang="ko-KR" altLang="en-US" sz="1600" b="1" u="sng" dirty="0">
                <a:solidFill>
                  <a:schemeClr val="accent4"/>
                </a:solidFill>
                <a:cs typeface="Arial" pitchFamily="34" charset="0"/>
              </a:endParaRPr>
            </a:p>
          </p:txBody>
        </p:sp>
      </p:grpSp>
      <p:grpSp>
        <p:nvGrpSpPr>
          <p:cNvPr id="90" name="Group 14">
            <a:extLst>
              <a:ext uri="{FF2B5EF4-FFF2-40B4-BE49-F238E27FC236}">
                <a16:creationId xmlns:a16="http://schemas.microsoft.com/office/drawing/2014/main" id="{E32DA80E-0796-D482-AC3F-DC9ABE499D16}"/>
              </a:ext>
            </a:extLst>
          </p:cNvPr>
          <p:cNvGrpSpPr/>
          <p:nvPr/>
        </p:nvGrpSpPr>
        <p:grpSpPr>
          <a:xfrm>
            <a:off x="682203" y="2957617"/>
            <a:ext cx="4063807" cy="1286676"/>
            <a:chOff x="2832743" y="4535559"/>
            <a:chExt cx="2360222" cy="1286676"/>
          </a:xfrm>
        </p:grpSpPr>
        <p:sp>
          <p:nvSpPr>
            <p:cNvPr id="91" name="TextBox 15">
              <a:extLst>
                <a:ext uri="{FF2B5EF4-FFF2-40B4-BE49-F238E27FC236}">
                  <a16:creationId xmlns:a16="http://schemas.microsoft.com/office/drawing/2014/main" id="{F94894BA-6BC3-46DB-A7DB-F3BD2317941E}"/>
                </a:ext>
              </a:extLst>
            </p:cNvPr>
            <p:cNvSpPr txBox="1"/>
            <p:nvPr/>
          </p:nvSpPr>
          <p:spPr>
            <a:xfrm>
              <a:off x="2832743" y="4868128"/>
              <a:ext cx="1860853" cy="954107"/>
            </a:xfrm>
            <a:prstGeom prst="rect">
              <a:avLst/>
            </a:prstGeom>
            <a:noFill/>
          </p:spPr>
          <p:txBody>
            <a:bodyPr wrap="square" rtlCol="0">
              <a:spAutoFit/>
            </a:bodyPr>
            <a:lstStyle/>
            <a:p>
              <a:pPr marL="171450" indent="-171450">
                <a:buFont typeface="Wingdings" panose="05000000000000000000" pitchFamily="2" charset="2"/>
                <a:buChar char="Ø"/>
              </a:pPr>
              <a:r>
                <a:rPr lang="en-US" altLang="ko-KR" sz="1400" dirty="0">
                  <a:solidFill>
                    <a:schemeClr val="tx1">
                      <a:lumMod val="75000"/>
                      <a:lumOff val="25000"/>
                    </a:schemeClr>
                  </a:solidFill>
                  <a:cs typeface="Arial" pitchFamily="34" charset="0"/>
                </a:rPr>
                <a:t>Processus </a:t>
              </a:r>
              <a:r>
                <a:rPr lang="en-US" altLang="ko-KR" sz="1400" dirty="0" err="1">
                  <a:solidFill>
                    <a:schemeClr val="tx1">
                      <a:lumMod val="75000"/>
                      <a:lumOff val="25000"/>
                    </a:schemeClr>
                  </a:solidFill>
                  <a:cs typeface="Arial" pitchFamily="34" charset="0"/>
                </a:rPr>
                <a:t>d’intégration</a:t>
              </a:r>
              <a:endParaRPr lang="en-US" altLang="ko-KR" sz="1400" dirty="0">
                <a:solidFill>
                  <a:schemeClr val="tx1">
                    <a:lumMod val="75000"/>
                    <a:lumOff val="25000"/>
                  </a:schemeClr>
                </a:solidFill>
                <a:cs typeface="Arial" pitchFamily="34" charset="0"/>
              </a:endParaRPr>
            </a:p>
            <a:p>
              <a:endParaRPr lang="en-US" altLang="ko-KR" sz="1400" dirty="0">
                <a:solidFill>
                  <a:schemeClr val="tx1">
                    <a:lumMod val="75000"/>
                    <a:lumOff val="25000"/>
                  </a:schemeClr>
                </a:solidFill>
                <a:cs typeface="Arial" pitchFamily="34" charset="0"/>
              </a:endParaRPr>
            </a:p>
            <a:p>
              <a:pPr marL="171450" indent="-171450">
                <a:buFont typeface="Wingdings" panose="05000000000000000000" pitchFamily="2" charset="2"/>
                <a:buChar char="Ø"/>
              </a:pPr>
              <a:r>
                <a:rPr lang="en-US" altLang="ko-KR" sz="1400" dirty="0">
                  <a:solidFill>
                    <a:schemeClr val="tx1">
                      <a:lumMod val="75000"/>
                      <a:lumOff val="25000"/>
                    </a:schemeClr>
                  </a:solidFill>
                  <a:cs typeface="Arial" pitchFamily="34" charset="0"/>
                </a:rPr>
                <a:t>Élément obligatoire pour parvenir à la </a:t>
              </a:r>
              <a:r>
                <a:rPr lang="en-US" altLang="ko-KR" sz="1400" dirty="0" err="1">
                  <a:solidFill>
                    <a:schemeClr val="tx1">
                      <a:lumMod val="75000"/>
                      <a:lumOff val="25000"/>
                    </a:schemeClr>
                  </a:solidFill>
                  <a:cs typeface="Arial" pitchFamily="34" charset="0"/>
                </a:rPr>
                <a:t>compréhension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en</a:t>
              </a:r>
              <a:r>
                <a:rPr lang="en-US" altLang="ko-KR" sz="1400" dirty="0">
                  <a:solidFill>
                    <a:schemeClr val="tx1">
                      <a:lumMod val="75000"/>
                      <a:lumOff val="25000"/>
                    </a:schemeClr>
                  </a:solidFill>
                  <a:cs typeface="Arial" pitchFamily="34" charset="0"/>
                </a:rPr>
                <a:t> lecture</a:t>
              </a:r>
            </a:p>
          </p:txBody>
        </p:sp>
        <p:sp>
          <p:nvSpPr>
            <p:cNvPr id="92" name="TextBox 16">
              <a:extLst>
                <a:ext uri="{FF2B5EF4-FFF2-40B4-BE49-F238E27FC236}">
                  <a16:creationId xmlns:a16="http://schemas.microsoft.com/office/drawing/2014/main" id="{A0A336AF-4D50-50E1-FA0D-D9886190A2DA}"/>
                </a:ext>
              </a:extLst>
            </p:cNvPr>
            <p:cNvSpPr txBox="1"/>
            <p:nvPr/>
          </p:nvSpPr>
          <p:spPr>
            <a:xfrm>
              <a:off x="3332113" y="4535559"/>
              <a:ext cx="1860852" cy="338554"/>
            </a:xfrm>
            <a:prstGeom prst="rect">
              <a:avLst/>
            </a:prstGeom>
            <a:noFill/>
          </p:spPr>
          <p:txBody>
            <a:bodyPr wrap="square" rtlCol="0">
              <a:spAutoFit/>
            </a:bodyPr>
            <a:lstStyle/>
            <a:p>
              <a:r>
                <a:rPr lang="en-US" altLang="ko-KR" sz="1600" b="1" u="sng" dirty="0">
                  <a:solidFill>
                    <a:schemeClr val="accent2"/>
                  </a:solidFill>
                  <a:cs typeface="Arial" pitchFamily="34" charset="0"/>
                </a:rPr>
                <a:t>Irwin (2007)</a:t>
              </a:r>
              <a:endParaRPr lang="ko-KR" altLang="en-US" sz="1600" b="1" u="sng" dirty="0">
                <a:solidFill>
                  <a:schemeClr val="accent2"/>
                </a:solidFill>
                <a:cs typeface="Arial" pitchFamily="34" charset="0"/>
              </a:endParaRPr>
            </a:p>
          </p:txBody>
        </p:sp>
      </p:grpSp>
      <p:grpSp>
        <p:nvGrpSpPr>
          <p:cNvPr id="93" name="Group 17">
            <a:extLst>
              <a:ext uri="{FF2B5EF4-FFF2-40B4-BE49-F238E27FC236}">
                <a16:creationId xmlns:a16="http://schemas.microsoft.com/office/drawing/2014/main" id="{D3964E85-ACD5-B232-F328-C99120065B83}"/>
              </a:ext>
            </a:extLst>
          </p:cNvPr>
          <p:cNvGrpSpPr/>
          <p:nvPr/>
        </p:nvGrpSpPr>
        <p:grpSpPr>
          <a:xfrm>
            <a:off x="357676" y="4953345"/>
            <a:ext cx="3572529" cy="1886251"/>
            <a:chOff x="2482065" y="3834461"/>
            <a:chExt cx="2103882" cy="1886251"/>
          </a:xfrm>
        </p:grpSpPr>
        <p:sp>
          <p:nvSpPr>
            <p:cNvPr id="94" name="TextBox 18">
              <a:extLst>
                <a:ext uri="{FF2B5EF4-FFF2-40B4-BE49-F238E27FC236}">
                  <a16:creationId xmlns:a16="http://schemas.microsoft.com/office/drawing/2014/main" id="{AABEA97C-BD3F-B13A-1727-954C2261089D}"/>
                </a:ext>
              </a:extLst>
            </p:cNvPr>
            <p:cNvSpPr txBox="1"/>
            <p:nvPr/>
          </p:nvSpPr>
          <p:spPr>
            <a:xfrm>
              <a:off x="2699095" y="4151052"/>
              <a:ext cx="1886852" cy="1569660"/>
            </a:xfrm>
            <a:prstGeom prst="rect">
              <a:avLst/>
            </a:prstGeom>
            <a:noFill/>
          </p:spPr>
          <p:txBody>
            <a:bodyPr wrap="square" rtlCol="0">
              <a:spAutoFit/>
            </a:bodyPr>
            <a:lstStyle/>
            <a:p>
              <a:pPr marL="171450" indent="-171450">
                <a:buFont typeface="Wingdings" panose="05000000000000000000" pitchFamily="2" charset="2"/>
                <a:buChar char="Ø"/>
              </a:pPr>
              <a:r>
                <a:rPr lang="en-US" altLang="ko-KR" sz="1400" dirty="0" err="1">
                  <a:solidFill>
                    <a:schemeClr val="tx1">
                      <a:lumMod val="75000"/>
                      <a:lumOff val="25000"/>
                    </a:schemeClr>
                  </a:solidFill>
                  <a:cs typeface="Arial" pitchFamily="34" charset="0"/>
                </a:rPr>
                <a:t>Capacité</a:t>
              </a:r>
              <a:r>
                <a:rPr lang="en-US" altLang="ko-KR" sz="1400" dirty="0">
                  <a:solidFill>
                    <a:schemeClr val="tx1">
                      <a:lumMod val="75000"/>
                      <a:lumOff val="25000"/>
                    </a:schemeClr>
                  </a:solidFill>
                  <a:cs typeface="Arial" pitchFamily="34" charset="0"/>
                </a:rPr>
                <a:t> à faire des </a:t>
              </a:r>
              <a:r>
                <a:rPr lang="en-US" altLang="ko-KR" sz="1400" dirty="0" err="1">
                  <a:solidFill>
                    <a:schemeClr val="tx1">
                      <a:lumMod val="75000"/>
                      <a:lumOff val="25000"/>
                    </a:schemeClr>
                  </a:solidFill>
                  <a:cs typeface="Arial" pitchFamily="34" charset="0"/>
                </a:rPr>
                <a:t>inférences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est</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complexe</a:t>
              </a:r>
              <a:r>
                <a:rPr lang="en-US" altLang="ko-KR" sz="1400" dirty="0">
                  <a:solidFill>
                    <a:schemeClr val="tx1">
                      <a:lumMod val="75000"/>
                      <a:lumOff val="25000"/>
                    </a:schemeClr>
                  </a:solidFill>
                  <a:cs typeface="Arial" pitchFamily="34" charset="0"/>
                </a:rPr>
                <a:t> à </a:t>
              </a:r>
              <a:r>
                <a:rPr lang="en-US" altLang="ko-KR" sz="1400" dirty="0" err="1">
                  <a:solidFill>
                    <a:schemeClr val="tx1">
                      <a:lumMod val="75000"/>
                      <a:lumOff val="25000"/>
                    </a:schemeClr>
                  </a:solidFill>
                  <a:cs typeface="Arial" pitchFamily="34" charset="0"/>
                </a:rPr>
                <a:t>maîtriser</a:t>
              </a:r>
              <a:r>
                <a:rPr lang="en-US" altLang="ko-KR" sz="1400" dirty="0">
                  <a:solidFill>
                    <a:schemeClr val="tx1">
                      <a:lumMod val="75000"/>
                      <a:lumOff val="25000"/>
                    </a:schemeClr>
                  </a:solidFill>
                  <a:cs typeface="Arial" pitchFamily="34" charset="0"/>
                </a:rPr>
                <a:t> et à </a:t>
              </a:r>
              <a:r>
                <a:rPr lang="en-US" altLang="ko-KR" sz="1400" dirty="0" err="1">
                  <a:solidFill>
                    <a:schemeClr val="tx1">
                      <a:lumMod val="75000"/>
                      <a:lumOff val="25000"/>
                    </a:schemeClr>
                  </a:solidFill>
                  <a:cs typeface="Arial" pitchFamily="34" charset="0"/>
                </a:rPr>
                <a:t>saisir</a:t>
              </a:r>
              <a:endParaRPr lang="en-US" altLang="ko-KR" sz="1400" dirty="0">
                <a:solidFill>
                  <a:schemeClr val="tx1">
                    <a:lumMod val="75000"/>
                    <a:lumOff val="25000"/>
                  </a:schemeClr>
                </a:solidFill>
                <a:cs typeface="Arial" pitchFamily="34" charset="0"/>
              </a:endParaRPr>
            </a:p>
            <a:p>
              <a:endParaRPr lang="en-US" altLang="ko-KR" sz="1400" dirty="0">
                <a:solidFill>
                  <a:schemeClr val="tx1">
                    <a:lumMod val="75000"/>
                    <a:lumOff val="25000"/>
                  </a:schemeClr>
                </a:solidFill>
                <a:cs typeface="Arial" pitchFamily="34" charset="0"/>
              </a:endParaRPr>
            </a:p>
            <a:p>
              <a:pPr marL="171450" indent="-171450">
                <a:buFont typeface="Wingdings" panose="05000000000000000000" pitchFamily="2" charset="2"/>
                <a:buChar char="Ø"/>
              </a:pPr>
              <a:r>
                <a:rPr lang="en-US" altLang="ko-KR" sz="1400" dirty="0" err="1">
                  <a:solidFill>
                    <a:schemeClr val="tx1">
                      <a:lumMod val="75000"/>
                      <a:lumOff val="25000"/>
                    </a:schemeClr>
                  </a:solidFill>
                  <a:cs typeface="Arial" pitchFamily="34" charset="0"/>
                </a:rPr>
                <a:t>Cheminement</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permettant</a:t>
              </a:r>
              <a:r>
                <a:rPr lang="en-US" altLang="ko-KR" sz="1400" dirty="0">
                  <a:solidFill>
                    <a:schemeClr val="tx1">
                      <a:lumMod val="75000"/>
                      <a:lumOff val="25000"/>
                    </a:schemeClr>
                  </a:solidFill>
                  <a:cs typeface="Arial" pitchFamily="34" charset="0"/>
                </a:rPr>
                <a:t> de </a:t>
              </a:r>
              <a:r>
                <a:rPr lang="en-US" altLang="ko-KR" sz="1400" dirty="0" err="1">
                  <a:solidFill>
                    <a:schemeClr val="tx1">
                      <a:lumMod val="75000"/>
                      <a:lumOff val="25000"/>
                    </a:schemeClr>
                  </a:solidFill>
                  <a:cs typeface="Arial" pitchFamily="34" charset="0"/>
                </a:rPr>
                <a:t>développer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réflexion</a:t>
              </a:r>
              <a:r>
                <a:rPr lang="en-US" altLang="ko-KR" sz="1400" dirty="0">
                  <a:solidFill>
                    <a:schemeClr val="tx1">
                      <a:lumMod val="75000"/>
                      <a:lumOff val="25000"/>
                    </a:schemeClr>
                  </a:solidFill>
                  <a:cs typeface="Arial" pitchFamily="34" charset="0"/>
                </a:rPr>
                <a:t> et </a:t>
              </a:r>
              <a:r>
                <a:rPr lang="en-US" altLang="ko-KR" sz="1400" dirty="0" err="1">
                  <a:solidFill>
                    <a:schemeClr val="tx1">
                      <a:lumMod val="75000"/>
                      <a:lumOff val="25000"/>
                    </a:schemeClr>
                  </a:solidFill>
                  <a:cs typeface="Arial" pitchFamily="34" charset="0"/>
                </a:rPr>
                <a:t>sa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compréhension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en</a:t>
              </a:r>
              <a:r>
                <a:rPr lang="en-US" altLang="ko-KR" sz="1400" dirty="0">
                  <a:solidFill>
                    <a:schemeClr val="tx1">
                      <a:lumMod val="75000"/>
                      <a:lumOff val="25000"/>
                    </a:schemeClr>
                  </a:solidFill>
                  <a:cs typeface="Arial" pitchFamily="34" charset="0"/>
                </a:rPr>
                <a:t> lecture</a:t>
              </a:r>
            </a:p>
            <a:p>
              <a:pPr algn="r"/>
              <a:endParaRPr lang="en-US" altLang="ko-KR" sz="1200" dirty="0">
                <a:solidFill>
                  <a:schemeClr val="tx1">
                    <a:lumMod val="75000"/>
                    <a:lumOff val="25000"/>
                  </a:schemeClr>
                </a:solidFill>
                <a:cs typeface="Arial" pitchFamily="34" charset="0"/>
              </a:endParaRPr>
            </a:p>
          </p:txBody>
        </p:sp>
        <p:sp>
          <p:nvSpPr>
            <p:cNvPr id="95" name="TextBox 19">
              <a:extLst>
                <a:ext uri="{FF2B5EF4-FFF2-40B4-BE49-F238E27FC236}">
                  <a16:creationId xmlns:a16="http://schemas.microsoft.com/office/drawing/2014/main" id="{BD12BEC2-2F13-1080-FF63-C772DE001C8E}"/>
                </a:ext>
              </a:extLst>
            </p:cNvPr>
            <p:cNvSpPr txBox="1"/>
            <p:nvPr/>
          </p:nvSpPr>
          <p:spPr>
            <a:xfrm>
              <a:off x="2482065" y="3834461"/>
              <a:ext cx="1886623" cy="338554"/>
            </a:xfrm>
            <a:prstGeom prst="rect">
              <a:avLst/>
            </a:prstGeom>
            <a:noFill/>
          </p:spPr>
          <p:txBody>
            <a:bodyPr wrap="square" rtlCol="0">
              <a:spAutoFit/>
            </a:bodyPr>
            <a:lstStyle/>
            <a:p>
              <a:pPr algn="r"/>
              <a:r>
                <a:rPr lang="en-US" altLang="ko-KR" sz="1600" b="1" u="sng" dirty="0">
                  <a:solidFill>
                    <a:schemeClr val="accent1"/>
                  </a:solidFill>
                  <a:cs typeface="Arial" pitchFamily="34" charset="0"/>
                </a:rPr>
                <a:t>Desmarais et al. (2013)</a:t>
              </a:r>
              <a:endParaRPr lang="ko-KR" altLang="en-US" sz="1600" b="1" u="sng" dirty="0">
                <a:solidFill>
                  <a:schemeClr val="accent1"/>
                </a:solidFill>
                <a:cs typeface="Arial" pitchFamily="34" charset="0"/>
              </a:endParaRPr>
            </a:p>
          </p:txBody>
        </p:sp>
      </p:grpSp>
      <p:grpSp>
        <p:nvGrpSpPr>
          <p:cNvPr id="96" name="Group 20">
            <a:extLst>
              <a:ext uri="{FF2B5EF4-FFF2-40B4-BE49-F238E27FC236}">
                <a16:creationId xmlns:a16="http://schemas.microsoft.com/office/drawing/2014/main" id="{6D147ED8-F365-F049-92F2-7F6358433883}"/>
              </a:ext>
            </a:extLst>
          </p:cNvPr>
          <p:cNvGrpSpPr/>
          <p:nvPr/>
        </p:nvGrpSpPr>
        <p:grpSpPr>
          <a:xfrm>
            <a:off x="6764516" y="2820322"/>
            <a:ext cx="4211457" cy="2182488"/>
            <a:chOff x="2182309" y="4558342"/>
            <a:chExt cx="2459065" cy="2182488"/>
          </a:xfrm>
        </p:grpSpPr>
        <p:sp>
          <p:nvSpPr>
            <p:cNvPr id="97" name="TextBox 21">
              <a:extLst>
                <a:ext uri="{FF2B5EF4-FFF2-40B4-BE49-F238E27FC236}">
                  <a16:creationId xmlns:a16="http://schemas.microsoft.com/office/drawing/2014/main" id="{962006C6-54FC-672B-390E-7047555B1250}"/>
                </a:ext>
              </a:extLst>
            </p:cNvPr>
            <p:cNvSpPr txBox="1"/>
            <p:nvPr/>
          </p:nvSpPr>
          <p:spPr>
            <a:xfrm>
              <a:off x="2797452" y="4924948"/>
              <a:ext cx="1843922" cy="1815882"/>
            </a:xfrm>
            <a:prstGeom prst="rect">
              <a:avLst/>
            </a:prstGeom>
            <a:noFill/>
          </p:spPr>
          <p:txBody>
            <a:bodyPr wrap="square" rtlCol="0">
              <a:spAutoFit/>
            </a:bodyPr>
            <a:lstStyle/>
            <a:p>
              <a:pPr marL="171450" indent="-171450">
                <a:buFont typeface="Wingdings" panose="05000000000000000000" pitchFamily="2" charset="2"/>
                <a:buChar char="Ø"/>
              </a:pPr>
              <a:r>
                <a:rPr lang="en-US" altLang="ko-KR" sz="1400" dirty="0">
                  <a:solidFill>
                    <a:schemeClr val="tx1">
                      <a:lumMod val="75000"/>
                      <a:lumOff val="25000"/>
                    </a:schemeClr>
                  </a:solidFill>
                  <a:cs typeface="Arial" pitchFamily="34" charset="0"/>
                </a:rPr>
                <a:t>Aller au-</a:t>
              </a:r>
              <a:r>
                <a:rPr lang="en-US" altLang="ko-KR" sz="1400" dirty="0" err="1">
                  <a:solidFill>
                    <a:schemeClr val="tx1">
                      <a:lumMod val="75000"/>
                      <a:lumOff val="25000"/>
                    </a:schemeClr>
                  </a:solidFill>
                  <a:cs typeface="Arial" pitchFamily="34" charset="0"/>
                </a:rPr>
                <a:t>delà</a:t>
              </a:r>
              <a:r>
                <a:rPr lang="en-US" altLang="ko-KR" sz="1400" dirty="0">
                  <a:solidFill>
                    <a:schemeClr val="tx1">
                      <a:lumMod val="75000"/>
                      <a:lumOff val="25000"/>
                    </a:schemeClr>
                  </a:solidFill>
                  <a:cs typeface="Arial" pitchFamily="34" charset="0"/>
                </a:rPr>
                <a:t> de </a:t>
              </a:r>
              <a:r>
                <a:rPr lang="en-US" altLang="ko-KR" sz="1400" dirty="0" err="1">
                  <a:solidFill>
                    <a:schemeClr val="tx1">
                      <a:lumMod val="75000"/>
                      <a:lumOff val="25000"/>
                    </a:schemeClr>
                  </a:solidFill>
                  <a:cs typeface="Arial" pitchFamily="34" charset="0"/>
                </a:rPr>
                <a:t>l’information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explicite</a:t>
              </a:r>
              <a:endParaRPr lang="en-US" altLang="ko-KR" sz="1400" dirty="0">
                <a:solidFill>
                  <a:schemeClr val="tx1">
                    <a:lumMod val="75000"/>
                    <a:lumOff val="25000"/>
                  </a:schemeClr>
                </a:solidFill>
                <a:cs typeface="Arial" pitchFamily="34" charset="0"/>
              </a:endParaRPr>
            </a:p>
            <a:p>
              <a:endParaRPr lang="en-US" altLang="ko-KR" sz="1400" dirty="0">
                <a:solidFill>
                  <a:schemeClr val="tx1">
                    <a:lumMod val="75000"/>
                    <a:lumOff val="25000"/>
                  </a:schemeClr>
                </a:solidFill>
                <a:cs typeface="Arial" pitchFamily="34" charset="0"/>
              </a:endParaRPr>
            </a:p>
            <a:p>
              <a:pPr marL="171450" indent="-171450">
                <a:buFont typeface="Wingdings" panose="05000000000000000000" pitchFamily="2" charset="2"/>
                <a:buChar char="Ø"/>
              </a:pPr>
              <a:r>
                <a:rPr lang="en-US" altLang="ko-KR" sz="1400" dirty="0">
                  <a:solidFill>
                    <a:schemeClr val="tx1">
                      <a:lumMod val="75000"/>
                      <a:lumOff val="25000"/>
                    </a:schemeClr>
                  </a:solidFill>
                  <a:cs typeface="Arial" pitchFamily="34" charset="0"/>
                </a:rPr>
                <a:t>Liens de </a:t>
              </a:r>
              <a:r>
                <a:rPr lang="en-US" altLang="ko-KR" sz="1400" dirty="0" err="1">
                  <a:solidFill>
                    <a:schemeClr val="tx1">
                      <a:lumMod val="75000"/>
                      <a:lumOff val="25000"/>
                    </a:schemeClr>
                  </a:solidFill>
                  <a:cs typeface="Arial" pitchFamily="34" charset="0"/>
                </a:rPr>
                <a:t>causalités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inférences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causales</a:t>
              </a:r>
              <a:endParaRPr lang="en-US" altLang="ko-KR" sz="1400" dirty="0">
                <a:solidFill>
                  <a:schemeClr val="tx1">
                    <a:lumMod val="75000"/>
                    <a:lumOff val="25000"/>
                  </a:schemeClr>
                </a:solidFill>
                <a:cs typeface="Arial" pitchFamily="34" charset="0"/>
              </a:endParaRPr>
            </a:p>
            <a:p>
              <a:endParaRPr lang="en-US" altLang="ko-KR" sz="1400" dirty="0">
                <a:solidFill>
                  <a:schemeClr val="tx1">
                    <a:lumMod val="75000"/>
                    <a:lumOff val="25000"/>
                  </a:schemeClr>
                </a:solidFill>
                <a:cs typeface="Arial" pitchFamily="34" charset="0"/>
              </a:endParaRPr>
            </a:p>
            <a:p>
              <a:pPr marL="171450" indent="-171450">
                <a:buFont typeface="Wingdings" panose="05000000000000000000" pitchFamily="2" charset="2"/>
                <a:buChar char="Ø"/>
              </a:pPr>
              <a:r>
                <a:rPr lang="en-US" altLang="ko-KR" sz="1400" dirty="0" err="1">
                  <a:solidFill>
                    <a:schemeClr val="tx1">
                      <a:lumMod val="75000"/>
                      <a:lumOff val="25000"/>
                    </a:schemeClr>
                  </a:solidFill>
                  <a:cs typeface="Arial" pitchFamily="34" charset="0"/>
                </a:rPr>
                <a:t>Inférences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causales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sont</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obligatoires</a:t>
              </a:r>
              <a:r>
                <a:rPr lang="en-US" altLang="ko-KR" sz="1400" dirty="0">
                  <a:solidFill>
                    <a:schemeClr val="tx1">
                      <a:lumMod val="75000"/>
                      <a:lumOff val="25000"/>
                    </a:schemeClr>
                  </a:solidFill>
                  <a:cs typeface="Arial" pitchFamily="34" charset="0"/>
                </a:rPr>
                <a:t> pour la </a:t>
              </a:r>
              <a:r>
                <a:rPr lang="en-US" altLang="ko-KR" sz="1400" dirty="0" err="1">
                  <a:solidFill>
                    <a:schemeClr val="tx1">
                      <a:lumMod val="75000"/>
                      <a:lumOff val="25000"/>
                    </a:schemeClr>
                  </a:solidFill>
                  <a:cs typeface="Arial" pitchFamily="34" charset="0"/>
                </a:rPr>
                <a:t>compréhension</a:t>
              </a:r>
              <a:endParaRPr lang="en-US" altLang="ko-KR" sz="1400" dirty="0">
                <a:solidFill>
                  <a:schemeClr val="tx1">
                    <a:lumMod val="75000"/>
                    <a:lumOff val="25000"/>
                  </a:schemeClr>
                </a:solidFill>
                <a:cs typeface="Arial" pitchFamily="34" charset="0"/>
              </a:endParaRPr>
            </a:p>
          </p:txBody>
        </p:sp>
        <p:sp>
          <p:nvSpPr>
            <p:cNvPr id="98" name="TextBox 22">
              <a:extLst>
                <a:ext uri="{FF2B5EF4-FFF2-40B4-BE49-F238E27FC236}">
                  <a16:creationId xmlns:a16="http://schemas.microsoft.com/office/drawing/2014/main" id="{A8B61BCF-01AD-EEC9-6920-F941FD3E8100}"/>
                </a:ext>
              </a:extLst>
            </p:cNvPr>
            <p:cNvSpPr txBox="1"/>
            <p:nvPr/>
          </p:nvSpPr>
          <p:spPr>
            <a:xfrm>
              <a:off x="2182309" y="4558342"/>
              <a:ext cx="1870812" cy="338554"/>
            </a:xfrm>
            <a:prstGeom prst="rect">
              <a:avLst/>
            </a:prstGeom>
            <a:noFill/>
          </p:spPr>
          <p:txBody>
            <a:bodyPr wrap="square" rtlCol="0">
              <a:spAutoFit/>
            </a:bodyPr>
            <a:lstStyle/>
            <a:p>
              <a:pPr algn="r"/>
              <a:r>
                <a:rPr lang="fr-CA" altLang="ko-KR" sz="1600" b="1" u="sng" dirty="0">
                  <a:solidFill>
                    <a:schemeClr val="accent3"/>
                  </a:solidFill>
                  <a:cs typeface="Arial" pitchFamily="34" charset="0"/>
                </a:rPr>
                <a:t>Van </a:t>
              </a:r>
              <a:r>
                <a:rPr lang="fr-CA" altLang="ko-KR" sz="1600" b="1" u="sng" dirty="0" err="1">
                  <a:solidFill>
                    <a:schemeClr val="accent3"/>
                  </a:solidFill>
                  <a:cs typeface="Arial" pitchFamily="34" charset="0"/>
                </a:rPr>
                <a:t>Kleeck</a:t>
              </a:r>
              <a:r>
                <a:rPr lang="fr-CA" altLang="ko-KR" sz="1600" b="1" u="sng" dirty="0">
                  <a:solidFill>
                    <a:schemeClr val="accent3"/>
                  </a:solidFill>
                  <a:cs typeface="Arial" pitchFamily="34" charset="0"/>
                </a:rPr>
                <a:t> (2008)</a:t>
              </a:r>
              <a:endParaRPr lang="ko-KR" altLang="en-US" sz="1600" b="1" u="sng" dirty="0">
                <a:solidFill>
                  <a:schemeClr val="accent3"/>
                </a:solidFill>
                <a:cs typeface="Arial" pitchFamily="34" charset="0"/>
              </a:endParaRPr>
            </a:p>
          </p:txBody>
        </p:sp>
      </p:grpSp>
      <p:sp>
        <p:nvSpPr>
          <p:cNvPr id="100" name="Block Arc 14">
            <a:extLst>
              <a:ext uri="{FF2B5EF4-FFF2-40B4-BE49-F238E27FC236}">
                <a16:creationId xmlns:a16="http://schemas.microsoft.com/office/drawing/2014/main" id="{B23F9C3C-9549-63C4-A773-6D7BC0185A74}"/>
              </a:ext>
            </a:extLst>
          </p:cNvPr>
          <p:cNvSpPr/>
          <p:nvPr/>
        </p:nvSpPr>
        <p:spPr>
          <a:xfrm rot="10800000" flipH="1">
            <a:off x="3731162" y="4554287"/>
            <a:ext cx="2577233" cy="1994890"/>
          </a:xfrm>
          <a:custGeom>
            <a:avLst/>
            <a:gdLst>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1483610 w 2544314"/>
              <a:gd name="connsiteY4" fmla="*/ 0 h 2013962"/>
              <a:gd name="connsiteX5" fmla="*/ 2544314 w 2544314"/>
              <a:gd name="connsiteY5" fmla="*/ 0 h 2013962"/>
              <a:gd name="connsiteX6" fmla="*/ 2036902 w 2544314"/>
              <a:gd name="connsiteY6" fmla="*/ 874849 h 2013962"/>
              <a:gd name="connsiteX7" fmla="*/ 1375575 w 2544314"/>
              <a:gd name="connsiteY7" fmla="*/ 1362590 h 2013962"/>
              <a:gd name="connsiteX8" fmla="*/ 1101918 w 2544314"/>
              <a:gd name="connsiteY8"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1483610 w 2544314"/>
              <a:gd name="connsiteY4" fmla="*/ 0 h 2013962"/>
              <a:gd name="connsiteX5" fmla="*/ 2544314 w 2544314"/>
              <a:gd name="connsiteY5" fmla="*/ 0 h 2013962"/>
              <a:gd name="connsiteX6" fmla="*/ 1989277 w 2544314"/>
              <a:gd name="connsiteY6" fmla="*/ 760549 h 2013962"/>
              <a:gd name="connsiteX7" fmla="*/ 1375575 w 2544314"/>
              <a:gd name="connsiteY7" fmla="*/ 1362590 h 2013962"/>
              <a:gd name="connsiteX8" fmla="*/ 1101918 w 2544314"/>
              <a:gd name="connsiteY8"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1483610 w 2544314"/>
              <a:gd name="connsiteY4" fmla="*/ 0 h 2013962"/>
              <a:gd name="connsiteX5" fmla="*/ 2544314 w 2544314"/>
              <a:gd name="connsiteY5" fmla="*/ 0 h 2013962"/>
              <a:gd name="connsiteX6" fmla="*/ 1989277 w 2544314"/>
              <a:gd name="connsiteY6" fmla="*/ 760549 h 2013962"/>
              <a:gd name="connsiteX7" fmla="*/ 1375575 w 2544314"/>
              <a:gd name="connsiteY7" fmla="*/ 1362590 h 2013962"/>
              <a:gd name="connsiteX8" fmla="*/ 1101918 w 2544314"/>
              <a:gd name="connsiteY8"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1483610 w 2544314"/>
              <a:gd name="connsiteY4" fmla="*/ 0 h 2013962"/>
              <a:gd name="connsiteX5" fmla="*/ 2544314 w 2544314"/>
              <a:gd name="connsiteY5" fmla="*/ 0 h 2013962"/>
              <a:gd name="connsiteX6" fmla="*/ 1989277 w 2544314"/>
              <a:gd name="connsiteY6" fmla="*/ 760549 h 2013962"/>
              <a:gd name="connsiteX7" fmla="*/ 1375575 w 2544314"/>
              <a:gd name="connsiteY7" fmla="*/ 1362590 h 2013962"/>
              <a:gd name="connsiteX8" fmla="*/ 1101918 w 2544314"/>
              <a:gd name="connsiteY8"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139486 w 2544314"/>
              <a:gd name="connsiteY3" fmla="*/ 635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11188 w 2553584"/>
              <a:gd name="connsiteY0" fmla="*/ 2013962 h 2013962"/>
              <a:gd name="connsiteX1" fmla="*/ 9270 w 2553584"/>
              <a:gd name="connsiteY1" fmla="*/ 2013962 h 2013962"/>
              <a:gd name="connsiteX2" fmla="*/ 613555 w 2553584"/>
              <a:gd name="connsiteY2" fmla="*/ 575611 h 2013962"/>
              <a:gd name="connsiteX3" fmla="*/ 1101131 w 2553584"/>
              <a:gd name="connsiteY3" fmla="*/ 35004 h 2013962"/>
              <a:gd name="connsiteX4" fmla="*/ 2553584 w 2553584"/>
              <a:gd name="connsiteY4" fmla="*/ 0 h 2013962"/>
              <a:gd name="connsiteX5" fmla="*/ 1998547 w 2553584"/>
              <a:gd name="connsiteY5" fmla="*/ 760549 h 2013962"/>
              <a:gd name="connsiteX6" fmla="*/ 1384845 w 2553584"/>
              <a:gd name="connsiteY6" fmla="*/ 1362590 h 2013962"/>
              <a:gd name="connsiteX7" fmla="*/ 1111188 w 2553584"/>
              <a:gd name="connsiteY7" fmla="*/ 2013962 h 2013962"/>
              <a:gd name="connsiteX0" fmla="*/ 1112586 w 2554982"/>
              <a:gd name="connsiteY0" fmla="*/ 2013962 h 2013962"/>
              <a:gd name="connsiteX1" fmla="*/ 10668 w 2554982"/>
              <a:gd name="connsiteY1" fmla="*/ 2013962 h 2013962"/>
              <a:gd name="connsiteX2" fmla="*/ 614953 w 2554982"/>
              <a:gd name="connsiteY2" fmla="*/ 575611 h 2013962"/>
              <a:gd name="connsiteX3" fmla="*/ 1102529 w 2554982"/>
              <a:gd name="connsiteY3" fmla="*/ 35004 h 2013962"/>
              <a:gd name="connsiteX4" fmla="*/ 2554982 w 2554982"/>
              <a:gd name="connsiteY4" fmla="*/ 0 h 2013962"/>
              <a:gd name="connsiteX5" fmla="*/ 1999945 w 2554982"/>
              <a:gd name="connsiteY5" fmla="*/ 760549 h 2013962"/>
              <a:gd name="connsiteX6" fmla="*/ 1386243 w 2554982"/>
              <a:gd name="connsiteY6" fmla="*/ 1362590 h 2013962"/>
              <a:gd name="connsiteX7" fmla="*/ 1112586 w 2554982"/>
              <a:gd name="connsiteY7" fmla="*/ 2013962 h 2013962"/>
              <a:gd name="connsiteX0" fmla="*/ 1113358 w 2555754"/>
              <a:gd name="connsiteY0" fmla="*/ 2013962 h 2013962"/>
              <a:gd name="connsiteX1" fmla="*/ 11440 w 2555754"/>
              <a:gd name="connsiteY1" fmla="*/ 2013962 h 2013962"/>
              <a:gd name="connsiteX2" fmla="*/ 615725 w 2555754"/>
              <a:gd name="connsiteY2" fmla="*/ 575611 h 2013962"/>
              <a:gd name="connsiteX3" fmla="*/ 1103301 w 2555754"/>
              <a:gd name="connsiteY3" fmla="*/ 35004 h 2013962"/>
              <a:gd name="connsiteX4" fmla="*/ 2555754 w 2555754"/>
              <a:gd name="connsiteY4" fmla="*/ 0 h 2013962"/>
              <a:gd name="connsiteX5" fmla="*/ 2000717 w 2555754"/>
              <a:gd name="connsiteY5" fmla="*/ 760549 h 2013962"/>
              <a:gd name="connsiteX6" fmla="*/ 1387015 w 2555754"/>
              <a:gd name="connsiteY6" fmla="*/ 1362590 h 2013962"/>
              <a:gd name="connsiteX7" fmla="*/ 1113358 w 2555754"/>
              <a:gd name="connsiteY7" fmla="*/ 2013962 h 2013962"/>
              <a:gd name="connsiteX0" fmla="*/ 1120440 w 2562836"/>
              <a:gd name="connsiteY0" fmla="*/ 2013962 h 2013962"/>
              <a:gd name="connsiteX1" fmla="*/ 18522 w 2562836"/>
              <a:gd name="connsiteY1" fmla="*/ 2013962 h 2013962"/>
              <a:gd name="connsiteX2" fmla="*/ 622807 w 2562836"/>
              <a:gd name="connsiteY2" fmla="*/ 575611 h 2013962"/>
              <a:gd name="connsiteX3" fmla="*/ 1110383 w 2562836"/>
              <a:gd name="connsiteY3" fmla="*/ 35004 h 2013962"/>
              <a:gd name="connsiteX4" fmla="*/ 2562836 w 2562836"/>
              <a:gd name="connsiteY4" fmla="*/ 0 h 2013962"/>
              <a:gd name="connsiteX5" fmla="*/ 2007799 w 2562836"/>
              <a:gd name="connsiteY5" fmla="*/ 760549 h 2013962"/>
              <a:gd name="connsiteX6" fmla="*/ 1394097 w 2562836"/>
              <a:gd name="connsiteY6" fmla="*/ 1362590 h 2013962"/>
              <a:gd name="connsiteX7" fmla="*/ 1120440 w 2562836"/>
              <a:gd name="connsiteY7" fmla="*/ 2013962 h 2013962"/>
              <a:gd name="connsiteX0" fmla="*/ 1116147 w 2558543"/>
              <a:gd name="connsiteY0" fmla="*/ 2013962 h 2013962"/>
              <a:gd name="connsiteX1" fmla="*/ 14229 w 2558543"/>
              <a:gd name="connsiteY1" fmla="*/ 2013962 h 2013962"/>
              <a:gd name="connsiteX2" fmla="*/ 618514 w 2558543"/>
              <a:gd name="connsiteY2" fmla="*/ 575611 h 2013962"/>
              <a:gd name="connsiteX3" fmla="*/ 1106090 w 2558543"/>
              <a:gd name="connsiteY3" fmla="*/ 35004 h 2013962"/>
              <a:gd name="connsiteX4" fmla="*/ 2558543 w 2558543"/>
              <a:gd name="connsiteY4" fmla="*/ 0 h 2013962"/>
              <a:gd name="connsiteX5" fmla="*/ 2003506 w 2558543"/>
              <a:gd name="connsiteY5" fmla="*/ 760549 h 2013962"/>
              <a:gd name="connsiteX6" fmla="*/ 1389804 w 2558543"/>
              <a:gd name="connsiteY6" fmla="*/ 1362590 h 2013962"/>
              <a:gd name="connsiteX7" fmla="*/ 1116147 w 2558543"/>
              <a:gd name="connsiteY7" fmla="*/ 2013962 h 2013962"/>
              <a:gd name="connsiteX0" fmla="*/ 1116147 w 2558543"/>
              <a:gd name="connsiteY0" fmla="*/ 2013962 h 2013962"/>
              <a:gd name="connsiteX1" fmla="*/ 14229 w 2558543"/>
              <a:gd name="connsiteY1" fmla="*/ 2013962 h 2013962"/>
              <a:gd name="connsiteX2" fmla="*/ 618514 w 2558543"/>
              <a:gd name="connsiteY2" fmla="*/ 575611 h 2013962"/>
              <a:gd name="connsiteX3" fmla="*/ 1106090 w 2558543"/>
              <a:gd name="connsiteY3" fmla="*/ 35004 h 2013962"/>
              <a:gd name="connsiteX4" fmla="*/ 2558543 w 2558543"/>
              <a:gd name="connsiteY4" fmla="*/ 0 h 2013962"/>
              <a:gd name="connsiteX5" fmla="*/ 2003506 w 2558543"/>
              <a:gd name="connsiteY5" fmla="*/ 760549 h 2013962"/>
              <a:gd name="connsiteX6" fmla="*/ 1389804 w 2558543"/>
              <a:gd name="connsiteY6" fmla="*/ 1362590 h 2013962"/>
              <a:gd name="connsiteX7" fmla="*/ 1116147 w 2558543"/>
              <a:gd name="connsiteY7" fmla="*/ 2013962 h 2013962"/>
              <a:gd name="connsiteX0" fmla="*/ 1115495 w 2557891"/>
              <a:gd name="connsiteY0" fmla="*/ 2013962 h 2013962"/>
              <a:gd name="connsiteX1" fmla="*/ 13577 w 2557891"/>
              <a:gd name="connsiteY1" fmla="*/ 2013962 h 2013962"/>
              <a:gd name="connsiteX2" fmla="*/ 617862 w 2557891"/>
              <a:gd name="connsiteY2" fmla="*/ 575611 h 2013962"/>
              <a:gd name="connsiteX3" fmla="*/ 1105438 w 2557891"/>
              <a:gd name="connsiteY3" fmla="*/ 35004 h 2013962"/>
              <a:gd name="connsiteX4" fmla="*/ 2557891 w 2557891"/>
              <a:gd name="connsiteY4" fmla="*/ 0 h 2013962"/>
              <a:gd name="connsiteX5" fmla="*/ 2002854 w 2557891"/>
              <a:gd name="connsiteY5" fmla="*/ 760549 h 2013962"/>
              <a:gd name="connsiteX6" fmla="*/ 1389152 w 2557891"/>
              <a:gd name="connsiteY6" fmla="*/ 1362590 h 2013962"/>
              <a:gd name="connsiteX7" fmla="*/ 1115495 w 2557891"/>
              <a:gd name="connsiteY7" fmla="*/ 2013962 h 2013962"/>
              <a:gd name="connsiteX0" fmla="*/ 1115495 w 2557891"/>
              <a:gd name="connsiteY0" fmla="*/ 2013962 h 2013962"/>
              <a:gd name="connsiteX1" fmla="*/ 13577 w 2557891"/>
              <a:gd name="connsiteY1" fmla="*/ 2013962 h 2013962"/>
              <a:gd name="connsiteX2" fmla="*/ 617862 w 2557891"/>
              <a:gd name="connsiteY2" fmla="*/ 575611 h 2013962"/>
              <a:gd name="connsiteX3" fmla="*/ 1105438 w 2557891"/>
              <a:gd name="connsiteY3" fmla="*/ 35004 h 2013962"/>
              <a:gd name="connsiteX4" fmla="*/ 2557891 w 2557891"/>
              <a:gd name="connsiteY4" fmla="*/ 0 h 2013962"/>
              <a:gd name="connsiteX5" fmla="*/ 2002854 w 2557891"/>
              <a:gd name="connsiteY5" fmla="*/ 760549 h 2013962"/>
              <a:gd name="connsiteX6" fmla="*/ 1389152 w 2557891"/>
              <a:gd name="connsiteY6" fmla="*/ 1362590 h 2013962"/>
              <a:gd name="connsiteX7" fmla="*/ 1115495 w 2557891"/>
              <a:gd name="connsiteY7" fmla="*/ 2013962 h 2013962"/>
              <a:gd name="connsiteX0" fmla="*/ 1115495 w 2557891"/>
              <a:gd name="connsiteY0" fmla="*/ 2013962 h 2013962"/>
              <a:gd name="connsiteX1" fmla="*/ 13577 w 2557891"/>
              <a:gd name="connsiteY1" fmla="*/ 2013962 h 2013962"/>
              <a:gd name="connsiteX2" fmla="*/ 617862 w 2557891"/>
              <a:gd name="connsiteY2" fmla="*/ 575611 h 2013962"/>
              <a:gd name="connsiteX3" fmla="*/ 1105438 w 2557891"/>
              <a:gd name="connsiteY3" fmla="*/ 35004 h 2013962"/>
              <a:gd name="connsiteX4" fmla="*/ 2557891 w 2557891"/>
              <a:gd name="connsiteY4" fmla="*/ 0 h 2013962"/>
              <a:gd name="connsiteX5" fmla="*/ 2002854 w 2557891"/>
              <a:gd name="connsiteY5" fmla="*/ 760549 h 2013962"/>
              <a:gd name="connsiteX6" fmla="*/ 1389152 w 2557891"/>
              <a:gd name="connsiteY6" fmla="*/ 1362590 h 2013962"/>
              <a:gd name="connsiteX7" fmla="*/ 1115495 w 2557891"/>
              <a:gd name="connsiteY7" fmla="*/ 2013962 h 2013962"/>
              <a:gd name="connsiteX0" fmla="*/ 1115495 w 2557891"/>
              <a:gd name="connsiteY0" fmla="*/ 2013962 h 2013962"/>
              <a:gd name="connsiteX1" fmla="*/ 13577 w 2557891"/>
              <a:gd name="connsiteY1" fmla="*/ 2013962 h 2013962"/>
              <a:gd name="connsiteX2" fmla="*/ 617862 w 2557891"/>
              <a:gd name="connsiteY2" fmla="*/ 575611 h 2013962"/>
              <a:gd name="connsiteX3" fmla="*/ 1105438 w 2557891"/>
              <a:gd name="connsiteY3" fmla="*/ 35004 h 2013962"/>
              <a:gd name="connsiteX4" fmla="*/ 2557891 w 2557891"/>
              <a:gd name="connsiteY4" fmla="*/ 0 h 2013962"/>
              <a:gd name="connsiteX5" fmla="*/ 2002854 w 2557891"/>
              <a:gd name="connsiteY5" fmla="*/ 760549 h 2013962"/>
              <a:gd name="connsiteX6" fmla="*/ 1389152 w 2557891"/>
              <a:gd name="connsiteY6" fmla="*/ 1362590 h 2013962"/>
              <a:gd name="connsiteX7" fmla="*/ 1115495 w 2557891"/>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12891 w 2555287"/>
              <a:gd name="connsiteY0" fmla="*/ 2013962 h 2013962"/>
              <a:gd name="connsiteX1" fmla="*/ 0 w 2555287"/>
              <a:gd name="connsiteY1" fmla="*/ 2006647 h 2013962"/>
              <a:gd name="connsiteX2" fmla="*/ 615258 w 2555287"/>
              <a:gd name="connsiteY2" fmla="*/ 575611 h 2013962"/>
              <a:gd name="connsiteX3" fmla="*/ 1102834 w 2555287"/>
              <a:gd name="connsiteY3" fmla="*/ 35004 h 2013962"/>
              <a:gd name="connsiteX4" fmla="*/ 2555287 w 2555287"/>
              <a:gd name="connsiteY4" fmla="*/ 0 h 2013962"/>
              <a:gd name="connsiteX5" fmla="*/ 2000250 w 2555287"/>
              <a:gd name="connsiteY5" fmla="*/ 760549 h 2013962"/>
              <a:gd name="connsiteX6" fmla="*/ 1386548 w 2555287"/>
              <a:gd name="connsiteY6" fmla="*/ 1362590 h 2013962"/>
              <a:gd name="connsiteX7" fmla="*/ 1112891 w 2555287"/>
              <a:gd name="connsiteY7" fmla="*/ 2013962 h 2013962"/>
              <a:gd name="connsiteX0" fmla="*/ 1112909 w 2555305"/>
              <a:gd name="connsiteY0" fmla="*/ 2013962 h 2013962"/>
              <a:gd name="connsiteX1" fmla="*/ 18 w 2555305"/>
              <a:gd name="connsiteY1" fmla="*/ 2006647 h 2013962"/>
              <a:gd name="connsiteX2" fmla="*/ 615276 w 2555305"/>
              <a:gd name="connsiteY2" fmla="*/ 575611 h 2013962"/>
              <a:gd name="connsiteX3" fmla="*/ 1102852 w 2555305"/>
              <a:gd name="connsiteY3" fmla="*/ 35004 h 2013962"/>
              <a:gd name="connsiteX4" fmla="*/ 2555305 w 2555305"/>
              <a:gd name="connsiteY4" fmla="*/ 0 h 2013962"/>
              <a:gd name="connsiteX5" fmla="*/ 2000268 w 2555305"/>
              <a:gd name="connsiteY5" fmla="*/ 760549 h 2013962"/>
              <a:gd name="connsiteX6" fmla="*/ 1386566 w 2555305"/>
              <a:gd name="connsiteY6" fmla="*/ 1362590 h 2013962"/>
              <a:gd name="connsiteX7" fmla="*/ 1112909 w 2555305"/>
              <a:gd name="connsiteY7" fmla="*/ 2013962 h 2013962"/>
              <a:gd name="connsiteX0" fmla="*/ 1112909 w 2577251"/>
              <a:gd name="connsiteY0" fmla="*/ 1991807 h 1991807"/>
              <a:gd name="connsiteX1" fmla="*/ 18 w 2577251"/>
              <a:gd name="connsiteY1" fmla="*/ 1984492 h 1991807"/>
              <a:gd name="connsiteX2" fmla="*/ 615276 w 2577251"/>
              <a:gd name="connsiteY2" fmla="*/ 553456 h 1991807"/>
              <a:gd name="connsiteX3" fmla="*/ 1102852 w 2577251"/>
              <a:gd name="connsiteY3" fmla="*/ 12849 h 1991807"/>
              <a:gd name="connsiteX4" fmla="*/ 2577251 w 2577251"/>
              <a:gd name="connsiteY4" fmla="*/ 3449 h 1991807"/>
              <a:gd name="connsiteX5" fmla="*/ 2000268 w 2577251"/>
              <a:gd name="connsiteY5" fmla="*/ 738394 h 1991807"/>
              <a:gd name="connsiteX6" fmla="*/ 1386566 w 2577251"/>
              <a:gd name="connsiteY6" fmla="*/ 1340435 h 1991807"/>
              <a:gd name="connsiteX7" fmla="*/ 1112909 w 2577251"/>
              <a:gd name="connsiteY7" fmla="*/ 1991807 h 1991807"/>
              <a:gd name="connsiteX0" fmla="*/ 1112909 w 2577251"/>
              <a:gd name="connsiteY0" fmla="*/ 1991807 h 1995465"/>
              <a:gd name="connsiteX1" fmla="*/ 18 w 2577251"/>
              <a:gd name="connsiteY1" fmla="*/ 1995465 h 1995465"/>
              <a:gd name="connsiteX2" fmla="*/ 615276 w 2577251"/>
              <a:gd name="connsiteY2" fmla="*/ 553456 h 1995465"/>
              <a:gd name="connsiteX3" fmla="*/ 1102852 w 2577251"/>
              <a:gd name="connsiteY3" fmla="*/ 12849 h 1995465"/>
              <a:gd name="connsiteX4" fmla="*/ 2577251 w 2577251"/>
              <a:gd name="connsiteY4" fmla="*/ 3449 h 1995465"/>
              <a:gd name="connsiteX5" fmla="*/ 2000268 w 2577251"/>
              <a:gd name="connsiteY5" fmla="*/ 738394 h 1995465"/>
              <a:gd name="connsiteX6" fmla="*/ 1386566 w 2577251"/>
              <a:gd name="connsiteY6" fmla="*/ 1340435 h 1995465"/>
              <a:gd name="connsiteX7" fmla="*/ 1112909 w 2577251"/>
              <a:gd name="connsiteY7" fmla="*/ 1991807 h 1995465"/>
              <a:gd name="connsiteX0" fmla="*/ 1112913 w 2577255"/>
              <a:gd name="connsiteY0" fmla="*/ 1991807 h 1995465"/>
              <a:gd name="connsiteX1" fmla="*/ 22 w 2577255"/>
              <a:gd name="connsiteY1" fmla="*/ 1995465 h 1995465"/>
              <a:gd name="connsiteX2" fmla="*/ 615280 w 2577255"/>
              <a:gd name="connsiteY2" fmla="*/ 553456 h 1995465"/>
              <a:gd name="connsiteX3" fmla="*/ 1102856 w 2577255"/>
              <a:gd name="connsiteY3" fmla="*/ 12849 h 1995465"/>
              <a:gd name="connsiteX4" fmla="*/ 2577255 w 2577255"/>
              <a:gd name="connsiteY4" fmla="*/ 3449 h 1995465"/>
              <a:gd name="connsiteX5" fmla="*/ 2000272 w 2577255"/>
              <a:gd name="connsiteY5" fmla="*/ 738394 h 1995465"/>
              <a:gd name="connsiteX6" fmla="*/ 1386570 w 2577255"/>
              <a:gd name="connsiteY6" fmla="*/ 1340435 h 1995465"/>
              <a:gd name="connsiteX7" fmla="*/ 1112913 w 2577255"/>
              <a:gd name="connsiteY7" fmla="*/ 1991807 h 1995465"/>
              <a:gd name="connsiteX0" fmla="*/ 1112891 w 2577233"/>
              <a:gd name="connsiteY0" fmla="*/ 1991807 h 1995465"/>
              <a:gd name="connsiteX1" fmla="*/ 0 w 2577233"/>
              <a:gd name="connsiteY1" fmla="*/ 1995465 h 1995465"/>
              <a:gd name="connsiteX2" fmla="*/ 615258 w 2577233"/>
              <a:gd name="connsiteY2" fmla="*/ 553456 h 1995465"/>
              <a:gd name="connsiteX3" fmla="*/ 1102834 w 2577233"/>
              <a:gd name="connsiteY3" fmla="*/ 12849 h 1995465"/>
              <a:gd name="connsiteX4" fmla="*/ 2577233 w 2577233"/>
              <a:gd name="connsiteY4" fmla="*/ 3449 h 1995465"/>
              <a:gd name="connsiteX5" fmla="*/ 2000250 w 2577233"/>
              <a:gd name="connsiteY5" fmla="*/ 738394 h 1995465"/>
              <a:gd name="connsiteX6" fmla="*/ 1386548 w 2577233"/>
              <a:gd name="connsiteY6" fmla="*/ 1340435 h 1995465"/>
              <a:gd name="connsiteX7" fmla="*/ 1112891 w 2577233"/>
              <a:gd name="connsiteY7" fmla="*/ 1991807 h 1995465"/>
              <a:gd name="connsiteX0" fmla="*/ 1112891 w 2577233"/>
              <a:gd name="connsiteY0" fmla="*/ 1991807 h 1995465"/>
              <a:gd name="connsiteX1" fmla="*/ 0 w 2577233"/>
              <a:gd name="connsiteY1" fmla="*/ 1995465 h 1995465"/>
              <a:gd name="connsiteX2" fmla="*/ 615258 w 2577233"/>
              <a:gd name="connsiteY2" fmla="*/ 553456 h 1995465"/>
              <a:gd name="connsiteX3" fmla="*/ 1102834 w 2577233"/>
              <a:gd name="connsiteY3" fmla="*/ 12849 h 1995465"/>
              <a:gd name="connsiteX4" fmla="*/ 2577233 w 2577233"/>
              <a:gd name="connsiteY4" fmla="*/ 3449 h 1995465"/>
              <a:gd name="connsiteX5" fmla="*/ 2000250 w 2577233"/>
              <a:gd name="connsiteY5" fmla="*/ 738394 h 1995465"/>
              <a:gd name="connsiteX6" fmla="*/ 1386548 w 2577233"/>
              <a:gd name="connsiteY6" fmla="*/ 1340435 h 1995465"/>
              <a:gd name="connsiteX7" fmla="*/ 1112891 w 2577233"/>
              <a:gd name="connsiteY7" fmla="*/ 1991807 h 1995465"/>
              <a:gd name="connsiteX0" fmla="*/ 1112891 w 2577233"/>
              <a:gd name="connsiteY0" fmla="*/ 1991807 h 1995465"/>
              <a:gd name="connsiteX1" fmla="*/ 0 w 2577233"/>
              <a:gd name="connsiteY1" fmla="*/ 1995465 h 1995465"/>
              <a:gd name="connsiteX2" fmla="*/ 615258 w 2577233"/>
              <a:gd name="connsiteY2" fmla="*/ 553456 h 1995465"/>
              <a:gd name="connsiteX3" fmla="*/ 1102834 w 2577233"/>
              <a:gd name="connsiteY3" fmla="*/ 12849 h 1995465"/>
              <a:gd name="connsiteX4" fmla="*/ 2577233 w 2577233"/>
              <a:gd name="connsiteY4" fmla="*/ 3449 h 1995465"/>
              <a:gd name="connsiteX5" fmla="*/ 2000250 w 2577233"/>
              <a:gd name="connsiteY5" fmla="*/ 738394 h 1995465"/>
              <a:gd name="connsiteX6" fmla="*/ 1386548 w 2577233"/>
              <a:gd name="connsiteY6" fmla="*/ 1340435 h 1995465"/>
              <a:gd name="connsiteX7" fmla="*/ 1112891 w 2577233"/>
              <a:gd name="connsiteY7" fmla="*/ 1991807 h 1995465"/>
              <a:gd name="connsiteX0" fmla="*/ 1112891 w 2577233"/>
              <a:gd name="connsiteY0" fmla="*/ 1991807 h 1995465"/>
              <a:gd name="connsiteX1" fmla="*/ 0 w 2577233"/>
              <a:gd name="connsiteY1" fmla="*/ 1995465 h 1995465"/>
              <a:gd name="connsiteX2" fmla="*/ 615258 w 2577233"/>
              <a:gd name="connsiteY2" fmla="*/ 553456 h 1995465"/>
              <a:gd name="connsiteX3" fmla="*/ 1102834 w 2577233"/>
              <a:gd name="connsiteY3" fmla="*/ 12849 h 1995465"/>
              <a:gd name="connsiteX4" fmla="*/ 2577233 w 2577233"/>
              <a:gd name="connsiteY4" fmla="*/ 3449 h 1995465"/>
              <a:gd name="connsiteX5" fmla="*/ 2000250 w 2577233"/>
              <a:gd name="connsiteY5" fmla="*/ 738394 h 1995465"/>
              <a:gd name="connsiteX6" fmla="*/ 1386548 w 2577233"/>
              <a:gd name="connsiteY6" fmla="*/ 1340435 h 1995465"/>
              <a:gd name="connsiteX7" fmla="*/ 1112891 w 2577233"/>
              <a:gd name="connsiteY7" fmla="*/ 1991807 h 1995465"/>
              <a:gd name="connsiteX0" fmla="*/ 1112891 w 2577233"/>
              <a:gd name="connsiteY0" fmla="*/ 1991807 h 1995465"/>
              <a:gd name="connsiteX1" fmla="*/ 0 w 2577233"/>
              <a:gd name="connsiteY1" fmla="*/ 1995465 h 1995465"/>
              <a:gd name="connsiteX2" fmla="*/ 615258 w 2577233"/>
              <a:gd name="connsiteY2" fmla="*/ 553456 h 1995465"/>
              <a:gd name="connsiteX3" fmla="*/ 1102834 w 2577233"/>
              <a:gd name="connsiteY3" fmla="*/ 12849 h 1995465"/>
              <a:gd name="connsiteX4" fmla="*/ 2577233 w 2577233"/>
              <a:gd name="connsiteY4" fmla="*/ 3449 h 1995465"/>
              <a:gd name="connsiteX5" fmla="*/ 2000250 w 2577233"/>
              <a:gd name="connsiteY5" fmla="*/ 738394 h 1995465"/>
              <a:gd name="connsiteX6" fmla="*/ 1386548 w 2577233"/>
              <a:gd name="connsiteY6" fmla="*/ 1340435 h 1995465"/>
              <a:gd name="connsiteX7" fmla="*/ 1112891 w 2577233"/>
              <a:gd name="connsiteY7" fmla="*/ 1991807 h 1995465"/>
              <a:gd name="connsiteX0" fmla="*/ 1112891 w 2577233"/>
              <a:gd name="connsiteY0" fmla="*/ 1991807 h 1995465"/>
              <a:gd name="connsiteX1" fmla="*/ 0 w 2577233"/>
              <a:gd name="connsiteY1" fmla="*/ 1995465 h 1995465"/>
              <a:gd name="connsiteX2" fmla="*/ 615258 w 2577233"/>
              <a:gd name="connsiteY2" fmla="*/ 553456 h 1995465"/>
              <a:gd name="connsiteX3" fmla="*/ 1421811 w 2577233"/>
              <a:gd name="connsiteY3" fmla="*/ 12849 h 1995465"/>
              <a:gd name="connsiteX4" fmla="*/ 2577233 w 2577233"/>
              <a:gd name="connsiteY4" fmla="*/ 3449 h 1995465"/>
              <a:gd name="connsiteX5" fmla="*/ 2000250 w 2577233"/>
              <a:gd name="connsiteY5" fmla="*/ 738394 h 1995465"/>
              <a:gd name="connsiteX6" fmla="*/ 1386548 w 2577233"/>
              <a:gd name="connsiteY6" fmla="*/ 1340435 h 1995465"/>
              <a:gd name="connsiteX7" fmla="*/ 1112891 w 2577233"/>
              <a:gd name="connsiteY7" fmla="*/ 1991807 h 1995465"/>
              <a:gd name="connsiteX0" fmla="*/ 1112891 w 2577233"/>
              <a:gd name="connsiteY0" fmla="*/ 1991807 h 1995465"/>
              <a:gd name="connsiteX1" fmla="*/ 0 w 2577233"/>
              <a:gd name="connsiteY1" fmla="*/ 1995465 h 1995465"/>
              <a:gd name="connsiteX2" fmla="*/ 615258 w 2577233"/>
              <a:gd name="connsiteY2" fmla="*/ 553456 h 1995465"/>
              <a:gd name="connsiteX3" fmla="*/ 1421811 w 2577233"/>
              <a:gd name="connsiteY3" fmla="*/ 12849 h 1995465"/>
              <a:gd name="connsiteX4" fmla="*/ 2577233 w 2577233"/>
              <a:gd name="connsiteY4" fmla="*/ 3449 h 1995465"/>
              <a:gd name="connsiteX5" fmla="*/ 2000250 w 2577233"/>
              <a:gd name="connsiteY5" fmla="*/ 738394 h 1995465"/>
              <a:gd name="connsiteX6" fmla="*/ 1386548 w 2577233"/>
              <a:gd name="connsiteY6" fmla="*/ 1340435 h 1995465"/>
              <a:gd name="connsiteX7" fmla="*/ 1112891 w 2577233"/>
              <a:gd name="connsiteY7" fmla="*/ 1991807 h 1995465"/>
              <a:gd name="connsiteX0" fmla="*/ 1112891 w 2577233"/>
              <a:gd name="connsiteY0" fmla="*/ 1991807 h 1995465"/>
              <a:gd name="connsiteX1" fmla="*/ 0 w 2577233"/>
              <a:gd name="connsiteY1" fmla="*/ 1995465 h 1995465"/>
              <a:gd name="connsiteX2" fmla="*/ 615258 w 2577233"/>
              <a:gd name="connsiteY2" fmla="*/ 553456 h 1995465"/>
              <a:gd name="connsiteX3" fmla="*/ 1464341 w 2577233"/>
              <a:gd name="connsiteY3" fmla="*/ 12849 h 1995465"/>
              <a:gd name="connsiteX4" fmla="*/ 2577233 w 2577233"/>
              <a:gd name="connsiteY4" fmla="*/ 3449 h 1995465"/>
              <a:gd name="connsiteX5" fmla="*/ 2000250 w 2577233"/>
              <a:gd name="connsiteY5" fmla="*/ 738394 h 1995465"/>
              <a:gd name="connsiteX6" fmla="*/ 1386548 w 2577233"/>
              <a:gd name="connsiteY6" fmla="*/ 1340435 h 1995465"/>
              <a:gd name="connsiteX7" fmla="*/ 1112891 w 2577233"/>
              <a:gd name="connsiteY7" fmla="*/ 1991807 h 1995465"/>
              <a:gd name="connsiteX0" fmla="*/ 1112891 w 2577233"/>
              <a:gd name="connsiteY0" fmla="*/ 2001249 h 2004907"/>
              <a:gd name="connsiteX1" fmla="*/ 0 w 2577233"/>
              <a:gd name="connsiteY1" fmla="*/ 2004907 h 2004907"/>
              <a:gd name="connsiteX2" fmla="*/ 615258 w 2577233"/>
              <a:gd name="connsiteY2" fmla="*/ 562898 h 2004907"/>
              <a:gd name="connsiteX3" fmla="*/ 1464341 w 2577233"/>
              <a:gd name="connsiteY3" fmla="*/ 10017 h 2004907"/>
              <a:gd name="connsiteX4" fmla="*/ 2577233 w 2577233"/>
              <a:gd name="connsiteY4" fmla="*/ 12891 h 2004907"/>
              <a:gd name="connsiteX5" fmla="*/ 2000250 w 2577233"/>
              <a:gd name="connsiteY5" fmla="*/ 747836 h 2004907"/>
              <a:gd name="connsiteX6" fmla="*/ 1386548 w 2577233"/>
              <a:gd name="connsiteY6" fmla="*/ 1349877 h 2004907"/>
              <a:gd name="connsiteX7" fmla="*/ 1112891 w 2577233"/>
              <a:gd name="connsiteY7" fmla="*/ 2001249 h 2004907"/>
              <a:gd name="connsiteX0" fmla="*/ 1112891 w 2577233"/>
              <a:gd name="connsiteY0" fmla="*/ 2001249 h 2004907"/>
              <a:gd name="connsiteX1" fmla="*/ 0 w 2577233"/>
              <a:gd name="connsiteY1" fmla="*/ 2004907 h 2004907"/>
              <a:gd name="connsiteX2" fmla="*/ 615258 w 2577233"/>
              <a:gd name="connsiteY2" fmla="*/ 562898 h 2004907"/>
              <a:gd name="connsiteX3" fmla="*/ 1464341 w 2577233"/>
              <a:gd name="connsiteY3" fmla="*/ 10017 h 2004907"/>
              <a:gd name="connsiteX4" fmla="*/ 2577233 w 2577233"/>
              <a:gd name="connsiteY4" fmla="*/ 12891 h 2004907"/>
              <a:gd name="connsiteX5" fmla="*/ 2000250 w 2577233"/>
              <a:gd name="connsiteY5" fmla="*/ 747836 h 2004907"/>
              <a:gd name="connsiteX6" fmla="*/ 1386548 w 2577233"/>
              <a:gd name="connsiteY6" fmla="*/ 1349877 h 2004907"/>
              <a:gd name="connsiteX7" fmla="*/ 1112891 w 2577233"/>
              <a:gd name="connsiteY7" fmla="*/ 2001249 h 2004907"/>
              <a:gd name="connsiteX0" fmla="*/ 1112891 w 2577233"/>
              <a:gd name="connsiteY0" fmla="*/ 1991232 h 1994890"/>
              <a:gd name="connsiteX1" fmla="*/ 0 w 2577233"/>
              <a:gd name="connsiteY1" fmla="*/ 1994890 h 1994890"/>
              <a:gd name="connsiteX2" fmla="*/ 615258 w 2577233"/>
              <a:gd name="connsiteY2" fmla="*/ 552881 h 1994890"/>
              <a:gd name="connsiteX3" fmla="*/ 1464341 w 2577233"/>
              <a:gd name="connsiteY3" fmla="*/ 0 h 1994890"/>
              <a:gd name="connsiteX4" fmla="*/ 2577233 w 2577233"/>
              <a:gd name="connsiteY4" fmla="*/ 2874 h 1994890"/>
              <a:gd name="connsiteX5" fmla="*/ 2000250 w 2577233"/>
              <a:gd name="connsiteY5" fmla="*/ 737819 h 1994890"/>
              <a:gd name="connsiteX6" fmla="*/ 1386548 w 2577233"/>
              <a:gd name="connsiteY6" fmla="*/ 1339860 h 1994890"/>
              <a:gd name="connsiteX7" fmla="*/ 1112891 w 2577233"/>
              <a:gd name="connsiteY7" fmla="*/ 1991232 h 19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7233" h="1994890">
                <a:moveTo>
                  <a:pt x="1112891" y="1991232"/>
                </a:moveTo>
                <a:lnTo>
                  <a:pt x="0" y="1994890"/>
                </a:lnTo>
                <a:cubicBezTo>
                  <a:pt x="45077" y="1462557"/>
                  <a:pt x="214969" y="958493"/>
                  <a:pt x="615258" y="552881"/>
                </a:cubicBezTo>
                <a:cubicBezTo>
                  <a:pt x="882960" y="261155"/>
                  <a:pt x="1265715" y="83579"/>
                  <a:pt x="1464341" y="0"/>
                </a:cubicBezTo>
                <a:cubicBezTo>
                  <a:pt x="1982032" y="6210"/>
                  <a:pt x="2147057" y="11367"/>
                  <a:pt x="2577233" y="2874"/>
                </a:cubicBezTo>
                <a:cubicBezTo>
                  <a:pt x="2382696" y="332590"/>
                  <a:pt x="2243097" y="495276"/>
                  <a:pt x="2000250" y="737819"/>
                </a:cubicBezTo>
                <a:cubicBezTo>
                  <a:pt x="1779857" y="957602"/>
                  <a:pt x="1563016" y="1130958"/>
                  <a:pt x="1386548" y="1339860"/>
                </a:cubicBezTo>
                <a:cubicBezTo>
                  <a:pt x="1210080" y="1548762"/>
                  <a:pt x="1112891" y="1746160"/>
                  <a:pt x="1112891" y="199123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1" name="Block Arc 5">
            <a:extLst>
              <a:ext uri="{FF2B5EF4-FFF2-40B4-BE49-F238E27FC236}">
                <a16:creationId xmlns:a16="http://schemas.microsoft.com/office/drawing/2014/main" id="{CD554EF6-DDA8-F4F2-E699-6ED2DC25A976}"/>
              </a:ext>
            </a:extLst>
          </p:cNvPr>
          <p:cNvSpPr/>
          <p:nvPr/>
        </p:nvSpPr>
        <p:spPr>
          <a:xfrm>
            <a:off x="3734563" y="2557636"/>
            <a:ext cx="4027923" cy="4027923"/>
          </a:xfrm>
          <a:prstGeom prst="blockArc">
            <a:avLst>
              <a:gd name="adj1" fmla="val 10800000"/>
              <a:gd name="adj2" fmla="val 16334446"/>
              <a:gd name="adj3" fmla="val 274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2" name="Block Arc 6">
            <a:extLst>
              <a:ext uri="{FF2B5EF4-FFF2-40B4-BE49-F238E27FC236}">
                <a16:creationId xmlns:a16="http://schemas.microsoft.com/office/drawing/2014/main" id="{E5FFCDF3-0425-3CC5-C8A6-B2DF852D1302}"/>
              </a:ext>
            </a:extLst>
          </p:cNvPr>
          <p:cNvSpPr/>
          <p:nvPr/>
        </p:nvSpPr>
        <p:spPr>
          <a:xfrm rot="5400000">
            <a:off x="3734563" y="2557636"/>
            <a:ext cx="4027923" cy="4027923"/>
          </a:xfrm>
          <a:prstGeom prst="blockArc">
            <a:avLst>
              <a:gd name="adj1" fmla="val 10800000"/>
              <a:gd name="adj2" fmla="val 16334450"/>
              <a:gd name="adj3" fmla="val 274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3" name="TextBox 9">
            <a:extLst>
              <a:ext uri="{FF2B5EF4-FFF2-40B4-BE49-F238E27FC236}">
                <a16:creationId xmlns:a16="http://schemas.microsoft.com/office/drawing/2014/main" id="{682EE9AB-A84B-34E3-6FD7-5D6B4EBB8B1D}"/>
              </a:ext>
            </a:extLst>
          </p:cNvPr>
          <p:cNvSpPr txBox="1"/>
          <p:nvPr/>
        </p:nvSpPr>
        <p:spPr>
          <a:xfrm>
            <a:off x="6684904" y="3067439"/>
            <a:ext cx="574649" cy="830997"/>
          </a:xfrm>
          <a:prstGeom prst="rect">
            <a:avLst/>
          </a:prstGeom>
          <a:noFill/>
        </p:spPr>
        <p:txBody>
          <a:bodyPr wrap="square" rtlCol="0">
            <a:spAutoFit/>
          </a:bodyPr>
          <a:lstStyle/>
          <a:p>
            <a:pPr algn="ctr"/>
            <a:r>
              <a:rPr lang="en-US" altLang="ko-KR" sz="4800" b="1" dirty="0">
                <a:solidFill>
                  <a:schemeClr val="bg1"/>
                </a:solidFill>
                <a:cs typeface="Arial" pitchFamily="34" charset="0"/>
              </a:rPr>
              <a:t>B</a:t>
            </a:r>
            <a:endParaRPr lang="ko-KR" altLang="en-US" sz="4800" b="1" dirty="0">
              <a:solidFill>
                <a:schemeClr val="bg1"/>
              </a:solidFill>
              <a:cs typeface="Arial" pitchFamily="34" charset="0"/>
            </a:endParaRPr>
          </a:p>
        </p:txBody>
      </p:sp>
      <p:grpSp>
        <p:nvGrpSpPr>
          <p:cNvPr id="105" name="Group 24">
            <a:extLst>
              <a:ext uri="{FF2B5EF4-FFF2-40B4-BE49-F238E27FC236}">
                <a16:creationId xmlns:a16="http://schemas.microsoft.com/office/drawing/2014/main" id="{28C74387-6797-BC4E-C039-DA497696878E}"/>
              </a:ext>
            </a:extLst>
          </p:cNvPr>
          <p:cNvGrpSpPr/>
          <p:nvPr/>
        </p:nvGrpSpPr>
        <p:grpSpPr>
          <a:xfrm>
            <a:off x="4435346" y="3236568"/>
            <a:ext cx="2670058" cy="2670058"/>
            <a:chOff x="2663715" y="2447170"/>
            <a:chExt cx="2670058" cy="2670058"/>
          </a:xfrm>
        </p:grpSpPr>
        <p:sp>
          <p:nvSpPr>
            <p:cNvPr id="106" name="TextBox 25">
              <a:extLst>
                <a:ext uri="{FF2B5EF4-FFF2-40B4-BE49-F238E27FC236}">
                  <a16:creationId xmlns:a16="http://schemas.microsoft.com/office/drawing/2014/main" id="{77CEE24A-F73C-043D-9FC5-45CA6A3B824C}"/>
                </a:ext>
              </a:extLst>
            </p:cNvPr>
            <p:cNvSpPr txBox="1"/>
            <p:nvPr/>
          </p:nvSpPr>
          <p:spPr>
            <a:xfrm rot="18900000">
              <a:off x="3639741" y="2958739"/>
              <a:ext cx="1656185" cy="1835428"/>
            </a:xfrm>
            <a:prstGeom prst="rect">
              <a:avLst/>
            </a:prstGeom>
            <a:noFill/>
          </p:spPr>
          <p:txBody>
            <a:bodyPr wrap="square" rtlCol="0">
              <a:prstTxWarp prst="textArchUp">
                <a:avLst>
                  <a:gd name="adj" fmla="val 10734286"/>
                </a:avLst>
              </a:prstTxWarp>
              <a:spAutoFit/>
            </a:bodyPr>
            <a:lstStyle/>
            <a:p>
              <a:pPr algn="ctr"/>
              <a:endParaRPr lang="ko-KR" altLang="en-US" b="1" dirty="0">
                <a:solidFill>
                  <a:schemeClr val="bg1"/>
                </a:solidFill>
              </a:endParaRPr>
            </a:p>
          </p:txBody>
        </p:sp>
        <p:sp>
          <p:nvSpPr>
            <p:cNvPr id="107" name="Block Arc 26">
              <a:extLst>
                <a:ext uri="{FF2B5EF4-FFF2-40B4-BE49-F238E27FC236}">
                  <a16:creationId xmlns:a16="http://schemas.microsoft.com/office/drawing/2014/main" id="{D25D20A1-E2A7-67E6-220B-44B27BB8F48C}"/>
                </a:ext>
              </a:extLst>
            </p:cNvPr>
            <p:cNvSpPr/>
            <p:nvPr/>
          </p:nvSpPr>
          <p:spPr>
            <a:xfrm>
              <a:off x="2663715" y="2447170"/>
              <a:ext cx="2670058" cy="2670058"/>
            </a:xfrm>
            <a:prstGeom prst="blockArc">
              <a:avLst>
                <a:gd name="adj1" fmla="val 10764090"/>
                <a:gd name="adj2" fmla="val 16157903"/>
                <a:gd name="adj3" fmla="val 15805"/>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grpSp>
      <p:sp>
        <p:nvSpPr>
          <p:cNvPr id="109" name="Block Arc 28">
            <a:extLst>
              <a:ext uri="{FF2B5EF4-FFF2-40B4-BE49-F238E27FC236}">
                <a16:creationId xmlns:a16="http://schemas.microsoft.com/office/drawing/2014/main" id="{708DCEDA-01D3-095D-1CFD-6942DD8BE56C}"/>
              </a:ext>
            </a:extLst>
          </p:cNvPr>
          <p:cNvSpPr/>
          <p:nvPr/>
        </p:nvSpPr>
        <p:spPr>
          <a:xfrm rot="5400000">
            <a:off x="4408354" y="3243130"/>
            <a:ext cx="2670058" cy="2670058"/>
          </a:xfrm>
          <a:prstGeom prst="blockArc">
            <a:avLst>
              <a:gd name="adj1" fmla="val 10764090"/>
              <a:gd name="adj2" fmla="val 16157903"/>
              <a:gd name="adj3" fmla="val 15805"/>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
        <p:nvSpPr>
          <p:cNvPr id="110" name="Block Arc 14">
            <a:extLst>
              <a:ext uri="{FF2B5EF4-FFF2-40B4-BE49-F238E27FC236}">
                <a16:creationId xmlns:a16="http://schemas.microsoft.com/office/drawing/2014/main" id="{AE58B3D7-8ED5-389F-9BD9-64404BB2AAE5}"/>
              </a:ext>
            </a:extLst>
          </p:cNvPr>
          <p:cNvSpPr/>
          <p:nvPr/>
        </p:nvSpPr>
        <p:spPr>
          <a:xfrm rot="10800000">
            <a:off x="5200797" y="4562923"/>
            <a:ext cx="2561689" cy="2001811"/>
          </a:xfrm>
          <a:custGeom>
            <a:avLst/>
            <a:gdLst>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1483610 w 2544314"/>
              <a:gd name="connsiteY4" fmla="*/ 0 h 2013962"/>
              <a:gd name="connsiteX5" fmla="*/ 2544314 w 2544314"/>
              <a:gd name="connsiteY5" fmla="*/ 0 h 2013962"/>
              <a:gd name="connsiteX6" fmla="*/ 2036902 w 2544314"/>
              <a:gd name="connsiteY6" fmla="*/ 874849 h 2013962"/>
              <a:gd name="connsiteX7" fmla="*/ 1375575 w 2544314"/>
              <a:gd name="connsiteY7" fmla="*/ 1362590 h 2013962"/>
              <a:gd name="connsiteX8" fmla="*/ 1101918 w 2544314"/>
              <a:gd name="connsiteY8"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1483610 w 2544314"/>
              <a:gd name="connsiteY4" fmla="*/ 0 h 2013962"/>
              <a:gd name="connsiteX5" fmla="*/ 2544314 w 2544314"/>
              <a:gd name="connsiteY5" fmla="*/ 0 h 2013962"/>
              <a:gd name="connsiteX6" fmla="*/ 1989277 w 2544314"/>
              <a:gd name="connsiteY6" fmla="*/ 760549 h 2013962"/>
              <a:gd name="connsiteX7" fmla="*/ 1375575 w 2544314"/>
              <a:gd name="connsiteY7" fmla="*/ 1362590 h 2013962"/>
              <a:gd name="connsiteX8" fmla="*/ 1101918 w 2544314"/>
              <a:gd name="connsiteY8"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1483610 w 2544314"/>
              <a:gd name="connsiteY4" fmla="*/ 0 h 2013962"/>
              <a:gd name="connsiteX5" fmla="*/ 2544314 w 2544314"/>
              <a:gd name="connsiteY5" fmla="*/ 0 h 2013962"/>
              <a:gd name="connsiteX6" fmla="*/ 1989277 w 2544314"/>
              <a:gd name="connsiteY6" fmla="*/ 760549 h 2013962"/>
              <a:gd name="connsiteX7" fmla="*/ 1375575 w 2544314"/>
              <a:gd name="connsiteY7" fmla="*/ 1362590 h 2013962"/>
              <a:gd name="connsiteX8" fmla="*/ 1101918 w 2544314"/>
              <a:gd name="connsiteY8"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1483610 w 2544314"/>
              <a:gd name="connsiteY4" fmla="*/ 0 h 2013962"/>
              <a:gd name="connsiteX5" fmla="*/ 2544314 w 2544314"/>
              <a:gd name="connsiteY5" fmla="*/ 0 h 2013962"/>
              <a:gd name="connsiteX6" fmla="*/ 1989277 w 2544314"/>
              <a:gd name="connsiteY6" fmla="*/ 760549 h 2013962"/>
              <a:gd name="connsiteX7" fmla="*/ 1375575 w 2544314"/>
              <a:gd name="connsiteY7" fmla="*/ 1362590 h 2013962"/>
              <a:gd name="connsiteX8" fmla="*/ 1101918 w 2544314"/>
              <a:gd name="connsiteY8"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520486 w 2544314"/>
              <a:gd name="connsiteY3" fmla="*/ 635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482386 w 2544314"/>
              <a:gd name="connsiteY3" fmla="*/ 254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139486 w 2544314"/>
              <a:gd name="connsiteY3" fmla="*/ 63579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11188 w 2553584"/>
              <a:gd name="connsiteY0" fmla="*/ 2013962 h 2013962"/>
              <a:gd name="connsiteX1" fmla="*/ 9270 w 2553584"/>
              <a:gd name="connsiteY1" fmla="*/ 2013962 h 2013962"/>
              <a:gd name="connsiteX2" fmla="*/ 613555 w 2553584"/>
              <a:gd name="connsiteY2" fmla="*/ 575611 h 2013962"/>
              <a:gd name="connsiteX3" fmla="*/ 1101131 w 2553584"/>
              <a:gd name="connsiteY3" fmla="*/ 35004 h 2013962"/>
              <a:gd name="connsiteX4" fmla="*/ 2553584 w 2553584"/>
              <a:gd name="connsiteY4" fmla="*/ 0 h 2013962"/>
              <a:gd name="connsiteX5" fmla="*/ 1998547 w 2553584"/>
              <a:gd name="connsiteY5" fmla="*/ 760549 h 2013962"/>
              <a:gd name="connsiteX6" fmla="*/ 1384845 w 2553584"/>
              <a:gd name="connsiteY6" fmla="*/ 1362590 h 2013962"/>
              <a:gd name="connsiteX7" fmla="*/ 1111188 w 2553584"/>
              <a:gd name="connsiteY7" fmla="*/ 2013962 h 2013962"/>
              <a:gd name="connsiteX0" fmla="*/ 1112586 w 2554982"/>
              <a:gd name="connsiteY0" fmla="*/ 2013962 h 2013962"/>
              <a:gd name="connsiteX1" fmla="*/ 10668 w 2554982"/>
              <a:gd name="connsiteY1" fmla="*/ 2013962 h 2013962"/>
              <a:gd name="connsiteX2" fmla="*/ 614953 w 2554982"/>
              <a:gd name="connsiteY2" fmla="*/ 575611 h 2013962"/>
              <a:gd name="connsiteX3" fmla="*/ 1102529 w 2554982"/>
              <a:gd name="connsiteY3" fmla="*/ 35004 h 2013962"/>
              <a:gd name="connsiteX4" fmla="*/ 2554982 w 2554982"/>
              <a:gd name="connsiteY4" fmla="*/ 0 h 2013962"/>
              <a:gd name="connsiteX5" fmla="*/ 1999945 w 2554982"/>
              <a:gd name="connsiteY5" fmla="*/ 760549 h 2013962"/>
              <a:gd name="connsiteX6" fmla="*/ 1386243 w 2554982"/>
              <a:gd name="connsiteY6" fmla="*/ 1362590 h 2013962"/>
              <a:gd name="connsiteX7" fmla="*/ 1112586 w 2554982"/>
              <a:gd name="connsiteY7" fmla="*/ 2013962 h 2013962"/>
              <a:gd name="connsiteX0" fmla="*/ 1113358 w 2555754"/>
              <a:gd name="connsiteY0" fmla="*/ 2013962 h 2013962"/>
              <a:gd name="connsiteX1" fmla="*/ 11440 w 2555754"/>
              <a:gd name="connsiteY1" fmla="*/ 2013962 h 2013962"/>
              <a:gd name="connsiteX2" fmla="*/ 615725 w 2555754"/>
              <a:gd name="connsiteY2" fmla="*/ 575611 h 2013962"/>
              <a:gd name="connsiteX3" fmla="*/ 1103301 w 2555754"/>
              <a:gd name="connsiteY3" fmla="*/ 35004 h 2013962"/>
              <a:gd name="connsiteX4" fmla="*/ 2555754 w 2555754"/>
              <a:gd name="connsiteY4" fmla="*/ 0 h 2013962"/>
              <a:gd name="connsiteX5" fmla="*/ 2000717 w 2555754"/>
              <a:gd name="connsiteY5" fmla="*/ 760549 h 2013962"/>
              <a:gd name="connsiteX6" fmla="*/ 1387015 w 2555754"/>
              <a:gd name="connsiteY6" fmla="*/ 1362590 h 2013962"/>
              <a:gd name="connsiteX7" fmla="*/ 1113358 w 2555754"/>
              <a:gd name="connsiteY7" fmla="*/ 2013962 h 2013962"/>
              <a:gd name="connsiteX0" fmla="*/ 1120440 w 2562836"/>
              <a:gd name="connsiteY0" fmla="*/ 2013962 h 2013962"/>
              <a:gd name="connsiteX1" fmla="*/ 18522 w 2562836"/>
              <a:gd name="connsiteY1" fmla="*/ 2013962 h 2013962"/>
              <a:gd name="connsiteX2" fmla="*/ 622807 w 2562836"/>
              <a:gd name="connsiteY2" fmla="*/ 575611 h 2013962"/>
              <a:gd name="connsiteX3" fmla="*/ 1110383 w 2562836"/>
              <a:gd name="connsiteY3" fmla="*/ 35004 h 2013962"/>
              <a:gd name="connsiteX4" fmla="*/ 2562836 w 2562836"/>
              <a:gd name="connsiteY4" fmla="*/ 0 h 2013962"/>
              <a:gd name="connsiteX5" fmla="*/ 2007799 w 2562836"/>
              <a:gd name="connsiteY5" fmla="*/ 760549 h 2013962"/>
              <a:gd name="connsiteX6" fmla="*/ 1394097 w 2562836"/>
              <a:gd name="connsiteY6" fmla="*/ 1362590 h 2013962"/>
              <a:gd name="connsiteX7" fmla="*/ 1120440 w 2562836"/>
              <a:gd name="connsiteY7" fmla="*/ 2013962 h 2013962"/>
              <a:gd name="connsiteX0" fmla="*/ 1116147 w 2558543"/>
              <a:gd name="connsiteY0" fmla="*/ 2013962 h 2013962"/>
              <a:gd name="connsiteX1" fmla="*/ 14229 w 2558543"/>
              <a:gd name="connsiteY1" fmla="*/ 2013962 h 2013962"/>
              <a:gd name="connsiteX2" fmla="*/ 618514 w 2558543"/>
              <a:gd name="connsiteY2" fmla="*/ 575611 h 2013962"/>
              <a:gd name="connsiteX3" fmla="*/ 1106090 w 2558543"/>
              <a:gd name="connsiteY3" fmla="*/ 35004 h 2013962"/>
              <a:gd name="connsiteX4" fmla="*/ 2558543 w 2558543"/>
              <a:gd name="connsiteY4" fmla="*/ 0 h 2013962"/>
              <a:gd name="connsiteX5" fmla="*/ 2003506 w 2558543"/>
              <a:gd name="connsiteY5" fmla="*/ 760549 h 2013962"/>
              <a:gd name="connsiteX6" fmla="*/ 1389804 w 2558543"/>
              <a:gd name="connsiteY6" fmla="*/ 1362590 h 2013962"/>
              <a:gd name="connsiteX7" fmla="*/ 1116147 w 2558543"/>
              <a:gd name="connsiteY7" fmla="*/ 2013962 h 2013962"/>
              <a:gd name="connsiteX0" fmla="*/ 1116147 w 2558543"/>
              <a:gd name="connsiteY0" fmla="*/ 2013962 h 2013962"/>
              <a:gd name="connsiteX1" fmla="*/ 14229 w 2558543"/>
              <a:gd name="connsiteY1" fmla="*/ 2013962 h 2013962"/>
              <a:gd name="connsiteX2" fmla="*/ 618514 w 2558543"/>
              <a:gd name="connsiteY2" fmla="*/ 575611 h 2013962"/>
              <a:gd name="connsiteX3" fmla="*/ 1106090 w 2558543"/>
              <a:gd name="connsiteY3" fmla="*/ 35004 h 2013962"/>
              <a:gd name="connsiteX4" fmla="*/ 2558543 w 2558543"/>
              <a:gd name="connsiteY4" fmla="*/ 0 h 2013962"/>
              <a:gd name="connsiteX5" fmla="*/ 2003506 w 2558543"/>
              <a:gd name="connsiteY5" fmla="*/ 760549 h 2013962"/>
              <a:gd name="connsiteX6" fmla="*/ 1389804 w 2558543"/>
              <a:gd name="connsiteY6" fmla="*/ 1362590 h 2013962"/>
              <a:gd name="connsiteX7" fmla="*/ 1116147 w 2558543"/>
              <a:gd name="connsiteY7" fmla="*/ 2013962 h 2013962"/>
              <a:gd name="connsiteX0" fmla="*/ 1115495 w 2557891"/>
              <a:gd name="connsiteY0" fmla="*/ 2013962 h 2013962"/>
              <a:gd name="connsiteX1" fmla="*/ 13577 w 2557891"/>
              <a:gd name="connsiteY1" fmla="*/ 2013962 h 2013962"/>
              <a:gd name="connsiteX2" fmla="*/ 617862 w 2557891"/>
              <a:gd name="connsiteY2" fmla="*/ 575611 h 2013962"/>
              <a:gd name="connsiteX3" fmla="*/ 1105438 w 2557891"/>
              <a:gd name="connsiteY3" fmla="*/ 35004 h 2013962"/>
              <a:gd name="connsiteX4" fmla="*/ 2557891 w 2557891"/>
              <a:gd name="connsiteY4" fmla="*/ 0 h 2013962"/>
              <a:gd name="connsiteX5" fmla="*/ 2002854 w 2557891"/>
              <a:gd name="connsiteY5" fmla="*/ 760549 h 2013962"/>
              <a:gd name="connsiteX6" fmla="*/ 1389152 w 2557891"/>
              <a:gd name="connsiteY6" fmla="*/ 1362590 h 2013962"/>
              <a:gd name="connsiteX7" fmla="*/ 1115495 w 2557891"/>
              <a:gd name="connsiteY7" fmla="*/ 2013962 h 2013962"/>
              <a:gd name="connsiteX0" fmla="*/ 1115495 w 2557891"/>
              <a:gd name="connsiteY0" fmla="*/ 2013962 h 2013962"/>
              <a:gd name="connsiteX1" fmla="*/ 13577 w 2557891"/>
              <a:gd name="connsiteY1" fmla="*/ 2013962 h 2013962"/>
              <a:gd name="connsiteX2" fmla="*/ 617862 w 2557891"/>
              <a:gd name="connsiteY2" fmla="*/ 575611 h 2013962"/>
              <a:gd name="connsiteX3" fmla="*/ 1105438 w 2557891"/>
              <a:gd name="connsiteY3" fmla="*/ 35004 h 2013962"/>
              <a:gd name="connsiteX4" fmla="*/ 2557891 w 2557891"/>
              <a:gd name="connsiteY4" fmla="*/ 0 h 2013962"/>
              <a:gd name="connsiteX5" fmla="*/ 2002854 w 2557891"/>
              <a:gd name="connsiteY5" fmla="*/ 760549 h 2013962"/>
              <a:gd name="connsiteX6" fmla="*/ 1389152 w 2557891"/>
              <a:gd name="connsiteY6" fmla="*/ 1362590 h 2013962"/>
              <a:gd name="connsiteX7" fmla="*/ 1115495 w 2557891"/>
              <a:gd name="connsiteY7" fmla="*/ 2013962 h 2013962"/>
              <a:gd name="connsiteX0" fmla="*/ 1115495 w 2557891"/>
              <a:gd name="connsiteY0" fmla="*/ 2013962 h 2013962"/>
              <a:gd name="connsiteX1" fmla="*/ 13577 w 2557891"/>
              <a:gd name="connsiteY1" fmla="*/ 2013962 h 2013962"/>
              <a:gd name="connsiteX2" fmla="*/ 617862 w 2557891"/>
              <a:gd name="connsiteY2" fmla="*/ 575611 h 2013962"/>
              <a:gd name="connsiteX3" fmla="*/ 1105438 w 2557891"/>
              <a:gd name="connsiteY3" fmla="*/ 35004 h 2013962"/>
              <a:gd name="connsiteX4" fmla="*/ 2557891 w 2557891"/>
              <a:gd name="connsiteY4" fmla="*/ 0 h 2013962"/>
              <a:gd name="connsiteX5" fmla="*/ 2002854 w 2557891"/>
              <a:gd name="connsiteY5" fmla="*/ 760549 h 2013962"/>
              <a:gd name="connsiteX6" fmla="*/ 1389152 w 2557891"/>
              <a:gd name="connsiteY6" fmla="*/ 1362590 h 2013962"/>
              <a:gd name="connsiteX7" fmla="*/ 1115495 w 2557891"/>
              <a:gd name="connsiteY7" fmla="*/ 2013962 h 2013962"/>
              <a:gd name="connsiteX0" fmla="*/ 1115495 w 2557891"/>
              <a:gd name="connsiteY0" fmla="*/ 2013962 h 2013962"/>
              <a:gd name="connsiteX1" fmla="*/ 13577 w 2557891"/>
              <a:gd name="connsiteY1" fmla="*/ 2013962 h 2013962"/>
              <a:gd name="connsiteX2" fmla="*/ 617862 w 2557891"/>
              <a:gd name="connsiteY2" fmla="*/ 575611 h 2013962"/>
              <a:gd name="connsiteX3" fmla="*/ 1105438 w 2557891"/>
              <a:gd name="connsiteY3" fmla="*/ 35004 h 2013962"/>
              <a:gd name="connsiteX4" fmla="*/ 2557891 w 2557891"/>
              <a:gd name="connsiteY4" fmla="*/ 0 h 2013962"/>
              <a:gd name="connsiteX5" fmla="*/ 2002854 w 2557891"/>
              <a:gd name="connsiteY5" fmla="*/ 760549 h 2013962"/>
              <a:gd name="connsiteX6" fmla="*/ 1389152 w 2557891"/>
              <a:gd name="connsiteY6" fmla="*/ 1362590 h 2013962"/>
              <a:gd name="connsiteX7" fmla="*/ 1115495 w 2557891"/>
              <a:gd name="connsiteY7" fmla="*/ 2013962 h 2013962"/>
              <a:gd name="connsiteX0" fmla="*/ 1101918 w 2544314"/>
              <a:gd name="connsiteY0" fmla="*/ 2013962 h 2013962"/>
              <a:gd name="connsiteX1" fmla="*/ 0 w 2544314"/>
              <a:gd name="connsiteY1" fmla="*/ 2013962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1918 w 2544314"/>
              <a:gd name="connsiteY0" fmla="*/ 2013962 h 2013962"/>
              <a:gd name="connsiteX1" fmla="*/ 0 w 2544314"/>
              <a:gd name="connsiteY1" fmla="*/ 2002989 h 2013962"/>
              <a:gd name="connsiteX2" fmla="*/ 604285 w 2544314"/>
              <a:gd name="connsiteY2" fmla="*/ 575611 h 2013962"/>
              <a:gd name="connsiteX3" fmla="*/ 1091861 w 2544314"/>
              <a:gd name="connsiteY3" fmla="*/ 35004 h 2013962"/>
              <a:gd name="connsiteX4" fmla="*/ 2544314 w 2544314"/>
              <a:gd name="connsiteY4" fmla="*/ 0 h 2013962"/>
              <a:gd name="connsiteX5" fmla="*/ 1989277 w 2544314"/>
              <a:gd name="connsiteY5" fmla="*/ 760549 h 2013962"/>
              <a:gd name="connsiteX6" fmla="*/ 1375575 w 2544314"/>
              <a:gd name="connsiteY6" fmla="*/ 1362590 h 2013962"/>
              <a:gd name="connsiteX7" fmla="*/ 1101918 w 2544314"/>
              <a:gd name="connsiteY7" fmla="*/ 2013962 h 2013962"/>
              <a:gd name="connsiteX0" fmla="*/ 1102036 w 2544432"/>
              <a:gd name="connsiteY0" fmla="*/ 2013962 h 2013962"/>
              <a:gd name="connsiteX1" fmla="*/ 118 w 2544432"/>
              <a:gd name="connsiteY1" fmla="*/ 2002989 h 2013962"/>
              <a:gd name="connsiteX2" fmla="*/ 604403 w 2544432"/>
              <a:gd name="connsiteY2" fmla="*/ 575611 h 2013962"/>
              <a:gd name="connsiteX3" fmla="*/ 1091979 w 2544432"/>
              <a:gd name="connsiteY3" fmla="*/ 35004 h 2013962"/>
              <a:gd name="connsiteX4" fmla="*/ 2544432 w 2544432"/>
              <a:gd name="connsiteY4" fmla="*/ 0 h 2013962"/>
              <a:gd name="connsiteX5" fmla="*/ 1989395 w 2544432"/>
              <a:gd name="connsiteY5" fmla="*/ 760549 h 2013962"/>
              <a:gd name="connsiteX6" fmla="*/ 1375693 w 2544432"/>
              <a:gd name="connsiteY6" fmla="*/ 1362590 h 2013962"/>
              <a:gd name="connsiteX7" fmla="*/ 1102036 w 2544432"/>
              <a:gd name="connsiteY7" fmla="*/ 2013962 h 2013962"/>
              <a:gd name="connsiteX0" fmla="*/ 1102036 w 2555404"/>
              <a:gd name="connsiteY0" fmla="*/ 1995674 h 1995674"/>
              <a:gd name="connsiteX1" fmla="*/ 118 w 2555404"/>
              <a:gd name="connsiteY1" fmla="*/ 1984701 h 1995674"/>
              <a:gd name="connsiteX2" fmla="*/ 604403 w 2555404"/>
              <a:gd name="connsiteY2" fmla="*/ 557323 h 1995674"/>
              <a:gd name="connsiteX3" fmla="*/ 1091979 w 2555404"/>
              <a:gd name="connsiteY3" fmla="*/ 16716 h 1995674"/>
              <a:gd name="connsiteX4" fmla="*/ 2555404 w 2555404"/>
              <a:gd name="connsiteY4" fmla="*/ 0 h 1995674"/>
              <a:gd name="connsiteX5" fmla="*/ 1989395 w 2555404"/>
              <a:gd name="connsiteY5" fmla="*/ 742261 h 1995674"/>
              <a:gd name="connsiteX6" fmla="*/ 1375693 w 2555404"/>
              <a:gd name="connsiteY6" fmla="*/ 1344302 h 1995674"/>
              <a:gd name="connsiteX7" fmla="*/ 1102036 w 2555404"/>
              <a:gd name="connsiteY7" fmla="*/ 1995674 h 1995674"/>
              <a:gd name="connsiteX0" fmla="*/ 1102036 w 2555404"/>
              <a:gd name="connsiteY0" fmla="*/ 1995674 h 1995674"/>
              <a:gd name="connsiteX1" fmla="*/ 118 w 2555404"/>
              <a:gd name="connsiteY1" fmla="*/ 1984701 h 1995674"/>
              <a:gd name="connsiteX2" fmla="*/ 604403 w 2555404"/>
              <a:gd name="connsiteY2" fmla="*/ 557323 h 1995674"/>
              <a:gd name="connsiteX3" fmla="*/ 1091979 w 2555404"/>
              <a:gd name="connsiteY3" fmla="*/ 16716 h 1995674"/>
              <a:gd name="connsiteX4" fmla="*/ 2555404 w 2555404"/>
              <a:gd name="connsiteY4" fmla="*/ 0 h 1995674"/>
              <a:gd name="connsiteX5" fmla="*/ 1989395 w 2555404"/>
              <a:gd name="connsiteY5" fmla="*/ 742261 h 1995674"/>
              <a:gd name="connsiteX6" fmla="*/ 1375693 w 2555404"/>
              <a:gd name="connsiteY6" fmla="*/ 1344302 h 1995674"/>
              <a:gd name="connsiteX7" fmla="*/ 1102036 w 2555404"/>
              <a:gd name="connsiteY7" fmla="*/ 1995674 h 1995674"/>
              <a:gd name="connsiteX0" fmla="*/ 1102026 w 2555394"/>
              <a:gd name="connsiteY0" fmla="*/ 1995674 h 1995674"/>
              <a:gd name="connsiteX1" fmla="*/ 108 w 2555394"/>
              <a:gd name="connsiteY1" fmla="*/ 1984701 h 1995674"/>
              <a:gd name="connsiteX2" fmla="*/ 604393 w 2555394"/>
              <a:gd name="connsiteY2" fmla="*/ 557323 h 1995674"/>
              <a:gd name="connsiteX3" fmla="*/ 1091969 w 2555394"/>
              <a:gd name="connsiteY3" fmla="*/ 16716 h 1995674"/>
              <a:gd name="connsiteX4" fmla="*/ 2555394 w 2555394"/>
              <a:gd name="connsiteY4" fmla="*/ 0 h 1995674"/>
              <a:gd name="connsiteX5" fmla="*/ 1989385 w 2555394"/>
              <a:gd name="connsiteY5" fmla="*/ 742261 h 1995674"/>
              <a:gd name="connsiteX6" fmla="*/ 1375683 w 2555394"/>
              <a:gd name="connsiteY6" fmla="*/ 1344302 h 1995674"/>
              <a:gd name="connsiteX7" fmla="*/ 1102026 w 2555394"/>
              <a:gd name="connsiteY7" fmla="*/ 1995674 h 1995674"/>
              <a:gd name="connsiteX0" fmla="*/ 1102184 w 2555552"/>
              <a:gd name="connsiteY0" fmla="*/ 1995674 h 1995674"/>
              <a:gd name="connsiteX1" fmla="*/ 266 w 2555552"/>
              <a:gd name="connsiteY1" fmla="*/ 1984701 h 1995674"/>
              <a:gd name="connsiteX2" fmla="*/ 604551 w 2555552"/>
              <a:gd name="connsiteY2" fmla="*/ 557323 h 1995674"/>
              <a:gd name="connsiteX3" fmla="*/ 1092127 w 2555552"/>
              <a:gd name="connsiteY3" fmla="*/ 16716 h 1995674"/>
              <a:gd name="connsiteX4" fmla="*/ 2555552 w 2555552"/>
              <a:gd name="connsiteY4" fmla="*/ 0 h 1995674"/>
              <a:gd name="connsiteX5" fmla="*/ 1989543 w 2555552"/>
              <a:gd name="connsiteY5" fmla="*/ 742261 h 1995674"/>
              <a:gd name="connsiteX6" fmla="*/ 1375841 w 2555552"/>
              <a:gd name="connsiteY6" fmla="*/ 1344302 h 1995674"/>
              <a:gd name="connsiteX7" fmla="*/ 1102184 w 2555552"/>
              <a:gd name="connsiteY7" fmla="*/ 1995674 h 1995674"/>
              <a:gd name="connsiteX0" fmla="*/ 1102184 w 2561689"/>
              <a:gd name="connsiteY0" fmla="*/ 2001811 h 2001811"/>
              <a:gd name="connsiteX1" fmla="*/ 266 w 2561689"/>
              <a:gd name="connsiteY1" fmla="*/ 1990838 h 2001811"/>
              <a:gd name="connsiteX2" fmla="*/ 604551 w 2561689"/>
              <a:gd name="connsiteY2" fmla="*/ 563460 h 2001811"/>
              <a:gd name="connsiteX3" fmla="*/ 1092127 w 2561689"/>
              <a:gd name="connsiteY3" fmla="*/ 22853 h 2001811"/>
              <a:gd name="connsiteX4" fmla="*/ 2561689 w 2561689"/>
              <a:gd name="connsiteY4" fmla="*/ 0 h 2001811"/>
              <a:gd name="connsiteX5" fmla="*/ 1989543 w 2561689"/>
              <a:gd name="connsiteY5" fmla="*/ 748398 h 2001811"/>
              <a:gd name="connsiteX6" fmla="*/ 1375841 w 2561689"/>
              <a:gd name="connsiteY6" fmla="*/ 1350439 h 2001811"/>
              <a:gd name="connsiteX7" fmla="*/ 1102184 w 2561689"/>
              <a:gd name="connsiteY7" fmla="*/ 2001811 h 2001811"/>
              <a:gd name="connsiteX0" fmla="*/ 1102184 w 2561689"/>
              <a:gd name="connsiteY0" fmla="*/ 2002417 h 2002417"/>
              <a:gd name="connsiteX1" fmla="*/ 266 w 2561689"/>
              <a:gd name="connsiteY1" fmla="*/ 1991444 h 2002417"/>
              <a:gd name="connsiteX2" fmla="*/ 604551 w 2561689"/>
              <a:gd name="connsiteY2" fmla="*/ 564066 h 2002417"/>
              <a:gd name="connsiteX3" fmla="*/ 1092127 w 2561689"/>
              <a:gd name="connsiteY3" fmla="*/ 23459 h 2002417"/>
              <a:gd name="connsiteX4" fmla="*/ 2561689 w 2561689"/>
              <a:gd name="connsiteY4" fmla="*/ 606 h 2002417"/>
              <a:gd name="connsiteX5" fmla="*/ 1989543 w 2561689"/>
              <a:gd name="connsiteY5" fmla="*/ 749004 h 2002417"/>
              <a:gd name="connsiteX6" fmla="*/ 1375841 w 2561689"/>
              <a:gd name="connsiteY6" fmla="*/ 1351045 h 2002417"/>
              <a:gd name="connsiteX7" fmla="*/ 1102184 w 2561689"/>
              <a:gd name="connsiteY7" fmla="*/ 2002417 h 2002417"/>
              <a:gd name="connsiteX0" fmla="*/ 1102184 w 2561689"/>
              <a:gd name="connsiteY0" fmla="*/ 2001811 h 2001811"/>
              <a:gd name="connsiteX1" fmla="*/ 266 w 2561689"/>
              <a:gd name="connsiteY1" fmla="*/ 1990838 h 2001811"/>
              <a:gd name="connsiteX2" fmla="*/ 604551 w 2561689"/>
              <a:gd name="connsiteY2" fmla="*/ 563460 h 2001811"/>
              <a:gd name="connsiteX3" fmla="*/ 1092127 w 2561689"/>
              <a:gd name="connsiteY3" fmla="*/ 22853 h 2001811"/>
              <a:gd name="connsiteX4" fmla="*/ 2561689 w 2561689"/>
              <a:gd name="connsiteY4" fmla="*/ 0 h 2001811"/>
              <a:gd name="connsiteX5" fmla="*/ 1989543 w 2561689"/>
              <a:gd name="connsiteY5" fmla="*/ 748398 h 2001811"/>
              <a:gd name="connsiteX6" fmla="*/ 1375841 w 2561689"/>
              <a:gd name="connsiteY6" fmla="*/ 1350439 h 2001811"/>
              <a:gd name="connsiteX7" fmla="*/ 1102184 w 2561689"/>
              <a:gd name="connsiteY7" fmla="*/ 2001811 h 2001811"/>
              <a:gd name="connsiteX0" fmla="*/ 1102184 w 2561689"/>
              <a:gd name="connsiteY0" fmla="*/ 2001811 h 2001811"/>
              <a:gd name="connsiteX1" fmla="*/ 266 w 2561689"/>
              <a:gd name="connsiteY1" fmla="*/ 1990838 h 2001811"/>
              <a:gd name="connsiteX2" fmla="*/ 604551 w 2561689"/>
              <a:gd name="connsiteY2" fmla="*/ 563460 h 2001811"/>
              <a:gd name="connsiteX3" fmla="*/ 1101332 w 2561689"/>
              <a:gd name="connsiteY3" fmla="*/ 13648 h 2001811"/>
              <a:gd name="connsiteX4" fmla="*/ 2561689 w 2561689"/>
              <a:gd name="connsiteY4" fmla="*/ 0 h 2001811"/>
              <a:gd name="connsiteX5" fmla="*/ 1989543 w 2561689"/>
              <a:gd name="connsiteY5" fmla="*/ 748398 h 2001811"/>
              <a:gd name="connsiteX6" fmla="*/ 1375841 w 2561689"/>
              <a:gd name="connsiteY6" fmla="*/ 1350439 h 2001811"/>
              <a:gd name="connsiteX7" fmla="*/ 1102184 w 2561689"/>
              <a:gd name="connsiteY7" fmla="*/ 2001811 h 20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689" h="2001811">
                <a:moveTo>
                  <a:pt x="1102184" y="2001811"/>
                </a:moveTo>
                <a:lnTo>
                  <a:pt x="266" y="1990838"/>
                </a:lnTo>
                <a:cubicBezTo>
                  <a:pt x="-9521" y="1597493"/>
                  <a:pt x="251812" y="925181"/>
                  <a:pt x="604551" y="563460"/>
                </a:cubicBezTo>
                <a:cubicBezTo>
                  <a:pt x="872253" y="271734"/>
                  <a:pt x="1006177" y="183929"/>
                  <a:pt x="1101332" y="13648"/>
                </a:cubicBezTo>
                <a:lnTo>
                  <a:pt x="2561689" y="0"/>
                </a:lnTo>
                <a:cubicBezTo>
                  <a:pt x="2367152" y="329716"/>
                  <a:pt x="2203130" y="494882"/>
                  <a:pt x="1989543" y="748398"/>
                </a:cubicBezTo>
                <a:cubicBezTo>
                  <a:pt x="1783780" y="957208"/>
                  <a:pt x="1552309" y="1141537"/>
                  <a:pt x="1375841" y="1350439"/>
                </a:cubicBezTo>
                <a:cubicBezTo>
                  <a:pt x="1199373" y="1559341"/>
                  <a:pt x="1102184" y="1756739"/>
                  <a:pt x="1102184" y="200181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11" name="Freeform 29">
            <a:extLst>
              <a:ext uri="{FF2B5EF4-FFF2-40B4-BE49-F238E27FC236}">
                <a16:creationId xmlns:a16="http://schemas.microsoft.com/office/drawing/2014/main" id="{4F9C35A4-BCA9-E617-2D0C-D36C40F89363}"/>
              </a:ext>
            </a:extLst>
          </p:cNvPr>
          <p:cNvSpPr/>
          <p:nvPr/>
        </p:nvSpPr>
        <p:spPr>
          <a:xfrm>
            <a:off x="5204019" y="4562693"/>
            <a:ext cx="1879307" cy="2002162"/>
          </a:xfrm>
          <a:custGeom>
            <a:avLst/>
            <a:gdLst>
              <a:gd name="connsiteX0" fmla="*/ 1434487 w 1859394"/>
              <a:gd name="connsiteY0" fmla="*/ 0 h 2002162"/>
              <a:gd name="connsiteX1" fmla="*/ 1859394 w 1859394"/>
              <a:gd name="connsiteY1" fmla="*/ 3399 h 2002162"/>
              <a:gd name="connsiteX2" fmla="*/ 462299 w 1859394"/>
              <a:gd name="connsiteY2" fmla="*/ 2002162 h 2002162"/>
              <a:gd name="connsiteX3" fmla="*/ 0 w 1859394"/>
              <a:gd name="connsiteY3" fmla="*/ 2002162 h 2002162"/>
              <a:gd name="connsiteX4" fmla="*/ 1434487 w 1859394"/>
              <a:gd name="connsiteY4" fmla="*/ 0 h 2002162"/>
              <a:gd name="connsiteX0" fmla="*/ 1434487 w 1859394"/>
              <a:gd name="connsiteY0" fmla="*/ 0 h 2002162"/>
              <a:gd name="connsiteX1" fmla="*/ 1859394 w 1859394"/>
              <a:gd name="connsiteY1" fmla="*/ 3399 h 2002162"/>
              <a:gd name="connsiteX2" fmla="*/ 462299 w 1859394"/>
              <a:gd name="connsiteY2" fmla="*/ 2002162 h 2002162"/>
              <a:gd name="connsiteX3" fmla="*/ 0 w 1859394"/>
              <a:gd name="connsiteY3" fmla="*/ 2002162 h 2002162"/>
              <a:gd name="connsiteX4" fmla="*/ 1434487 w 1859394"/>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303"/>
              <a:gd name="connsiteY0" fmla="*/ 0 h 2002162"/>
              <a:gd name="connsiteX1" fmla="*/ 1879273 w 1879303"/>
              <a:gd name="connsiteY1" fmla="*/ 3399 h 2002162"/>
              <a:gd name="connsiteX2" fmla="*/ 463890 w 1879303"/>
              <a:gd name="connsiteY2" fmla="*/ 1998505 h 2002162"/>
              <a:gd name="connsiteX3" fmla="*/ 0 w 1879303"/>
              <a:gd name="connsiteY3" fmla="*/ 2002162 h 2002162"/>
              <a:gd name="connsiteX4" fmla="*/ 1454366 w 1879303"/>
              <a:gd name="connsiteY4" fmla="*/ 0 h 2002162"/>
              <a:gd name="connsiteX0" fmla="*/ 1454366 w 1879307"/>
              <a:gd name="connsiteY0" fmla="*/ 0 h 2002162"/>
              <a:gd name="connsiteX1" fmla="*/ 1879273 w 1879307"/>
              <a:gd name="connsiteY1" fmla="*/ 3399 h 2002162"/>
              <a:gd name="connsiteX2" fmla="*/ 463890 w 1879307"/>
              <a:gd name="connsiteY2" fmla="*/ 1998505 h 2002162"/>
              <a:gd name="connsiteX3" fmla="*/ 0 w 1879307"/>
              <a:gd name="connsiteY3" fmla="*/ 2002162 h 2002162"/>
              <a:gd name="connsiteX4" fmla="*/ 1454366 w 1879307"/>
              <a:gd name="connsiteY4" fmla="*/ 0 h 200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07" h="2002162">
                <a:moveTo>
                  <a:pt x="1454366" y="0"/>
                </a:moveTo>
                <a:lnTo>
                  <a:pt x="1879273" y="3399"/>
                </a:lnTo>
                <a:cubicBezTo>
                  <a:pt x="1885406" y="881793"/>
                  <a:pt x="1061262" y="984778"/>
                  <a:pt x="463890" y="1998505"/>
                </a:cubicBezTo>
                <a:lnTo>
                  <a:pt x="0" y="2002162"/>
                </a:lnTo>
                <a:cubicBezTo>
                  <a:pt x="577713" y="951204"/>
                  <a:pt x="1420682" y="821165"/>
                  <a:pt x="1454366" y="0"/>
                </a:cubicBez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13" name="TextBox 32">
            <a:extLst>
              <a:ext uri="{FF2B5EF4-FFF2-40B4-BE49-F238E27FC236}">
                <a16:creationId xmlns:a16="http://schemas.microsoft.com/office/drawing/2014/main" id="{66F8816A-F7AE-2507-6EBA-B4B4D4CBC879}"/>
              </a:ext>
            </a:extLst>
          </p:cNvPr>
          <p:cNvSpPr txBox="1"/>
          <p:nvPr/>
        </p:nvSpPr>
        <p:spPr>
          <a:xfrm>
            <a:off x="6764516" y="5197108"/>
            <a:ext cx="553257"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D</a:t>
            </a:r>
            <a:endParaRPr lang="ko-KR" altLang="en-US" sz="5400" b="1" dirty="0">
              <a:solidFill>
                <a:schemeClr val="bg1"/>
              </a:solidFill>
              <a:cs typeface="Arial" pitchFamily="34" charset="0"/>
            </a:endParaRPr>
          </a:p>
        </p:txBody>
      </p:sp>
      <p:sp>
        <p:nvSpPr>
          <p:cNvPr id="114" name="Freeform 3">
            <a:extLst>
              <a:ext uri="{FF2B5EF4-FFF2-40B4-BE49-F238E27FC236}">
                <a16:creationId xmlns:a16="http://schemas.microsoft.com/office/drawing/2014/main" id="{ADD67B54-E614-1FE9-89FA-E8EC48956562}"/>
              </a:ext>
            </a:extLst>
          </p:cNvPr>
          <p:cNvSpPr/>
          <p:nvPr/>
        </p:nvSpPr>
        <p:spPr>
          <a:xfrm flipH="1">
            <a:off x="4430345" y="4562633"/>
            <a:ext cx="1879307" cy="2002162"/>
          </a:xfrm>
          <a:custGeom>
            <a:avLst/>
            <a:gdLst>
              <a:gd name="connsiteX0" fmla="*/ 1434487 w 1859394"/>
              <a:gd name="connsiteY0" fmla="*/ 0 h 2002162"/>
              <a:gd name="connsiteX1" fmla="*/ 1859394 w 1859394"/>
              <a:gd name="connsiteY1" fmla="*/ 3399 h 2002162"/>
              <a:gd name="connsiteX2" fmla="*/ 462299 w 1859394"/>
              <a:gd name="connsiteY2" fmla="*/ 2002162 h 2002162"/>
              <a:gd name="connsiteX3" fmla="*/ 0 w 1859394"/>
              <a:gd name="connsiteY3" fmla="*/ 2002162 h 2002162"/>
              <a:gd name="connsiteX4" fmla="*/ 1434487 w 1859394"/>
              <a:gd name="connsiteY4" fmla="*/ 0 h 2002162"/>
              <a:gd name="connsiteX0" fmla="*/ 1434487 w 1859394"/>
              <a:gd name="connsiteY0" fmla="*/ 0 h 2002162"/>
              <a:gd name="connsiteX1" fmla="*/ 1859394 w 1859394"/>
              <a:gd name="connsiteY1" fmla="*/ 3399 h 2002162"/>
              <a:gd name="connsiteX2" fmla="*/ 462299 w 1859394"/>
              <a:gd name="connsiteY2" fmla="*/ 2002162 h 2002162"/>
              <a:gd name="connsiteX3" fmla="*/ 0 w 1859394"/>
              <a:gd name="connsiteY3" fmla="*/ 2002162 h 2002162"/>
              <a:gd name="connsiteX4" fmla="*/ 1434487 w 1859394"/>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82178 w 1879273"/>
              <a:gd name="connsiteY2" fmla="*/ 2002162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273"/>
              <a:gd name="connsiteY0" fmla="*/ 0 h 2002162"/>
              <a:gd name="connsiteX1" fmla="*/ 1879273 w 1879273"/>
              <a:gd name="connsiteY1" fmla="*/ 3399 h 2002162"/>
              <a:gd name="connsiteX2" fmla="*/ 463890 w 1879273"/>
              <a:gd name="connsiteY2" fmla="*/ 1998505 h 2002162"/>
              <a:gd name="connsiteX3" fmla="*/ 0 w 1879273"/>
              <a:gd name="connsiteY3" fmla="*/ 2002162 h 2002162"/>
              <a:gd name="connsiteX4" fmla="*/ 1454366 w 1879273"/>
              <a:gd name="connsiteY4" fmla="*/ 0 h 2002162"/>
              <a:gd name="connsiteX0" fmla="*/ 1454366 w 1879303"/>
              <a:gd name="connsiteY0" fmla="*/ 0 h 2002162"/>
              <a:gd name="connsiteX1" fmla="*/ 1879273 w 1879303"/>
              <a:gd name="connsiteY1" fmla="*/ 3399 h 2002162"/>
              <a:gd name="connsiteX2" fmla="*/ 463890 w 1879303"/>
              <a:gd name="connsiteY2" fmla="*/ 1998505 h 2002162"/>
              <a:gd name="connsiteX3" fmla="*/ 0 w 1879303"/>
              <a:gd name="connsiteY3" fmla="*/ 2002162 h 2002162"/>
              <a:gd name="connsiteX4" fmla="*/ 1454366 w 1879303"/>
              <a:gd name="connsiteY4" fmla="*/ 0 h 2002162"/>
              <a:gd name="connsiteX0" fmla="*/ 1454366 w 1879307"/>
              <a:gd name="connsiteY0" fmla="*/ 0 h 2002162"/>
              <a:gd name="connsiteX1" fmla="*/ 1879273 w 1879307"/>
              <a:gd name="connsiteY1" fmla="*/ 3399 h 2002162"/>
              <a:gd name="connsiteX2" fmla="*/ 463890 w 1879307"/>
              <a:gd name="connsiteY2" fmla="*/ 1998505 h 2002162"/>
              <a:gd name="connsiteX3" fmla="*/ 0 w 1879307"/>
              <a:gd name="connsiteY3" fmla="*/ 2002162 h 2002162"/>
              <a:gd name="connsiteX4" fmla="*/ 1454366 w 1879307"/>
              <a:gd name="connsiteY4" fmla="*/ 0 h 200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07" h="2002162">
                <a:moveTo>
                  <a:pt x="1454366" y="0"/>
                </a:moveTo>
                <a:lnTo>
                  <a:pt x="1879273" y="3399"/>
                </a:lnTo>
                <a:cubicBezTo>
                  <a:pt x="1885406" y="881793"/>
                  <a:pt x="1061262" y="984778"/>
                  <a:pt x="463890" y="1998505"/>
                </a:cubicBezTo>
                <a:lnTo>
                  <a:pt x="0" y="2002162"/>
                </a:lnTo>
                <a:cubicBezTo>
                  <a:pt x="577713" y="951204"/>
                  <a:pt x="1420682" y="821165"/>
                  <a:pt x="1454366" y="0"/>
                </a:cubicBez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15" name="TextBox 8">
            <a:extLst>
              <a:ext uri="{FF2B5EF4-FFF2-40B4-BE49-F238E27FC236}">
                <a16:creationId xmlns:a16="http://schemas.microsoft.com/office/drawing/2014/main" id="{173105D5-8048-911C-8FA4-0E157E697AE0}"/>
              </a:ext>
            </a:extLst>
          </p:cNvPr>
          <p:cNvSpPr txBox="1"/>
          <p:nvPr/>
        </p:nvSpPr>
        <p:spPr>
          <a:xfrm>
            <a:off x="4195393" y="3092393"/>
            <a:ext cx="450615"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A</a:t>
            </a:r>
            <a:endParaRPr lang="ko-KR" altLang="en-US" sz="5400" b="1" dirty="0">
              <a:solidFill>
                <a:schemeClr val="bg1"/>
              </a:solidFill>
              <a:cs typeface="Arial" pitchFamily="34" charset="0"/>
            </a:endParaRPr>
          </a:p>
        </p:txBody>
      </p:sp>
      <p:sp>
        <p:nvSpPr>
          <p:cNvPr id="116" name="TextBox 10">
            <a:extLst>
              <a:ext uri="{FF2B5EF4-FFF2-40B4-BE49-F238E27FC236}">
                <a16:creationId xmlns:a16="http://schemas.microsoft.com/office/drawing/2014/main" id="{59D4917E-EA6A-65B5-3BDA-08B450F76138}"/>
              </a:ext>
            </a:extLst>
          </p:cNvPr>
          <p:cNvSpPr txBox="1"/>
          <p:nvPr/>
        </p:nvSpPr>
        <p:spPr>
          <a:xfrm>
            <a:off x="4278096" y="5208343"/>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C</a:t>
            </a:r>
            <a:endParaRPr lang="ko-KR" altLang="en-US" sz="5400" b="1" dirty="0">
              <a:solidFill>
                <a:schemeClr val="bg1"/>
              </a:solidFill>
              <a:cs typeface="Arial" pitchFamily="34" charset="0"/>
            </a:endParaRPr>
          </a:p>
        </p:txBody>
      </p:sp>
      <p:sp>
        <p:nvSpPr>
          <p:cNvPr id="117" name="Rectangle 16">
            <a:extLst>
              <a:ext uri="{FF2B5EF4-FFF2-40B4-BE49-F238E27FC236}">
                <a16:creationId xmlns:a16="http://schemas.microsoft.com/office/drawing/2014/main" id="{68620558-DEBA-129D-D5C5-CAC715AE7C97}"/>
              </a:ext>
            </a:extLst>
          </p:cNvPr>
          <p:cNvSpPr/>
          <p:nvPr/>
        </p:nvSpPr>
        <p:spPr>
          <a:xfrm rot="2700000">
            <a:off x="5452311" y="4024414"/>
            <a:ext cx="668298" cy="97770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38377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B928FD3-2D0A-6654-26B3-099EAB51E352}"/>
              </a:ext>
            </a:extLst>
          </p:cNvPr>
          <p:cNvSpPr/>
          <p:nvPr/>
        </p:nvSpPr>
        <p:spPr>
          <a:xfrm>
            <a:off x="27845" y="677634"/>
            <a:ext cx="11024229" cy="343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13">
            <a:extLst>
              <a:ext uri="{FF2B5EF4-FFF2-40B4-BE49-F238E27FC236}">
                <a16:creationId xmlns:a16="http://schemas.microsoft.com/office/drawing/2014/main" id="{8C3CBB9F-336D-847D-6F61-01C9E5D680D8}"/>
              </a:ext>
            </a:extLst>
          </p:cNvPr>
          <p:cNvSpPr txBox="1"/>
          <p:nvPr/>
        </p:nvSpPr>
        <p:spPr>
          <a:xfrm>
            <a:off x="678224" y="124357"/>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2</a:t>
            </a:r>
            <a:endParaRPr lang="ko-KR" altLang="en-US" sz="9600" b="1" dirty="0">
              <a:solidFill>
                <a:schemeClr val="bg1"/>
              </a:solidFill>
              <a:cs typeface="Arial" pitchFamily="34" charset="0"/>
            </a:endParaRPr>
          </a:p>
        </p:txBody>
      </p:sp>
      <p:grpSp>
        <p:nvGrpSpPr>
          <p:cNvPr id="24" name="그룹 41">
            <a:extLst>
              <a:ext uri="{FF2B5EF4-FFF2-40B4-BE49-F238E27FC236}">
                <a16:creationId xmlns:a16="http://schemas.microsoft.com/office/drawing/2014/main" id="{B37F99E8-F4E5-AAEB-31E9-021090802CC9}"/>
              </a:ext>
            </a:extLst>
          </p:cNvPr>
          <p:cNvGrpSpPr/>
          <p:nvPr/>
        </p:nvGrpSpPr>
        <p:grpSpPr>
          <a:xfrm rot="10800000">
            <a:off x="1419355" y="1767991"/>
            <a:ext cx="2999214" cy="637340"/>
            <a:chOff x="1482371" y="2530570"/>
            <a:chExt cx="2908566" cy="637340"/>
          </a:xfrm>
          <a:solidFill>
            <a:schemeClr val="accent3"/>
          </a:solidFill>
        </p:grpSpPr>
        <p:sp>
          <p:nvSpPr>
            <p:cNvPr id="25" name="직사각형 1">
              <a:extLst>
                <a:ext uri="{FF2B5EF4-FFF2-40B4-BE49-F238E27FC236}">
                  <a16:creationId xmlns:a16="http://schemas.microsoft.com/office/drawing/2014/main" id="{E3AB44DD-3FBF-C041-3BFB-268E16CE6110}"/>
                </a:ext>
              </a:extLst>
            </p:cNvPr>
            <p:cNvSpPr/>
            <p:nvPr/>
          </p:nvSpPr>
          <p:spPr>
            <a:xfrm>
              <a:off x="1482371" y="2530571"/>
              <a:ext cx="28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직사각형 2">
              <a:extLst>
                <a:ext uri="{FF2B5EF4-FFF2-40B4-BE49-F238E27FC236}">
                  <a16:creationId xmlns:a16="http://schemas.microsoft.com/office/drawing/2014/main" id="{1D6DFFDB-B02B-7FF5-4C10-BF3C622728A0}"/>
                </a:ext>
              </a:extLst>
            </p:cNvPr>
            <p:cNvSpPr/>
            <p:nvPr/>
          </p:nvSpPr>
          <p:spPr>
            <a:xfrm rot="5400000">
              <a:off x="4019899" y="2796872"/>
              <a:ext cx="637340" cy="104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0" name="Oval 18">
            <a:extLst>
              <a:ext uri="{FF2B5EF4-FFF2-40B4-BE49-F238E27FC236}">
                <a16:creationId xmlns:a16="http://schemas.microsoft.com/office/drawing/2014/main" id="{4905F054-17DC-3BB1-82AC-C7CC93C60525}"/>
              </a:ext>
            </a:extLst>
          </p:cNvPr>
          <p:cNvSpPr/>
          <p:nvPr/>
        </p:nvSpPr>
        <p:spPr>
          <a:xfrm>
            <a:off x="546989" y="75991"/>
            <a:ext cx="1744732" cy="1692000"/>
          </a:xfrm>
          <a:prstGeom prst="ellipse">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Isosceles Triangle 34">
            <a:extLst>
              <a:ext uri="{FF2B5EF4-FFF2-40B4-BE49-F238E27FC236}">
                <a16:creationId xmlns:a16="http://schemas.microsoft.com/office/drawing/2014/main" id="{A2E79C52-39E6-1DDC-9374-A186FB760D4F}"/>
              </a:ext>
            </a:extLst>
          </p:cNvPr>
          <p:cNvSpPr/>
          <p:nvPr/>
        </p:nvSpPr>
        <p:spPr>
          <a:xfrm rot="5400000">
            <a:off x="10751781" y="596428"/>
            <a:ext cx="1063036" cy="50544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TextBox 40">
            <a:extLst>
              <a:ext uri="{FF2B5EF4-FFF2-40B4-BE49-F238E27FC236}">
                <a16:creationId xmlns:a16="http://schemas.microsoft.com/office/drawing/2014/main" id="{B3CEBCAC-FF5D-CDEA-AB48-CAEEBE228E42}"/>
              </a:ext>
            </a:extLst>
          </p:cNvPr>
          <p:cNvSpPr txBox="1"/>
          <p:nvPr/>
        </p:nvSpPr>
        <p:spPr>
          <a:xfrm>
            <a:off x="1729295" y="1757912"/>
            <a:ext cx="9453230" cy="523220"/>
          </a:xfrm>
          <a:prstGeom prst="rect">
            <a:avLst/>
          </a:prstGeom>
          <a:solidFill>
            <a:schemeClr val="bg1"/>
          </a:solidFill>
          <a:ln>
            <a:noFill/>
          </a:ln>
        </p:spPr>
        <p:txBody>
          <a:bodyPr wrap="square" rtlCol="0">
            <a:spAutoFit/>
          </a:bodyPr>
          <a:lstStyle/>
          <a:p>
            <a:r>
              <a:rPr lang="en-US" altLang="ko-KR" sz="2800" b="1" dirty="0">
                <a:solidFill>
                  <a:schemeClr val="tx1">
                    <a:lumMod val="75000"/>
                    <a:lumOff val="25000"/>
                  </a:schemeClr>
                </a:solidFill>
                <a:cs typeface="Arial" pitchFamily="34" charset="0"/>
              </a:rPr>
              <a:t>2.2 LE TROUBLE DU DÉVELOPPEMENT DU LANGAGE</a:t>
            </a:r>
            <a:endParaRPr lang="ko-KR" altLang="en-US" sz="2800" b="1" dirty="0">
              <a:solidFill>
                <a:schemeClr val="tx1">
                  <a:lumMod val="75000"/>
                  <a:lumOff val="25000"/>
                </a:schemeClr>
              </a:solidFill>
              <a:cs typeface="Arial" pitchFamily="34" charset="0"/>
            </a:endParaRPr>
          </a:p>
        </p:txBody>
      </p:sp>
      <p:sp>
        <p:nvSpPr>
          <p:cNvPr id="72" name="Rounded Rectangle 5">
            <a:extLst>
              <a:ext uri="{FF2B5EF4-FFF2-40B4-BE49-F238E27FC236}">
                <a16:creationId xmlns:a16="http://schemas.microsoft.com/office/drawing/2014/main" id="{415A112D-65BA-58F0-A590-6A21D6B33588}"/>
              </a:ext>
            </a:extLst>
          </p:cNvPr>
          <p:cNvSpPr/>
          <p:nvPr/>
        </p:nvSpPr>
        <p:spPr>
          <a:xfrm flipH="1">
            <a:off x="992017" y="583054"/>
            <a:ext cx="854676" cy="67787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 name="Group 50">
            <a:extLst>
              <a:ext uri="{FF2B5EF4-FFF2-40B4-BE49-F238E27FC236}">
                <a16:creationId xmlns:a16="http://schemas.microsoft.com/office/drawing/2014/main" id="{0EBA9CEA-5501-8F2C-A246-3918DA36C067}"/>
              </a:ext>
            </a:extLst>
          </p:cNvPr>
          <p:cNvGrpSpPr/>
          <p:nvPr/>
        </p:nvGrpSpPr>
        <p:grpSpPr>
          <a:xfrm>
            <a:off x="375633" y="2838243"/>
            <a:ext cx="1926692" cy="3797311"/>
            <a:chOff x="8639132" y="1226194"/>
            <a:chExt cx="2538541" cy="4897619"/>
          </a:xfrm>
        </p:grpSpPr>
        <p:grpSp>
          <p:nvGrpSpPr>
            <p:cNvPr id="3" name="Group 2">
              <a:extLst>
                <a:ext uri="{FF2B5EF4-FFF2-40B4-BE49-F238E27FC236}">
                  <a16:creationId xmlns:a16="http://schemas.microsoft.com/office/drawing/2014/main" id="{1F6D066F-C015-3FC7-24A4-EA6C8E7D6B72}"/>
                </a:ext>
              </a:extLst>
            </p:cNvPr>
            <p:cNvGrpSpPr/>
            <p:nvPr/>
          </p:nvGrpSpPr>
          <p:grpSpPr>
            <a:xfrm>
              <a:off x="9361227" y="4899623"/>
              <a:ext cx="1422003" cy="1224190"/>
              <a:chOff x="5580112" y="4160675"/>
              <a:chExt cx="2016224" cy="1735751"/>
            </a:xfrm>
          </p:grpSpPr>
          <p:sp>
            <p:nvSpPr>
              <p:cNvPr id="31" name="Trapezoid 1">
                <a:extLst>
                  <a:ext uri="{FF2B5EF4-FFF2-40B4-BE49-F238E27FC236}">
                    <a16:creationId xmlns:a16="http://schemas.microsoft.com/office/drawing/2014/main" id="{0E94D12B-5A91-B993-CCFF-4962AECACE4A}"/>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Trapezoid 6">
                <a:extLst>
                  <a:ext uri="{FF2B5EF4-FFF2-40B4-BE49-F238E27FC236}">
                    <a16:creationId xmlns:a16="http://schemas.microsoft.com/office/drawing/2014/main" id="{654027E7-3675-AADB-9578-B4721803D425}"/>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Oval 5">
                <a:extLst>
                  <a:ext uri="{FF2B5EF4-FFF2-40B4-BE49-F238E27FC236}">
                    <a16:creationId xmlns:a16="http://schemas.microsoft.com/office/drawing/2014/main" id="{A11CF633-9AF7-1E06-47AE-AE3C746D72E2}"/>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4" name="Oval 1">
              <a:extLst>
                <a:ext uri="{FF2B5EF4-FFF2-40B4-BE49-F238E27FC236}">
                  <a16:creationId xmlns:a16="http://schemas.microsoft.com/office/drawing/2014/main" id="{F5C96A23-11F7-AB96-F6D4-8F1F8F997E51}"/>
                </a:ext>
              </a:extLst>
            </p:cNvPr>
            <p:cNvSpPr/>
            <p:nvPr/>
          </p:nvSpPr>
          <p:spPr>
            <a:xfrm>
              <a:off x="9251061" y="1226194"/>
              <a:ext cx="1532091" cy="1343867"/>
            </a:xfrm>
            <a:custGeom>
              <a:avLst/>
              <a:gdLst/>
              <a:ahLst/>
              <a:cxnLst/>
              <a:rect l="l" t="t" r="r" b="b"/>
              <a:pathLst>
                <a:path w="1629237" h="1429078">
                  <a:moveTo>
                    <a:pt x="788250" y="811267"/>
                  </a:moveTo>
                  <a:cubicBezTo>
                    <a:pt x="777162" y="823036"/>
                    <a:pt x="761883" y="830075"/>
                    <a:pt x="745080" y="830075"/>
                  </a:cubicBezTo>
                  <a:cubicBezTo>
                    <a:pt x="731312" y="830075"/>
                    <a:pt x="718566" y="825349"/>
                    <a:pt x="708901" y="816356"/>
                  </a:cubicBezTo>
                  <a:lnTo>
                    <a:pt x="793313" y="1349315"/>
                  </a:lnTo>
                  <a:lnTo>
                    <a:pt x="826489" y="1349049"/>
                  </a:lnTo>
                  <a:lnTo>
                    <a:pt x="826489" y="1349030"/>
                  </a:lnTo>
                  <a:lnTo>
                    <a:pt x="827682" y="1349040"/>
                  </a:lnTo>
                  <a:lnTo>
                    <a:pt x="828874" y="1349030"/>
                  </a:lnTo>
                  <a:lnTo>
                    <a:pt x="828874" y="1349049"/>
                  </a:lnTo>
                  <a:lnTo>
                    <a:pt x="861656" y="1349312"/>
                  </a:lnTo>
                  <a:lnTo>
                    <a:pt x="945043" y="822831"/>
                  </a:lnTo>
                  <a:cubicBezTo>
                    <a:pt x="936966" y="827649"/>
                    <a:pt x="927625" y="830075"/>
                    <a:pt x="917761" y="830075"/>
                  </a:cubicBezTo>
                  <a:cubicBezTo>
                    <a:pt x="900958" y="830075"/>
                    <a:pt x="885679" y="823036"/>
                    <a:pt x="874591" y="811267"/>
                  </a:cubicBezTo>
                  <a:cubicBezTo>
                    <a:pt x="863502" y="823036"/>
                    <a:pt x="848223" y="830075"/>
                    <a:pt x="831420" y="830075"/>
                  </a:cubicBezTo>
                  <a:cubicBezTo>
                    <a:pt x="814617" y="830075"/>
                    <a:pt x="799338" y="823036"/>
                    <a:pt x="788250" y="811267"/>
                  </a:cubicBezTo>
                  <a:close/>
                  <a:moveTo>
                    <a:pt x="1629237" y="597932"/>
                  </a:moveTo>
                  <a:lnTo>
                    <a:pt x="1629237" y="724090"/>
                  </a:lnTo>
                  <a:lnTo>
                    <a:pt x="1449012" y="698858"/>
                  </a:lnTo>
                  <a:lnTo>
                    <a:pt x="1449012" y="623164"/>
                  </a:lnTo>
                  <a:close/>
                  <a:moveTo>
                    <a:pt x="0" y="597932"/>
                  </a:moveTo>
                  <a:lnTo>
                    <a:pt x="180225" y="623164"/>
                  </a:lnTo>
                  <a:lnTo>
                    <a:pt x="180225" y="698858"/>
                  </a:lnTo>
                  <a:lnTo>
                    <a:pt x="0" y="724090"/>
                  </a:lnTo>
                  <a:close/>
                  <a:moveTo>
                    <a:pt x="826489" y="343855"/>
                  </a:moveTo>
                  <a:cubicBezTo>
                    <a:pt x="582980" y="344141"/>
                    <a:pt x="385675" y="541640"/>
                    <a:pt x="385675" y="785222"/>
                  </a:cubicBezTo>
                  <a:cubicBezTo>
                    <a:pt x="385675" y="950118"/>
                    <a:pt x="503361" y="1112862"/>
                    <a:pt x="596022" y="1187212"/>
                  </a:cubicBezTo>
                  <a:cubicBezTo>
                    <a:pt x="638271" y="1236093"/>
                    <a:pt x="634922" y="1237095"/>
                    <a:pt x="652091" y="1299657"/>
                  </a:cubicBezTo>
                  <a:cubicBezTo>
                    <a:pt x="658931" y="1343524"/>
                    <a:pt x="645074" y="1347909"/>
                    <a:pt x="684382" y="1350189"/>
                  </a:cubicBezTo>
                  <a:lnTo>
                    <a:pt x="713002" y="1349959"/>
                  </a:lnTo>
                  <a:lnTo>
                    <a:pt x="616715" y="742031"/>
                  </a:lnTo>
                  <a:cubicBezTo>
                    <a:pt x="613343" y="720743"/>
                    <a:pt x="627867" y="700753"/>
                    <a:pt x="649155" y="697381"/>
                  </a:cubicBezTo>
                  <a:lnTo>
                    <a:pt x="650512" y="697167"/>
                  </a:lnTo>
                  <a:cubicBezTo>
                    <a:pt x="669859" y="694102"/>
                    <a:pt x="688135" y="705820"/>
                    <a:pt x="693142" y="724182"/>
                  </a:cubicBezTo>
                  <a:cubicBezTo>
                    <a:pt x="703502" y="705062"/>
                    <a:pt x="722973" y="692875"/>
                    <a:pt x="745080" y="692875"/>
                  </a:cubicBezTo>
                  <a:cubicBezTo>
                    <a:pt x="761883" y="692875"/>
                    <a:pt x="777162" y="699916"/>
                    <a:pt x="788250" y="711684"/>
                  </a:cubicBezTo>
                  <a:cubicBezTo>
                    <a:pt x="799338" y="699916"/>
                    <a:pt x="814617" y="692875"/>
                    <a:pt x="831420" y="692875"/>
                  </a:cubicBezTo>
                  <a:cubicBezTo>
                    <a:pt x="848223" y="692875"/>
                    <a:pt x="863502" y="699916"/>
                    <a:pt x="874591" y="711684"/>
                  </a:cubicBezTo>
                  <a:cubicBezTo>
                    <a:pt x="885679" y="699916"/>
                    <a:pt x="900958" y="692875"/>
                    <a:pt x="917761" y="692875"/>
                  </a:cubicBezTo>
                  <a:cubicBezTo>
                    <a:pt x="936430" y="692875"/>
                    <a:pt x="953219" y="701567"/>
                    <a:pt x="964433" y="715752"/>
                  </a:cubicBezTo>
                  <a:cubicBezTo>
                    <a:pt x="971427" y="700847"/>
                    <a:pt x="987718" y="691969"/>
                    <a:pt x="1004850" y="694683"/>
                  </a:cubicBezTo>
                  <a:lnTo>
                    <a:pt x="1006207" y="694898"/>
                  </a:lnTo>
                  <a:cubicBezTo>
                    <a:pt x="1027496" y="698270"/>
                    <a:pt x="1042019" y="718259"/>
                    <a:pt x="1038647" y="739547"/>
                  </a:cubicBezTo>
                  <a:lnTo>
                    <a:pt x="941968" y="1349956"/>
                  </a:lnTo>
                  <a:lnTo>
                    <a:pt x="970980" y="1350189"/>
                  </a:lnTo>
                  <a:cubicBezTo>
                    <a:pt x="1010288" y="1347909"/>
                    <a:pt x="996432" y="1343524"/>
                    <a:pt x="1003271" y="1299657"/>
                  </a:cubicBezTo>
                  <a:cubicBezTo>
                    <a:pt x="1020440" y="1237095"/>
                    <a:pt x="1017091" y="1236093"/>
                    <a:pt x="1059340" y="1187212"/>
                  </a:cubicBezTo>
                  <a:cubicBezTo>
                    <a:pt x="1152001" y="1112862"/>
                    <a:pt x="1269687" y="950118"/>
                    <a:pt x="1269687" y="785222"/>
                  </a:cubicBezTo>
                  <a:cubicBezTo>
                    <a:pt x="1269687" y="541640"/>
                    <a:pt x="1072383" y="344141"/>
                    <a:pt x="828874" y="343855"/>
                  </a:cubicBezTo>
                  <a:lnTo>
                    <a:pt x="828874" y="343965"/>
                  </a:lnTo>
                  <a:lnTo>
                    <a:pt x="827682" y="343872"/>
                  </a:lnTo>
                  <a:lnTo>
                    <a:pt x="826489" y="343965"/>
                  </a:lnTo>
                  <a:close/>
                  <a:moveTo>
                    <a:pt x="826666" y="234292"/>
                  </a:moveTo>
                  <a:lnTo>
                    <a:pt x="827682" y="234370"/>
                  </a:lnTo>
                  <a:lnTo>
                    <a:pt x="828696" y="234292"/>
                  </a:lnTo>
                  <a:cubicBezTo>
                    <a:pt x="1127204" y="234292"/>
                    <a:pt x="1369193" y="476281"/>
                    <a:pt x="1369193" y="774790"/>
                  </a:cubicBezTo>
                  <a:cubicBezTo>
                    <a:pt x="1369193" y="976792"/>
                    <a:pt x="1224964" y="1176156"/>
                    <a:pt x="1111484" y="1267155"/>
                  </a:cubicBezTo>
                  <a:cubicBezTo>
                    <a:pt x="1077677" y="1306104"/>
                    <a:pt x="1092596" y="1326571"/>
                    <a:pt x="1085332" y="1377346"/>
                  </a:cubicBezTo>
                  <a:cubicBezTo>
                    <a:pt x="1066445" y="1416544"/>
                    <a:pt x="1049551" y="1429078"/>
                    <a:pt x="1016165" y="1429078"/>
                  </a:cubicBezTo>
                  <a:lnTo>
                    <a:pt x="827682" y="1428403"/>
                  </a:lnTo>
                  <a:lnTo>
                    <a:pt x="639197" y="1429078"/>
                  </a:lnTo>
                  <a:cubicBezTo>
                    <a:pt x="605812" y="1429078"/>
                    <a:pt x="588918" y="1416544"/>
                    <a:pt x="570030" y="1377346"/>
                  </a:cubicBezTo>
                  <a:cubicBezTo>
                    <a:pt x="562766" y="1326571"/>
                    <a:pt x="577686" y="1306104"/>
                    <a:pt x="543878" y="1267155"/>
                  </a:cubicBezTo>
                  <a:cubicBezTo>
                    <a:pt x="430398" y="1176156"/>
                    <a:pt x="286169" y="976792"/>
                    <a:pt x="286169" y="774790"/>
                  </a:cubicBezTo>
                  <a:cubicBezTo>
                    <a:pt x="286169" y="476281"/>
                    <a:pt x="528158" y="234292"/>
                    <a:pt x="826666" y="234292"/>
                  </a:cubicBezTo>
                  <a:close/>
                  <a:moveTo>
                    <a:pt x="1287881" y="124716"/>
                  </a:moveTo>
                  <a:lnTo>
                    <a:pt x="1384523" y="205808"/>
                  </a:lnTo>
                  <a:lnTo>
                    <a:pt x="1249349" y="327650"/>
                  </a:lnTo>
                  <a:lnTo>
                    <a:pt x="1191363" y="278995"/>
                  </a:lnTo>
                  <a:close/>
                  <a:moveTo>
                    <a:pt x="332408" y="124716"/>
                  </a:moveTo>
                  <a:lnTo>
                    <a:pt x="428926" y="278995"/>
                  </a:lnTo>
                  <a:lnTo>
                    <a:pt x="370940" y="327650"/>
                  </a:lnTo>
                  <a:lnTo>
                    <a:pt x="235766" y="205808"/>
                  </a:lnTo>
                  <a:close/>
                  <a:moveTo>
                    <a:pt x="764602" y="0"/>
                  </a:moveTo>
                  <a:lnTo>
                    <a:pt x="890759" y="0"/>
                  </a:lnTo>
                  <a:lnTo>
                    <a:pt x="865528" y="180225"/>
                  </a:lnTo>
                  <a:lnTo>
                    <a:pt x="789834" y="1802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Freeform 9">
              <a:extLst>
                <a:ext uri="{FF2B5EF4-FFF2-40B4-BE49-F238E27FC236}">
                  <a16:creationId xmlns:a16="http://schemas.microsoft.com/office/drawing/2014/main" id="{F33E601E-5788-43CF-3B7D-F05E87FB86A5}"/>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7" name="Group 8">
              <a:extLst>
                <a:ext uri="{FF2B5EF4-FFF2-40B4-BE49-F238E27FC236}">
                  <a16:creationId xmlns:a16="http://schemas.microsoft.com/office/drawing/2014/main" id="{2654220F-D01E-07D2-CE74-C1A293F917A9}"/>
                </a:ext>
              </a:extLst>
            </p:cNvPr>
            <p:cNvGrpSpPr/>
            <p:nvPr/>
          </p:nvGrpSpPr>
          <p:grpSpPr>
            <a:xfrm rot="15300000">
              <a:off x="8824481" y="3920674"/>
              <a:ext cx="840355" cy="1211053"/>
              <a:chOff x="967240" y="3289369"/>
              <a:chExt cx="1100200" cy="1585520"/>
            </a:xfrm>
          </p:grpSpPr>
          <p:sp>
            <p:nvSpPr>
              <p:cNvPr id="23" name="Freeform 3">
                <a:extLst>
                  <a:ext uri="{FF2B5EF4-FFF2-40B4-BE49-F238E27FC236}">
                    <a16:creationId xmlns:a16="http://schemas.microsoft.com/office/drawing/2014/main" id="{1A251799-95D0-15FC-81A2-88B5143F54D4}"/>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Freeform 4">
                <a:extLst>
                  <a:ext uri="{FF2B5EF4-FFF2-40B4-BE49-F238E27FC236}">
                    <a16:creationId xmlns:a16="http://schemas.microsoft.com/office/drawing/2014/main" id="{4AA60058-5C01-6CDE-8DFA-2CD955F38995}"/>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2" name="Freeform 13">
              <a:extLst>
                <a:ext uri="{FF2B5EF4-FFF2-40B4-BE49-F238E27FC236}">
                  <a16:creationId xmlns:a16="http://schemas.microsoft.com/office/drawing/2014/main" id="{3398B1F6-BF68-F1A4-F347-2E2DC9712015}"/>
                </a:ext>
              </a:extLst>
            </p:cNvPr>
            <p:cNvSpPr/>
            <p:nvPr/>
          </p:nvSpPr>
          <p:spPr>
            <a:xfrm rot="4407011">
              <a:off x="10407640" y="2828708"/>
              <a:ext cx="312622" cy="88043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Group 12">
              <a:extLst>
                <a:ext uri="{FF2B5EF4-FFF2-40B4-BE49-F238E27FC236}">
                  <a16:creationId xmlns:a16="http://schemas.microsoft.com/office/drawing/2014/main" id="{D38EDAA1-F13F-C49A-A08B-B2D316724779}"/>
                </a:ext>
              </a:extLst>
            </p:cNvPr>
            <p:cNvGrpSpPr/>
            <p:nvPr/>
          </p:nvGrpSpPr>
          <p:grpSpPr>
            <a:xfrm rot="5400000">
              <a:off x="10163425" y="3352604"/>
              <a:ext cx="830970" cy="1197527"/>
              <a:chOff x="967240" y="3289369"/>
              <a:chExt cx="1100200" cy="1585520"/>
            </a:xfrm>
          </p:grpSpPr>
          <p:sp>
            <p:nvSpPr>
              <p:cNvPr id="21" name="Freeform 16">
                <a:extLst>
                  <a:ext uri="{FF2B5EF4-FFF2-40B4-BE49-F238E27FC236}">
                    <a16:creationId xmlns:a16="http://schemas.microsoft.com/office/drawing/2014/main" id="{9C4C2A14-B17E-D829-DEEA-96678EF1F539}"/>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7">
                <a:extLst>
                  <a:ext uri="{FF2B5EF4-FFF2-40B4-BE49-F238E27FC236}">
                    <a16:creationId xmlns:a16="http://schemas.microsoft.com/office/drawing/2014/main" id="{A85AEA6C-369F-8819-E473-1113A2B12B2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6" name="Freeform 18">
              <a:extLst>
                <a:ext uri="{FF2B5EF4-FFF2-40B4-BE49-F238E27FC236}">
                  <a16:creationId xmlns:a16="http://schemas.microsoft.com/office/drawing/2014/main" id="{9D51A735-C825-AAD8-57D4-A84E75D04F6B}"/>
                </a:ext>
              </a:extLst>
            </p:cNvPr>
            <p:cNvSpPr/>
            <p:nvPr/>
          </p:nvSpPr>
          <p:spPr>
            <a:xfrm rot="7156190" flipV="1">
              <a:off x="9396128" y="2784216"/>
              <a:ext cx="368290" cy="1037214"/>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9">
              <a:extLst>
                <a:ext uri="{FF2B5EF4-FFF2-40B4-BE49-F238E27FC236}">
                  <a16:creationId xmlns:a16="http://schemas.microsoft.com/office/drawing/2014/main" id="{DD11DD45-B914-E77A-AC2A-D556B9988543}"/>
                </a:ext>
              </a:extLst>
            </p:cNvPr>
            <p:cNvSpPr/>
            <p:nvPr/>
          </p:nvSpPr>
          <p:spPr>
            <a:xfrm rot="3762166">
              <a:off x="10320199" y="4082006"/>
              <a:ext cx="352120" cy="991677"/>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Freeform 20">
              <a:extLst>
                <a:ext uri="{FF2B5EF4-FFF2-40B4-BE49-F238E27FC236}">
                  <a16:creationId xmlns:a16="http://schemas.microsoft.com/office/drawing/2014/main" id="{E72B14D8-349B-C3D9-0562-F214128C2051}"/>
                </a:ext>
              </a:extLst>
            </p:cNvPr>
            <p:cNvSpPr/>
            <p:nvPr/>
          </p:nvSpPr>
          <p:spPr>
            <a:xfrm rot="6040617" flipV="1">
              <a:off x="9104381" y="3162082"/>
              <a:ext cx="430914" cy="1213583"/>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Oval 1">
              <a:extLst>
                <a:ext uri="{FF2B5EF4-FFF2-40B4-BE49-F238E27FC236}">
                  <a16:creationId xmlns:a16="http://schemas.microsoft.com/office/drawing/2014/main" id="{4D8C06B8-EFEC-7C5B-C7E7-562436BC7F3B}"/>
                </a:ext>
              </a:extLst>
            </p:cNvPr>
            <p:cNvSpPr/>
            <p:nvPr/>
          </p:nvSpPr>
          <p:spPr>
            <a:xfrm>
              <a:off x="9777559" y="2609739"/>
              <a:ext cx="511534" cy="482610"/>
            </a:xfrm>
            <a:custGeom>
              <a:avLst/>
              <a:gdLst/>
              <a:ahLst/>
              <a:cxnLst/>
              <a:rect l="l" t="t" r="r" b="b"/>
              <a:pathLst>
                <a:path w="543969" h="513210">
                  <a:moveTo>
                    <a:pt x="72529" y="368152"/>
                  </a:moveTo>
                  <a:lnTo>
                    <a:pt x="471440" y="368152"/>
                  </a:lnTo>
                  <a:lnTo>
                    <a:pt x="471440" y="440681"/>
                  </a:lnTo>
                  <a:cubicBezTo>
                    <a:pt x="471440" y="480738"/>
                    <a:pt x="382141" y="513210"/>
                    <a:pt x="271985" y="513210"/>
                  </a:cubicBezTo>
                  <a:cubicBezTo>
                    <a:pt x="161829" y="513210"/>
                    <a:pt x="72529" y="480738"/>
                    <a:pt x="72529" y="440681"/>
                  </a:cubicBezTo>
                  <a:close/>
                  <a:moveTo>
                    <a:pt x="73404" y="245435"/>
                  </a:moveTo>
                  <a:lnTo>
                    <a:pt x="470566" y="245435"/>
                  </a:lnTo>
                  <a:cubicBezTo>
                    <a:pt x="491077" y="245435"/>
                    <a:pt x="507705" y="262062"/>
                    <a:pt x="507705" y="282574"/>
                  </a:cubicBezTo>
                  <a:lnTo>
                    <a:pt x="507705" y="298967"/>
                  </a:lnTo>
                  <a:cubicBezTo>
                    <a:pt x="507705" y="319478"/>
                    <a:pt x="491077" y="336106"/>
                    <a:pt x="470566" y="336106"/>
                  </a:cubicBezTo>
                  <a:lnTo>
                    <a:pt x="73404" y="336106"/>
                  </a:lnTo>
                  <a:cubicBezTo>
                    <a:pt x="52893" y="336106"/>
                    <a:pt x="36265" y="319478"/>
                    <a:pt x="36265" y="298967"/>
                  </a:cubicBezTo>
                  <a:lnTo>
                    <a:pt x="36265" y="282574"/>
                  </a:lnTo>
                  <a:cubicBezTo>
                    <a:pt x="36265" y="262062"/>
                    <a:pt x="52893" y="245435"/>
                    <a:pt x="73404" y="245435"/>
                  </a:cubicBezTo>
                  <a:close/>
                  <a:moveTo>
                    <a:pt x="55271" y="122718"/>
                  </a:moveTo>
                  <a:lnTo>
                    <a:pt x="488697" y="122718"/>
                  </a:lnTo>
                  <a:cubicBezTo>
                    <a:pt x="509209" y="122718"/>
                    <a:pt x="525837" y="139345"/>
                    <a:pt x="525837" y="159856"/>
                  </a:cubicBezTo>
                  <a:lnTo>
                    <a:pt x="525837" y="176250"/>
                  </a:lnTo>
                  <a:cubicBezTo>
                    <a:pt x="525837" y="196761"/>
                    <a:pt x="509209" y="213389"/>
                    <a:pt x="488697" y="213389"/>
                  </a:cubicBezTo>
                  <a:lnTo>
                    <a:pt x="55271" y="213389"/>
                  </a:lnTo>
                  <a:cubicBezTo>
                    <a:pt x="34760" y="213389"/>
                    <a:pt x="18132" y="196761"/>
                    <a:pt x="18132" y="176250"/>
                  </a:cubicBezTo>
                  <a:lnTo>
                    <a:pt x="18132" y="159856"/>
                  </a:lnTo>
                  <a:cubicBezTo>
                    <a:pt x="18132" y="139345"/>
                    <a:pt x="34760" y="122718"/>
                    <a:pt x="55271" y="122718"/>
                  </a:cubicBezTo>
                  <a:close/>
                  <a:moveTo>
                    <a:pt x="37139" y="0"/>
                  </a:moveTo>
                  <a:lnTo>
                    <a:pt x="506830" y="0"/>
                  </a:lnTo>
                  <a:cubicBezTo>
                    <a:pt x="527341" y="0"/>
                    <a:pt x="543969" y="16628"/>
                    <a:pt x="543969" y="37139"/>
                  </a:cubicBezTo>
                  <a:lnTo>
                    <a:pt x="543969" y="53533"/>
                  </a:lnTo>
                  <a:cubicBezTo>
                    <a:pt x="543969" y="74043"/>
                    <a:pt x="527341" y="90672"/>
                    <a:pt x="506830" y="90672"/>
                  </a:cubicBezTo>
                  <a:lnTo>
                    <a:pt x="37139" y="90672"/>
                  </a:lnTo>
                  <a:cubicBezTo>
                    <a:pt x="16628" y="90672"/>
                    <a:pt x="0" y="74043"/>
                    <a:pt x="0" y="53533"/>
                  </a:cubicBezTo>
                  <a:lnTo>
                    <a:pt x="0" y="37139"/>
                  </a:lnTo>
                  <a:cubicBezTo>
                    <a:pt x="0" y="16628"/>
                    <a:pt x="16628" y="0"/>
                    <a:pt x="3713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Chord 23">
              <a:extLst>
                <a:ext uri="{FF2B5EF4-FFF2-40B4-BE49-F238E27FC236}">
                  <a16:creationId xmlns:a16="http://schemas.microsoft.com/office/drawing/2014/main" id="{BB51393C-35DC-773E-1DD8-439393287273}"/>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6" name="TextBox 22">
            <a:extLst>
              <a:ext uri="{FF2B5EF4-FFF2-40B4-BE49-F238E27FC236}">
                <a16:creationId xmlns:a16="http://schemas.microsoft.com/office/drawing/2014/main" id="{A37E5EDE-51B5-D2EE-2073-46932F8A6B6F}"/>
              </a:ext>
            </a:extLst>
          </p:cNvPr>
          <p:cNvSpPr txBox="1"/>
          <p:nvPr/>
        </p:nvSpPr>
        <p:spPr>
          <a:xfrm>
            <a:off x="4833797" y="2738730"/>
            <a:ext cx="2709347" cy="646331"/>
          </a:xfrm>
          <a:prstGeom prst="rect">
            <a:avLst/>
          </a:prstGeom>
          <a:noFill/>
        </p:spPr>
        <p:txBody>
          <a:bodyPr wrap="square" rtlCol="0">
            <a:spAutoFit/>
          </a:bodyPr>
          <a:lstStyle/>
          <a:p>
            <a:r>
              <a:rPr lang="fr-CA" altLang="ko-KR" sz="1200" b="1" dirty="0">
                <a:solidFill>
                  <a:schemeClr val="tx1">
                    <a:lumMod val="75000"/>
                    <a:lumOff val="25000"/>
                  </a:schemeClr>
                </a:solidFill>
                <a:cs typeface="Arial" pitchFamily="34" charset="0"/>
              </a:rPr>
              <a:t>Trouble neurodéveloppemental du langage qui atteint le langage oral réceptif ou expressif.</a:t>
            </a:r>
            <a:endParaRPr lang="ko-KR" altLang="en-US" sz="1200" b="1" dirty="0">
              <a:solidFill>
                <a:schemeClr val="tx1">
                  <a:lumMod val="75000"/>
                  <a:lumOff val="25000"/>
                </a:schemeClr>
              </a:solidFill>
              <a:cs typeface="Arial" pitchFamily="34" charset="0"/>
            </a:endParaRPr>
          </a:p>
        </p:txBody>
      </p:sp>
      <p:sp>
        <p:nvSpPr>
          <p:cNvPr id="39" name="TextBox 25">
            <a:extLst>
              <a:ext uri="{FF2B5EF4-FFF2-40B4-BE49-F238E27FC236}">
                <a16:creationId xmlns:a16="http://schemas.microsoft.com/office/drawing/2014/main" id="{ABD85AEE-3757-6933-1F06-09255E48EF73}"/>
              </a:ext>
            </a:extLst>
          </p:cNvPr>
          <p:cNvSpPr txBox="1"/>
          <p:nvPr/>
        </p:nvSpPr>
        <p:spPr>
          <a:xfrm>
            <a:off x="4819150" y="4050208"/>
            <a:ext cx="2709347" cy="1015663"/>
          </a:xfrm>
          <a:prstGeom prst="rect">
            <a:avLst/>
          </a:prstGeom>
          <a:noFill/>
        </p:spPr>
        <p:txBody>
          <a:bodyPr wrap="square" rtlCol="0">
            <a:spAutoFit/>
          </a:bodyPr>
          <a:lstStyle/>
          <a:p>
            <a:r>
              <a:rPr lang="fr-CA" altLang="ko-KR" sz="1200" b="1" dirty="0">
                <a:solidFill>
                  <a:schemeClr val="tx1">
                    <a:lumMod val="75000"/>
                    <a:lumOff val="25000"/>
                  </a:schemeClr>
                </a:solidFill>
                <a:cs typeface="Arial" pitchFamily="34" charset="0"/>
              </a:rPr>
              <a:t>Il est caractérisé par un déficit dans le développement et l’utilisation du langage incluant la parole et la communication sociale.</a:t>
            </a:r>
            <a:endParaRPr lang="ko-KR" altLang="en-US" sz="1200" b="1" dirty="0">
              <a:solidFill>
                <a:schemeClr val="tx1">
                  <a:lumMod val="75000"/>
                  <a:lumOff val="25000"/>
                </a:schemeClr>
              </a:solidFill>
              <a:cs typeface="Arial" pitchFamily="34" charset="0"/>
            </a:endParaRPr>
          </a:p>
        </p:txBody>
      </p:sp>
      <p:sp>
        <p:nvSpPr>
          <p:cNvPr id="42" name="TextBox 28">
            <a:extLst>
              <a:ext uri="{FF2B5EF4-FFF2-40B4-BE49-F238E27FC236}">
                <a16:creationId xmlns:a16="http://schemas.microsoft.com/office/drawing/2014/main" id="{0DE3814A-61E5-0905-BEB7-EB94A3F2FEF0}"/>
              </a:ext>
            </a:extLst>
          </p:cNvPr>
          <p:cNvSpPr txBox="1"/>
          <p:nvPr/>
        </p:nvSpPr>
        <p:spPr>
          <a:xfrm>
            <a:off x="8755160" y="2740134"/>
            <a:ext cx="2725408" cy="1200329"/>
          </a:xfrm>
          <a:prstGeom prst="rect">
            <a:avLst/>
          </a:prstGeom>
          <a:noFill/>
        </p:spPr>
        <p:txBody>
          <a:bodyPr wrap="square" rtlCol="0">
            <a:spAutoFit/>
          </a:bodyPr>
          <a:lstStyle/>
          <a:p>
            <a:r>
              <a:rPr lang="fr-CA" altLang="ko-KR" sz="1200" b="1" dirty="0">
                <a:solidFill>
                  <a:schemeClr val="tx1">
                    <a:lumMod val="75000"/>
                    <a:lumOff val="25000"/>
                  </a:schemeClr>
                </a:solidFill>
                <a:cs typeface="Arial" pitchFamily="34" charset="0"/>
              </a:rPr>
              <a:t>Il peut toucher plusieurs domaines linguistiques ( au moins deux fonctions) que ce soit la</a:t>
            </a:r>
            <a:r>
              <a:rPr lang="fr-CA" sz="1200" b="1" dirty="0">
                <a:solidFill>
                  <a:schemeClr val="tx1">
                    <a:lumMod val="75000"/>
                    <a:lumOff val="25000"/>
                  </a:schemeClr>
                </a:solidFill>
                <a:cs typeface="Arial" pitchFamily="34" charset="0"/>
              </a:rPr>
              <a:t> phonologie, la sémantique ou la syntaxique ainsi que les modalités écrites ou parlées.</a:t>
            </a:r>
            <a:endParaRPr lang="ko-KR" altLang="en-US" sz="1200" b="1" dirty="0">
              <a:solidFill>
                <a:schemeClr val="tx1">
                  <a:lumMod val="75000"/>
                  <a:lumOff val="25000"/>
                </a:schemeClr>
              </a:solidFill>
              <a:cs typeface="Arial" pitchFamily="34" charset="0"/>
            </a:endParaRPr>
          </a:p>
        </p:txBody>
      </p:sp>
      <p:sp>
        <p:nvSpPr>
          <p:cNvPr id="45" name="TextBox 31">
            <a:extLst>
              <a:ext uri="{FF2B5EF4-FFF2-40B4-BE49-F238E27FC236}">
                <a16:creationId xmlns:a16="http://schemas.microsoft.com/office/drawing/2014/main" id="{01D13A5A-99D3-BE2B-485B-43E640548C64}"/>
              </a:ext>
            </a:extLst>
          </p:cNvPr>
          <p:cNvSpPr txBox="1"/>
          <p:nvPr/>
        </p:nvSpPr>
        <p:spPr>
          <a:xfrm>
            <a:off x="8810613" y="4084084"/>
            <a:ext cx="2725408" cy="461665"/>
          </a:xfrm>
          <a:prstGeom prst="rect">
            <a:avLst/>
          </a:prstGeom>
          <a:noFill/>
        </p:spPr>
        <p:txBody>
          <a:bodyPr wrap="square" rtlCol="0">
            <a:spAutoFit/>
          </a:bodyPr>
          <a:lstStyle/>
          <a:p>
            <a:r>
              <a:rPr lang="fr-CA" altLang="ko-KR" sz="1200" b="1" dirty="0">
                <a:solidFill>
                  <a:schemeClr val="tx1">
                    <a:lumMod val="75000"/>
                    <a:lumOff val="25000"/>
                  </a:schemeClr>
                </a:solidFill>
                <a:cs typeface="Arial" pitchFamily="34" charset="0"/>
              </a:rPr>
              <a:t>Persistante et variabilité dans le temps</a:t>
            </a:r>
            <a:endParaRPr lang="ko-KR" altLang="en-US" sz="1200" b="1" dirty="0">
              <a:solidFill>
                <a:schemeClr val="tx1">
                  <a:lumMod val="75000"/>
                  <a:lumOff val="25000"/>
                </a:schemeClr>
              </a:solidFill>
              <a:cs typeface="Arial" pitchFamily="34" charset="0"/>
            </a:endParaRPr>
          </a:p>
        </p:txBody>
      </p:sp>
      <p:sp>
        <p:nvSpPr>
          <p:cNvPr id="46" name="Oval 32">
            <a:extLst>
              <a:ext uri="{FF2B5EF4-FFF2-40B4-BE49-F238E27FC236}">
                <a16:creationId xmlns:a16="http://schemas.microsoft.com/office/drawing/2014/main" id="{1D67707E-1798-4E72-D7D2-1BD60F2FEFAC}"/>
              </a:ext>
            </a:extLst>
          </p:cNvPr>
          <p:cNvSpPr/>
          <p:nvPr/>
        </p:nvSpPr>
        <p:spPr>
          <a:xfrm>
            <a:off x="8058936" y="2633236"/>
            <a:ext cx="546835" cy="5197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Oval 33">
            <a:extLst>
              <a:ext uri="{FF2B5EF4-FFF2-40B4-BE49-F238E27FC236}">
                <a16:creationId xmlns:a16="http://schemas.microsoft.com/office/drawing/2014/main" id="{BC293464-21F6-AA01-E7CE-E4B5A16FD235}"/>
              </a:ext>
            </a:extLst>
          </p:cNvPr>
          <p:cNvSpPr/>
          <p:nvPr/>
        </p:nvSpPr>
        <p:spPr>
          <a:xfrm>
            <a:off x="8079730" y="4020262"/>
            <a:ext cx="546835" cy="5197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Oval 34">
            <a:extLst>
              <a:ext uri="{FF2B5EF4-FFF2-40B4-BE49-F238E27FC236}">
                <a16:creationId xmlns:a16="http://schemas.microsoft.com/office/drawing/2014/main" id="{C8DFA967-53D3-3F5F-C20E-B7D74BBE9D3B}"/>
              </a:ext>
            </a:extLst>
          </p:cNvPr>
          <p:cNvSpPr/>
          <p:nvPr/>
        </p:nvSpPr>
        <p:spPr>
          <a:xfrm>
            <a:off x="4172290" y="2633236"/>
            <a:ext cx="546835" cy="5197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35">
            <a:extLst>
              <a:ext uri="{FF2B5EF4-FFF2-40B4-BE49-F238E27FC236}">
                <a16:creationId xmlns:a16="http://schemas.microsoft.com/office/drawing/2014/main" id="{39FBA1CB-FF44-9604-332E-5D1FE2703FC6}"/>
              </a:ext>
            </a:extLst>
          </p:cNvPr>
          <p:cNvSpPr/>
          <p:nvPr/>
        </p:nvSpPr>
        <p:spPr>
          <a:xfrm>
            <a:off x="4198463" y="3935055"/>
            <a:ext cx="546835" cy="5197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Trapezoid 3">
            <a:extLst>
              <a:ext uri="{FF2B5EF4-FFF2-40B4-BE49-F238E27FC236}">
                <a16:creationId xmlns:a16="http://schemas.microsoft.com/office/drawing/2014/main" id="{BD35D803-1420-EE3F-8488-6884363CD618}"/>
              </a:ext>
            </a:extLst>
          </p:cNvPr>
          <p:cNvSpPr/>
          <p:nvPr/>
        </p:nvSpPr>
        <p:spPr>
          <a:xfrm>
            <a:off x="8198805" y="5979737"/>
            <a:ext cx="302602" cy="29310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8" name="Down Arrow 1">
            <a:extLst>
              <a:ext uri="{FF2B5EF4-FFF2-40B4-BE49-F238E27FC236}">
                <a16:creationId xmlns:a16="http://schemas.microsoft.com/office/drawing/2014/main" id="{CC928371-3520-D9E0-CE17-EEA18D1F4F2C}"/>
              </a:ext>
            </a:extLst>
          </p:cNvPr>
          <p:cNvSpPr/>
          <p:nvPr/>
        </p:nvSpPr>
        <p:spPr>
          <a:xfrm rot="10800000" flipH="1">
            <a:off x="4291207" y="6027076"/>
            <a:ext cx="283714" cy="302802"/>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7" name="ZoneTexte 76">
            <a:extLst>
              <a:ext uri="{FF2B5EF4-FFF2-40B4-BE49-F238E27FC236}">
                <a16:creationId xmlns:a16="http://schemas.microsoft.com/office/drawing/2014/main" id="{4A3F5483-D149-5D0B-DF41-D27670A1CE21}"/>
              </a:ext>
            </a:extLst>
          </p:cNvPr>
          <p:cNvSpPr txBox="1"/>
          <p:nvPr/>
        </p:nvSpPr>
        <p:spPr>
          <a:xfrm>
            <a:off x="2794024" y="6556625"/>
            <a:ext cx="9649189" cy="276999"/>
          </a:xfrm>
          <a:prstGeom prst="rect">
            <a:avLst/>
          </a:prstGeom>
          <a:noFill/>
        </p:spPr>
        <p:txBody>
          <a:bodyPr wrap="square">
            <a:spAutoFit/>
          </a:bodyPr>
          <a:lstStyle/>
          <a:p>
            <a:r>
              <a:rPr lang="fr-CA" sz="1200" i="1" dirty="0">
                <a:effectLst/>
                <a:latin typeface="+mj-lt"/>
                <a:ea typeface="SimSun" panose="02010600030101010101" pitchFamily="2" charset="-122"/>
              </a:rPr>
              <a:t>(American </a:t>
            </a:r>
            <a:r>
              <a:rPr lang="fr-CA" sz="1200" i="1" dirty="0" err="1">
                <a:effectLst/>
                <a:latin typeface="+mj-lt"/>
                <a:ea typeface="SimSun" panose="02010600030101010101" pitchFamily="2" charset="-122"/>
              </a:rPr>
              <a:t>Psychiatric</a:t>
            </a:r>
            <a:r>
              <a:rPr lang="fr-CA" sz="1200" i="1" dirty="0">
                <a:effectLst/>
                <a:latin typeface="+mj-lt"/>
                <a:ea typeface="SimSun" panose="02010600030101010101" pitchFamily="2" charset="-122"/>
              </a:rPr>
              <a:t> Association, 2013; Bishop et al., 2016; Crocq et al., 2015; Lussier et al., 2017; Maillart et al., 2012; OOAQ, 2004) </a:t>
            </a:r>
            <a:endParaRPr lang="fr-CA" sz="1200" i="1" dirty="0">
              <a:latin typeface="+mj-lt"/>
            </a:endParaRPr>
          </a:p>
        </p:txBody>
      </p:sp>
      <p:grpSp>
        <p:nvGrpSpPr>
          <p:cNvPr id="78" name="Group 36">
            <a:extLst>
              <a:ext uri="{FF2B5EF4-FFF2-40B4-BE49-F238E27FC236}">
                <a16:creationId xmlns:a16="http://schemas.microsoft.com/office/drawing/2014/main" id="{E2BF64E2-7F46-5A41-B5E3-75441DAF0C00}"/>
              </a:ext>
            </a:extLst>
          </p:cNvPr>
          <p:cNvGrpSpPr/>
          <p:nvPr/>
        </p:nvGrpSpPr>
        <p:grpSpPr>
          <a:xfrm>
            <a:off x="4790070" y="5403817"/>
            <a:ext cx="2832407" cy="494026"/>
            <a:chOff x="803640" y="3362835"/>
            <a:chExt cx="2059657" cy="494026"/>
          </a:xfrm>
        </p:grpSpPr>
        <p:sp>
          <p:nvSpPr>
            <p:cNvPr id="79" name="TextBox 37">
              <a:extLst>
                <a:ext uri="{FF2B5EF4-FFF2-40B4-BE49-F238E27FC236}">
                  <a16:creationId xmlns:a16="http://schemas.microsoft.com/office/drawing/2014/main" id="{423C8E30-649F-5364-5872-989DDA822497}"/>
                </a:ext>
              </a:extLst>
            </p:cNvPr>
            <p:cNvSpPr txBox="1"/>
            <p:nvPr/>
          </p:nvSpPr>
          <p:spPr>
            <a:xfrm>
              <a:off x="803640" y="3579862"/>
              <a:ext cx="2059657"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80" name="TextBox 38">
              <a:extLst>
                <a:ext uri="{FF2B5EF4-FFF2-40B4-BE49-F238E27FC236}">
                  <a16:creationId xmlns:a16="http://schemas.microsoft.com/office/drawing/2014/main" id="{7669A44C-0BB1-0984-E009-94D83810DCE1}"/>
                </a:ext>
              </a:extLst>
            </p:cNvPr>
            <p:cNvSpPr txBox="1"/>
            <p:nvPr/>
          </p:nvSpPr>
          <p:spPr>
            <a:xfrm>
              <a:off x="803640" y="3362835"/>
              <a:ext cx="2059657" cy="276999"/>
            </a:xfrm>
            <a:prstGeom prst="rect">
              <a:avLst/>
            </a:prstGeom>
            <a:no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grpSp>
      <p:grpSp>
        <p:nvGrpSpPr>
          <p:cNvPr id="81" name="Group 39">
            <a:extLst>
              <a:ext uri="{FF2B5EF4-FFF2-40B4-BE49-F238E27FC236}">
                <a16:creationId xmlns:a16="http://schemas.microsoft.com/office/drawing/2014/main" id="{24BAA187-BCEB-FBD8-95ED-0AB468ED8C76}"/>
              </a:ext>
            </a:extLst>
          </p:cNvPr>
          <p:cNvGrpSpPr/>
          <p:nvPr/>
        </p:nvGrpSpPr>
        <p:grpSpPr>
          <a:xfrm>
            <a:off x="8666030" y="5403817"/>
            <a:ext cx="2849197" cy="494026"/>
            <a:chOff x="803640" y="3362835"/>
            <a:chExt cx="2059657" cy="494026"/>
          </a:xfrm>
        </p:grpSpPr>
        <p:sp>
          <p:nvSpPr>
            <p:cNvPr id="82" name="TextBox 40">
              <a:extLst>
                <a:ext uri="{FF2B5EF4-FFF2-40B4-BE49-F238E27FC236}">
                  <a16:creationId xmlns:a16="http://schemas.microsoft.com/office/drawing/2014/main" id="{40A6A36F-C9FC-D833-BFD8-E60F99473E3D}"/>
                </a:ext>
              </a:extLst>
            </p:cNvPr>
            <p:cNvSpPr txBox="1"/>
            <p:nvPr/>
          </p:nvSpPr>
          <p:spPr>
            <a:xfrm>
              <a:off x="803640" y="3579862"/>
              <a:ext cx="2059657"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83" name="TextBox 41">
              <a:extLst>
                <a:ext uri="{FF2B5EF4-FFF2-40B4-BE49-F238E27FC236}">
                  <a16:creationId xmlns:a16="http://schemas.microsoft.com/office/drawing/2014/main" id="{F07BE329-DAA1-1B32-753A-08A4915B0F74}"/>
                </a:ext>
              </a:extLst>
            </p:cNvPr>
            <p:cNvSpPr txBox="1"/>
            <p:nvPr/>
          </p:nvSpPr>
          <p:spPr>
            <a:xfrm>
              <a:off x="803640" y="3362835"/>
              <a:ext cx="2059657" cy="276999"/>
            </a:xfrm>
            <a:prstGeom prst="rect">
              <a:avLst/>
            </a:prstGeom>
            <a:no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grpSp>
      <p:sp>
        <p:nvSpPr>
          <p:cNvPr id="84" name="Oval 42">
            <a:extLst>
              <a:ext uri="{FF2B5EF4-FFF2-40B4-BE49-F238E27FC236}">
                <a16:creationId xmlns:a16="http://schemas.microsoft.com/office/drawing/2014/main" id="{214D14FA-CF4D-4F96-AA70-869D4FC639A0}"/>
              </a:ext>
            </a:extLst>
          </p:cNvPr>
          <p:cNvSpPr/>
          <p:nvPr/>
        </p:nvSpPr>
        <p:spPr>
          <a:xfrm>
            <a:off x="8153582" y="5296431"/>
            <a:ext cx="571672" cy="5716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5" name="Oval 43">
            <a:extLst>
              <a:ext uri="{FF2B5EF4-FFF2-40B4-BE49-F238E27FC236}">
                <a16:creationId xmlns:a16="http://schemas.microsoft.com/office/drawing/2014/main" id="{9FA80BE3-55BB-65D0-8302-5452AC873387}"/>
              </a:ext>
            </a:extLst>
          </p:cNvPr>
          <p:cNvSpPr/>
          <p:nvPr/>
        </p:nvSpPr>
        <p:spPr>
          <a:xfrm>
            <a:off x="4198375" y="5226370"/>
            <a:ext cx="571672" cy="5716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ZoneTexte 88">
            <a:extLst>
              <a:ext uri="{FF2B5EF4-FFF2-40B4-BE49-F238E27FC236}">
                <a16:creationId xmlns:a16="http://schemas.microsoft.com/office/drawing/2014/main" id="{222D03F5-61BA-B519-A818-1F9598726462}"/>
              </a:ext>
            </a:extLst>
          </p:cNvPr>
          <p:cNvSpPr txBox="1"/>
          <p:nvPr/>
        </p:nvSpPr>
        <p:spPr>
          <a:xfrm>
            <a:off x="8810613" y="5130633"/>
            <a:ext cx="2832407" cy="1200329"/>
          </a:xfrm>
          <a:prstGeom prst="rect">
            <a:avLst/>
          </a:prstGeom>
          <a:noFill/>
        </p:spPr>
        <p:txBody>
          <a:bodyPr wrap="square">
            <a:spAutoFit/>
          </a:bodyPr>
          <a:lstStyle/>
          <a:p>
            <a:r>
              <a:rPr lang="fr-CA" sz="1200" b="1" dirty="0">
                <a:solidFill>
                  <a:schemeClr val="tx1">
                    <a:lumMod val="75000"/>
                    <a:lumOff val="25000"/>
                  </a:schemeClr>
                </a:solidFill>
                <a:cs typeface="Arial" pitchFamily="34" charset="0"/>
              </a:rPr>
              <a:t>Pour développer la compréhension inférentielle chez la population TDL, il faut s’intéresser aux approches qui favorisent une modélisation sous forme de dialogue en lecture interactive.</a:t>
            </a:r>
          </a:p>
        </p:txBody>
      </p:sp>
      <p:sp>
        <p:nvSpPr>
          <p:cNvPr id="91" name="ZoneTexte 90">
            <a:extLst>
              <a:ext uri="{FF2B5EF4-FFF2-40B4-BE49-F238E27FC236}">
                <a16:creationId xmlns:a16="http://schemas.microsoft.com/office/drawing/2014/main" id="{572E1DAE-48EE-36E2-DD2A-D05E4C6341D9}"/>
              </a:ext>
            </a:extLst>
          </p:cNvPr>
          <p:cNvSpPr txBox="1"/>
          <p:nvPr/>
        </p:nvSpPr>
        <p:spPr>
          <a:xfrm>
            <a:off x="4888963" y="5301187"/>
            <a:ext cx="2986924" cy="1015663"/>
          </a:xfrm>
          <a:prstGeom prst="rect">
            <a:avLst/>
          </a:prstGeom>
          <a:noFill/>
        </p:spPr>
        <p:txBody>
          <a:bodyPr wrap="square">
            <a:spAutoFit/>
          </a:bodyPr>
          <a:lstStyle/>
          <a:p>
            <a:r>
              <a:rPr lang="fr-CA" sz="1200" b="1" dirty="0">
                <a:solidFill>
                  <a:schemeClr val="tx1">
                    <a:lumMod val="75000"/>
                    <a:lumOff val="25000"/>
                  </a:schemeClr>
                </a:solidFill>
                <a:cs typeface="Arial" pitchFamily="34" charset="0"/>
              </a:rPr>
              <a:t>La faible possibilité d’amélioration sans intervention et les difficultés qui se répercutent sur les plans personnel, social, scolaire et professionnel.</a:t>
            </a:r>
          </a:p>
        </p:txBody>
      </p:sp>
      <p:sp>
        <p:nvSpPr>
          <p:cNvPr id="6" name="Rounded Rectangle 5">
            <a:extLst>
              <a:ext uri="{FF2B5EF4-FFF2-40B4-BE49-F238E27FC236}">
                <a16:creationId xmlns:a16="http://schemas.microsoft.com/office/drawing/2014/main" id="{1B8BC3F9-F871-9493-DAAF-2A0B55B0A8C4}"/>
              </a:ext>
            </a:extLst>
          </p:cNvPr>
          <p:cNvSpPr/>
          <p:nvPr/>
        </p:nvSpPr>
        <p:spPr>
          <a:xfrm flipH="1">
            <a:off x="4260747" y="2773099"/>
            <a:ext cx="353145" cy="27964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16">
            <a:extLst>
              <a:ext uri="{FF2B5EF4-FFF2-40B4-BE49-F238E27FC236}">
                <a16:creationId xmlns:a16="http://schemas.microsoft.com/office/drawing/2014/main" id="{7E513F0F-DB4D-3D91-1BB2-3CDEB9995851}"/>
              </a:ext>
            </a:extLst>
          </p:cNvPr>
          <p:cNvSpPr/>
          <p:nvPr/>
        </p:nvSpPr>
        <p:spPr>
          <a:xfrm rot="2700000">
            <a:off x="8308767" y="5391973"/>
            <a:ext cx="236042" cy="39333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Parallelogram 15">
            <a:extLst>
              <a:ext uri="{FF2B5EF4-FFF2-40B4-BE49-F238E27FC236}">
                <a16:creationId xmlns:a16="http://schemas.microsoft.com/office/drawing/2014/main" id="{5574FC37-CC03-DD31-2483-385C58AAFC3D}"/>
              </a:ext>
            </a:extLst>
          </p:cNvPr>
          <p:cNvSpPr/>
          <p:nvPr/>
        </p:nvSpPr>
        <p:spPr>
          <a:xfrm rot="16200000">
            <a:off x="4332294" y="5297757"/>
            <a:ext cx="303103" cy="40872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Isosceles Triangle 8">
            <a:extLst>
              <a:ext uri="{FF2B5EF4-FFF2-40B4-BE49-F238E27FC236}">
                <a16:creationId xmlns:a16="http://schemas.microsoft.com/office/drawing/2014/main" id="{10915424-A48E-68BB-CEB8-C94B0FCC0561}"/>
              </a:ext>
            </a:extLst>
          </p:cNvPr>
          <p:cNvSpPr/>
          <p:nvPr/>
        </p:nvSpPr>
        <p:spPr>
          <a:xfrm rot="16200000">
            <a:off x="4337842" y="3986696"/>
            <a:ext cx="288837" cy="42868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Round Same Side Corner Rectangle 6">
            <a:extLst>
              <a:ext uri="{FF2B5EF4-FFF2-40B4-BE49-F238E27FC236}">
                <a16:creationId xmlns:a16="http://schemas.microsoft.com/office/drawing/2014/main" id="{A1D72764-712B-53E6-B573-10759814470C}"/>
              </a:ext>
            </a:extLst>
          </p:cNvPr>
          <p:cNvSpPr/>
          <p:nvPr/>
        </p:nvSpPr>
        <p:spPr>
          <a:xfrm rot="2700000">
            <a:off x="8254684" y="2736047"/>
            <a:ext cx="139101" cy="362018"/>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Teardrop 1">
            <a:extLst>
              <a:ext uri="{FF2B5EF4-FFF2-40B4-BE49-F238E27FC236}">
                <a16:creationId xmlns:a16="http://schemas.microsoft.com/office/drawing/2014/main" id="{917B09F3-7BB7-3BF5-CBB8-8F7824C832C6}"/>
              </a:ext>
            </a:extLst>
          </p:cNvPr>
          <p:cNvSpPr/>
          <p:nvPr/>
        </p:nvSpPr>
        <p:spPr>
          <a:xfrm rot="18805991">
            <a:off x="8181163" y="4086205"/>
            <a:ext cx="351835" cy="35183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30290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2" grpId="0"/>
      <p:bldP spid="45" grpId="0"/>
      <p:bldP spid="89"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5746459" y="2598003"/>
            <a:ext cx="6027530" cy="2547594"/>
            <a:chOff x="5607469" y="2489975"/>
            <a:chExt cx="6027530" cy="2547594"/>
          </a:xfrm>
        </p:grpSpPr>
        <p:sp>
          <p:nvSpPr>
            <p:cNvPr id="8" name="TextBox 7">
              <a:extLst>
                <a:ext uri="{FF2B5EF4-FFF2-40B4-BE49-F238E27FC236}">
                  <a16:creationId xmlns:a16="http://schemas.microsoft.com/office/drawing/2014/main" id="{5CF5BDA4-10C7-46A6-AC30-523A3FC438AC}"/>
                </a:ext>
              </a:extLst>
            </p:cNvPr>
            <p:cNvSpPr txBox="1"/>
            <p:nvPr/>
          </p:nvSpPr>
          <p:spPr>
            <a:xfrm>
              <a:off x="5667252" y="2489975"/>
              <a:ext cx="4777152" cy="830997"/>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Une </a:t>
              </a:r>
              <a:r>
                <a:rPr lang="en-US" altLang="ko-KR" sz="4800" b="1" dirty="0" err="1">
                  <a:solidFill>
                    <a:schemeClr val="bg1"/>
                  </a:solidFill>
                  <a:latin typeface="+mj-lt"/>
                  <a:cs typeface="Arial" pitchFamily="34" charset="0"/>
                </a:rPr>
                <a:t>réflexion</a:t>
              </a:r>
              <a:r>
                <a:rPr lang="en-US" altLang="ko-KR" sz="4800" b="1" dirty="0">
                  <a:solidFill>
                    <a:schemeClr val="bg1"/>
                  </a:solidFill>
                  <a:latin typeface="+mj-lt"/>
                  <a:cs typeface="Arial" pitchFamily="34" charset="0"/>
                </a:rPr>
                <a:t>…</a:t>
              </a:r>
              <a:endParaRPr lang="ko-KR" altLang="en-US" sz="48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5607469" y="3365252"/>
              <a:ext cx="6027530" cy="1672317"/>
            </a:xfrm>
            <a:prstGeom prst="rect">
              <a:avLst/>
            </a:prstGeom>
            <a:noFill/>
          </p:spPr>
          <p:txBody>
            <a:bodyPr wrap="square" rtlCol="0" anchor="ctr">
              <a:spAutoFit/>
            </a:bodyPr>
            <a:lstStyle/>
            <a:p>
              <a:r>
                <a:rPr lang="fr-CA" sz="2400" dirty="0">
                  <a:solidFill>
                    <a:schemeClr val="bg1"/>
                  </a:solidFill>
                  <a:effectLst/>
                  <a:latin typeface="Times New Roman" panose="02020603050405020304" pitchFamily="18" charset="0"/>
                  <a:ea typeface="SimSun" panose="02010600030101010101" pitchFamily="2" charset="-122"/>
                </a:rPr>
                <a:t>«</a:t>
              </a:r>
              <a:r>
                <a:rPr lang="fr-CA" sz="3600" dirty="0">
                  <a:solidFill>
                    <a:schemeClr val="bg1"/>
                  </a:solidFill>
                  <a:effectLst/>
                  <a:latin typeface="Times New Roman" panose="02020603050405020304" pitchFamily="18" charset="0"/>
                  <a:ea typeface="SimSun" panose="02010600030101010101" pitchFamily="2" charset="-122"/>
                </a:rPr>
                <a:t> </a:t>
              </a:r>
              <a:r>
                <a:rPr lang="en-US" altLang="ko-KR" sz="2400" dirty="0">
                  <a:solidFill>
                    <a:schemeClr val="bg1"/>
                  </a:solidFill>
                  <a:cs typeface="Arial" pitchFamily="34" charset="0"/>
                </a:rPr>
                <a:t>Pour </a:t>
              </a:r>
              <a:r>
                <a:rPr lang="en-US" altLang="ko-KR" sz="2400" dirty="0" err="1">
                  <a:solidFill>
                    <a:schemeClr val="bg1"/>
                  </a:solidFill>
                  <a:cs typeface="Arial" pitchFamily="34" charset="0"/>
                </a:rPr>
                <a:t>comprendre</a:t>
              </a:r>
              <a:r>
                <a:rPr lang="en-US" altLang="ko-KR" sz="2400" dirty="0">
                  <a:solidFill>
                    <a:schemeClr val="bg1"/>
                  </a:solidFill>
                  <a:cs typeface="Arial" pitchFamily="34" charset="0"/>
                </a:rPr>
                <a:t> le </a:t>
              </a:r>
              <a:r>
                <a:rPr lang="en-US" altLang="ko-KR" sz="2400" dirty="0" err="1">
                  <a:solidFill>
                    <a:schemeClr val="bg1"/>
                  </a:solidFill>
                  <a:cs typeface="Arial" pitchFamily="34" charset="0"/>
                </a:rPr>
                <a:t>langage</a:t>
              </a:r>
              <a:r>
                <a:rPr lang="en-US" altLang="ko-KR" sz="2400" dirty="0">
                  <a:solidFill>
                    <a:schemeClr val="bg1"/>
                  </a:solidFill>
                  <a:cs typeface="Arial" pitchFamily="34" charset="0"/>
                </a:rPr>
                <a:t> des </a:t>
              </a:r>
              <a:r>
                <a:rPr lang="en-US" altLang="ko-KR" sz="2400" dirty="0" err="1">
                  <a:solidFill>
                    <a:schemeClr val="bg1"/>
                  </a:solidFill>
                  <a:cs typeface="Arial" pitchFamily="34" charset="0"/>
                </a:rPr>
                <a:t>autres</a:t>
              </a:r>
              <a:r>
                <a:rPr lang="en-US" altLang="ko-KR" sz="2400" dirty="0">
                  <a:solidFill>
                    <a:schemeClr val="bg1"/>
                  </a:solidFill>
                  <a:cs typeface="Arial" pitchFamily="34" charset="0"/>
                </a:rPr>
                <a:t>, il ne </a:t>
              </a:r>
              <a:r>
                <a:rPr lang="en-US" altLang="ko-KR" sz="2400" dirty="0" err="1">
                  <a:solidFill>
                    <a:schemeClr val="bg1"/>
                  </a:solidFill>
                  <a:cs typeface="Arial" pitchFamily="34" charset="0"/>
                </a:rPr>
                <a:t>suffit</a:t>
              </a:r>
              <a:r>
                <a:rPr lang="en-US" altLang="ko-KR" sz="2400" dirty="0">
                  <a:solidFill>
                    <a:schemeClr val="bg1"/>
                  </a:solidFill>
                  <a:cs typeface="Arial" pitchFamily="34" charset="0"/>
                </a:rPr>
                <a:t> pas de </a:t>
              </a:r>
              <a:r>
                <a:rPr lang="en-US" altLang="ko-KR" sz="2400" dirty="0" err="1">
                  <a:solidFill>
                    <a:schemeClr val="bg1"/>
                  </a:solidFill>
                  <a:cs typeface="Arial" pitchFamily="34" charset="0"/>
                </a:rPr>
                <a:t>comprendre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leurs</a:t>
              </a:r>
              <a:r>
                <a:rPr lang="en-US" altLang="ko-KR" sz="2400" dirty="0">
                  <a:solidFill>
                    <a:schemeClr val="bg1"/>
                  </a:solidFill>
                  <a:cs typeface="Arial" pitchFamily="34" charset="0"/>
                </a:rPr>
                <a:t> mots; il faut </a:t>
              </a:r>
              <a:r>
                <a:rPr lang="en-US" altLang="ko-KR" sz="2400" dirty="0" err="1">
                  <a:solidFill>
                    <a:schemeClr val="bg1"/>
                  </a:solidFill>
                  <a:cs typeface="Arial" pitchFamily="34" charset="0"/>
                </a:rPr>
                <a:t>aussi</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comprendre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leur</a:t>
              </a:r>
              <a:r>
                <a:rPr lang="en-US" altLang="ko-KR" sz="2400" dirty="0">
                  <a:solidFill>
                    <a:schemeClr val="bg1"/>
                  </a:solidFill>
                  <a:cs typeface="Arial" pitchFamily="34" charset="0"/>
                </a:rPr>
                <a:t> pensée. </a:t>
              </a:r>
              <a:r>
                <a:rPr lang="fr-CA" sz="2400" dirty="0">
                  <a:solidFill>
                    <a:schemeClr val="bg1"/>
                  </a:solidFill>
                  <a:effectLst/>
                  <a:latin typeface="Times New Roman" panose="02020603050405020304" pitchFamily="18" charset="0"/>
                  <a:ea typeface="SimSun" panose="02010600030101010101" pitchFamily="2" charset="-122"/>
                </a:rPr>
                <a:t>»</a:t>
              </a:r>
              <a:endParaRPr lang="en-US" altLang="ko-KR" sz="2400" dirty="0">
                <a:solidFill>
                  <a:schemeClr val="bg1"/>
                </a:solidFill>
                <a:cs typeface="Arial" pitchFamily="34" charset="0"/>
              </a:endParaRPr>
            </a:p>
            <a:p>
              <a:r>
                <a:rPr lang="en-US" altLang="ko-KR" sz="1867" dirty="0">
                  <a:solidFill>
                    <a:schemeClr val="bg1"/>
                  </a:solidFill>
                  <a:cs typeface="Arial" pitchFamily="34" charset="0"/>
                </a:rPr>
                <a:t>                                                                  </a:t>
              </a:r>
              <a:r>
                <a:rPr lang="en-US" altLang="ko-KR" sz="1867" i="1" dirty="0">
                  <a:solidFill>
                    <a:schemeClr val="bg1"/>
                  </a:solidFill>
                  <a:cs typeface="Arial" pitchFamily="34" charset="0"/>
                </a:rPr>
                <a:t>Lev Vygotsky</a:t>
              </a:r>
              <a:endParaRPr lang="ko-KR" altLang="en-US" sz="1867" i="1" dirty="0">
                <a:solidFill>
                  <a:schemeClr val="bg1"/>
                </a:solidFill>
                <a:cs typeface="Arial" pitchFamily="34" charset="0"/>
              </a:endParaRPr>
            </a:p>
          </p:txBody>
        </p:sp>
      </p:grpSp>
    </p:spTree>
    <p:extLst>
      <p:ext uri="{BB962C8B-B14F-4D97-AF65-F5344CB8AC3E}">
        <p14:creationId xmlns:p14="http://schemas.microsoft.com/office/powerpoint/2010/main" val="12782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B928FD3-2D0A-6654-26B3-099EAB51E352}"/>
              </a:ext>
            </a:extLst>
          </p:cNvPr>
          <p:cNvSpPr/>
          <p:nvPr/>
        </p:nvSpPr>
        <p:spPr>
          <a:xfrm>
            <a:off x="27845" y="677634"/>
            <a:ext cx="11024229" cy="343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13">
            <a:extLst>
              <a:ext uri="{FF2B5EF4-FFF2-40B4-BE49-F238E27FC236}">
                <a16:creationId xmlns:a16="http://schemas.microsoft.com/office/drawing/2014/main" id="{8C3CBB9F-336D-847D-6F61-01C9E5D680D8}"/>
              </a:ext>
            </a:extLst>
          </p:cNvPr>
          <p:cNvSpPr txBox="1"/>
          <p:nvPr/>
        </p:nvSpPr>
        <p:spPr>
          <a:xfrm>
            <a:off x="678224" y="124357"/>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2</a:t>
            </a:r>
            <a:endParaRPr lang="ko-KR" altLang="en-US" sz="9600" b="1" dirty="0">
              <a:solidFill>
                <a:schemeClr val="bg1"/>
              </a:solidFill>
              <a:cs typeface="Arial" pitchFamily="34" charset="0"/>
            </a:endParaRPr>
          </a:p>
        </p:txBody>
      </p:sp>
      <p:grpSp>
        <p:nvGrpSpPr>
          <p:cNvPr id="24" name="그룹 41">
            <a:extLst>
              <a:ext uri="{FF2B5EF4-FFF2-40B4-BE49-F238E27FC236}">
                <a16:creationId xmlns:a16="http://schemas.microsoft.com/office/drawing/2014/main" id="{B37F99E8-F4E5-AAEB-31E9-021090802CC9}"/>
              </a:ext>
            </a:extLst>
          </p:cNvPr>
          <p:cNvGrpSpPr/>
          <p:nvPr/>
        </p:nvGrpSpPr>
        <p:grpSpPr>
          <a:xfrm rot="10800000">
            <a:off x="1419355" y="1767991"/>
            <a:ext cx="2999214" cy="637340"/>
            <a:chOff x="1482371" y="2530570"/>
            <a:chExt cx="2908566" cy="637340"/>
          </a:xfrm>
          <a:solidFill>
            <a:schemeClr val="accent4"/>
          </a:solidFill>
        </p:grpSpPr>
        <p:sp>
          <p:nvSpPr>
            <p:cNvPr id="25" name="직사각형 1">
              <a:extLst>
                <a:ext uri="{FF2B5EF4-FFF2-40B4-BE49-F238E27FC236}">
                  <a16:creationId xmlns:a16="http://schemas.microsoft.com/office/drawing/2014/main" id="{E3AB44DD-3FBF-C041-3BFB-268E16CE6110}"/>
                </a:ext>
              </a:extLst>
            </p:cNvPr>
            <p:cNvSpPr/>
            <p:nvPr/>
          </p:nvSpPr>
          <p:spPr>
            <a:xfrm>
              <a:off x="1482371" y="2530571"/>
              <a:ext cx="28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직사각형 2">
              <a:extLst>
                <a:ext uri="{FF2B5EF4-FFF2-40B4-BE49-F238E27FC236}">
                  <a16:creationId xmlns:a16="http://schemas.microsoft.com/office/drawing/2014/main" id="{1D6DFFDB-B02B-7FF5-4C10-BF3C622728A0}"/>
                </a:ext>
              </a:extLst>
            </p:cNvPr>
            <p:cNvSpPr/>
            <p:nvPr/>
          </p:nvSpPr>
          <p:spPr>
            <a:xfrm rot="5400000">
              <a:off x="4019899" y="2796872"/>
              <a:ext cx="637340" cy="104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0" name="Oval 18">
            <a:extLst>
              <a:ext uri="{FF2B5EF4-FFF2-40B4-BE49-F238E27FC236}">
                <a16:creationId xmlns:a16="http://schemas.microsoft.com/office/drawing/2014/main" id="{4905F054-17DC-3BB1-82AC-C7CC93C60525}"/>
              </a:ext>
            </a:extLst>
          </p:cNvPr>
          <p:cNvSpPr/>
          <p:nvPr/>
        </p:nvSpPr>
        <p:spPr>
          <a:xfrm>
            <a:off x="546989" y="75991"/>
            <a:ext cx="1744732" cy="1692000"/>
          </a:xfrm>
          <a:prstGeom prst="ellipse">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Isosceles Triangle 34">
            <a:extLst>
              <a:ext uri="{FF2B5EF4-FFF2-40B4-BE49-F238E27FC236}">
                <a16:creationId xmlns:a16="http://schemas.microsoft.com/office/drawing/2014/main" id="{A2E79C52-39E6-1DDC-9374-A186FB760D4F}"/>
              </a:ext>
            </a:extLst>
          </p:cNvPr>
          <p:cNvSpPr/>
          <p:nvPr/>
        </p:nvSpPr>
        <p:spPr>
          <a:xfrm rot="5400000">
            <a:off x="10751781" y="596428"/>
            <a:ext cx="1063036" cy="50544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TextBox 40">
            <a:extLst>
              <a:ext uri="{FF2B5EF4-FFF2-40B4-BE49-F238E27FC236}">
                <a16:creationId xmlns:a16="http://schemas.microsoft.com/office/drawing/2014/main" id="{B3CEBCAC-FF5D-CDEA-AB48-CAEEBE228E42}"/>
              </a:ext>
            </a:extLst>
          </p:cNvPr>
          <p:cNvSpPr txBox="1"/>
          <p:nvPr/>
        </p:nvSpPr>
        <p:spPr>
          <a:xfrm>
            <a:off x="1729295" y="1757912"/>
            <a:ext cx="9453230" cy="523220"/>
          </a:xfrm>
          <a:prstGeom prst="rect">
            <a:avLst/>
          </a:prstGeom>
          <a:solidFill>
            <a:schemeClr val="bg1"/>
          </a:solidFill>
          <a:ln>
            <a:noFill/>
          </a:ln>
        </p:spPr>
        <p:txBody>
          <a:bodyPr wrap="square" rtlCol="0">
            <a:spAutoFit/>
          </a:bodyPr>
          <a:lstStyle/>
          <a:p>
            <a:r>
              <a:rPr lang="fr-CA" altLang="ko-KR" sz="2800" b="1" dirty="0">
                <a:solidFill>
                  <a:schemeClr val="tx1">
                    <a:lumMod val="75000"/>
                    <a:lumOff val="25000"/>
                  </a:schemeClr>
                </a:solidFill>
                <a:cs typeface="Arial" pitchFamily="34" charset="0"/>
              </a:rPr>
              <a:t>2.4 LA LECTURE INTERACTIVE ET LE DIALOGUE</a:t>
            </a:r>
            <a:endParaRPr lang="ko-KR" altLang="en-US" sz="2800" b="1" dirty="0">
              <a:solidFill>
                <a:schemeClr val="tx1">
                  <a:lumMod val="75000"/>
                  <a:lumOff val="25000"/>
                </a:schemeClr>
              </a:solidFill>
              <a:cs typeface="Arial" pitchFamily="34" charset="0"/>
            </a:endParaRPr>
          </a:p>
        </p:txBody>
      </p:sp>
      <p:sp>
        <p:nvSpPr>
          <p:cNvPr id="2" name="Rectangle 9">
            <a:extLst>
              <a:ext uri="{FF2B5EF4-FFF2-40B4-BE49-F238E27FC236}">
                <a16:creationId xmlns:a16="http://schemas.microsoft.com/office/drawing/2014/main" id="{00F81421-F635-F2E4-7600-A637BCAEDEF6}"/>
              </a:ext>
            </a:extLst>
          </p:cNvPr>
          <p:cNvSpPr/>
          <p:nvPr/>
        </p:nvSpPr>
        <p:spPr>
          <a:xfrm>
            <a:off x="950401" y="512945"/>
            <a:ext cx="937907" cy="7318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aphic 27">
            <a:extLst>
              <a:ext uri="{FF2B5EF4-FFF2-40B4-BE49-F238E27FC236}">
                <a16:creationId xmlns:a16="http://schemas.microsoft.com/office/drawing/2014/main" id="{6A2442E8-0A38-096D-7CA1-ADADBA709D68}"/>
              </a:ext>
            </a:extLst>
          </p:cNvPr>
          <p:cNvGrpSpPr/>
          <p:nvPr/>
        </p:nvGrpSpPr>
        <p:grpSpPr>
          <a:xfrm flipH="1">
            <a:off x="1625861" y="2804352"/>
            <a:ext cx="3093093" cy="3269062"/>
            <a:chOff x="3033791" y="66648"/>
            <a:chExt cx="6126139" cy="6725057"/>
          </a:xfrm>
          <a:solidFill>
            <a:schemeClr val="accent2"/>
          </a:solidFill>
        </p:grpSpPr>
        <p:sp>
          <p:nvSpPr>
            <p:cNvPr id="4" name="Freeform: Shape 3">
              <a:extLst>
                <a:ext uri="{FF2B5EF4-FFF2-40B4-BE49-F238E27FC236}">
                  <a16:creationId xmlns:a16="http://schemas.microsoft.com/office/drawing/2014/main" id="{592AD832-BE4F-9B8A-A6F3-13EE84CA086D}"/>
                </a:ext>
              </a:extLst>
            </p:cNvPr>
            <p:cNvSpPr/>
            <p:nvPr/>
          </p:nvSpPr>
          <p:spPr>
            <a:xfrm>
              <a:off x="3033791" y="66648"/>
              <a:ext cx="6126139" cy="6725057"/>
            </a:xfrm>
            <a:custGeom>
              <a:avLst/>
              <a:gdLst>
                <a:gd name="connsiteX0" fmla="*/ 2177431 w 6126139"/>
                <a:gd name="connsiteY0" fmla="*/ 6725058 h 6725057"/>
                <a:gd name="connsiteX1" fmla="*/ 2176098 w 6126139"/>
                <a:gd name="connsiteY1" fmla="*/ 6722867 h 6725057"/>
                <a:gd name="connsiteX2" fmla="*/ 2142665 w 6126139"/>
                <a:gd name="connsiteY2" fmla="*/ 6671527 h 6725057"/>
                <a:gd name="connsiteX3" fmla="*/ 1859677 w 6126139"/>
                <a:gd name="connsiteY3" fmla="*/ 5963820 h 6725057"/>
                <a:gd name="connsiteX4" fmla="*/ 1209310 w 6126139"/>
                <a:gd name="connsiteY4" fmla="*/ 5928196 h 6725057"/>
                <a:gd name="connsiteX5" fmla="*/ 495602 w 6126139"/>
                <a:gd name="connsiteY5" fmla="*/ 5616729 h 6725057"/>
                <a:gd name="connsiteX6" fmla="*/ 552752 w 6126139"/>
                <a:gd name="connsiteY6" fmla="*/ 5027703 h 6725057"/>
                <a:gd name="connsiteX7" fmla="*/ 569325 w 6126139"/>
                <a:gd name="connsiteY7" fmla="*/ 4913689 h 6725057"/>
                <a:gd name="connsiteX8" fmla="*/ 465979 w 6126139"/>
                <a:gd name="connsiteY8" fmla="*/ 4759193 h 6725057"/>
                <a:gd name="connsiteX9" fmla="*/ 399495 w 6126139"/>
                <a:gd name="connsiteY9" fmla="*/ 4591458 h 6725057"/>
                <a:gd name="connsiteX10" fmla="*/ 511032 w 6126139"/>
                <a:gd name="connsiteY10" fmla="*/ 4438582 h 6725057"/>
                <a:gd name="connsiteX11" fmla="*/ 363490 w 6126139"/>
                <a:gd name="connsiteY11" fmla="*/ 4273513 h 6725057"/>
                <a:gd name="connsiteX12" fmla="*/ 454549 w 6126139"/>
                <a:gd name="connsiteY12" fmla="*/ 4036341 h 6725057"/>
                <a:gd name="connsiteX13" fmla="*/ 477695 w 6126139"/>
                <a:gd name="connsiteY13" fmla="*/ 3793644 h 6725057"/>
                <a:gd name="connsiteX14" fmla="*/ 386541 w 6126139"/>
                <a:gd name="connsiteY14" fmla="*/ 3771451 h 6725057"/>
                <a:gd name="connsiteX15" fmla="*/ 96314 w 6126139"/>
                <a:gd name="connsiteY15" fmla="*/ 3645911 h 6725057"/>
                <a:gd name="connsiteX16" fmla="*/ 8112 w 6126139"/>
                <a:gd name="connsiteY16" fmla="*/ 3529611 h 6725057"/>
                <a:gd name="connsiteX17" fmla="*/ 57642 w 6126139"/>
                <a:gd name="connsiteY17" fmla="*/ 3296534 h 6725057"/>
                <a:gd name="connsiteX18" fmla="*/ 512842 w 6126139"/>
                <a:gd name="connsiteY18" fmla="*/ 2672551 h 6725057"/>
                <a:gd name="connsiteX19" fmla="*/ 829739 w 6126139"/>
                <a:gd name="connsiteY19" fmla="*/ 2257547 h 6725057"/>
                <a:gd name="connsiteX20" fmla="*/ 834120 w 6126139"/>
                <a:gd name="connsiteY20" fmla="*/ 2216971 h 6725057"/>
                <a:gd name="connsiteX21" fmla="*/ 1065387 w 6126139"/>
                <a:gd name="connsiteY21" fmla="*/ 1136550 h 6725057"/>
                <a:gd name="connsiteX22" fmla="*/ 1956165 w 6126139"/>
                <a:gd name="connsiteY22" fmla="*/ 298350 h 6725057"/>
                <a:gd name="connsiteX23" fmla="*/ 3503978 w 6126139"/>
                <a:gd name="connsiteY23" fmla="*/ 7551 h 6725057"/>
                <a:gd name="connsiteX24" fmla="*/ 5464032 w 6126139"/>
                <a:gd name="connsiteY24" fmla="*/ 777743 h 6725057"/>
                <a:gd name="connsiteX25" fmla="*/ 5967238 w 6126139"/>
                <a:gd name="connsiteY25" fmla="*/ 3418740 h 6725057"/>
                <a:gd name="connsiteX26" fmla="*/ 5624720 w 6126139"/>
                <a:gd name="connsiteY26" fmla="*/ 4085204 h 6725057"/>
                <a:gd name="connsiteX27" fmla="*/ 5268580 w 6126139"/>
                <a:gd name="connsiteY27" fmla="*/ 4724237 h 6725057"/>
                <a:gd name="connsiteX28" fmla="*/ 5352780 w 6126139"/>
                <a:gd name="connsiteY28" fmla="*/ 6013731 h 6725057"/>
                <a:gd name="connsiteX29" fmla="*/ 5400882 w 6126139"/>
                <a:gd name="connsiteY29" fmla="*/ 6292813 h 6725057"/>
                <a:gd name="connsiteX30" fmla="*/ 5303060 w 6126139"/>
                <a:gd name="connsiteY30" fmla="*/ 6518175 h 6725057"/>
                <a:gd name="connsiteX31" fmla="*/ 5056458 w 6126139"/>
                <a:gd name="connsiteY31" fmla="*/ 6629141 h 6725057"/>
                <a:gd name="connsiteX32" fmla="*/ 4201780 w 6126139"/>
                <a:gd name="connsiteY32" fmla="*/ 6537606 h 6725057"/>
                <a:gd name="connsiteX33" fmla="*/ 3504168 w 6126139"/>
                <a:gd name="connsiteY33" fmla="*/ 6062023 h 6725057"/>
                <a:gd name="connsiteX34" fmla="*/ 3196035 w 6126139"/>
                <a:gd name="connsiteY34" fmla="*/ 5247444 h 6725057"/>
                <a:gd name="connsiteX35" fmla="*/ 3196225 w 6126139"/>
                <a:gd name="connsiteY35" fmla="*/ 4708520 h 6725057"/>
                <a:gd name="connsiteX36" fmla="*/ 3280902 w 6126139"/>
                <a:gd name="connsiteY36" fmla="*/ 4708425 h 6725057"/>
                <a:gd name="connsiteX37" fmla="*/ 3265377 w 6126139"/>
                <a:gd name="connsiteY37" fmla="*/ 5088187 h 6725057"/>
                <a:gd name="connsiteX38" fmla="*/ 3635709 w 6126139"/>
                <a:gd name="connsiteY38" fmla="*/ 6097170 h 6725057"/>
                <a:gd name="connsiteX39" fmla="*/ 4317127 w 6126139"/>
                <a:gd name="connsiteY39" fmla="*/ 6482932 h 6725057"/>
                <a:gd name="connsiteX40" fmla="*/ 5247244 w 6126139"/>
                <a:gd name="connsiteY40" fmla="*/ 6454548 h 6725057"/>
                <a:gd name="connsiteX41" fmla="*/ 5312490 w 6126139"/>
                <a:gd name="connsiteY41" fmla="*/ 6278716 h 6725057"/>
                <a:gd name="connsiteX42" fmla="*/ 5179711 w 6126139"/>
                <a:gd name="connsiteY42" fmla="*/ 5377652 h 6725057"/>
                <a:gd name="connsiteX43" fmla="*/ 5250101 w 6126139"/>
                <a:gd name="connsiteY43" fmla="*/ 4534308 h 6725057"/>
                <a:gd name="connsiteX44" fmla="*/ 5631673 w 6126139"/>
                <a:gd name="connsiteY44" fmla="*/ 3916230 h 6725057"/>
                <a:gd name="connsiteX45" fmla="*/ 5932853 w 6126139"/>
                <a:gd name="connsiteY45" fmla="*/ 3243670 h 6725057"/>
                <a:gd name="connsiteX46" fmla="*/ 5303917 w 6126139"/>
                <a:gd name="connsiteY46" fmla="*/ 746691 h 6725057"/>
                <a:gd name="connsiteX47" fmla="*/ 3209084 w 6126139"/>
                <a:gd name="connsiteY47" fmla="*/ 85466 h 6725057"/>
                <a:gd name="connsiteX48" fmla="*/ 1982169 w 6126139"/>
                <a:gd name="connsiteY48" fmla="*/ 383789 h 6725057"/>
                <a:gd name="connsiteX49" fmla="*/ 1173210 w 6126139"/>
                <a:gd name="connsiteY49" fmla="*/ 1118262 h 6725057"/>
                <a:gd name="connsiteX50" fmla="*/ 890889 w 6126139"/>
                <a:gd name="connsiteY50" fmla="*/ 2059332 h 6725057"/>
                <a:gd name="connsiteX51" fmla="*/ 909844 w 6126139"/>
                <a:gd name="connsiteY51" fmla="*/ 2294695 h 6725057"/>
                <a:gd name="connsiteX52" fmla="*/ 849456 w 6126139"/>
                <a:gd name="connsiteY52" fmla="*/ 2389087 h 6725057"/>
                <a:gd name="connsiteX53" fmla="*/ 412925 w 6126139"/>
                <a:gd name="connsiteY53" fmla="*/ 2916296 h 6725057"/>
                <a:gd name="connsiteX54" fmla="*/ 90599 w 6126139"/>
                <a:gd name="connsiteY54" fmla="*/ 3448172 h 6725057"/>
                <a:gd name="connsiteX55" fmla="*/ 93933 w 6126139"/>
                <a:gd name="connsiteY55" fmla="*/ 3512847 h 6725057"/>
                <a:gd name="connsiteX56" fmla="*/ 147558 w 6126139"/>
                <a:gd name="connsiteY56" fmla="*/ 3579331 h 6725057"/>
                <a:gd name="connsiteX57" fmla="*/ 327962 w 6126139"/>
                <a:gd name="connsiteY57" fmla="*/ 3670867 h 6725057"/>
                <a:gd name="connsiteX58" fmla="*/ 576183 w 6126139"/>
                <a:gd name="connsiteY58" fmla="*/ 3769546 h 6725057"/>
                <a:gd name="connsiteX59" fmla="*/ 496554 w 6126139"/>
                <a:gd name="connsiteY59" fmla="*/ 4125019 h 6725057"/>
                <a:gd name="connsiteX60" fmla="*/ 446453 w 6126139"/>
                <a:gd name="connsiteY60" fmla="*/ 4265512 h 6725057"/>
                <a:gd name="connsiteX61" fmla="*/ 599139 w 6126139"/>
                <a:gd name="connsiteY61" fmla="*/ 4450107 h 6725057"/>
                <a:gd name="connsiteX62" fmla="*/ 486267 w 6126139"/>
                <a:gd name="connsiteY62" fmla="*/ 4641655 h 6725057"/>
                <a:gd name="connsiteX63" fmla="*/ 546370 w 6126139"/>
                <a:gd name="connsiteY63" fmla="*/ 4717855 h 6725057"/>
                <a:gd name="connsiteX64" fmla="*/ 546942 w 6126139"/>
                <a:gd name="connsiteY64" fmla="*/ 5328217 h 6725057"/>
                <a:gd name="connsiteX65" fmla="*/ 541608 w 6126139"/>
                <a:gd name="connsiteY65" fmla="*/ 5507382 h 6725057"/>
                <a:gd name="connsiteX66" fmla="*/ 939181 w 6126139"/>
                <a:gd name="connsiteY66" fmla="*/ 5820945 h 6725057"/>
                <a:gd name="connsiteX67" fmla="*/ 1403334 w 6126139"/>
                <a:gd name="connsiteY67" fmla="*/ 5838185 h 6725057"/>
                <a:gd name="connsiteX68" fmla="*/ 1929591 w 6126139"/>
                <a:gd name="connsiteY68" fmla="*/ 5900384 h 6725057"/>
                <a:gd name="connsiteX69" fmla="*/ 2225247 w 6126139"/>
                <a:gd name="connsiteY69" fmla="*/ 6706579 h 6725057"/>
                <a:gd name="connsiteX70" fmla="*/ 2224866 w 6126139"/>
                <a:gd name="connsiteY70" fmla="*/ 6724963 h 6725057"/>
                <a:gd name="connsiteX71" fmla="*/ 2177431 w 6126139"/>
                <a:gd name="connsiteY71" fmla="*/ 6725058 h 672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126139" h="6725057">
                  <a:moveTo>
                    <a:pt x="2177431" y="6725058"/>
                  </a:moveTo>
                  <a:cubicBezTo>
                    <a:pt x="2176955" y="6724296"/>
                    <a:pt x="2176669" y="6723058"/>
                    <a:pt x="2176098" y="6722867"/>
                  </a:cubicBezTo>
                  <a:cubicBezTo>
                    <a:pt x="2139141" y="6711152"/>
                    <a:pt x="2139903" y="6711247"/>
                    <a:pt x="2142665" y="6671527"/>
                  </a:cubicBezTo>
                  <a:cubicBezTo>
                    <a:pt x="2158572" y="6437593"/>
                    <a:pt x="2095230" y="6076786"/>
                    <a:pt x="1859677" y="5963820"/>
                  </a:cubicBezTo>
                  <a:cubicBezTo>
                    <a:pt x="1660414" y="5868284"/>
                    <a:pt x="1420479" y="5926863"/>
                    <a:pt x="1209310" y="5928196"/>
                  </a:cubicBezTo>
                  <a:cubicBezTo>
                    <a:pt x="933942" y="5929911"/>
                    <a:pt x="646668" y="5869808"/>
                    <a:pt x="495602" y="5616729"/>
                  </a:cubicBezTo>
                  <a:cubicBezTo>
                    <a:pt x="385017" y="5431563"/>
                    <a:pt x="497507" y="5212679"/>
                    <a:pt x="552752" y="5027703"/>
                  </a:cubicBezTo>
                  <a:cubicBezTo>
                    <a:pt x="563801" y="4990555"/>
                    <a:pt x="575040" y="4951979"/>
                    <a:pt x="569325" y="4913689"/>
                  </a:cubicBezTo>
                  <a:cubicBezTo>
                    <a:pt x="559991" y="4851300"/>
                    <a:pt x="509223" y="4805104"/>
                    <a:pt x="465979" y="4759193"/>
                  </a:cubicBezTo>
                  <a:cubicBezTo>
                    <a:pt x="422736" y="4713283"/>
                    <a:pt x="382159" y="4652037"/>
                    <a:pt x="399495" y="4591458"/>
                  </a:cubicBezTo>
                  <a:cubicBezTo>
                    <a:pt x="417021" y="4530212"/>
                    <a:pt x="486458" y="4497256"/>
                    <a:pt x="511032" y="4438582"/>
                  </a:cubicBezTo>
                  <a:cubicBezTo>
                    <a:pt x="436737" y="4416103"/>
                    <a:pt x="377587" y="4349809"/>
                    <a:pt x="363490" y="4273513"/>
                  </a:cubicBezTo>
                  <a:cubicBezTo>
                    <a:pt x="344916" y="4172358"/>
                    <a:pt x="408924" y="4114922"/>
                    <a:pt x="454549" y="4036341"/>
                  </a:cubicBezTo>
                  <a:cubicBezTo>
                    <a:pt x="485505" y="3982905"/>
                    <a:pt x="553514" y="3839078"/>
                    <a:pt x="477695" y="3793644"/>
                  </a:cubicBezTo>
                  <a:cubicBezTo>
                    <a:pt x="450644" y="3777451"/>
                    <a:pt x="417783" y="3775546"/>
                    <a:pt x="386541" y="3771451"/>
                  </a:cubicBezTo>
                  <a:cubicBezTo>
                    <a:pt x="280623" y="3757639"/>
                    <a:pt x="178896" y="3713538"/>
                    <a:pt x="96314" y="3645911"/>
                  </a:cubicBezTo>
                  <a:cubicBezTo>
                    <a:pt x="58119" y="3614574"/>
                    <a:pt x="22971" y="3576664"/>
                    <a:pt x="8112" y="3529611"/>
                  </a:cubicBezTo>
                  <a:cubicBezTo>
                    <a:pt x="-16462" y="3451696"/>
                    <a:pt x="19066" y="3368543"/>
                    <a:pt x="57642" y="3296534"/>
                  </a:cubicBezTo>
                  <a:cubicBezTo>
                    <a:pt x="180515" y="3067458"/>
                    <a:pt x="350060" y="2873243"/>
                    <a:pt x="512842" y="2672551"/>
                  </a:cubicBezTo>
                  <a:cubicBezTo>
                    <a:pt x="622570" y="2537296"/>
                    <a:pt x="734203" y="2403661"/>
                    <a:pt x="829739" y="2257547"/>
                  </a:cubicBezTo>
                  <a:cubicBezTo>
                    <a:pt x="838883" y="2243545"/>
                    <a:pt x="840883" y="2232592"/>
                    <a:pt x="834120" y="2216971"/>
                  </a:cubicBezTo>
                  <a:cubicBezTo>
                    <a:pt x="689912" y="1883310"/>
                    <a:pt x="888794" y="1421061"/>
                    <a:pt x="1065387" y="1136550"/>
                  </a:cubicBezTo>
                  <a:cubicBezTo>
                    <a:pt x="1282748" y="786125"/>
                    <a:pt x="1593263" y="494088"/>
                    <a:pt x="1956165" y="298350"/>
                  </a:cubicBezTo>
                  <a:cubicBezTo>
                    <a:pt x="2426796" y="44508"/>
                    <a:pt x="2976865" y="-25215"/>
                    <a:pt x="3503978" y="7551"/>
                  </a:cubicBezTo>
                  <a:cubicBezTo>
                    <a:pt x="4206447" y="51271"/>
                    <a:pt x="4951207" y="275013"/>
                    <a:pt x="5464032" y="777743"/>
                  </a:cubicBezTo>
                  <a:cubicBezTo>
                    <a:pt x="6165168" y="1465067"/>
                    <a:pt x="6267371" y="2522056"/>
                    <a:pt x="5967238" y="3418740"/>
                  </a:cubicBezTo>
                  <a:cubicBezTo>
                    <a:pt x="5886466" y="3659913"/>
                    <a:pt x="5770452" y="3877559"/>
                    <a:pt x="5624720" y="4085204"/>
                  </a:cubicBezTo>
                  <a:cubicBezTo>
                    <a:pt x="5484702" y="4284562"/>
                    <a:pt x="5331254" y="4484492"/>
                    <a:pt x="5268580" y="4724237"/>
                  </a:cubicBezTo>
                  <a:cubicBezTo>
                    <a:pt x="5163329" y="5126858"/>
                    <a:pt x="5284296" y="5611586"/>
                    <a:pt x="5352780" y="6013731"/>
                  </a:cubicBezTo>
                  <a:cubicBezTo>
                    <a:pt x="5368592" y="6106790"/>
                    <a:pt x="5388023" y="6199373"/>
                    <a:pt x="5400882" y="6292813"/>
                  </a:cubicBezTo>
                  <a:cubicBezTo>
                    <a:pt x="5413741" y="6385968"/>
                    <a:pt x="5373259" y="6459977"/>
                    <a:pt x="5303060" y="6518175"/>
                  </a:cubicBezTo>
                  <a:cubicBezTo>
                    <a:pt x="5231337" y="6577706"/>
                    <a:pt x="5145422" y="6607805"/>
                    <a:pt x="5056458" y="6629141"/>
                  </a:cubicBezTo>
                  <a:cubicBezTo>
                    <a:pt x="4772613" y="6697245"/>
                    <a:pt x="4470289" y="6638857"/>
                    <a:pt x="4201780" y="6537606"/>
                  </a:cubicBezTo>
                  <a:cubicBezTo>
                    <a:pt x="3936603" y="6437498"/>
                    <a:pt x="3664950" y="6303100"/>
                    <a:pt x="3504168" y="6062023"/>
                  </a:cubicBezTo>
                  <a:cubicBezTo>
                    <a:pt x="3338815" y="5814087"/>
                    <a:pt x="3237183" y="5542243"/>
                    <a:pt x="3196035" y="5247444"/>
                  </a:cubicBezTo>
                  <a:cubicBezTo>
                    <a:pt x="3170889" y="5067708"/>
                    <a:pt x="3170222" y="4888162"/>
                    <a:pt x="3196225" y="4708520"/>
                  </a:cubicBezTo>
                  <a:cubicBezTo>
                    <a:pt x="3226229" y="4707472"/>
                    <a:pt x="3252708" y="4705758"/>
                    <a:pt x="3280902" y="4708425"/>
                  </a:cubicBezTo>
                  <a:cubicBezTo>
                    <a:pt x="3263376" y="4834536"/>
                    <a:pt x="3256804" y="4961218"/>
                    <a:pt x="3265377" y="5088187"/>
                  </a:cubicBezTo>
                  <a:cubicBezTo>
                    <a:pt x="3290427" y="5460424"/>
                    <a:pt x="3406728" y="5799704"/>
                    <a:pt x="3635709" y="6097170"/>
                  </a:cubicBezTo>
                  <a:cubicBezTo>
                    <a:pt x="3788109" y="6295100"/>
                    <a:pt x="4084146" y="6415210"/>
                    <a:pt x="4317127" y="6482932"/>
                  </a:cubicBezTo>
                  <a:cubicBezTo>
                    <a:pt x="4580684" y="6559608"/>
                    <a:pt x="5014738" y="6644953"/>
                    <a:pt x="5247244" y="6454548"/>
                  </a:cubicBezTo>
                  <a:cubicBezTo>
                    <a:pt x="5303060" y="6408828"/>
                    <a:pt x="5325634" y="6353583"/>
                    <a:pt x="5312490" y="6278716"/>
                  </a:cubicBezTo>
                  <a:cubicBezTo>
                    <a:pt x="5259531" y="5978774"/>
                    <a:pt x="5217049" y="5679022"/>
                    <a:pt x="5179711" y="5377652"/>
                  </a:cubicBezTo>
                  <a:cubicBezTo>
                    <a:pt x="5143040" y="5081900"/>
                    <a:pt x="5130467" y="4816724"/>
                    <a:pt x="5250101" y="4534308"/>
                  </a:cubicBezTo>
                  <a:cubicBezTo>
                    <a:pt x="5345161" y="4309994"/>
                    <a:pt x="5496894" y="4117113"/>
                    <a:pt x="5631673" y="3916230"/>
                  </a:cubicBezTo>
                  <a:cubicBezTo>
                    <a:pt x="5774738" y="3702966"/>
                    <a:pt x="5862559" y="3489320"/>
                    <a:pt x="5932853" y="3243670"/>
                  </a:cubicBezTo>
                  <a:cubicBezTo>
                    <a:pt x="6184123" y="2365751"/>
                    <a:pt x="6018578" y="1365150"/>
                    <a:pt x="5303917" y="746691"/>
                  </a:cubicBezTo>
                  <a:cubicBezTo>
                    <a:pt x="4742419" y="260821"/>
                    <a:pt x="3936889" y="74988"/>
                    <a:pt x="3209084" y="85466"/>
                  </a:cubicBezTo>
                  <a:cubicBezTo>
                    <a:pt x="2777982" y="91752"/>
                    <a:pt x="2365169" y="178811"/>
                    <a:pt x="1982169" y="383789"/>
                  </a:cubicBezTo>
                  <a:cubicBezTo>
                    <a:pt x="1651365" y="560859"/>
                    <a:pt x="1373807" y="798317"/>
                    <a:pt x="1173210" y="1118262"/>
                  </a:cubicBezTo>
                  <a:cubicBezTo>
                    <a:pt x="1004808" y="1386867"/>
                    <a:pt x="820976" y="1732434"/>
                    <a:pt x="890889" y="2059332"/>
                  </a:cubicBezTo>
                  <a:cubicBezTo>
                    <a:pt x="907558" y="2137437"/>
                    <a:pt x="936895" y="2219447"/>
                    <a:pt x="909844" y="2294695"/>
                  </a:cubicBezTo>
                  <a:cubicBezTo>
                    <a:pt x="897176" y="2330032"/>
                    <a:pt x="873078" y="2359941"/>
                    <a:pt x="849456" y="2389087"/>
                  </a:cubicBezTo>
                  <a:cubicBezTo>
                    <a:pt x="699246" y="2560823"/>
                    <a:pt x="551133" y="2734749"/>
                    <a:pt x="412925" y="2916296"/>
                  </a:cubicBezTo>
                  <a:cubicBezTo>
                    <a:pt x="300720" y="3063553"/>
                    <a:pt x="118888" y="3258148"/>
                    <a:pt x="90599" y="3448172"/>
                  </a:cubicBezTo>
                  <a:cubicBezTo>
                    <a:pt x="87360" y="3469698"/>
                    <a:pt x="86884" y="3492273"/>
                    <a:pt x="93933" y="3512847"/>
                  </a:cubicBezTo>
                  <a:cubicBezTo>
                    <a:pt x="103362" y="3540184"/>
                    <a:pt x="124984" y="3561329"/>
                    <a:pt x="147558" y="3579331"/>
                  </a:cubicBezTo>
                  <a:cubicBezTo>
                    <a:pt x="200517" y="3621813"/>
                    <a:pt x="262335" y="3653150"/>
                    <a:pt x="327962" y="3670867"/>
                  </a:cubicBezTo>
                  <a:cubicBezTo>
                    <a:pt x="404638" y="3691536"/>
                    <a:pt x="526939" y="3696584"/>
                    <a:pt x="576183" y="3769546"/>
                  </a:cubicBezTo>
                  <a:cubicBezTo>
                    <a:pt x="640382" y="3864891"/>
                    <a:pt x="550656" y="4042342"/>
                    <a:pt x="496554" y="4125019"/>
                  </a:cubicBezTo>
                  <a:cubicBezTo>
                    <a:pt x="468360" y="4167976"/>
                    <a:pt x="433023" y="4215887"/>
                    <a:pt x="446453" y="4265512"/>
                  </a:cubicBezTo>
                  <a:cubicBezTo>
                    <a:pt x="468075" y="4345427"/>
                    <a:pt x="601044" y="4367335"/>
                    <a:pt x="599139" y="4450107"/>
                  </a:cubicBezTo>
                  <a:cubicBezTo>
                    <a:pt x="597424" y="4527069"/>
                    <a:pt x="473218" y="4565740"/>
                    <a:pt x="486267" y="4641655"/>
                  </a:cubicBezTo>
                  <a:cubicBezTo>
                    <a:pt x="491887" y="4674230"/>
                    <a:pt x="521796" y="4695757"/>
                    <a:pt x="546370" y="4717855"/>
                  </a:cubicBezTo>
                  <a:cubicBezTo>
                    <a:pt x="749253" y="4899877"/>
                    <a:pt x="594852" y="5120381"/>
                    <a:pt x="546942" y="5328217"/>
                  </a:cubicBezTo>
                  <a:cubicBezTo>
                    <a:pt x="533226" y="5387653"/>
                    <a:pt x="524367" y="5448136"/>
                    <a:pt x="541608" y="5507382"/>
                  </a:cubicBezTo>
                  <a:cubicBezTo>
                    <a:pt x="592662" y="5683499"/>
                    <a:pt x="769255" y="5783892"/>
                    <a:pt x="939181" y="5820945"/>
                  </a:cubicBezTo>
                  <a:cubicBezTo>
                    <a:pt x="1090914" y="5853997"/>
                    <a:pt x="1248172" y="5844757"/>
                    <a:pt x="1403334" y="5838185"/>
                  </a:cubicBezTo>
                  <a:cubicBezTo>
                    <a:pt x="1576118" y="5830946"/>
                    <a:pt x="1772428" y="5812372"/>
                    <a:pt x="1929591" y="5900384"/>
                  </a:cubicBezTo>
                  <a:cubicBezTo>
                    <a:pt x="2183051" y="6042306"/>
                    <a:pt x="2250583" y="6444547"/>
                    <a:pt x="2225247" y="6706579"/>
                  </a:cubicBezTo>
                  <a:cubicBezTo>
                    <a:pt x="2224675" y="6712675"/>
                    <a:pt x="2224961" y="6718771"/>
                    <a:pt x="2224866" y="6724963"/>
                  </a:cubicBezTo>
                  <a:cubicBezTo>
                    <a:pt x="2208959" y="6725058"/>
                    <a:pt x="2193147" y="6725058"/>
                    <a:pt x="2177431" y="6725058"/>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29F3AE7-EC5E-A54F-9437-BF1135B49B4C}"/>
                </a:ext>
              </a:extLst>
            </p:cNvPr>
            <p:cNvSpPr/>
            <p:nvPr/>
          </p:nvSpPr>
          <p:spPr>
            <a:xfrm>
              <a:off x="5925620" y="4385213"/>
              <a:ext cx="776730" cy="131447"/>
            </a:xfrm>
            <a:custGeom>
              <a:avLst/>
              <a:gdLst>
                <a:gd name="connsiteX0" fmla="*/ 751118 w 776730"/>
                <a:gd name="connsiteY0" fmla="*/ 2 h 131447"/>
                <a:gd name="connsiteX1" fmla="*/ 776550 w 776730"/>
                <a:gd name="connsiteY1" fmla="*/ 24576 h 131447"/>
                <a:gd name="connsiteX2" fmla="*/ 776550 w 776730"/>
                <a:gd name="connsiteY2" fmla="*/ 103348 h 131447"/>
                <a:gd name="connsiteX3" fmla="*/ 748927 w 776730"/>
                <a:gd name="connsiteY3" fmla="*/ 131446 h 131447"/>
                <a:gd name="connsiteX4" fmla="*/ 24170 w 776730"/>
                <a:gd name="connsiteY4" fmla="*/ 131351 h 131447"/>
                <a:gd name="connsiteX5" fmla="*/ 262 w 776730"/>
                <a:gd name="connsiteY5" fmla="*/ 107824 h 131447"/>
                <a:gd name="connsiteX6" fmla="*/ 167 w 776730"/>
                <a:gd name="connsiteY6" fmla="*/ 26481 h 131447"/>
                <a:gd name="connsiteX7" fmla="*/ 26265 w 776730"/>
                <a:gd name="connsiteY7" fmla="*/ 97 h 131447"/>
                <a:gd name="connsiteX8" fmla="*/ 751118 w 776730"/>
                <a:gd name="connsiteY8" fmla="*/ 2 h 13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730" h="131447">
                  <a:moveTo>
                    <a:pt x="751118" y="2"/>
                  </a:moveTo>
                  <a:cubicBezTo>
                    <a:pt x="770263" y="-94"/>
                    <a:pt x="777883" y="4288"/>
                    <a:pt x="776550" y="24576"/>
                  </a:cubicBezTo>
                  <a:cubicBezTo>
                    <a:pt x="774835" y="50770"/>
                    <a:pt x="774835" y="77154"/>
                    <a:pt x="776550" y="103348"/>
                  </a:cubicBezTo>
                  <a:cubicBezTo>
                    <a:pt x="777978" y="124969"/>
                    <a:pt x="771120" y="131542"/>
                    <a:pt x="748927" y="131446"/>
                  </a:cubicBezTo>
                  <a:cubicBezTo>
                    <a:pt x="587002" y="130494"/>
                    <a:pt x="103799" y="130494"/>
                    <a:pt x="24170" y="131351"/>
                  </a:cubicBezTo>
                  <a:cubicBezTo>
                    <a:pt x="6072" y="131542"/>
                    <a:pt x="-690" y="126589"/>
                    <a:pt x="262" y="107824"/>
                  </a:cubicBezTo>
                  <a:cubicBezTo>
                    <a:pt x="1691" y="80773"/>
                    <a:pt x="1881" y="53532"/>
                    <a:pt x="167" y="26481"/>
                  </a:cubicBezTo>
                  <a:cubicBezTo>
                    <a:pt x="-1167" y="5907"/>
                    <a:pt x="5310" y="-94"/>
                    <a:pt x="26265" y="97"/>
                  </a:cubicBezTo>
                  <a:cubicBezTo>
                    <a:pt x="147995" y="954"/>
                    <a:pt x="631198" y="859"/>
                    <a:pt x="751118" y="2"/>
                  </a:cubicBezTo>
                  <a:close/>
                </a:path>
              </a:pathLst>
            </a:custGeom>
            <a:grpFill/>
            <a:ln w="9525" cap="flat">
              <a:noFill/>
              <a:prstDash val="solid"/>
              <a:miter/>
            </a:ln>
          </p:spPr>
          <p:txBody>
            <a:bodyPr rtlCol="0" anchor="ctr"/>
            <a:lstStyle/>
            <a:p>
              <a:endParaRPr lang="en-US"/>
            </a:p>
          </p:txBody>
        </p:sp>
        <p:sp>
          <p:nvSpPr>
            <p:cNvPr id="7" name="Freeform: Shape 5">
              <a:extLst>
                <a:ext uri="{FF2B5EF4-FFF2-40B4-BE49-F238E27FC236}">
                  <a16:creationId xmlns:a16="http://schemas.microsoft.com/office/drawing/2014/main" id="{A4DA747D-7DE5-0963-490D-59DE3C37B97B}"/>
                </a:ext>
              </a:extLst>
            </p:cNvPr>
            <p:cNvSpPr/>
            <p:nvPr/>
          </p:nvSpPr>
          <p:spPr>
            <a:xfrm>
              <a:off x="5925624" y="4127274"/>
              <a:ext cx="776759" cy="128687"/>
            </a:xfrm>
            <a:custGeom>
              <a:avLst/>
              <a:gdLst>
                <a:gd name="connsiteX0" fmla="*/ 750829 w 776759"/>
                <a:gd name="connsiteY0" fmla="*/ 3 h 128687"/>
                <a:gd name="connsiteX1" fmla="*/ 776451 w 776759"/>
                <a:gd name="connsiteY1" fmla="*/ 27340 h 128687"/>
                <a:gd name="connsiteX2" fmla="*/ 776546 w 776759"/>
                <a:gd name="connsiteY2" fmla="*/ 100778 h 128687"/>
                <a:gd name="connsiteX3" fmla="*/ 748828 w 776759"/>
                <a:gd name="connsiteY3" fmla="*/ 128686 h 128687"/>
                <a:gd name="connsiteX4" fmla="*/ 24452 w 776759"/>
                <a:gd name="connsiteY4" fmla="*/ 128496 h 128687"/>
                <a:gd name="connsiteX5" fmla="*/ 259 w 776759"/>
                <a:gd name="connsiteY5" fmla="*/ 105350 h 128687"/>
                <a:gd name="connsiteX6" fmla="*/ 163 w 776759"/>
                <a:gd name="connsiteY6" fmla="*/ 26673 h 128687"/>
                <a:gd name="connsiteX7" fmla="*/ 26357 w 776759"/>
                <a:gd name="connsiteY7" fmla="*/ 99 h 128687"/>
                <a:gd name="connsiteX8" fmla="*/ 750829 w 776759"/>
                <a:gd name="connsiteY8" fmla="*/ 3 h 1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759" h="128687">
                  <a:moveTo>
                    <a:pt x="750829" y="3"/>
                  </a:moveTo>
                  <a:cubicBezTo>
                    <a:pt x="772831" y="-187"/>
                    <a:pt x="777594" y="7719"/>
                    <a:pt x="776451" y="27340"/>
                  </a:cubicBezTo>
                  <a:cubicBezTo>
                    <a:pt x="775117" y="51724"/>
                    <a:pt x="774736" y="76394"/>
                    <a:pt x="776546" y="100778"/>
                  </a:cubicBezTo>
                  <a:cubicBezTo>
                    <a:pt x="778165" y="122781"/>
                    <a:pt x="770736" y="128781"/>
                    <a:pt x="748828" y="128686"/>
                  </a:cubicBezTo>
                  <a:cubicBezTo>
                    <a:pt x="574711" y="127829"/>
                    <a:pt x="91794" y="127734"/>
                    <a:pt x="24452" y="128496"/>
                  </a:cubicBezTo>
                  <a:cubicBezTo>
                    <a:pt x="6831" y="128686"/>
                    <a:pt x="-789" y="124400"/>
                    <a:pt x="259" y="105350"/>
                  </a:cubicBezTo>
                  <a:cubicBezTo>
                    <a:pt x="1782" y="79156"/>
                    <a:pt x="1973" y="52772"/>
                    <a:pt x="163" y="26673"/>
                  </a:cubicBezTo>
                  <a:cubicBezTo>
                    <a:pt x="-1170" y="5909"/>
                    <a:pt x="5497" y="-92"/>
                    <a:pt x="26357" y="99"/>
                  </a:cubicBezTo>
                  <a:cubicBezTo>
                    <a:pt x="147134" y="956"/>
                    <a:pt x="630147" y="1051"/>
                    <a:pt x="750829" y="3"/>
                  </a:cubicBezTo>
                  <a:close/>
                </a:path>
              </a:pathLst>
            </a:custGeom>
            <a:grpFill/>
            <a:ln w="9525" cap="flat">
              <a:noFill/>
              <a:prstDash val="solid"/>
              <a:miter/>
            </a:ln>
          </p:spPr>
          <p:txBody>
            <a:bodyPr rtlCol="0" anchor="ctr"/>
            <a:lstStyle/>
            <a:p>
              <a:endParaRPr lang="en-US"/>
            </a:p>
          </p:txBody>
        </p:sp>
        <p:sp>
          <p:nvSpPr>
            <p:cNvPr id="11" name="Freeform: Shape 6">
              <a:extLst>
                <a:ext uri="{FF2B5EF4-FFF2-40B4-BE49-F238E27FC236}">
                  <a16:creationId xmlns:a16="http://schemas.microsoft.com/office/drawing/2014/main" id="{A84E30F0-16CE-0959-BA72-1A06E739782C}"/>
                </a:ext>
              </a:extLst>
            </p:cNvPr>
            <p:cNvSpPr/>
            <p:nvPr/>
          </p:nvSpPr>
          <p:spPr>
            <a:xfrm>
              <a:off x="6055020" y="4643056"/>
              <a:ext cx="517365" cy="131170"/>
            </a:xfrm>
            <a:custGeom>
              <a:avLst/>
              <a:gdLst>
                <a:gd name="connsiteX0" fmla="*/ 25454 w 517365"/>
                <a:gd name="connsiteY0" fmla="*/ 131159 h 131170"/>
                <a:gd name="connsiteX1" fmla="*/ 117 w 517365"/>
                <a:gd name="connsiteY1" fmla="*/ 106299 h 131170"/>
                <a:gd name="connsiteX2" fmla="*/ 308 w 517365"/>
                <a:gd name="connsiteY2" fmla="*/ 19717 h 131170"/>
                <a:gd name="connsiteX3" fmla="*/ 19834 w 517365"/>
                <a:gd name="connsiteY3" fmla="*/ 0 h 131170"/>
                <a:gd name="connsiteX4" fmla="*/ 497322 w 517365"/>
                <a:gd name="connsiteY4" fmla="*/ 0 h 131170"/>
                <a:gd name="connsiteX5" fmla="*/ 517229 w 517365"/>
                <a:gd name="connsiteY5" fmla="*/ 19050 h 131170"/>
                <a:gd name="connsiteX6" fmla="*/ 517325 w 517365"/>
                <a:gd name="connsiteY6" fmla="*/ 110871 h 131170"/>
                <a:gd name="connsiteX7" fmla="*/ 495608 w 517365"/>
                <a:gd name="connsiteY7" fmla="*/ 130874 h 131170"/>
                <a:gd name="connsiteX8" fmla="*/ 25454 w 517365"/>
                <a:gd name="connsiteY8" fmla="*/ 131159 h 1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65" h="131170">
                  <a:moveTo>
                    <a:pt x="25454" y="131159"/>
                  </a:moveTo>
                  <a:cubicBezTo>
                    <a:pt x="6118" y="131445"/>
                    <a:pt x="-1026" y="126397"/>
                    <a:pt x="117" y="106299"/>
                  </a:cubicBezTo>
                  <a:cubicBezTo>
                    <a:pt x="1736" y="77534"/>
                    <a:pt x="1165" y="48578"/>
                    <a:pt x="308" y="19717"/>
                  </a:cubicBezTo>
                  <a:cubicBezTo>
                    <a:pt x="-73" y="5048"/>
                    <a:pt x="4879" y="0"/>
                    <a:pt x="19834" y="0"/>
                  </a:cubicBezTo>
                  <a:cubicBezTo>
                    <a:pt x="178996" y="381"/>
                    <a:pt x="338159" y="381"/>
                    <a:pt x="497322" y="0"/>
                  </a:cubicBezTo>
                  <a:cubicBezTo>
                    <a:pt x="511610" y="0"/>
                    <a:pt x="517705" y="3715"/>
                    <a:pt x="517229" y="19050"/>
                  </a:cubicBezTo>
                  <a:cubicBezTo>
                    <a:pt x="516277" y="49625"/>
                    <a:pt x="516086" y="80296"/>
                    <a:pt x="517325" y="110871"/>
                  </a:cubicBezTo>
                  <a:cubicBezTo>
                    <a:pt x="517991" y="128111"/>
                    <a:pt x="510467" y="130874"/>
                    <a:pt x="495608" y="130874"/>
                  </a:cubicBezTo>
                  <a:cubicBezTo>
                    <a:pt x="416836" y="130874"/>
                    <a:pt x="75269" y="130302"/>
                    <a:pt x="25454" y="131159"/>
                  </a:cubicBezTo>
                  <a:close/>
                </a:path>
              </a:pathLst>
            </a:custGeom>
            <a:grpFill/>
            <a:ln w="9525" cap="flat">
              <a:noFill/>
              <a:prstDash val="solid"/>
              <a:miter/>
            </a:ln>
          </p:spPr>
          <p:txBody>
            <a:bodyPr rtlCol="0" anchor="ctr"/>
            <a:lstStyle/>
            <a:p>
              <a:endParaRPr lang="en-US"/>
            </a:p>
          </p:txBody>
        </p:sp>
        <p:sp>
          <p:nvSpPr>
            <p:cNvPr id="12" name="Freeform: Shape 7">
              <a:extLst>
                <a:ext uri="{FF2B5EF4-FFF2-40B4-BE49-F238E27FC236}">
                  <a16:creationId xmlns:a16="http://schemas.microsoft.com/office/drawing/2014/main" id="{A7127AF2-B84B-9B07-ADBC-488178AE0B19}"/>
                </a:ext>
              </a:extLst>
            </p:cNvPr>
            <p:cNvSpPr/>
            <p:nvPr/>
          </p:nvSpPr>
          <p:spPr>
            <a:xfrm>
              <a:off x="5147286" y="1162502"/>
              <a:ext cx="2325139" cy="2834763"/>
            </a:xfrm>
            <a:custGeom>
              <a:avLst/>
              <a:gdLst>
                <a:gd name="connsiteX0" fmla="*/ 2301359 w 2325139"/>
                <a:gd name="connsiteY0" fmla="*/ 902042 h 2834763"/>
                <a:gd name="connsiteX1" fmla="*/ 1949886 w 2325139"/>
                <a:gd name="connsiteY1" fmla="*/ 307015 h 2834763"/>
                <a:gd name="connsiteX2" fmla="*/ 971002 w 2325139"/>
                <a:gd name="connsiteY2" fmla="*/ 15836 h 2834763"/>
                <a:gd name="connsiteX3" fmla="*/ 242720 w 2325139"/>
                <a:gd name="connsiteY3" fmla="*/ 442270 h 2834763"/>
                <a:gd name="connsiteX4" fmla="*/ 6405 w 2325139"/>
                <a:gd name="connsiteY4" fmla="*/ 1229987 h 2834763"/>
                <a:gd name="connsiteX5" fmla="*/ 249483 w 2325139"/>
                <a:gd name="connsiteY5" fmla="*/ 1818633 h 2834763"/>
                <a:gd name="connsiteX6" fmla="*/ 495800 w 2325139"/>
                <a:gd name="connsiteY6" fmla="*/ 2180678 h 2834763"/>
                <a:gd name="connsiteX7" fmla="*/ 644485 w 2325139"/>
                <a:gd name="connsiteY7" fmla="*/ 2806756 h 2834763"/>
                <a:gd name="connsiteX8" fmla="*/ 671250 w 2325139"/>
                <a:gd name="connsiteY8" fmla="*/ 2834760 h 2834763"/>
                <a:gd name="connsiteX9" fmla="*/ 1162264 w 2325139"/>
                <a:gd name="connsiteY9" fmla="*/ 2834188 h 2834763"/>
                <a:gd name="connsiteX10" fmla="*/ 1653278 w 2325139"/>
                <a:gd name="connsiteY10" fmla="*/ 2834760 h 2834763"/>
                <a:gd name="connsiteX11" fmla="*/ 1681567 w 2325139"/>
                <a:gd name="connsiteY11" fmla="*/ 2805327 h 2834763"/>
                <a:gd name="connsiteX12" fmla="*/ 1702712 w 2325139"/>
                <a:gd name="connsiteY12" fmla="*/ 2525959 h 2834763"/>
                <a:gd name="connsiteX13" fmla="*/ 1892546 w 2325139"/>
                <a:gd name="connsiteY13" fmla="*/ 2067140 h 2834763"/>
                <a:gd name="connsiteX14" fmla="*/ 2127718 w 2325139"/>
                <a:gd name="connsiteY14" fmla="*/ 1741670 h 2834763"/>
                <a:gd name="connsiteX15" fmla="*/ 2301359 w 2325139"/>
                <a:gd name="connsiteY15" fmla="*/ 902042 h 2834763"/>
                <a:gd name="connsiteX16" fmla="*/ 1992272 w 2325139"/>
                <a:gd name="connsiteY16" fmla="*/ 1704809 h 2834763"/>
                <a:gd name="connsiteX17" fmla="*/ 1679948 w 2325139"/>
                <a:gd name="connsiteY17" fmla="*/ 2179059 h 2834763"/>
                <a:gd name="connsiteX18" fmla="*/ 1552694 w 2325139"/>
                <a:gd name="connsiteY18" fmla="*/ 2678550 h 2834763"/>
                <a:gd name="connsiteX19" fmla="*/ 1524595 w 2325139"/>
                <a:gd name="connsiteY19" fmla="*/ 2706648 h 2834763"/>
                <a:gd name="connsiteX20" fmla="*/ 1448490 w 2325139"/>
                <a:gd name="connsiteY20" fmla="*/ 2706553 h 2834763"/>
                <a:gd name="connsiteX21" fmla="*/ 1423630 w 2325139"/>
                <a:gd name="connsiteY21" fmla="*/ 2681407 h 2834763"/>
                <a:gd name="connsiteX22" fmla="*/ 1424106 w 2325139"/>
                <a:gd name="connsiteY22" fmla="*/ 2250687 h 2834763"/>
                <a:gd name="connsiteX23" fmla="*/ 1423916 w 2325139"/>
                <a:gd name="connsiteY23" fmla="*/ 1827776 h 2834763"/>
                <a:gd name="connsiteX24" fmla="*/ 1434393 w 2325139"/>
                <a:gd name="connsiteY24" fmla="*/ 1782628 h 2834763"/>
                <a:gd name="connsiteX25" fmla="*/ 1669185 w 2325139"/>
                <a:gd name="connsiteY25" fmla="*/ 1313522 h 2834763"/>
                <a:gd name="connsiteX26" fmla="*/ 1653754 w 2325139"/>
                <a:gd name="connsiteY26" fmla="*/ 1286852 h 2834763"/>
                <a:gd name="connsiteX27" fmla="*/ 1561838 w 2325139"/>
                <a:gd name="connsiteY27" fmla="*/ 1286566 h 2834763"/>
                <a:gd name="connsiteX28" fmla="*/ 1535549 w 2325139"/>
                <a:gd name="connsiteY28" fmla="*/ 1302949 h 2834763"/>
                <a:gd name="connsiteX29" fmla="*/ 1298567 w 2325139"/>
                <a:gd name="connsiteY29" fmla="*/ 1791582 h 2834763"/>
                <a:gd name="connsiteX30" fmla="*/ 1292947 w 2325139"/>
                <a:gd name="connsiteY30" fmla="*/ 1827300 h 2834763"/>
                <a:gd name="connsiteX31" fmla="*/ 1293423 w 2325139"/>
                <a:gd name="connsiteY31" fmla="*/ 2675692 h 2834763"/>
                <a:gd name="connsiteX32" fmla="*/ 1263705 w 2325139"/>
                <a:gd name="connsiteY32" fmla="*/ 2706744 h 2834763"/>
                <a:gd name="connsiteX33" fmla="*/ 1061489 w 2325139"/>
                <a:gd name="connsiteY33" fmla="*/ 2706553 h 2834763"/>
                <a:gd name="connsiteX34" fmla="*/ 1035391 w 2325139"/>
                <a:gd name="connsiteY34" fmla="*/ 2679883 h 2834763"/>
                <a:gd name="connsiteX35" fmla="*/ 1036058 w 2325139"/>
                <a:gd name="connsiteY35" fmla="*/ 1828919 h 2834763"/>
                <a:gd name="connsiteX36" fmla="*/ 1025389 w 2325139"/>
                <a:gd name="connsiteY36" fmla="*/ 1781199 h 2834763"/>
                <a:gd name="connsiteX37" fmla="*/ 797742 w 2325139"/>
                <a:gd name="connsiteY37" fmla="*/ 1311426 h 2834763"/>
                <a:gd name="connsiteX38" fmla="*/ 758118 w 2325139"/>
                <a:gd name="connsiteY38" fmla="*/ 1286376 h 2834763"/>
                <a:gd name="connsiteX39" fmla="*/ 671536 w 2325139"/>
                <a:gd name="connsiteY39" fmla="*/ 1286566 h 2834763"/>
                <a:gd name="connsiteX40" fmla="*/ 657915 w 2325139"/>
                <a:gd name="connsiteY40" fmla="*/ 1310188 h 2834763"/>
                <a:gd name="connsiteX41" fmla="*/ 891944 w 2325139"/>
                <a:gd name="connsiteY41" fmla="*/ 1776913 h 2834763"/>
                <a:gd name="connsiteX42" fmla="*/ 905184 w 2325139"/>
                <a:gd name="connsiteY42" fmla="*/ 1831968 h 2834763"/>
                <a:gd name="connsiteX43" fmla="*/ 905470 w 2325139"/>
                <a:gd name="connsiteY43" fmla="*/ 2675120 h 2834763"/>
                <a:gd name="connsiteX44" fmla="*/ 873561 w 2325139"/>
                <a:gd name="connsiteY44" fmla="*/ 2706744 h 2834763"/>
                <a:gd name="connsiteX45" fmla="*/ 797456 w 2325139"/>
                <a:gd name="connsiteY45" fmla="*/ 2706458 h 2834763"/>
                <a:gd name="connsiteX46" fmla="*/ 777073 w 2325139"/>
                <a:gd name="connsiteY46" fmla="*/ 2687503 h 2834763"/>
                <a:gd name="connsiteX47" fmla="*/ 498371 w 2325139"/>
                <a:gd name="connsiteY47" fmla="*/ 1926170 h 2834763"/>
                <a:gd name="connsiteX48" fmla="*/ 317206 w 2325139"/>
                <a:gd name="connsiteY48" fmla="*/ 1681377 h 2834763"/>
                <a:gd name="connsiteX49" fmla="*/ 445031 w 2325139"/>
                <a:gd name="connsiteY49" fmla="*/ 423125 h 2834763"/>
                <a:gd name="connsiteX50" fmla="*/ 844129 w 2325139"/>
                <a:gd name="connsiteY50" fmla="*/ 178237 h 2834763"/>
                <a:gd name="connsiteX51" fmla="*/ 1855112 w 2325139"/>
                <a:gd name="connsiteY51" fmla="*/ 399026 h 2834763"/>
                <a:gd name="connsiteX52" fmla="*/ 2128861 w 2325139"/>
                <a:gd name="connsiteY52" fmla="*/ 778217 h 2834763"/>
                <a:gd name="connsiteX53" fmla="*/ 1992272 w 2325139"/>
                <a:gd name="connsiteY53" fmla="*/ 1704809 h 283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25139" h="2834763">
                  <a:moveTo>
                    <a:pt x="2301359" y="902042"/>
                  </a:moveTo>
                  <a:cubicBezTo>
                    <a:pt x="2251353" y="664488"/>
                    <a:pt x="2130480" y="467702"/>
                    <a:pt x="1949886" y="307015"/>
                  </a:cubicBezTo>
                  <a:cubicBezTo>
                    <a:pt x="1669185" y="57174"/>
                    <a:pt x="1341524" y="-41505"/>
                    <a:pt x="971002" y="15836"/>
                  </a:cubicBezTo>
                  <a:cubicBezTo>
                    <a:pt x="673917" y="61841"/>
                    <a:pt x="431411" y="210146"/>
                    <a:pt x="242720" y="442270"/>
                  </a:cubicBezTo>
                  <a:cubicBezTo>
                    <a:pt x="56507" y="671251"/>
                    <a:pt x="-24456" y="935093"/>
                    <a:pt x="6405" y="1229987"/>
                  </a:cubicBezTo>
                  <a:cubicBezTo>
                    <a:pt x="29456" y="1449539"/>
                    <a:pt x="114514" y="1644420"/>
                    <a:pt x="249483" y="1818633"/>
                  </a:cubicBezTo>
                  <a:cubicBezTo>
                    <a:pt x="339018" y="1934171"/>
                    <a:pt x="426077" y="2052185"/>
                    <a:pt x="495800" y="2180678"/>
                  </a:cubicBezTo>
                  <a:cubicBezTo>
                    <a:pt x="601337" y="2375178"/>
                    <a:pt x="648009" y="2585586"/>
                    <a:pt x="644485" y="2806756"/>
                  </a:cubicBezTo>
                  <a:cubicBezTo>
                    <a:pt x="644104" y="2828283"/>
                    <a:pt x="648676" y="2834950"/>
                    <a:pt x="671250" y="2834760"/>
                  </a:cubicBezTo>
                  <a:cubicBezTo>
                    <a:pt x="834889" y="2833807"/>
                    <a:pt x="998624" y="2834188"/>
                    <a:pt x="1162264" y="2834188"/>
                  </a:cubicBezTo>
                  <a:cubicBezTo>
                    <a:pt x="1325903" y="2834188"/>
                    <a:pt x="1489638" y="2833617"/>
                    <a:pt x="1653278" y="2834760"/>
                  </a:cubicBezTo>
                  <a:cubicBezTo>
                    <a:pt x="1677185" y="2834950"/>
                    <a:pt x="1682519" y="2828092"/>
                    <a:pt x="1681567" y="2805327"/>
                  </a:cubicBezTo>
                  <a:cubicBezTo>
                    <a:pt x="1677471" y="2711411"/>
                    <a:pt x="1684234" y="2618161"/>
                    <a:pt x="1702712" y="2525959"/>
                  </a:cubicBezTo>
                  <a:cubicBezTo>
                    <a:pt x="1735860" y="2360605"/>
                    <a:pt x="1789866" y="2204204"/>
                    <a:pt x="1892546" y="2067140"/>
                  </a:cubicBezTo>
                  <a:cubicBezTo>
                    <a:pt x="1972841" y="1959984"/>
                    <a:pt x="2053899" y="1853208"/>
                    <a:pt x="2127718" y="1741670"/>
                  </a:cubicBezTo>
                  <a:cubicBezTo>
                    <a:pt x="2297168" y="1485734"/>
                    <a:pt x="2365557" y="1206747"/>
                    <a:pt x="2301359" y="902042"/>
                  </a:cubicBezTo>
                  <a:close/>
                  <a:moveTo>
                    <a:pt x="1992272" y="1704809"/>
                  </a:moveTo>
                  <a:cubicBezTo>
                    <a:pt x="1878830" y="1856637"/>
                    <a:pt x="1766625" y="2009609"/>
                    <a:pt x="1679948" y="2179059"/>
                  </a:cubicBezTo>
                  <a:cubicBezTo>
                    <a:pt x="1599842" y="2335650"/>
                    <a:pt x="1559266" y="2503004"/>
                    <a:pt x="1552694" y="2678550"/>
                  </a:cubicBezTo>
                  <a:cubicBezTo>
                    <a:pt x="1551932" y="2699504"/>
                    <a:pt x="1547074" y="2708363"/>
                    <a:pt x="1524595" y="2706648"/>
                  </a:cubicBezTo>
                  <a:cubicBezTo>
                    <a:pt x="1499354" y="2704648"/>
                    <a:pt x="1473827" y="2705029"/>
                    <a:pt x="1448490" y="2706553"/>
                  </a:cubicBezTo>
                  <a:cubicBezTo>
                    <a:pt x="1428678" y="2707791"/>
                    <a:pt x="1423535" y="2700933"/>
                    <a:pt x="1423630" y="2681407"/>
                  </a:cubicBezTo>
                  <a:cubicBezTo>
                    <a:pt x="1424487" y="2537865"/>
                    <a:pt x="1424106" y="2394228"/>
                    <a:pt x="1424106" y="2250687"/>
                  </a:cubicBezTo>
                  <a:cubicBezTo>
                    <a:pt x="1424106" y="2109717"/>
                    <a:pt x="1424297" y="1968746"/>
                    <a:pt x="1423916" y="1827776"/>
                  </a:cubicBezTo>
                  <a:cubicBezTo>
                    <a:pt x="1423916" y="1811584"/>
                    <a:pt x="1427059" y="1797201"/>
                    <a:pt x="1434393" y="1782628"/>
                  </a:cubicBezTo>
                  <a:cubicBezTo>
                    <a:pt x="1512974" y="1626418"/>
                    <a:pt x="1591079" y="1469922"/>
                    <a:pt x="1669185" y="1313522"/>
                  </a:cubicBezTo>
                  <a:cubicBezTo>
                    <a:pt x="1682424" y="1287042"/>
                    <a:pt x="1682329" y="1286947"/>
                    <a:pt x="1653754" y="1286852"/>
                  </a:cubicBezTo>
                  <a:cubicBezTo>
                    <a:pt x="1623083" y="1286756"/>
                    <a:pt x="1592413" y="1287423"/>
                    <a:pt x="1561838" y="1286566"/>
                  </a:cubicBezTo>
                  <a:cubicBezTo>
                    <a:pt x="1548503" y="1286185"/>
                    <a:pt x="1541359" y="1291138"/>
                    <a:pt x="1535549" y="1302949"/>
                  </a:cubicBezTo>
                  <a:cubicBezTo>
                    <a:pt x="1456872" y="1465922"/>
                    <a:pt x="1377815" y="1628799"/>
                    <a:pt x="1298567" y="1791582"/>
                  </a:cubicBezTo>
                  <a:cubicBezTo>
                    <a:pt x="1292852" y="1803297"/>
                    <a:pt x="1292947" y="1815108"/>
                    <a:pt x="1292947" y="1827300"/>
                  </a:cubicBezTo>
                  <a:cubicBezTo>
                    <a:pt x="1292947" y="2110097"/>
                    <a:pt x="1292661" y="2392895"/>
                    <a:pt x="1293423" y="2675692"/>
                  </a:cubicBezTo>
                  <a:cubicBezTo>
                    <a:pt x="1293519" y="2698743"/>
                    <a:pt x="1288851" y="2707410"/>
                    <a:pt x="1263705" y="2706744"/>
                  </a:cubicBezTo>
                  <a:cubicBezTo>
                    <a:pt x="1196363" y="2704934"/>
                    <a:pt x="1128927" y="2705315"/>
                    <a:pt x="1061489" y="2706553"/>
                  </a:cubicBezTo>
                  <a:cubicBezTo>
                    <a:pt x="1040534" y="2706934"/>
                    <a:pt x="1035391" y="2700267"/>
                    <a:pt x="1035391" y="2679883"/>
                  </a:cubicBezTo>
                  <a:cubicBezTo>
                    <a:pt x="1036058" y="2396228"/>
                    <a:pt x="1035772" y="2112574"/>
                    <a:pt x="1036058" y="1828919"/>
                  </a:cubicBezTo>
                  <a:cubicBezTo>
                    <a:pt x="1036058" y="1811870"/>
                    <a:pt x="1032914" y="1796630"/>
                    <a:pt x="1025389" y="1781199"/>
                  </a:cubicBezTo>
                  <a:cubicBezTo>
                    <a:pt x="948999" y="1624799"/>
                    <a:pt x="872989" y="1468303"/>
                    <a:pt x="797742" y="1311426"/>
                  </a:cubicBezTo>
                  <a:cubicBezTo>
                    <a:pt x="788979" y="1293043"/>
                    <a:pt x="779073" y="1284947"/>
                    <a:pt x="758118" y="1286376"/>
                  </a:cubicBezTo>
                  <a:cubicBezTo>
                    <a:pt x="729353" y="1288376"/>
                    <a:pt x="700301" y="1287899"/>
                    <a:pt x="671536" y="1286566"/>
                  </a:cubicBezTo>
                  <a:cubicBezTo>
                    <a:pt x="649057" y="1285518"/>
                    <a:pt x="649247" y="1292948"/>
                    <a:pt x="657915" y="1310188"/>
                  </a:cubicBezTo>
                  <a:cubicBezTo>
                    <a:pt x="736211" y="1465636"/>
                    <a:pt x="813649" y="1621465"/>
                    <a:pt x="891944" y="1776913"/>
                  </a:cubicBezTo>
                  <a:cubicBezTo>
                    <a:pt x="900898" y="1794629"/>
                    <a:pt x="905184" y="1812060"/>
                    <a:pt x="905184" y="1831968"/>
                  </a:cubicBezTo>
                  <a:cubicBezTo>
                    <a:pt x="904803" y="2113050"/>
                    <a:pt x="904517" y="2394038"/>
                    <a:pt x="905470" y="2675120"/>
                  </a:cubicBezTo>
                  <a:cubicBezTo>
                    <a:pt x="905565" y="2700647"/>
                    <a:pt x="898993" y="2709029"/>
                    <a:pt x="873561" y="2706744"/>
                  </a:cubicBezTo>
                  <a:cubicBezTo>
                    <a:pt x="848415" y="2704553"/>
                    <a:pt x="822793" y="2705696"/>
                    <a:pt x="797456" y="2706458"/>
                  </a:cubicBezTo>
                  <a:cubicBezTo>
                    <a:pt x="783455" y="2706839"/>
                    <a:pt x="777359" y="2703029"/>
                    <a:pt x="777073" y="2687503"/>
                  </a:cubicBezTo>
                  <a:cubicBezTo>
                    <a:pt x="771358" y="2401848"/>
                    <a:pt x="662106" y="2153912"/>
                    <a:pt x="498371" y="1926170"/>
                  </a:cubicBezTo>
                  <a:cubicBezTo>
                    <a:pt x="439126" y="1843778"/>
                    <a:pt x="377880" y="1762721"/>
                    <a:pt x="317206" y="1681377"/>
                  </a:cubicBezTo>
                  <a:cubicBezTo>
                    <a:pt x="27170" y="1292090"/>
                    <a:pt x="84415" y="747070"/>
                    <a:pt x="445031" y="423125"/>
                  </a:cubicBezTo>
                  <a:cubicBezTo>
                    <a:pt x="563998" y="316254"/>
                    <a:pt x="690776" y="224814"/>
                    <a:pt x="844129" y="178237"/>
                  </a:cubicBezTo>
                  <a:cubicBezTo>
                    <a:pt x="1221414" y="63556"/>
                    <a:pt x="1558885" y="137470"/>
                    <a:pt x="1855112" y="399026"/>
                  </a:cubicBezTo>
                  <a:cubicBezTo>
                    <a:pt x="1975127" y="504944"/>
                    <a:pt x="2073044" y="627055"/>
                    <a:pt x="2128861" y="778217"/>
                  </a:cubicBezTo>
                  <a:cubicBezTo>
                    <a:pt x="2252210" y="1111306"/>
                    <a:pt x="2205061" y="1420011"/>
                    <a:pt x="1992272" y="1704809"/>
                  </a:cubicBezTo>
                  <a:close/>
                </a:path>
              </a:pathLst>
            </a:custGeom>
            <a:grpFill/>
            <a:ln w="9525" cap="flat">
              <a:noFill/>
              <a:prstDash val="solid"/>
              <a:miter/>
            </a:ln>
          </p:spPr>
          <p:txBody>
            <a:bodyPr rtlCol="0" anchor="ctr"/>
            <a:lstStyle/>
            <a:p>
              <a:endParaRPr lang="en-US"/>
            </a:p>
          </p:txBody>
        </p:sp>
      </p:grpSp>
      <p:sp>
        <p:nvSpPr>
          <p:cNvPr id="13" name="Oval 8">
            <a:extLst>
              <a:ext uri="{FF2B5EF4-FFF2-40B4-BE49-F238E27FC236}">
                <a16:creationId xmlns:a16="http://schemas.microsoft.com/office/drawing/2014/main" id="{EA40252F-3DBC-C592-D44E-8A0E20B25FB2}"/>
              </a:ext>
            </a:extLst>
          </p:cNvPr>
          <p:cNvSpPr/>
          <p:nvPr/>
        </p:nvSpPr>
        <p:spPr>
          <a:xfrm>
            <a:off x="5495088" y="2493857"/>
            <a:ext cx="656456" cy="656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9">
            <a:extLst>
              <a:ext uri="{FF2B5EF4-FFF2-40B4-BE49-F238E27FC236}">
                <a16:creationId xmlns:a16="http://schemas.microsoft.com/office/drawing/2014/main" id="{946B5E94-244C-374F-BB12-198789CA5A80}"/>
              </a:ext>
            </a:extLst>
          </p:cNvPr>
          <p:cNvSpPr/>
          <p:nvPr/>
        </p:nvSpPr>
        <p:spPr>
          <a:xfrm>
            <a:off x="5495088" y="3659519"/>
            <a:ext cx="656456" cy="6564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0">
            <a:extLst>
              <a:ext uri="{FF2B5EF4-FFF2-40B4-BE49-F238E27FC236}">
                <a16:creationId xmlns:a16="http://schemas.microsoft.com/office/drawing/2014/main" id="{C41E879A-EC97-9768-4E2A-ECAE8DDAC9C4}"/>
              </a:ext>
            </a:extLst>
          </p:cNvPr>
          <p:cNvSpPr/>
          <p:nvPr/>
        </p:nvSpPr>
        <p:spPr>
          <a:xfrm>
            <a:off x="5474238" y="4724450"/>
            <a:ext cx="656456" cy="6564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Oval 11">
            <a:extLst>
              <a:ext uri="{FF2B5EF4-FFF2-40B4-BE49-F238E27FC236}">
                <a16:creationId xmlns:a16="http://schemas.microsoft.com/office/drawing/2014/main" id="{E3BDACDC-E7BE-9F29-1B45-9DE37CC0004F}"/>
              </a:ext>
            </a:extLst>
          </p:cNvPr>
          <p:cNvSpPr/>
          <p:nvPr/>
        </p:nvSpPr>
        <p:spPr>
          <a:xfrm>
            <a:off x="5474238" y="5852138"/>
            <a:ext cx="656456" cy="6564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TextBox 17">
            <a:extLst>
              <a:ext uri="{FF2B5EF4-FFF2-40B4-BE49-F238E27FC236}">
                <a16:creationId xmlns:a16="http://schemas.microsoft.com/office/drawing/2014/main" id="{C6579779-C03B-F4C4-8704-2F9987CE2E78}"/>
              </a:ext>
            </a:extLst>
          </p:cNvPr>
          <p:cNvSpPr txBox="1"/>
          <p:nvPr/>
        </p:nvSpPr>
        <p:spPr>
          <a:xfrm>
            <a:off x="6250426" y="3599807"/>
            <a:ext cx="4002645" cy="738664"/>
          </a:xfrm>
          <a:prstGeom prst="rect">
            <a:avLst/>
          </a:prstGeom>
          <a:noFill/>
        </p:spPr>
        <p:txBody>
          <a:bodyPr wrap="square" rtlCol="0" anchor="ctr">
            <a:spAutoFit/>
          </a:bodyPr>
          <a:lstStyle/>
          <a:p>
            <a:r>
              <a:rPr lang="fr-CA" altLang="ko-KR" sz="1400" b="1" dirty="0">
                <a:solidFill>
                  <a:schemeClr val="tx1">
                    <a:lumMod val="75000"/>
                    <a:lumOff val="25000"/>
                  </a:schemeClr>
                </a:solidFill>
                <a:cs typeface="Arial" pitchFamily="34" charset="0"/>
              </a:rPr>
              <a:t>Permettre de verbaliser la compréhension de l’élève durant la lecture  </a:t>
            </a:r>
            <a:r>
              <a:rPr lang="fr-CA" sz="1400" i="1" dirty="0">
                <a:effectLst/>
                <a:latin typeface="+mj-lt"/>
                <a:ea typeface="SimSun" panose="02010600030101010101" pitchFamily="2" charset="-122"/>
              </a:rPr>
              <a:t>(</a:t>
            </a:r>
            <a:r>
              <a:rPr lang="fr-CA" sz="1400" i="1" dirty="0" err="1">
                <a:effectLst/>
                <a:latin typeface="+mj-lt"/>
                <a:ea typeface="SimSun" panose="02010600030101010101" pitchFamily="2" charset="-122"/>
              </a:rPr>
              <a:t>Makdissi</a:t>
            </a:r>
            <a:r>
              <a:rPr lang="fr-CA" sz="1400" i="1" dirty="0">
                <a:effectLst/>
                <a:latin typeface="+mj-lt"/>
                <a:ea typeface="SimSun" panose="02010600030101010101" pitchFamily="2" charset="-122"/>
              </a:rPr>
              <a:t> et Boisclair, 2006). </a:t>
            </a:r>
            <a:endParaRPr lang="ko-KR" altLang="en-US" sz="1400" b="1" i="1" dirty="0">
              <a:solidFill>
                <a:schemeClr val="tx1">
                  <a:lumMod val="75000"/>
                  <a:lumOff val="25000"/>
                </a:schemeClr>
              </a:solidFill>
              <a:latin typeface="+mj-lt"/>
              <a:cs typeface="Arial" pitchFamily="34" charset="0"/>
            </a:endParaRPr>
          </a:p>
        </p:txBody>
      </p:sp>
      <p:sp>
        <p:nvSpPr>
          <p:cNvPr id="28" name="TextBox 21">
            <a:extLst>
              <a:ext uri="{FF2B5EF4-FFF2-40B4-BE49-F238E27FC236}">
                <a16:creationId xmlns:a16="http://schemas.microsoft.com/office/drawing/2014/main" id="{06462B86-E772-FB5C-C7E6-D8B1063ED59D}"/>
              </a:ext>
            </a:extLst>
          </p:cNvPr>
          <p:cNvSpPr txBox="1"/>
          <p:nvPr/>
        </p:nvSpPr>
        <p:spPr>
          <a:xfrm>
            <a:off x="6250426" y="5796605"/>
            <a:ext cx="4002645" cy="738664"/>
          </a:xfrm>
          <a:prstGeom prst="rect">
            <a:avLst/>
          </a:prstGeom>
          <a:noFill/>
        </p:spPr>
        <p:txBody>
          <a:bodyPr wrap="square" rtlCol="0" anchor="ctr">
            <a:spAutoFit/>
          </a:bodyPr>
          <a:lstStyle/>
          <a:p>
            <a:r>
              <a:rPr lang="fr-CA" altLang="ko-KR" sz="1400" b="1" dirty="0">
                <a:solidFill>
                  <a:schemeClr val="tx1">
                    <a:lumMod val="75000"/>
                    <a:lumOff val="25000"/>
                  </a:schemeClr>
                </a:solidFill>
                <a:cs typeface="Arial" pitchFamily="34" charset="0"/>
              </a:rPr>
              <a:t>Processus de résolution de problèmes </a:t>
            </a:r>
            <a:r>
              <a:rPr lang="fr-CA" sz="1400" i="1" dirty="0">
                <a:latin typeface="+mj-lt"/>
                <a:ea typeface="SimSun" panose="02010600030101010101" pitchFamily="2" charset="-122"/>
              </a:rPr>
              <a:t>(Giasson, 2003; </a:t>
            </a:r>
            <a:r>
              <a:rPr lang="fr-CA" sz="1400" i="1" dirty="0" err="1">
                <a:latin typeface="+mj-lt"/>
                <a:ea typeface="SimSun" panose="02010600030101010101" pitchFamily="2" charset="-122"/>
              </a:rPr>
              <a:t>Glasersfelf</a:t>
            </a:r>
            <a:r>
              <a:rPr lang="fr-CA" sz="1400" i="1" dirty="0">
                <a:latin typeface="+mj-lt"/>
                <a:ea typeface="SimSun" panose="02010600030101010101" pitchFamily="2" charset="-122"/>
              </a:rPr>
              <a:t>, 1983, 1994; Wells, 2000, 2004 dans </a:t>
            </a:r>
            <a:r>
              <a:rPr lang="fr-CA" sz="1400" i="1" dirty="0" err="1">
                <a:latin typeface="+mj-lt"/>
                <a:ea typeface="SimSun" panose="02010600030101010101" pitchFamily="2" charset="-122"/>
              </a:rPr>
              <a:t>Makdissi</a:t>
            </a:r>
            <a:r>
              <a:rPr lang="fr-CA" sz="1400" i="1" dirty="0">
                <a:latin typeface="+mj-lt"/>
                <a:ea typeface="SimSun" panose="02010600030101010101" pitchFamily="2" charset="-122"/>
              </a:rPr>
              <a:t> et Boisclair, 2006).</a:t>
            </a:r>
            <a:r>
              <a:rPr lang="fr-CA" altLang="ko-KR" sz="1400" i="1" dirty="0">
                <a:latin typeface="+mj-lt"/>
                <a:ea typeface="SimSun" panose="02010600030101010101" pitchFamily="2" charset="-122"/>
              </a:rPr>
              <a:t>  </a:t>
            </a:r>
            <a:endParaRPr lang="ko-KR" altLang="en-US" sz="1400" i="1" dirty="0">
              <a:latin typeface="+mj-lt"/>
            </a:endParaRPr>
          </a:p>
        </p:txBody>
      </p:sp>
      <p:sp>
        <p:nvSpPr>
          <p:cNvPr id="32" name="TextBox 25">
            <a:extLst>
              <a:ext uri="{FF2B5EF4-FFF2-40B4-BE49-F238E27FC236}">
                <a16:creationId xmlns:a16="http://schemas.microsoft.com/office/drawing/2014/main" id="{384CCAB7-9F83-C22E-E44B-909F2AA489B8}"/>
              </a:ext>
            </a:extLst>
          </p:cNvPr>
          <p:cNvSpPr txBox="1"/>
          <p:nvPr/>
        </p:nvSpPr>
        <p:spPr>
          <a:xfrm>
            <a:off x="6250426" y="4615660"/>
            <a:ext cx="5285595" cy="954107"/>
          </a:xfrm>
          <a:prstGeom prst="rect">
            <a:avLst/>
          </a:prstGeom>
          <a:noFill/>
        </p:spPr>
        <p:txBody>
          <a:bodyPr wrap="square" rtlCol="0" anchor="ctr">
            <a:spAutoFit/>
          </a:bodyPr>
          <a:lstStyle/>
          <a:p>
            <a:r>
              <a:rPr lang="fr-CA" altLang="ko-KR" sz="1400" b="1" dirty="0">
                <a:solidFill>
                  <a:schemeClr val="tx1">
                    <a:lumMod val="75000"/>
                    <a:lumOff val="25000"/>
                  </a:schemeClr>
                </a:solidFill>
                <a:cs typeface="Arial" pitchFamily="34" charset="0"/>
              </a:rPr>
              <a:t>La reconstruction des relations causales entre les évènements du récit est à l’origine de la compréhension en lecture en créant un lien de causalité </a:t>
            </a:r>
            <a:r>
              <a:rPr lang="fr-CA" sz="1400" i="1" dirty="0">
                <a:latin typeface="+mj-lt"/>
                <a:ea typeface="SimSun" panose="02010600030101010101" pitchFamily="2" charset="-122"/>
              </a:rPr>
              <a:t>(</a:t>
            </a:r>
            <a:r>
              <a:rPr lang="fr-CA" sz="1400" i="1" dirty="0" err="1">
                <a:latin typeface="+mj-lt"/>
                <a:ea typeface="SimSun" panose="02010600030101010101" pitchFamily="2" charset="-122"/>
              </a:rPr>
              <a:t>Makdissi</a:t>
            </a:r>
            <a:r>
              <a:rPr lang="fr-CA" sz="1400" i="1" dirty="0">
                <a:latin typeface="+mj-lt"/>
                <a:ea typeface="SimSun" panose="02010600030101010101" pitchFamily="2" charset="-122"/>
              </a:rPr>
              <a:t> et Boisclair, 2006; Van </a:t>
            </a:r>
            <a:r>
              <a:rPr lang="fr-CA" sz="1400" i="1" dirty="0" err="1">
                <a:latin typeface="+mj-lt"/>
                <a:ea typeface="SimSun" panose="02010600030101010101" pitchFamily="2" charset="-122"/>
              </a:rPr>
              <a:t>Kleeck</a:t>
            </a:r>
            <a:r>
              <a:rPr lang="fr-CA" sz="1400" i="1" dirty="0">
                <a:latin typeface="+mj-lt"/>
                <a:ea typeface="SimSun" panose="02010600030101010101" pitchFamily="2" charset="-122"/>
              </a:rPr>
              <a:t>, 2008). </a:t>
            </a:r>
            <a:r>
              <a:rPr lang="fr-CA" altLang="ko-KR" sz="1400" i="1" dirty="0">
                <a:latin typeface="+mj-lt"/>
                <a:ea typeface="SimSun" panose="02010600030101010101" pitchFamily="2" charset="-122"/>
              </a:rPr>
              <a:t> </a:t>
            </a:r>
            <a:endParaRPr lang="ko-KR" altLang="en-US" sz="1400" b="1" dirty="0">
              <a:solidFill>
                <a:schemeClr val="tx1">
                  <a:lumMod val="75000"/>
                  <a:lumOff val="25000"/>
                </a:schemeClr>
              </a:solidFill>
              <a:cs typeface="Arial" pitchFamily="34" charset="0"/>
            </a:endParaRPr>
          </a:p>
        </p:txBody>
      </p:sp>
      <p:sp>
        <p:nvSpPr>
          <p:cNvPr id="34" name="Oval 21">
            <a:extLst>
              <a:ext uri="{FF2B5EF4-FFF2-40B4-BE49-F238E27FC236}">
                <a16:creationId xmlns:a16="http://schemas.microsoft.com/office/drawing/2014/main" id="{936B1CC2-FC9D-E994-70DB-4F192A096323}"/>
              </a:ext>
            </a:extLst>
          </p:cNvPr>
          <p:cNvSpPr>
            <a:spLocks noChangeAspect="1"/>
          </p:cNvSpPr>
          <p:nvPr/>
        </p:nvSpPr>
        <p:spPr>
          <a:xfrm rot="20700000">
            <a:off x="5608668" y="6022943"/>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6" name="Isosceles Triangle 20">
            <a:extLst>
              <a:ext uri="{FF2B5EF4-FFF2-40B4-BE49-F238E27FC236}">
                <a16:creationId xmlns:a16="http://schemas.microsoft.com/office/drawing/2014/main" id="{55BBD638-486F-635E-9139-16D766E08F87}"/>
              </a:ext>
            </a:extLst>
          </p:cNvPr>
          <p:cNvSpPr>
            <a:spLocks noChangeAspect="1"/>
          </p:cNvSpPr>
          <p:nvPr/>
        </p:nvSpPr>
        <p:spPr>
          <a:xfrm rot="8201235">
            <a:off x="5640983" y="4897106"/>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1">
            <a:extLst>
              <a:ext uri="{FF2B5EF4-FFF2-40B4-BE49-F238E27FC236}">
                <a16:creationId xmlns:a16="http://schemas.microsoft.com/office/drawing/2014/main" id="{B78CE2C2-F7CB-C87E-4472-8383894A51F1}"/>
              </a:ext>
            </a:extLst>
          </p:cNvPr>
          <p:cNvSpPr>
            <a:spLocks noChangeAspect="1"/>
          </p:cNvSpPr>
          <p:nvPr/>
        </p:nvSpPr>
        <p:spPr>
          <a:xfrm>
            <a:off x="5723002" y="382345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9" name="ZoneTexte 38">
            <a:extLst>
              <a:ext uri="{FF2B5EF4-FFF2-40B4-BE49-F238E27FC236}">
                <a16:creationId xmlns:a16="http://schemas.microsoft.com/office/drawing/2014/main" id="{5F5A3375-0CAF-8597-D3B2-9A63E2787C18}"/>
              </a:ext>
            </a:extLst>
          </p:cNvPr>
          <p:cNvSpPr txBox="1"/>
          <p:nvPr/>
        </p:nvSpPr>
        <p:spPr>
          <a:xfrm>
            <a:off x="6199397" y="2510939"/>
            <a:ext cx="4790113" cy="954107"/>
          </a:xfrm>
          <a:prstGeom prst="rect">
            <a:avLst/>
          </a:prstGeom>
          <a:noFill/>
        </p:spPr>
        <p:txBody>
          <a:bodyPr wrap="square">
            <a:spAutoFit/>
          </a:bodyPr>
          <a:lstStyle/>
          <a:p>
            <a:r>
              <a:rPr lang="fr-CA" sz="1400" b="1" dirty="0">
                <a:solidFill>
                  <a:schemeClr val="tx1">
                    <a:lumMod val="75000"/>
                    <a:lumOff val="25000"/>
                  </a:schemeClr>
                </a:solidFill>
                <a:cs typeface="Arial" pitchFamily="34" charset="0"/>
              </a:rPr>
              <a:t>Le dialogue en cours de lecture soutien l’élève dans sa progression conceptuelle en étant actif dans la construction du sens du récit </a:t>
            </a:r>
            <a:r>
              <a:rPr lang="fr-CA" sz="1400" i="1" dirty="0">
                <a:latin typeface="+mj-lt"/>
                <a:ea typeface="SimSun" panose="02010600030101010101" pitchFamily="2" charset="-122"/>
              </a:rPr>
              <a:t>(</a:t>
            </a:r>
            <a:r>
              <a:rPr lang="fr-CA" sz="1400" i="1" dirty="0" err="1">
                <a:latin typeface="+mj-lt"/>
                <a:ea typeface="SimSun" panose="02010600030101010101" pitchFamily="2" charset="-122"/>
              </a:rPr>
              <a:t>Makdissi</a:t>
            </a:r>
            <a:r>
              <a:rPr lang="fr-CA" sz="1400" i="1" dirty="0">
                <a:latin typeface="+mj-lt"/>
                <a:ea typeface="SimSun" panose="02010600030101010101" pitchFamily="2" charset="-122"/>
              </a:rPr>
              <a:t> et Boisclair, 2006).</a:t>
            </a:r>
          </a:p>
        </p:txBody>
      </p:sp>
      <p:sp>
        <p:nvSpPr>
          <p:cNvPr id="40" name="Isosceles Triangle 8">
            <a:extLst>
              <a:ext uri="{FF2B5EF4-FFF2-40B4-BE49-F238E27FC236}">
                <a16:creationId xmlns:a16="http://schemas.microsoft.com/office/drawing/2014/main" id="{A7942AE0-0AD4-91C3-D902-9837FC2ADE74}"/>
              </a:ext>
            </a:extLst>
          </p:cNvPr>
          <p:cNvSpPr/>
          <p:nvPr/>
        </p:nvSpPr>
        <p:spPr>
          <a:xfrm rot="16200000">
            <a:off x="5618764" y="2620640"/>
            <a:ext cx="343454" cy="39022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6263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291E31-91CC-495C-842F-C6F60533B4FC}"/>
              </a:ext>
            </a:extLst>
          </p:cNvPr>
          <p:cNvSpPr txBox="1"/>
          <p:nvPr/>
        </p:nvSpPr>
        <p:spPr>
          <a:xfrm>
            <a:off x="473678" y="3240635"/>
            <a:ext cx="2858960" cy="1169551"/>
          </a:xfrm>
          <a:prstGeom prst="rect">
            <a:avLst/>
          </a:prstGeom>
          <a:noFill/>
        </p:spPr>
        <p:txBody>
          <a:bodyPr wrap="square" rtlCol="0">
            <a:spAutoFit/>
          </a:bodyPr>
          <a:lstStyle/>
          <a:p>
            <a:pPr algn="ctr"/>
            <a:r>
              <a:rPr lang="fr-CA" altLang="ko-KR" sz="1400" b="1" dirty="0">
                <a:solidFill>
                  <a:schemeClr val="tx1">
                    <a:lumMod val="75000"/>
                    <a:lumOff val="25000"/>
                  </a:schemeClr>
                </a:solidFill>
                <a:cs typeface="Arial" pitchFamily="34" charset="0"/>
              </a:rPr>
              <a:t>Importance de l’élaboration d’intervention orthopédagogique pour favoriser </a:t>
            </a:r>
            <a:r>
              <a:rPr lang="fr-CA" altLang="ko-KR" sz="1400" b="1" dirty="0">
                <a:solidFill>
                  <a:schemeClr val="accent1"/>
                </a:solidFill>
                <a:cs typeface="Arial" pitchFamily="34" charset="0"/>
              </a:rPr>
              <a:t>la compréhension en lecture</a:t>
            </a:r>
            <a:endParaRPr lang="ko-KR" altLang="en-US" sz="1400" b="1" dirty="0">
              <a:solidFill>
                <a:schemeClr val="accent1"/>
              </a:solidFill>
              <a:cs typeface="Arial" pitchFamily="34" charset="0"/>
            </a:endParaRPr>
          </a:p>
        </p:txBody>
      </p:sp>
      <p:sp>
        <p:nvSpPr>
          <p:cNvPr id="7" name="TextBox 6">
            <a:extLst>
              <a:ext uri="{FF2B5EF4-FFF2-40B4-BE49-F238E27FC236}">
                <a16:creationId xmlns:a16="http://schemas.microsoft.com/office/drawing/2014/main" id="{A3589895-1B17-45C4-9876-3E8B0696796C}"/>
              </a:ext>
            </a:extLst>
          </p:cNvPr>
          <p:cNvSpPr txBox="1"/>
          <p:nvPr/>
        </p:nvSpPr>
        <p:spPr>
          <a:xfrm>
            <a:off x="3703654" y="4813158"/>
            <a:ext cx="2280604" cy="738664"/>
          </a:xfrm>
          <a:prstGeom prst="rect">
            <a:avLst/>
          </a:prstGeom>
          <a:noFill/>
        </p:spPr>
        <p:txBody>
          <a:bodyPr wrap="square" rtlCol="0">
            <a:spAutoFit/>
          </a:bodyPr>
          <a:lstStyle/>
          <a:p>
            <a:pPr algn="ctr"/>
            <a:r>
              <a:rPr lang="fr-CA" altLang="ko-KR" sz="1400" b="1" dirty="0">
                <a:solidFill>
                  <a:schemeClr val="tx1">
                    <a:lumMod val="75000"/>
                    <a:lumOff val="25000"/>
                  </a:schemeClr>
                </a:solidFill>
                <a:cs typeface="Arial" pitchFamily="34" charset="0"/>
              </a:rPr>
              <a:t>En lien avec les inférences causales chez l’élève </a:t>
            </a:r>
            <a:r>
              <a:rPr lang="fr-CA" altLang="ko-KR" sz="1400" b="1" dirty="0">
                <a:solidFill>
                  <a:schemeClr val="accent4"/>
                </a:solidFill>
                <a:cs typeface="Arial" pitchFamily="34" charset="0"/>
              </a:rPr>
              <a:t>TDL</a:t>
            </a:r>
            <a:endParaRPr lang="ko-KR" altLang="en-US" sz="1400" b="1" dirty="0">
              <a:solidFill>
                <a:schemeClr val="accent4"/>
              </a:solidFill>
              <a:cs typeface="Arial" pitchFamily="34" charset="0"/>
            </a:endParaRPr>
          </a:p>
        </p:txBody>
      </p:sp>
      <p:sp>
        <p:nvSpPr>
          <p:cNvPr id="10" name="TextBox 9">
            <a:extLst>
              <a:ext uri="{FF2B5EF4-FFF2-40B4-BE49-F238E27FC236}">
                <a16:creationId xmlns:a16="http://schemas.microsoft.com/office/drawing/2014/main" id="{50C58BB7-B6C7-4E4E-9590-CB571AEBE56B}"/>
              </a:ext>
            </a:extLst>
          </p:cNvPr>
          <p:cNvSpPr txBox="1"/>
          <p:nvPr/>
        </p:nvSpPr>
        <p:spPr>
          <a:xfrm>
            <a:off x="6179035" y="1847756"/>
            <a:ext cx="2280604" cy="1169551"/>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Ce </a:t>
            </a:r>
            <a:r>
              <a:rPr lang="en-US" altLang="ko-KR" sz="1400" b="1" dirty="0" err="1">
                <a:solidFill>
                  <a:schemeClr val="tx1">
                    <a:lumMod val="75000"/>
                    <a:lumOff val="25000"/>
                  </a:schemeClr>
                </a:solidFill>
                <a:cs typeface="Arial" pitchFamily="34" charset="0"/>
              </a:rPr>
              <a:t>besoin</a:t>
            </a:r>
            <a:r>
              <a:rPr lang="en-US" altLang="ko-KR" sz="1400" b="1" dirty="0">
                <a:solidFill>
                  <a:schemeClr val="tx1">
                    <a:lumMod val="75000"/>
                    <a:lumOff val="25000"/>
                  </a:schemeClr>
                </a:solidFill>
                <a:cs typeface="Arial" pitchFamily="34" charset="0"/>
              </a:rPr>
              <a:t> comble </a:t>
            </a:r>
            <a:r>
              <a:rPr lang="en-US" altLang="ko-KR" sz="1400" b="1" dirty="0" err="1">
                <a:solidFill>
                  <a:schemeClr val="tx1">
                    <a:lumMod val="75000"/>
                    <a:lumOff val="25000"/>
                  </a:schemeClr>
                </a:solidFill>
                <a:cs typeface="Arial" pitchFamily="34" charset="0"/>
              </a:rPr>
              <a:t>une</a:t>
            </a:r>
            <a:r>
              <a:rPr lang="en-US" altLang="ko-KR" sz="1400" b="1" dirty="0">
                <a:solidFill>
                  <a:schemeClr val="tx1">
                    <a:lumMod val="75000"/>
                    <a:lumOff val="25000"/>
                  </a:schemeClr>
                </a:solidFill>
                <a:cs typeface="Arial" pitchFamily="34" charset="0"/>
              </a:rPr>
              <a:t> lacune dans le </a:t>
            </a:r>
            <a:r>
              <a:rPr lang="en-US" altLang="ko-KR" sz="1400" b="1" dirty="0">
                <a:solidFill>
                  <a:schemeClr val="accent3">
                    <a:lumMod val="75000"/>
                  </a:schemeClr>
                </a:solidFill>
                <a:cs typeface="Arial" pitchFamily="34" charset="0"/>
              </a:rPr>
              <a:t>PFEQ</a:t>
            </a:r>
            <a:r>
              <a:rPr lang="en-US" altLang="ko-KR" sz="1400" b="1" dirty="0">
                <a:solidFill>
                  <a:schemeClr val="tx1">
                    <a:lumMod val="75000"/>
                    <a:lumOff val="25000"/>
                  </a:schemeClr>
                </a:solidFill>
                <a:cs typeface="Arial" pitchFamily="34" charset="0"/>
              </a:rPr>
              <a:t> qui </a:t>
            </a:r>
            <a:r>
              <a:rPr lang="en-US" altLang="ko-KR" sz="1400" b="1" dirty="0" err="1">
                <a:solidFill>
                  <a:schemeClr val="tx1">
                    <a:lumMod val="75000"/>
                    <a:lumOff val="25000"/>
                  </a:schemeClr>
                </a:solidFill>
                <a:cs typeface="Arial" pitchFamily="34" charset="0"/>
              </a:rPr>
              <a:t>cible</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l’inférence</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seulement</a:t>
            </a:r>
            <a:r>
              <a:rPr lang="en-US" altLang="ko-KR" sz="1400" b="1" dirty="0">
                <a:solidFill>
                  <a:schemeClr val="tx1">
                    <a:lumMod val="75000"/>
                    <a:lumOff val="25000"/>
                  </a:schemeClr>
                </a:solidFill>
                <a:cs typeface="Arial" pitchFamily="34" charset="0"/>
              </a:rPr>
              <a:t> au </a:t>
            </a:r>
            <a:r>
              <a:rPr lang="en-US" altLang="ko-KR" sz="1400" b="1" dirty="0" err="1">
                <a:solidFill>
                  <a:schemeClr val="tx1">
                    <a:lumMod val="75000"/>
                    <a:lumOff val="25000"/>
                  </a:schemeClr>
                </a:solidFill>
                <a:cs typeface="Arial" pitchFamily="34" charset="0"/>
              </a:rPr>
              <a:t>deuxième</a:t>
            </a:r>
            <a:r>
              <a:rPr lang="en-US" altLang="ko-KR" sz="1400" b="1" dirty="0">
                <a:solidFill>
                  <a:schemeClr val="tx1">
                    <a:lumMod val="75000"/>
                    <a:lumOff val="25000"/>
                  </a:schemeClr>
                </a:solidFill>
                <a:cs typeface="Arial" pitchFamily="34" charset="0"/>
              </a:rPr>
              <a:t> cycle du </a:t>
            </a:r>
            <a:r>
              <a:rPr lang="en-US" altLang="ko-KR" sz="1400" b="1" dirty="0" err="1">
                <a:solidFill>
                  <a:schemeClr val="tx1">
                    <a:lumMod val="75000"/>
                    <a:lumOff val="25000"/>
                  </a:schemeClr>
                </a:solidFill>
                <a:cs typeface="Arial" pitchFamily="34" charset="0"/>
              </a:rPr>
              <a:t>primaire</a:t>
            </a:r>
            <a:endParaRPr lang="ko-KR" altLang="en-US" sz="14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CCB6D529-58B6-42DB-89AF-17B702EF7DDC}"/>
              </a:ext>
            </a:extLst>
          </p:cNvPr>
          <p:cNvSpPr txBox="1"/>
          <p:nvPr/>
        </p:nvSpPr>
        <p:spPr>
          <a:xfrm>
            <a:off x="9267719" y="3686911"/>
            <a:ext cx="2280604" cy="277000"/>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nvGrpSpPr>
          <p:cNvPr id="18" name="Group 17">
            <a:extLst>
              <a:ext uri="{FF2B5EF4-FFF2-40B4-BE49-F238E27FC236}">
                <a16:creationId xmlns:a16="http://schemas.microsoft.com/office/drawing/2014/main" id="{EACA59CC-0E8C-44C4-95E0-8AA06C24DD6D}"/>
              </a:ext>
            </a:extLst>
          </p:cNvPr>
          <p:cNvGrpSpPr/>
          <p:nvPr/>
        </p:nvGrpSpPr>
        <p:grpSpPr>
          <a:xfrm>
            <a:off x="1630381" y="2357276"/>
            <a:ext cx="8926827" cy="3006541"/>
            <a:chOff x="1630381" y="2357276"/>
            <a:chExt cx="8926827" cy="3006541"/>
          </a:xfrm>
        </p:grpSpPr>
        <p:grpSp>
          <p:nvGrpSpPr>
            <p:cNvPr id="19" name="그룹 52">
              <a:extLst>
                <a:ext uri="{FF2B5EF4-FFF2-40B4-BE49-F238E27FC236}">
                  <a16:creationId xmlns:a16="http://schemas.microsoft.com/office/drawing/2014/main" id="{8DCC22F3-2251-4DA8-A4A1-3299424FE47F}"/>
                </a:ext>
              </a:extLst>
            </p:cNvPr>
            <p:cNvGrpSpPr/>
            <p:nvPr/>
          </p:nvGrpSpPr>
          <p:grpSpPr>
            <a:xfrm>
              <a:off x="2422382" y="2753276"/>
              <a:ext cx="7342827" cy="2222804"/>
              <a:chOff x="2422381" y="2753276"/>
              <a:chExt cx="7342827" cy="2222804"/>
            </a:xfrm>
          </p:grpSpPr>
          <p:cxnSp>
            <p:nvCxnSpPr>
              <p:cNvPr id="29" name="Straight Connector 28">
                <a:extLst>
                  <a:ext uri="{FF2B5EF4-FFF2-40B4-BE49-F238E27FC236}">
                    <a16:creationId xmlns:a16="http://schemas.microsoft.com/office/drawing/2014/main" id="{961E2A38-D9B7-488D-B0ED-29A2AF73E819}"/>
                  </a:ext>
                </a:extLst>
              </p:cNvPr>
              <p:cNvCxnSpPr>
                <a:cxnSpLocks/>
              </p:cNvCxnSpPr>
              <p:nvPr/>
            </p:nvCxnSpPr>
            <p:spPr>
              <a:xfrm>
                <a:off x="6060403" y="3494076"/>
                <a:ext cx="2743414" cy="228"/>
              </a:xfrm>
              <a:prstGeom prst="line">
                <a:avLst/>
              </a:prstGeom>
              <a:ln w="666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C432F-CE6F-484A-9406-EDEFC214B8DC}"/>
                  </a:ext>
                </a:extLst>
              </p:cNvPr>
              <p:cNvCxnSpPr>
                <a:cxnSpLocks/>
              </p:cNvCxnSpPr>
              <p:nvPr/>
            </p:nvCxnSpPr>
            <p:spPr>
              <a:xfrm flipH="1" flipV="1">
                <a:off x="3337226" y="4251990"/>
                <a:ext cx="2758775" cy="1"/>
              </a:xfrm>
              <a:prstGeom prst="line">
                <a:avLst/>
              </a:prstGeom>
              <a:ln w="666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FC73637-3470-40FC-9AD1-6C5CFEE37A8F}"/>
                  </a:ext>
                </a:extLst>
              </p:cNvPr>
              <p:cNvCxnSpPr>
                <a:cxnSpLocks/>
                <a:endCxn id="20" idx="6"/>
              </p:cNvCxnSpPr>
              <p:nvPr/>
            </p:nvCxnSpPr>
            <p:spPr>
              <a:xfrm flipH="1">
                <a:off x="2422381" y="4967817"/>
                <a:ext cx="988539" cy="0"/>
              </a:xfrm>
              <a:prstGeom prst="line">
                <a:avLst/>
              </a:prstGeom>
              <a:ln w="666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C3A949-5374-4DBF-8D9C-9097B53C3FAE}"/>
                  </a:ext>
                </a:extLst>
              </p:cNvPr>
              <p:cNvCxnSpPr>
                <a:cxnSpLocks/>
                <a:stCxn id="23" idx="2"/>
              </p:cNvCxnSpPr>
              <p:nvPr/>
            </p:nvCxnSpPr>
            <p:spPr>
              <a:xfrm flipH="1">
                <a:off x="8770231" y="2753276"/>
                <a:ext cx="994977" cy="0"/>
              </a:xfrm>
              <a:prstGeom prst="line">
                <a:avLst/>
              </a:prstGeom>
              <a:ln w="666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20ED52-4EDD-4B46-A317-636671086E45}"/>
                  </a:ext>
                </a:extLst>
              </p:cNvPr>
              <p:cNvCxnSpPr>
                <a:cxnSpLocks/>
              </p:cNvCxnSpPr>
              <p:nvPr/>
            </p:nvCxnSpPr>
            <p:spPr>
              <a:xfrm>
                <a:off x="3370599" y="4224928"/>
                <a:ext cx="10792" cy="751152"/>
              </a:xfrm>
              <a:prstGeom prst="line">
                <a:avLst/>
              </a:prstGeom>
              <a:ln w="666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5985F1-986C-4999-B3DF-AC1A804FA808}"/>
                  </a:ext>
                </a:extLst>
              </p:cNvPr>
              <p:cNvCxnSpPr>
                <a:cxnSpLocks/>
              </p:cNvCxnSpPr>
              <p:nvPr/>
            </p:nvCxnSpPr>
            <p:spPr>
              <a:xfrm flipH="1">
                <a:off x="6090438" y="3461161"/>
                <a:ext cx="974" cy="827175"/>
              </a:xfrm>
              <a:prstGeom prst="line">
                <a:avLst/>
              </a:prstGeom>
              <a:ln w="666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102074-E3A7-488A-9912-1A0F43F402C5}"/>
                  </a:ext>
                </a:extLst>
              </p:cNvPr>
              <p:cNvCxnSpPr>
                <a:cxnSpLocks/>
              </p:cNvCxnSpPr>
              <p:nvPr/>
            </p:nvCxnSpPr>
            <p:spPr>
              <a:xfrm>
                <a:off x="8803817" y="2753276"/>
                <a:ext cx="0" cy="774172"/>
              </a:xfrm>
              <a:prstGeom prst="line">
                <a:avLst/>
              </a:prstGeom>
              <a:ln w="666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5FCF1F4C-A6D5-4F9D-A4D8-E6FA99C81981}"/>
                </a:ext>
              </a:extLst>
            </p:cNvPr>
            <p:cNvSpPr/>
            <p:nvPr/>
          </p:nvSpPr>
          <p:spPr>
            <a:xfrm>
              <a:off x="1630381" y="4571817"/>
              <a:ext cx="792000" cy="79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id="{038A4D3B-7C3C-4193-A6C9-96588DB17B45}"/>
                </a:ext>
              </a:extLst>
            </p:cNvPr>
            <p:cNvSpPr/>
            <p:nvPr/>
          </p:nvSpPr>
          <p:spPr>
            <a:xfrm>
              <a:off x="4340402" y="3833636"/>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id="{A3809CE3-5E4A-458F-86D9-F2F154DB7D86}"/>
                </a:ext>
              </a:extLst>
            </p:cNvPr>
            <p:cNvSpPr/>
            <p:nvPr/>
          </p:nvSpPr>
          <p:spPr>
            <a:xfrm>
              <a:off x="7052806" y="3095456"/>
              <a:ext cx="792000" cy="7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id="{76D31020-E873-41DD-9D2E-AE60921FFE96}"/>
                </a:ext>
              </a:extLst>
            </p:cNvPr>
            <p:cNvSpPr/>
            <p:nvPr/>
          </p:nvSpPr>
          <p:spPr>
            <a:xfrm>
              <a:off x="9765208" y="2357276"/>
              <a:ext cx="792000" cy="79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5">
              <a:extLst>
                <a:ext uri="{FF2B5EF4-FFF2-40B4-BE49-F238E27FC236}">
                  <a16:creationId xmlns:a16="http://schemas.microsoft.com/office/drawing/2014/main" id="{8DF532AE-0769-44BD-B1F8-396C4A442FE2}"/>
                </a:ext>
              </a:extLst>
            </p:cNvPr>
            <p:cNvSpPr/>
            <p:nvPr/>
          </p:nvSpPr>
          <p:spPr>
            <a:xfrm flipH="1">
              <a:off x="4500780" y="4078944"/>
              <a:ext cx="471243" cy="3460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6" name="Rectangle 35">
            <a:extLst>
              <a:ext uri="{FF2B5EF4-FFF2-40B4-BE49-F238E27FC236}">
                <a16:creationId xmlns:a16="http://schemas.microsoft.com/office/drawing/2014/main" id="{8EBEC945-6E42-18F7-C0E0-B375EB6367A8}"/>
              </a:ext>
            </a:extLst>
          </p:cNvPr>
          <p:cNvSpPr/>
          <p:nvPr/>
        </p:nvSpPr>
        <p:spPr>
          <a:xfrm>
            <a:off x="0" y="358145"/>
            <a:ext cx="12192000" cy="72424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62563" y="361588"/>
            <a:ext cx="11573197" cy="724247"/>
          </a:xfrm>
        </p:spPr>
        <p:txBody>
          <a:bodyPr/>
          <a:lstStyle/>
          <a:p>
            <a:r>
              <a:rPr lang="en-US" sz="4400" dirty="0">
                <a:solidFill>
                  <a:schemeClr val="bg1"/>
                </a:solidFill>
              </a:rPr>
              <a:t>Objectif de recherche</a:t>
            </a:r>
          </a:p>
        </p:txBody>
      </p:sp>
      <p:sp>
        <p:nvSpPr>
          <p:cNvPr id="37" name="Donut 24">
            <a:extLst>
              <a:ext uri="{FF2B5EF4-FFF2-40B4-BE49-F238E27FC236}">
                <a16:creationId xmlns:a16="http://schemas.microsoft.com/office/drawing/2014/main" id="{85E51335-D86B-5400-C1A2-617964461366}"/>
              </a:ext>
            </a:extLst>
          </p:cNvPr>
          <p:cNvSpPr/>
          <p:nvPr/>
        </p:nvSpPr>
        <p:spPr>
          <a:xfrm>
            <a:off x="9852452" y="2442008"/>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1" name="ZoneTexte 40">
            <a:extLst>
              <a:ext uri="{FF2B5EF4-FFF2-40B4-BE49-F238E27FC236}">
                <a16:creationId xmlns:a16="http://schemas.microsoft.com/office/drawing/2014/main" id="{898894AF-88EE-77F4-6AD3-BE1917A1EDD4}"/>
              </a:ext>
            </a:extLst>
          </p:cNvPr>
          <p:cNvSpPr txBox="1"/>
          <p:nvPr/>
        </p:nvSpPr>
        <p:spPr>
          <a:xfrm>
            <a:off x="9090572" y="3244054"/>
            <a:ext cx="2758775" cy="2462213"/>
          </a:xfrm>
          <a:prstGeom prst="rect">
            <a:avLst/>
          </a:prstGeom>
          <a:noFill/>
        </p:spPr>
        <p:txBody>
          <a:bodyPr wrap="square">
            <a:spAutoFit/>
          </a:bodyPr>
          <a:lstStyle/>
          <a:p>
            <a:pPr algn="just"/>
            <a:r>
              <a:rPr lang="fr-CA" sz="1400" b="1" dirty="0">
                <a:effectLst/>
                <a:latin typeface="+mj-lt"/>
                <a:ea typeface="SimSun" panose="02010600030101010101" pitchFamily="2" charset="-122"/>
              </a:rPr>
              <a:t>Développer </a:t>
            </a:r>
            <a:r>
              <a:rPr lang="fr-CA" sz="1400" b="1" dirty="0">
                <a:solidFill>
                  <a:schemeClr val="accent4"/>
                </a:solidFill>
                <a:effectLst/>
                <a:latin typeface="+mj-lt"/>
                <a:ea typeface="SimSun" panose="02010600030101010101" pitchFamily="2" charset="-122"/>
              </a:rPr>
              <a:t>un guide orthopédagogique </a:t>
            </a:r>
            <a:r>
              <a:rPr lang="fr-CA" sz="1400" b="1" dirty="0">
                <a:effectLst/>
                <a:latin typeface="+mj-lt"/>
                <a:ea typeface="SimSun" panose="02010600030101010101" pitchFamily="2" charset="-122"/>
              </a:rPr>
              <a:t>pour favoriser la compréhension inférentielle en lecture qui cible les inférences causales en structurant un dialogue sous forme de lecture interactive et un modelage pour les élèves du 1</a:t>
            </a:r>
            <a:r>
              <a:rPr lang="fr-CA" sz="1400" b="1" baseline="30000" dirty="0">
                <a:effectLst/>
                <a:latin typeface="+mj-lt"/>
                <a:ea typeface="SimSun" panose="02010600030101010101" pitchFamily="2" charset="-122"/>
              </a:rPr>
              <a:t>er</a:t>
            </a:r>
            <a:r>
              <a:rPr lang="fr-CA" sz="1400" b="1" dirty="0">
                <a:effectLst/>
                <a:latin typeface="+mj-lt"/>
                <a:ea typeface="SimSun" panose="02010600030101010101" pitchFamily="2" charset="-122"/>
              </a:rPr>
              <a:t> cycle, en particulier pour la population avec TDL.</a:t>
            </a:r>
            <a:endParaRPr lang="fr-CA" sz="1400" b="1" dirty="0">
              <a:latin typeface="+mj-lt"/>
            </a:endParaRPr>
          </a:p>
        </p:txBody>
      </p:sp>
      <p:sp>
        <p:nvSpPr>
          <p:cNvPr id="42" name="Rectangle 9">
            <a:extLst>
              <a:ext uri="{FF2B5EF4-FFF2-40B4-BE49-F238E27FC236}">
                <a16:creationId xmlns:a16="http://schemas.microsoft.com/office/drawing/2014/main" id="{41E44965-9ABA-0FE1-ED47-D6F0D0B5DA05}"/>
              </a:ext>
            </a:extLst>
          </p:cNvPr>
          <p:cNvSpPr/>
          <p:nvPr/>
        </p:nvSpPr>
        <p:spPr>
          <a:xfrm>
            <a:off x="7223366" y="3317836"/>
            <a:ext cx="460577" cy="33758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Rounded Rectangle 51">
            <a:extLst>
              <a:ext uri="{FF2B5EF4-FFF2-40B4-BE49-F238E27FC236}">
                <a16:creationId xmlns:a16="http://schemas.microsoft.com/office/drawing/2014/main" id="{FD136826-1BA5-344A-FE4B-5879BFF9DC2E}"/>
              </a:ext>
            </a:extLst>
          </p:cNvPr>
          <p:cNvSpPr/>
          <p:nvPr/>
        </p:nvSpPr>
        <p:spPr>
          <a:xfrm rot="16200000" flipH="1">
            <a:off x="1818224" y="4722887"/>
            <a:ext cx="416310" cy="48986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ectangle 43">
            <a:extLst>
              <a:ext uri="{FF2B5EF4-FFF2-40B4-BE49-F238E27FC236}">
                <a16:creationId xmlns:a16="http://schemas.microsoft.com/office/drawing/2014/main" id="{D071DC6A-C813-E1B4-40E1-50B476E48BA0}"/>
              </a:ext>
            </a:extLst>
          </p:cNvPr>
          <p:cNvSpPr/>
          <p:nvPr/>
        </p:nvSpPr>
        <p:spPr>
          <a:xfrm>
            <a:off x="0" y="1004637"/>
            <a:ext cx="11024229" cy="343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Isosceles Triangle 34">
            <a:extLst>
              <a:ext uri="{FF2B5EF4-FFF2-40B4-BE49-F238E27FC236}">
                <a16:creationId xmlns:a16="http://schemas.microsoft.com/office/drawing/2014/main" id="{EE975354-8C73-EFA6-3B35-5FE716CE8F51}"/>
              </a:ext>
            </a:extLst>
          </p:cNvPr>
          <p:cNvSpPr/>
          <p:nvPr/>
        </p:nvSpPr>
        <p:spPr>
          <a:xfrm rot="5400000">
            <a:off x="10723936" y="923431"/>
            <a:ext cx="1063036" cy="50544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18">
            <a:extLst>
              <a:ext uri="{FF2B5EF4-FFF2-40B4-BE49-F238E27FC236}">
                <a16:creationId xmlns:a16="http://schemas.microsoft.com/office/drawing/2014/main" id="{736BAE4B-AE04-7541-6491-B7A0ABD108C7}"/>
              </a:ext>
            </a:extLst>
          </p:cNvPr>
          <p:cNvSpPr/>
          <p:nvPr/>
        </p:nvSpPr>
        <p:spPr>
          <a:xfrm>
            <a:off x="909083" y="84380"/>
            <a:ext cx="1744732" cy="1692000"/>
          </a:xfrm>
          <a:prstGeom prst="ellipse">
            <a:avLst/>
          </a:prstGeom>
          <a:solidFill>
            <a:schemeClr val="bg1">
              <a:lumMod val="8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Donut 24">
            <a:extLst>
              <a:ext uri="{FF2B5EF4-FFF2-40B4-BE49-F238E27FC236}">
                <a16:creationId xmlns:a16="http://schemas.microsoft.com/office/drawing/2014/main" id="{970ACB2C-3AB3-B8CC-5A44-66E66645285D}"/>
              </a:ext>
            </a:extLst>
          </p:cNvPr>
          <p:cNvSpPr/>
          <p:nvPr/>
        </p:nvSpPr>
        <p:spPr>
          <a:xfrm>
            <a:off x="1210505" y="350411"/>
            <a:ext cx="1181120" cy="1136523"/>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12169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37" grpId="0" animBg="1"/>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a:extLst>
              <a:ext uri="{FF2B5EF4-FFF2-40B4-BE49-F238E27FC236}">
                <a16:creationId xmlns:a16="http://schemas.microsoft.com/office/drawing/2014/main" id="{F85CBBFB-92DA-AB35-DF0E-17082F778392}"/>
              </a:ext>
            </a:extLst>
          </p:cNvPr>
          <p:cNvSpPr txBox="1"/>
          <p:nvPr/>
        </p:nvSpPr>
        <p:spPr>
          <a:xfrm>
            <a:off x="5178493" y="1854692"/>
            <a:ext cx="5928530" cy="374056"/>
          </a:xfrm>
          <a:prstGeom prst="rect">
            <a:avLst/>
          </a:prstGeom>
          <a:noFill/>
        </p:spPr>
        <p:txBody>
          <a:bodyPr wrap="square" rtlCol="0">
            <a:spAutoFit/>
          </a:bodyPr>
          <a:lstStyle/>
          <a:p>
            <a:pPr marL="228600" indent="-228600">
              <a:buFont typeface="Wingdings" panose="05000000000000000000" pitchFamily="2" charset="2"/>
              <a:buChar char="Ø"/>
            </a:pPr>
            <a:endParaRPr lang="ko-KR" altLang="en-US" sz="1200" dirty="0">
              <a:solidFill>
                <a:schemeClr val="bg1"/>
              </a:solidFill>
              <a:cs typeface="Arial" pitchFamily="34" charset="0"/>
            </a:endParaRPr>
          </a:p>
        </p:txBody>
      </p:sp>
      <p:sp>
        <p:nvSpPr>
          <p:cNvPr id="2" name="Oval 5">
            <a:extLst>
              <a:ext uri="{FF2B5EF4-FFF2-40B4-BE49-F238E27FC236}">
                <a16:creationId xmlns:a16="http://schemas.microsoft.com/office/drawing/2014/main" id="{F6411AC0-71D0-6E4D-1E16-D230E57475A6}"/>
              </a:ext>
            </a:extLst>
          </p:cNvPr>
          <p:cNvSpPr>
            <a:spLocks noChangeAspect="1"/>
          </p:cNvSpPr>
          <p:nvPr/>
        </p:nvSpPr>
        <p:spPr>
          <a:xfrm>
            <a:off x="3464222" y="201209"/>
            <a:ext cx="1518406" cy="1518406"/>
          </a:xfrm>
          <a:prstGeom prst="ellipse">
            <a:avLst/>
          </a:prstGeom>
          <a:solidFill>
            <a:schemeClr val="accent2"/>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7" name="TextBox 18">
            <a:extLst>
              <a:ext uri="{FF2B5EF4-FFF2-40B4-BE49-F238E27FC236}">
                <a16:creationId xmlns:a16="http://schemas.microsoft.com/office/drawing/2014/main" id="{3422B154-B5D3-0D70-6B25-45EB0B47CE31}"/>
              </a:ext>
            </a:extLst>
          </p:cNvPr>
          <p:cNvSpPr txBox="1"/>
          <p:nvPr/>
        </p:nvSpPr>
        <p:spPr>
          <a:xfrm>
            <a:off x="3884921" y="201209"/>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3</a:t>
            </a:r>
            <a:endParaRPr lang="ko-KR" altLang="en-US" sz="9600" b="1" dirty="0">
              <a:solidFill>
                <a:schemeClr val="bg1"/>
              </a:solidFill>
              <a:cs typeface="Arial" pitchFamily="34" charset="0"/>
            </a:endParaRPr>
          </a:p>
        </p:txBody>
      </p:sp>
      <p:sp>
        <p:nvSpPr>
          <p:cNvPr id="10" name="TextBox 20">
            <a:extLst>
              <a:ext uri="{FF2B5EF4-FFF2-40B4-BE49-F238E27FC236}">
                <a16:creationId xmlns:a16="http://schemas.microsoft.com/office/drawing/2014/main" id="{080AD28A-38F5-3076-27E6-31127858DECE}"/>
              </a:ext>
            </a:extLst>
          </p:cNvPr>
          <p:cNvSpPr txBox="1"/>
          <p:nvPr/>
        </p:nvSpPr>
        <p:spPr>
          <a:xfrm>
            <a:off x="5320937" y="285032"/>
            <a:ext cx="8119983" cy="830997"/>
          </a:xfrm>
          <a:prstGeom prst="rect">
            <a:avLst/>
          </a:prstGeom>
          <a:noFill/>
        </p:spPr>
        <p:txBody>
          <a:bodyPr wrap="square" lIns="108000" rIns="108000" rtlCol="0">
            <a:spAutoFit/>
          </a:bodyPr>
          <a:lstStyle/>
          <a:p>
            <a:r>
              <a:rPr lang="fr-CA" altLang="ko-KR" sz="4800" b="1" dirty="0">
                <a:solidFill>
                  <a:schemeClr val="accent2"/>
                </a:solidFill>
                <a:cs typeface="Arial" pitchFamily="34" charset="0"/>
              </a:rPr>
              <a:t>LA MÉTHODOLOGIE</a:t>
            </a:r>
            <a:endParaRPr lang="ko-KR" altLang="en-US" sz="4800" b="1" dirty="0">
              <a:solidFill>
                <a:schemeClr val="accent2"/>
              </a:solidFill>
              <a:cs typeface="Arial" pitchFamily="34" charset="0"/>
            </a:endParaRPr>
          </a:p>
        </p:txBody>
      </p:sp>
    </p:spTree>
    <p:extLst>
      <p:ext uri="{BB962C8B-B14F-4D97-AF65-F5344CB8AC3E}">
        <p14:creationId xmlns:p14="http://schemas.microsoft.com/office/powerpoint/2010/main" val="981916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2844A2-5B94-42C9-82E3-30181E42A458}"/>
              </a:ext>
            </a:extLst>
          </p:cNvPr>
          <p:cNvSpPr txBox="1"/>
          <p:nvPr/>
        </p:nvSpPr>
        <p:spPr>
          <a:xfrm>
            <a:off x="5456052" y="258587"/>
            <a:ext cx="4900426" cy="2769989"/>
          </a:xfrm>
          <a:prstGeom prst="rect">
            <a:avLst/>
          </a:prstGeom>
          <a:noFill/>
        </p:spPr>
        <p:txBody>
          <a:bodyPr wrap="square" lIns="36000" tIns="0" rIns="36000" bIns="0" rtlCol="0">
            <a:spAutoFit/>
          </a:bodyPr>
          <a:lstStyle/>
          <a:p>
            <a:pPr marL="342900" indent="-342900">
              <a:buFont typeface="Wingdings" panose="05000000000000000000" pitchFamily="2" charset="2"/>
              <a:buChar char="q"/>
            </a:pPr>
            <a:r>
              <a:rPr lang="fr-CA" altLang="ko-KR" sz="2000" b="1" dirty="0">
                <a:solidFill>
                  <a:schemeClr val="accent2"/>
                </a:solidFill>
                <a:cs typeface="Arial" pitchFamily="34" charset="0"/>
              </a:rPr>
              <a:t>Recherche qualitative</a:t>
            </a:r>
          </a:p>
          <a:p>
            <a:pPr marL="342900" indent="-342900">
              <a:buFont typeface="Wingdings" panose="05000000000000000000" pitchFamily="2" charset="2"/>
              <a:buChar char="q"/>
            </a:pPr>
            <a:endParaRPr lang="fr-CA" altLang="ko-KR" sz="2000" b="1" dirty="0">
              <a:solidFill>
                <a:schemeClr val="accent2"/>
              </a:solidFill>
              <a:cs typeface="Arial" pitchFamily="34" charset="0"/>
            </a:endParaRPr>
          </a:p>
          <a:p>
            <a:pPr marL="342900" indent="-342900">
              <a:buFont typeface="Wingdings" panose="05000000000000000000" pitchFamily="2" charset="2"/>
              <a:buChar char="q"/>
            </a:pPr>
            <a:r>
              <a:rPr lang="fr-CA" altLang="ko-KR" sz="2000" b="1" dirty="0">
                <a:solidFill>
                  <a:schemeClr val="accent2"/>
                </a:solidFill>
                <a:cs typeface="Arial" pitchFamily="34" charset="0"/>
              </a:rPr>
              <a:t>Démarche itérative de recherche-développement (RD) selon Bergeron et Rousseau (2021)</a:t>
            </a:r>
          </a:p>
          <a:p>
            <a:endParaRPr lang="fr-CA" altLang="ko-KR" sz="2000" b="1" dirty="0">
              <a:solidFill>
                <a:schemeClr val="accent2"/>
              </a:solidFill>
              <a:cs typeface="Arial" pitchFamily="34" charset="0"/>
            </a:endParaRPr>
          </a:p>
          <a:p>
            <a:endParaRPr lang="fr-CA" altLang="ko-KR" sz="2000" b="1" dirty="0">
              <a:solidFill>
                <a:schemeClr val="accent2"/>
              </a:solidFill>
              <a:cs typeface="Arial" pitchFamily="34" charset="0"/>
            </a:endParaRPr>
          </a:p>
          <a:p>
            <a:endParaRPr lang="fr-CA" altLang="ko-KR" sz="2000" b="1" dirty="0">
              <a:solidFill>
                <a:schemeClr val="accent2"/>
              </a:solidFill>
              <a:cs typeface="Arial" pitchFamily="34" charset="0"/>
            </a:endParaRPr>
          </a:p>
          <a:p>
            <a:endParaRPr lang="ko-KR" altLang="en-US" sz="2000" b="1" dirty="0">
              <a:solidFill>
                <a:schemeClr val="accent2"/>
              </a:solidFill>
              <a:cs typeface="Arial" pitchFamily="34" charset="0"/>
            </a:endParaRPr>
          </a:p>
        </p:txBody>
      </p:sp>
      <p:sp>
        <p:nvSpPr>
          <p:cNvPr id="2" name="Rectangle 1">
            <a:extLst>
              <a:ext uri="{FF2B5EF4-FFF2-40B4-BE49-F238E27FC236}">
                <a16:creationId xmlns:a16="http://schemas.microsoft.com/office/drawing/2014/main" id="{7B31A8A2-E8B9-7C1A-088A-3586D7AFE67C}"/>
              </a:ext>
            </a:extLst>
          </p:cNvPr>
          <p:cNvSpPr/>
          <p:nvPr/>
        </p:nvSpPr>
        <p:spPr>
          <a:xfrm>
            <a:off x="0" y="5486790"/>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1">
            <a:extLst>
              <a:ext uri="{FF2B5EF4-FFF2-40B4-BE49-F238E27FC236}">
                <a16:creationId xmlns:a16="http://schemas.microsoft.com/office/drawing/2014/main" id="{8471E2CD-562E-3C99-FFED-E64875045CB7}"/>
              </a:ext>
            </a:extLst>
          </p:cNvPr>
          <p:cNvSpPr txBox="1"/>
          <p:nvPr/>
        </p:nvSpPr>
        <p:spPr>
          <a:xfrm>
            <a:off x="1814674" y="5582689"/>
            <a:ext cx="5911587"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La </a:t>
            </a:r>
            <a:r>
              <a:rPr lang="en-US" altLang="ko-KR" sz="4400" b="1" dirty="0" err="1">
                <a:solidFill>
                  <a:schemeClr val="bg1"/>
                </a:solidFill>
                <a:latin typeface="+mj-lt"/>
                <a:cs typeface="Arial" pitchFamily="34" charset="0"/>
              </a:rPr>
              <a:t>méthodologie</a:t>
            </a:r>
            <a:endParaRPr lang="en-US" altLang="ko-KR" sz="4400" b="1" dirty="0">
              <a:solidFill>
                <a:schemeClr val="bg1"/>
              </a:solidFill>
              <a:latin typeface="+mj-lt"/>
              <a:cs typeface="Arial" pitchFamily="34" charset="0"/>
            </a:endParaRPr>
          </a:p>
        </p:txBody>
      </p:sp>
      <p:sp>
        <p:nvSpPr>
          <p:cNvPr id="6" name="Oval 5">
            <a:extLst>
              <a:ext uri="{FF2B5EF4-FFF2-40B4-BE49-F238E27FC236}">
                <a16:creationId xmlns:a16="http://schemas.microsoft.com/office/drawing/2014/main" id="{F1DB9053-8D0D-FB2D-F2B2-35B81D7BC90E}"/>
              </a:ext>
            </a:extLst>
          </p:cNvPr>
          <p:cNvSpPr>
            <a:spLocks noChangeAspect="1"/>
          </p:cNvSpPr>
          <p:nvPr/>
        </p:nvSpPr>
        <p:spPr>
          <a:xfrm>
            <a:off x="217682" y="5232995"/>
            <a:ext cx="1518406" cy="1518406"/>
          </a:xfrm>
          <a:prstGeom prst="ellipse">
            <a:avLst/>
          </a:prstGeom>
          <a:solidFill>
            <a:schemeClr val="accent2"/>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7" name="TextBox 18">
            <a:extLst>
              <a:ext uri="{FF2B5EF4-FFF2-40B4-BE49-F238E27FC236}">
                <a16:creationId xmlns:a16="http://schemas.microsoft.com/office/drawing/2014/main" id="{9368C110-C070-B37D-C0D1-70ECD0F0615A}"/>
              </a:ext>
            </a:extLst>
          </p:cNvPr>
          <p:cNvSpPr txBox="1"/>
          <p:nvPr/>
        </p:nvSpPr>
        <p:spPr>
          <a:xfrm>
            <a:off x="638381" y="5232995"/>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3</a:t>
            </a:r>
            <a:endParaRPr lang="ko-KR" altLang="en-US" sz="9600" b="1" dirty="0">
              <a:solidFill>
                <a:schemeClr val="bg1"/>
              </a:solidFill>
              <a:cs typeface="Arial" pitchFamily="34" charset="0"/>
            </a:endParaRPr>
          </a:p>
        </p:txBody>
      </p:sp>
      <p:pic>
        <p:nvPicPr>
          <p:cNvPr id="11" name="Image 10">
            <a:extLst>
              <a:ext uri="{FF2B5EF4-FFF2-40B4-BE49-F238E27FC236}">
                <a16:creationId xmlns:a16="http://schemas.microsoft.com/office/drawing/2014/main" id="{15ADBA86-9123-97DD-AB0D-A39A8CC4F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461" y="296942"/>
            <a:ext cx="3486785" cy="3491865"/>
          </a:xfrm>
          <a:prstGeom prst="rect">
            <a:avLst/>
          </a:prstGeom>
        </p:spPr>
      </p:pic>
      <p:sp>
        <p:nvSpPr>
          <p:cNvPr id="13" name="ZoneTexte 12">
            <a:extLst>
              <a:ext uri="{FF2B5EF4-FFF2-40B4-BE49-F238E27FC236}">
                <a16:creationId xmlns:a16="http://schemas.microsoft.com/office/drawing/2014/main" id="{293D32F7-D38F-0A51-7382-DF4ABC13A37D}"/>
              </a:ext>
            </a:extLst>
          </p:cNvPr>
          <p:cNvSpPr txBox="1"/>
          <p:nvPr/>
        </p:nvSpPr>
        <p:spPr>
          <a:xfrm>
            <a:off x="746621" y="3884706"/>
            <a:ext cx="6140740" cy="830997"/>
          </a:xfrm>
          <a:prstGeom prst="rect">
            <a:avLst/>
          </a:prstGeom>
          <a:noFill/>
        </p:spPr>
        <p:txBody>
          <a:bodyPr wrap="square">
            <a:spAutoFit/>
          </a:bodyPr>
          <a:lstStyle/>
          <a:p>
            <a:r>
              <a:rPr lang="fr-CA" sz="1800" dirty="0">
                <a:effectLst/>
                <a:latin typeface="Times New Roman" panose="02020603050405020304" pitchFamily="18" charset="0"/>
                <a:ea typeface="SimSun" panose="02010600030101010101" pitchFamily="2" charset="-122"/>
              </a:rPr>
              <a:t> </a:t>
            </a:r>
            <a:endParaRPr lang="fr-CA" sz="1000" dirty="0">
              <a:effectLst/>
              <a:latin typeface="Times New Roman" panose="02020603050405020304" pitchFamily="18" charset="0"/>
              <a:ea typeface="SimSun" panose="02010600030101010101" pitchFamily="2" charset="-122"/>
            </a:endParaRPr>
          </a:p>
          <a:p>
            <a:r>
              <a:rPr lang="fr-CA" sz="1000" dirty="0">
                <a:effectLst/>
                <a:latin typeface="Times New Roman" panose="02020603050405020304" pitchFamily="18" charset="0"/>
                <a:ea typeface="SimSun" panose="02010600030101010101" pitchFamily="2" charset="-122"/>
              </a:rPr>
              <a:t>Image tirée de : Bergeron, L.; Rousseau, N.; Bergeron, G.; Dumont, M.; Massé, L.; St-Vincent, L-A. et Voyer D. (2020). </a:t>
            </a:r>
            <a:r>
              <a:rPr lang="fr-CA" sz="1000" i="1" dirty="0">
                <a:effectLst/>
                <a:latin typeface="Times New Roman" panose="02020603050405020304" pitchFamily="18" charset="0"/>
                <a:ea typeface="SimSun" panose="02010600030101010101" pitchFamily="2" charset="-122"/>
              </a:rPr>
              <a:t>Démarche itérative de recherche-développement</a:t>
            </a:r>
            <a:r>
              <a:rPr lang="fr-CA" sz="1000" dirty="0">
                <a:effectLst/>
                <a:latin typeface="Times New Roman" panose="02020603050405020304" pitchFamily="18" charset="0"/>
                <a:ea typeface="SimSun" panose="02010600030101010101" pitchFamily="2" charset="-122"/>
              </a:rPr>
              <a:t>, Document inédit, Laboratoire sur la recherche-développement au service de la diversité, Université du Québec à Trois-Rivières.</a:t>
            </a:r>
          </a:p>
        </p:txBody>
      </p:sp>
      <p:sp>
        <p:nvSpPr>
          <p:cNvPr id="14" name="Oval Callout 11">
            <a:extLst>
              <a:ext uri="{FF2B5EF4-FFF2-40B4-BE49-F238E27FC236}">
                <a16:creationId xmlns:a16="http://schemas.microsoft.com/office/drawing/2014/main" id="{63C1F8F0-FD1C-744B-C167-A78D6D1E0993}"/>
              </a:ext>
            </a:extLst>
          </p:cNvPr>
          <p:cNvSpPr/>
          <p:nvPr/>
        </p:nvSpPr>
        <p:spPr>
          <a:xfrm rot="1639528">
            <a:off x="6845902" y="2702030"/>
            <a:ext cx="632898" cy="632898"/>
          </a:xfrm>
          <a:prstGeom prst="wedgeEllipseCallout">
            <a:avLst>
              <a:gd name="adj1" fmla="val 127262"/>
              <a:gd name="adj2" fmla="val -68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Oval Callout 11">
            <a:extLst>
              <a:ext uri="{FF2B5EF4-FFF2-40B4-BE49-F238E27FC236}">
                <a16:creationId xmlns:a16="http://schemas.microsoft.com/office/drawing/2014/main" id="{BA7199DD-FA44-E2E1-944A-8793415BCF03}"/>
              </a:ext>
            </a:extLst>
          </p:cNvPr>
          <p:cNvSpPr/>
          <p:nvPr/>
        </p:nvSpPr>
        <p:spPr>
          <a:xfrm rot="1639528">
            <a:off x="6849289" y="3803384"/>
            <a:ext cx="632898" cy="632898"/>
          </a:xfrm>
          <a:prstGeom prst="wedgeEllipseCallout">
            <a:avLst>
              <a:gd name="adj1" fmla="val 127262"/>
              <a:gd name="adj2" fmla="val -68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ZoneTexte 15">
            <a:extLst>
              <a:ext uri="{FF2B5EF4-FFF2-40B4-BE49-F238E27FC236}">
                <a16:creationId xmlns:a16="http://schemas.microsoft.com/office/drawing/2014/main" id="{77F979B6-DFB5-FAE6-52E2-B212B8AF0DE4}"/>
              </a:ext>
            </a:extLst>
          </p:cNvPr>
          <p:cNvSpPr txBox="1"/>
          <p:nvPr/>
        </p:nvSpPr>
        <p:spPr>
          <a:xfrm>
            <a:off x="6934001" y="2664536"/>
            <a:ext cx="228350" cy="707886"/>
          </a:xfrm>
          <a:prstGeom prst="rect">
            <a:avLst/>
          </a:prstGeom>
          <a:noFill/>
        </p:spPr>
        <p:txBody>
          <a:bodyPr wrap="square" rtlCol="0">
            <a:spAutoFit/>
          </a:bodyPr>
          <a:lstStyle/>
          <a:p>
            <a:r>
              <a:rPr lang="fr-CA" sz="4000" b="1" dirty="0">
                <a:solidFill>
                  <a:schemeClr val="bg1"/>
                </a:solidFill>
              </a:rPr>
              <a:t>1</a:t>
            </a:r>
          </a:p>
        </p:txBody>
      </p:sp>
      <p:sp>
        <p:nvSpPr>
          <p:cNvPr id="17" name="ZoneTexte 16">
            <a:extLst>
              <a:ext uri="{FF2B5EF4-FFF2-40B4-BE49-F238E27FC236}">
                <a16:creationId xmlns:a16="http://schemas.microsoft.com/office/drawing/2014/main" id="{B677CCDE-8668-8FCC-4719-DEC3272AEA68}"/>
              </a:ext>
            </a:extLst>
          </p:cNvPr>
          <p:cNvSpPr txBox="1"/>
          <p:nvPr/>
        </p:nvSpPr>
        <p:spPr>
          <a:xfrm>
            <a:off x="6940543" y="3741434"/>
            <a:ext cx="228350" cy="707886"/>
          </a:xfrm>
          <a:prstGeom prst="rect">
            <a:avLst/>
          </a:prstGeom>
          <a:noFill/>
        </p:spPr>
        <p:txBody>
          <a:bodyPr wrap="square" rtlCol="0">
            <a:spAutoFit/>
          </a:bodyPr>
          <a:lstStyle/>
          <a:p>
            <a:r>
              <a:rPr lang="fr-CA" sz="4000" b="1" dirty="0">
                <a:solidFill>
                  <a:schemeClr val="bg1"/>
                </a:solidFill>
              </a:rPr>
              <a:t>2</a:t>
            </a:r>
          </a:p>
        </p:txBody>
      </p:sp>
      <p:sp>
        <p:nvSpPr>
          <p:cNvPr id="18" name="ZoneTexte 17">
            <a:extLst>
              <a:ext uri="{FF2B5EF4-FFF2-40B4-BE49-F238E27FC236}">
                <a16:creationId xmlns:a16="http://schemas.microsoft.com/office/drawing/2014/main" id="{978B4131-5DD0-535B-CF28-1D1B678D256C}"/>
              </a:ext>
            </a:extLst>
          </p:cNvPr>
          <p:cNvSpPr txBox="1"/>
          <p:nvPr/>
        </p:nvSpPr>
        <p:spPr>
          <a:xfrm>
            <a:off x="8096220" y="2686830"/>
            <a:ext cx="4336263" cy="830997"/>
          </a:xfrm>
          <a:prstGeom prst="rect">
            <a:avLst/>
          </a:prstGeom>
          <a:noFill/>
        </p:spPr>
        <p:txBody>
          <a:bodyPr wrap="square" rtlCol="0">
            <a:spAutoFit/>
          </a:bodyPr>
          <a:lstStyle/>
          <a:p>
            <a:r>
              <a:rPr lang="fr-CA" sz="1600" dirty="0">
                <a:latin typeface="+mj-lt"/>
                <a:ea typeface="SimSun" panose="02010600030101010101" pitchFamily="2" charset="-122"/>
              </a:rPr>
              <a:t>La recherche permettra une exploration des idées de développement ainsi que les solutions possibles.</a:t>
            </a:r>
          </a:p>
        </p:txBody>
      </p:sp>
      <p:sp>
        <p:nvSpPr>
          <p:cNvPr id="19" name="ZoneTexte 18">
            <a:extLst>
              <a:ext uri="{FF2B5EF4-FFF2-40B4-BE49-F238E27FC236}">
                <a16:creationId xmlns:a16="http://schemas.microsoft.com/office/drawing/2014/main" id="{E209923C-3FED-C500-166D-CFEBE3C55B1D}"/>
              </a:ext>
            </a:extLst>
          </p:cNvPr>
          <p:cNvSpPr txBox="1"/>
          <p:nvPr/>
        </p:nvSpPr>
        <p:spPr>
          <a:xfrm>
            <a:off x="8096842" y="3663177"/>
            <a:ext cx="4008472" cy="1077218"/>
          </a:xfrm>
          <a:prstGeom prst="rect">
            <a:avLst/>
          </a:prstGeom>
          <a:noFill/>
        </p:spPr>
        <p:txBody>
          <a:bodyPr wrap="square" rtlCol="0">
            <a:spAutoFit/>
          </a:bodyPr>
          <a:lstStyle/>
          <a:p>
            <a:r>
              <a:rPr lang="fr-CA" sz="1600" dirty="0">
                <a:latin typeface="+mj-lt"/>
                <a:ea typeface="SimSun" panose="02010600030101010101" pitchFamily="2" charset="-122"/>
              </a:rPr>
              <a:t>U</a:t>
            </a:r>
            <a:r>
              <a:rPr lang="fr-CA" sz="1600" dirty="0">
                <a:effectLst/>
                <a:latin typeface="+mj-lt"/>
                <a:ea typeface="SimSun" panose="02010600030101010101" pitchFamily="2" charset="-122"/>
              </a:rPr>
              <a:t>ne première version du guide proposera l’élaboration d’un premier modèle général ainsi que l’explication des grandes lignes directrices.</a:t>
            </a:r>
            <a:endParaRPr lang="fr-CA" sz="1600" dirty="0">
              <a:latin typeface="+mj-lt"/>
            </a:endParaRPr>
          </a:p>
        </p:txBody>
      </p:sp>
      <p:sp>
        <p:nvSpPr>
          <p:cNvPr id="5" name="ZoneTexte 4">
            <a:extLst>
              <a:ext uri="{FF2B5EF4-FFF2-40B4-BE49-F238E27FC236}">
                <a16:creationId xmlns:a16="http://schemas.microsoft.com/office/drawing/2014/main" id="{C1231DFE-ACC8-3EF3-4D9A-3AD7F365FD30}"/>
              </a:ext>
            </a:extLst>
          </p:cNvPr>
          <p:cNvSpPr txBox="1"/>
          <p:nvPr/>
        </p:nvSpPr>
        <p:spPr>
          <a:xfrm>
            <a:off x="9551565" y="6525656"/>
            <a:ext cx="2640435" cy="276999"/>
          </a:xfrm>
          <a:prstGeom prst="rect">
            <a:avLst/>
          </a:prstGeom>
          <a:noFill/>
        </p:spPr>
        <p:txBody>
          <a:bodyPr wrap="square">
            <a:spAutoFit/>
          </a:bodyPr>
          <a:lstStyle/>
          <a:p>
            <a:r>
              <a:rPr lang="fr-CA" sz="1200" i="1" dirty="0">
                <a:effectLst/>
                <a:latin typeface="+mj-lt"/>
                <a:ea typeface="SimSun" panose="02010600030101010101" pitchFamily="2" charset="-122"/>
              </a:rPr>
              <a:t>Bergeron, L. et Rousseau, N. (2021) </a:t>
            </a:r>
            <a:endParaRPr lang="fr-CA" sz="1200" i="1" dirty="0">
              <a:latin typeface="+mj-lt"/>
            </a:endParaRPr>
          </a:p>
        </p:txBody>
      </p:sp>
    </p:spTree>
    <p:extLst>
      <p:ext uri="{BB962C8B-B14F-4D97-AF65-F5344CB8AC3E}">
        <p14:creationId xmlns:p14="http://schemas.microsoft.com/office/powerpoint/2010/main" val="15459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a:extLst>
              <a:ext uri="{FF2B5EF4-FFF2-40B4-BE49-F238E27FC236}">
                <a16:creationId xmlns:a16="http://schemas.microsoft.com/office/drawing/2014/main" id="{F85CBBFB-92DA-AB35-DF0E-17082F778392}"/>
              </a:ext>
            </a:extLst>
          </p:cNvPr>
          <p:cNvSpPr txBox="1"/>
          <p:nvPr/>
        </p:nvSpPr>
        <p:spPr>
          <a:xfrm>
            <a:off x="5178493" y="1854692"/>
            <a:ext cx="5928530" cy="374056"/>
          </a:xfrm>
          <a:prstGeom prst="rect">
            <a:avLst/>
          </a:prstGeom>
          <a:noFill/>
        </p:spPr>
        <p:txBody>
          <a:bodyPr wrap="square" rtlCol="0">
            <a:spAutoFit/>
          </a:bodyPr>
          <a:lstStyle/>
          <a:p>
            <a:pPr marL="228600" indent="-228600">
              <a:buFont typeface="Wingdings" panose="05000000000000000000" pitchFamily="2" charset="2"/>
              <a:buChar char="Ø"/>
            </a:pPr>
            <a:endParaRPr lang="ko-KR" altLang="en-US" sz="1200" dirty="0">
              <a:solidFill>
                <a:schemeClr val="bg1"/>
              </a:solidFill>
              <a:cs typeface="Arial" pitchFamily="34" charset="0"/>
            </a:endParaRPr>
          </a:p>
        </p:txBody>
      </p:sp>
      <p:sp>
        <p:nvSpPr>
          <p:cNvPr id="3" name="Oval 4">
            <a:extLst>
              <a:ext uri="{FF2B5EF4-FFF2-40B4-BE49-F238E27FC236}">
                <a16:creationId xmlns:a16="http://schemas.microsoft.com/office/drawing/2014/main" id="{CD65D5F1-A641-EBAA-3E9E-36379C9FFACC}"/>
              </a:ext>
            </a:extLst>
          </p:cNvPr>
          <p:cNvSpPr>
            <a:spLocks noChangeAspect="1"/>
          </p:cNvSpPr>
          <p:nvPr/>
        </p:nvSpPr>
        <p:spPr>
          <a:xfrm>
            <a:off x="3133881" y="285032"/>
            <a:ext cx="1518406" cy="1518406"/>
          </a:xfrm>
          <a:prstGeom prst="ellipse">
            <a:avLst/>
          </a:prstGeom>
          <a:solidFill>
            <a:schemeClr val="accent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4" name="TextBox 23">
            <a:extLst>
              <a:ext uri="{FF2B5EF4-FFF2-40B4-BE49-F238E27FC236}">
                <a16:creationId xmlns:a16="http://schemas.microsoft.com/office/drawing/2014/main" id="{AD455870-E84A-DB1A-01F9-471702C37864}"/>
              </a:ext>
            </a:extLst>
          </p:cNvPr>
          <p:cNvSpPr txBox="1"/>
          <p:nvPr/>
        </p:nvSpPr>
        <p:spPr>
          <a:xfrm>
            <a:off x="3503361" y="233778"/>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4</a:t>
            </a:r>
            <a:endParaRPr lang="ko-KR" altLang="en-US" sz="9600" b="1" dirty="0">
              <a:solidFill>
                <a:schemeClr val="bg1"/>
              </a:solidFill>
              <a:cs typeface="Arial" pitchFamily="34" charset="0"/>
            </a:endParaRPr>
          </a:p>
        </p:txBody>
      </p:sp>
      <p:grpSp>
        <p:nvGrpSpPr>
          <p:cNvPr id="5" name="Group 24">
            <a:extLst>
              <a:ext uri="{FF2B5EF4-FFF2-40B4-BE49-F238E27FC236}">
                <a16:creationId xmlns:a16="http://schemas.microsoft.com/office/drawing/2014/main" id="{98992F45-2D8D-3464-DACE-C5DEC87F1680}"/>
              </a:ext>
            </a:extLst>
          </p:cNvPr>
          <p:cNvGrpSpPr/>
          <p:nvPr/>
        </p:nvGrpSpPr>
        <p:grpSpPr>
          <a:xfrm>
            <a:off x="5021767" y="285032"/>
            <a:ext cx="6821341" cy="6509104"/>
            <a:chOff x="476941" y="-93440"/>
            <a:chExt cx="6821341" cy="6509104"/>
          </a:xfrm>
        </p:grpSpPr>
        <p:sp>
          <p:nvSpPr>
            <p:cNvPr id="6" name="TextBox 25">
              <a:extLst>
                <a:ext uri="{FF2B5EF4-FFF2-40B4-BE49-F238E27FC236}">
                  <a16:creationId xmlns:a16="http://schemas.microsoft.com/office/drawing/2014/main" id="{6A844F26-A34B-63F7-5331-269F7BC820EC}"/>
                </a:ext>
              </a:extLst>
            </p:cNvPr>
            <p:cNvSpPr txBox="1"/>
            <p:nvPr/>
          </p:nvSpPr>
          <p:spPr>
            <a:xfrm>
              <a:off x="476941" y="-93440"/>
              <a:ext cx="6033241" cy="830997"/>
            </a:xfrm>
            <a:prstGeom prst="rect">
              <a:avLst/>
            </a:prstGeom>
            <a:noFill/>
          </p:spPr>
          <p:txBody>
            <a:bodyPr wrap="square" lIns="108000" rIns="108000" rtlCol="0">
              <a:spAutoFit/>
            </a:bodyPr>
            <a:lstStyle/>
            <a:p>
              <a:r>
                <a:rPr lang="fr-CA" altLang="ko-KR" sz="4800" b="1" dirty="0">
                  <a:solidFill>
                    <a:schemeClr val="accent1"/>
                  </a:solidFill>
                  <a:cs typeface="Arial" pitchFamily="34" charset="0"/>
                </a:rPr>
                <a:t>L’ÉCHÉANCIER</a:t>
              </a:r>
              <a:endParaRPr lang="ko-KR" altLang="en-US" sz="4800" b="1" dirty="0">
                <a:solidFill>
                  <a:schemeClr val="accent1"/>
                </a:solidFill>
                <a:cs typeface="Arial" pitchFamily="34" charset="0"/>
              </a:endParaRPr>
            </a:p>
          </p:txBody>
        </p:sp>
        <p:sp>
          <p:nvSpPr>
            <p:cNvPr id="14" name="TextBox 27">
              <a:extLst>
                <a:ext uri="{FF2B5EF4-FFF2-40B4-BE49-F238E27FC236}">
                  <a16:creationId xmlns:a16="http://schemas.microsoft.com/office/drawing/2014/main" id="{30094D3E-48E4-C0F0-D719-FF401F928E13}"/>
                </a:ext>
              </a:extLst>
            </p:cNvPr>
            <p:cNvSpPr txBox="1"/>
            <p:nvPr/>
          </p:nvSpPr>
          <p:spPr>
            <a:xfrm>
              <a:off x="2147566" y="5953999"/>
              <a:ext cx="5150716" cy="461665"/>
            </a:xfrm>
            <a:prstGeom prst="rect">
              <a:avLst/>
            </a:prstGeom>
            <a:noFill/>
          </p:spPr>
          <p:txBody>
            <a:bodyPr wrap="square" rtlCol="0">
              <a:spAutoFit/>
            </a:bodyPr>
            <a:lstStyle/>
            <a:p>
              <a:pPr marL="228600" indent="-228600">
                <a:buFont typeface="Wingdings" panose="05000000000000000000" pitchFamily="2" charset="2"/>
                <a:buChar char="Ø"/>
              </a:pPr>
              <a:endParaRPr lang="ko-KR" altLang="en-US" sz="2400" dirty="0">
                <a:solidFill>
                  <a:schemeClr val="bg1"/>
                </a:solidFill>
                <a:cs typeface="Arial" pitchFamily="34" charset="0"/>
              </a:endParaRPr>
            </a:p>
          </p:txBody>
        </p:sp>
      </p:grpSp>
    </p:spTree>
    <p:extLst>
      <p:ext uri="{BB962C8B-B14F-4D97-AF65-F5344CB8AC3E}">
        <p14:creationId xmlns:p14="http://schemas.microsoft.com/office/powerpoint/2010/main" val="208898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Triangle 4">
            <a:extLst>
              <a:ext uri="{FF2B5EF4-FFF2-40B4-BE49-F238E27FC236}">
                <a16:creationId xmlns:a16="http://schemas.microsoft.com/office/drawing/2014/main" id="{E54355D2-9C85-AFAD-8DD1-A441B8991B50}"/>
              </a:ext>
            </a:extLst>
          </p:cNvPr>
          <p:cNvSpPr/>
          <p:nvPr/>
        </p:nvSpPr>
        <p:spPr>
          <a:xfrm rot="9000000">
            <a:off x="5172253" y="3275319"/>
            <a:ext cx="1454827" cy="14548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0D98B04E-8E1A-4651-9D8B-8AA66726C3E8}"/>
              </a:ext>
            </a:extLst>
          </p:cNvPr>
          <p:cNvSpPr/>
          <p:nvPr/>
        </p:nvSpPr>
        <p:spPr>
          <a:xfrm>
            <a:off x="0" y="267129"/>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6D7448-7BE4-4822-8466-E5005F7070E0}"/>
              </a:ext>
            </a:extLst>
          </p:cNvPr>
          <p:cNvSpPr txBox="1"/>
          <p:nvPr/>
        </p:nvSpPr>
        <p:spPr>
          <a:xfrm>
            <a:off x="1814673" y="363028"/>
            <a:ext cx="4133121" cy="769441"/>
          </a:xfrm>
          <a:prstGeom prst="rect">
            <a:avLst/>
          </a:prstGeom>
          <a:noFill/>
        </p:spPr>
        <p:txBody>
          <a:bodyPr wrap="square" rtlCol="0" anchor="ctr">
            <a:spAutoFit/>
          </a:bodyPr>
          <a:lstStyle/>
          <a:p>
            <a:pPr algn="dist"/>
            <a:r>
              <a:rPr lang="en-US" altLang="ko-KR" sz="4400" b="1" dirty="0" err="1">
                <a:solidFill>
                  <a:schemeClr val="bg1"/>
                </a:solidFill>
                <a:latin typeface="+mj-lt"/>
                <a:cs typeface="Arial" pitchFamily="34" charset="0"/>
              </a:rPr>
              <a:t>L’échéancier</a:t>
            </a:r>
            <a:endParaRPr lang="en-US" altLang="ko-KR" sz="4400" b="1" dirty="0">
              <a:solidFill>
                <a:schemeClr val="bg1"/>
              </a:solidFill>
              <a:latin typeface="+mj-lt"/>
              <a:cs typeface="Arial" pitchFamily="34" charset="0"/>
            </a:endParaRPr>
          </a:p>
        </p:txBody>
      </p:sp>
      <p:sp>
        <p:nvSpPr>
          <p:cNvPr id="5" name="Oval 4">
            <a:extLst>
              <a:ext uri="{FF2B5EF4-FFF2-40B4-BE49-F238E27FC236}">
                <a16:creationId xmlns:a16="http://schemas.microsoft.com/office/drawing/2014/main" id="{32B74514-4BFC-7D14-98B4-7CF328D8A95F}"/>
              </a:ext>
            </a:extLst>
          </p:cNvPr>
          <p:cNvSpPr>
            <a:spLocks noChangeAspect="1"/>
          </p:cNvSpPr>
          <p:nvPr/>
        </p:nvSpPr>
        <p:spPr>
          <a:xfrm>
            <a:off x="148134" y="30045"/>
            <a:ext cx="1518406" cy="1518406"/>
          </a:xfrm>
          <a:prstGeom prst="ellipse">
            <a:avLst/>
          </a:prstGeom>
          <a:solidFill>
            <a:schemeClr val="accent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6" name="TextBox 23">
            <a:extLst>
              <a:ext uri="{FF2B5EF4-FFF2-40B4-BE49-F238E27FC236}">
                <a16:creationId xmlns:a16="http://schemas.microsoft.com/office/drawing/2014/main" id="{20BDA599-575B-6F48-9ACD-8B6C935AD9F1}"/>
              </a:ext>
            </a:extLst>
          </p:cNvPr>
          <p:cNvSpPr txBox="1"/>
          <p:nvPr/>
        </p:nvSpPr>
        <p:spPr>
          <a:xfrm>
            <a:off x="517614" y="-21209"/>
            <a:ext cx="677008"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4</a:t>
            </a:r>
            <a:endParaRPr lang="ko-KR" altLang="en-US" sz="9600" b="1" dirty="0">
              <a:solidFill>
                <a:schemeClr val="bg1"/>
              </a:solidFill>
              <a:cs typeface="Arial" pitchFamily="34" charset="0"/>
            </a:endParaRPr>
          </a:p>
        </p:txBody>
      </p:sp>
      <p:sp>
        <p:nvSpPr>
          <p:cNvPr id="2" name="Right Triangle 43">
            <a:extLst>
              <a:ext uri="{FF2B5EF4-FFF2-40B4-BE49-F238E27FC236}">
                <a16:creationId xmlns:a16="http://schemas.microsoft.com/office/drawing/2014/main" id="{997FDEE6-8BC6-E068-342A-204EBCBEA1F0}"/>
              </a:ext>
            </a:extLst>
          </p:cNvPr>
          <p:cNvSpPr/>
          <p:nvPr/>
        </p:nvSpPr>
        <p:spPr>
          <a:xfrm rot="19800000">
            <a:off x="3726036" y="764643"/>
            <a:ext cx="1454827" cy="145482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ight Triangle 42">
            <a:extLst>
              <a:ext uri="{FF2B5EF4-FFF2-40B4-BE49-F238E27FC236}">
                <a16:creationId xmlns:a16="http://schemas.microsoft.com/office/drawing/2014/main" id="{9D471B4A-2551-43E7-45F6-56CA65B742C7}"/>
              </a:ext>
            </a:extLst>
          </p:cNvPr>
          <p:cNvSpPr/>
          <p:nvPr/>
        </p:nvSpPr>
        <p:spPr>
          <a:xfrm rot="9000000">
            <a:off x="5908277" y="4544393"/>
            <a:ext cx="1454827" cy="145482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ight Triangle 2">
            <a:extLst>
              <a:ext uri="{FF2B5EF4-FFF2-40B4-BE49-F238E27FC236}">
                <a16:creationId xmlns:a16="http://schemas.microsoft.com/office/drawing/2014/main" id="{C98DA281-F16C-4E54-2783-532B83A0E8D9}"/>
              </a:ext>
            </a:extLst>
          </p:cNvPr>
          <p:cNvSpPr/>
          <p:nvPr/>
        </p:nvSpPr>
        <p:spPr>
          <a:xfrm rot="9000000">
            <a:off x="4453450" y="2024560"/>
            <a:ext cx="1454827" cy="145482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ight Triangle 3">
            <a:extLst>
              <a:ext uri="{FF2B5EF4-FFF2-40B4-BE49-F238E27FC236}">
                <a16:creationId xmlns:a16="http://schemas.microsoft.com/office/drawing/2014/main" id="{ACB4CCF6-2A8E-F7BD-86A2-C2D8913EED79}"/>
              </a:ext>
            </a:extLst>
          </p:cNvPr>
          <p:cNvSpPr/>
          <p:nvPr/>
        </p:nvSpPr>
        <p:spPr>
          <a:xfrm rot="19800000">
            <a:off x="4455738" y="2016962"/>
            <a:ext cx="1454827" cy="145482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ight Triangle 5">
            <a:extLst>
              <a:ext uri="{FF2B5EF4-FFF2-40B4-BE49-F238E27FC236}">
                <a16:creationId xmlns:a16="http://schemas.microsoft.com/office/drawing/2014/main" id="{245ABA0A-B8D8-46C2-2724-85AD8C2B0AFE}"/>
              </a:ext>
            </a:extLst>
          </p:cNvPr>
          <p:cNvSpPr/>
          <p:nvPr/>
        </p:nvSpPr>
        <p:spPr>
          <a:xfrm rot="19800000">
            <a:off x="5180862" y="3284477"/>
            <a:ext cx="1454827" cy="145482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6">
            <a:extLst>
              <a:ext uri="{FF2B5EF4-FFF2-40B4-BE49-F238E27FC236}">
                <a16:creationId xmlns:a16="http://schemas.microsoft.com/office/drawing/2014/main" id="{279054BF-6BBC-36C4-5E77-4AD1D5215149}"/>
              </a:ext>
            </a:extLst>
          </p:cNvPr>
          <p:cNvSpPr/>
          <p:nvPr/>
        </p:nvSpPr>
        <p:spPr>
          <a:xfrm rot="19800000">
            <a:off x="3493744" y="1546534"/>
            <a:ext cx="763380" cy="763380"/>
          </a:xfrm>
          <a:prstGeom prst="ellipse">
            <a:avLst/>
          </a:prstGeom>
          <a:solidFill>
            <a:schemeClr val="accent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7">
            <a:extLst>
              <a:ext uri="{FF2B5EF4-FFF2-40B4-BE49-F238E27FC236}">
                <a16:creationId xmlns:a16="http://schemas.microsoft.com/office/drawing/2014/main" id="{34A48619-7418-B7C5-E0BE-754EC446F725}"/>
              </a:ext>
            </a:extLst>
          </p:cNvPr>
          <p:cNvSpPr/>
          <p:nvPr/>
        </p:nvSpPr>
        <p:spPr>
          <a:xfrm rot="19800000">
            <a:off x="4249531" y="2664875"/>
            <a:ext cx="763380" cy="763380"/>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8">
            <a:extLst>
              <a:ext uri="{FF2B5EF4-FFF2-40B4-BE49-F238E27FC236}">
                <a16:creationId xmlns:a16="http://schemas.microsoft.com/office/drawing/2014/main" id="{BD007434-1395-F66F-90EA-E97D3F730C60}"/>
              </a:ext>
            </a:extLst>
          </p:cNvPr>
          <p:cNvSpPr/>
          <p:nvPr/>
        </p:nvSpPr>
        <p:spPr>
          <a:xfrm rot="19800000">
            <a:off x="4949471" y="4067926"/>
            <a:ext cx="763380" cy="76338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9">
            <a:extLst>
              <a:ext uri="{FF2B5EF4-FFF2-40B4-BE49-F238E27FC236}">
                <a16:creationId xmlns:a16="http://schemas.microsoft.com/office/drawing/2014/main" id="{9CD8600A-8492-B00F-0B77-16133BBABE07}"/>
              </a:ext>
            </a:extLst>
          </p:cNvPr>
          <p:cNvSpPr/>
          <p:nvPr/>
        </p:nvSpPr>
        <p:spPr>
          <a:xfrm rot="19800000">
            <a:off x="6117839" y="3047437"/>
            <a:ext cx="763380" cy="763380"/>
          </a:xfrm>
          <a:prstGeom prst="ellipse">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10">
            <a:extLst>
              <a:ext uri="{FF2B5EF4-FFF2-40B4-BE49-F238E27FC236}">
                <a16:creationId xmlns:a16="http://schemas.microsoft.com/office/drawing/2014/main" id="{87A3AC40-EB6E-7156-3354-F3063AE3343B}"/>
              </a:ext>
            </a:extLst>
          </p:cNvPr>
          <p:cNvSpPr/>
          <p:nvPr/>
        </p:nvSpPr>
        <p:spPr>
          <a:xfrm rot="19800000">
            <a:off x="6828676" y="4452048"/>
            <a:ext cx="763380" cy="763380"/>
          </a:xfrm>
          <a:prstGeom prst="ellipse">
            <a:avLst/>
          </a:prstGeom>
          <a:solidFill>
            <a:schemeClr val="accent6"/>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11">
            <a:extLst>
              <a:ext uri="{FF2B5EF4-FFF2-40B4-BE49-F238E27FC236}">
                <a16:creationId xmlns:a16="http://schemas.microsoft.com/office/drawing/2014/main" id="{A30A6668-D236-693C-4E6A-AB08D15CC650}"/>
              </a:ext>
            </a:extLst>
          </p:cNvPr>
          <p:cNvSpPr/>
          <p:nvPr/>
        </p:nvSpPr>
        <p:spPr>
          <a:xfrm rot="19800000">
            <a:off x="5372949" y="1930655"/>
            <a:ext cx="763380" cy="763380"/>
          </a:xfrm>
          <a:prstGeom prst="ellipse">
            <a:avLst/>
          </a:pr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Rectangle 35">
            <a:extLst>
              <a:ext uri="{FF2B5EF4-FFF2-40B4-BE49-F238E27FC236}">
                <a16:creationId xmlns:a16="http://schemas.microsoft.com/office/drawing/2014/main" id="{3376A8E0-37D4-EA35-F767-68CD891828CA}"/>
              </a:ext>
            </a:extLst>
          </p:cNvPr>
          <p:cNvSpPr/>
          <p:nvPr/>
        </p:nvSpPr>
        <p:spPr>
          <a:xfrm>
            <a:off x="3568222" y="1728154"/>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1</a:t>
            </a:r>
            <a:endParaRPr lang="ko-KR" altLang="en-US" sz="2000" dirty="0">
              <a:cs typeface="Arial" pitchFamily="34" charset="0"/>
            </a:endParaRPr>
          </a:p>
        </p:txBody>
      </p:sp>
      <p:sp>
        <p:nvSpPr>
          <p:cNvPr id="37" name="Rectangle 36">
            <a:extLst>
              <a:ext uri="{FF2B5EF4-FFF2-40B4-BE49-F238E27FC236}">
                <a16:creationId xmlns:a16="http://schemas.microsoft.com/office/drawing/2014/main" id="{E771F284-9CA6-4B81-41B5-83993173843C}"/>
              </a:ext>
            </a:extLst>
          </p:cNvPr>
          <p:cNvSpPr/>
          <p:nvPr/>
        </p:nvSpPr>
        <p:spPr>
          <a:xfrm>
            <a:off x="4289888" y="2846914"/>
            <a:ext cx="687222" cy="400110"/>
          </a:xfrm>
          <a:prstGeom prst="rect">
            <a:avLst/>
          </a:prstGeom>
        </p:spPr>
        <p:txBody>
          <a:bodyPr wrap="square" anchor="ctr">
            <a:spAutoFit/>
          </a:bodyPr>
          <a:lstStyle/>
          <a:p>
            <a:pPr algn="ctr"/>
            <a:r>
              <a:rPr lang="en-US" altLang="ko-KR" sz="2000" b="1" dirty="0">
                <a:solidFill>
                  <a:schemeClr val="bg1"/>
                </a:solidFill>
                <a:cs typeface="Arial" pitchFamily="34" charset="0"/>
              </a:rPr>
              <a:t>3</a:t>
            </a:r>
            <a:endParaRPr lang="ko-KR" altLang="en-US" sz="2000" dirty="0">
              <a:cs typeface="Arial" pitchFamily="34" charset="0"/>
            </a:endParaRPr>
          </a:p>
        </p:txBody>
      </p:sp>
      <p:sp>
        <p:nvSpPr>
          <p:cNvPr id="38" name="Rectangle 37">
            <a:extLst>
              <a:ext uri="{FF2B5EF4-FFF2-40B4-BE49-F238E27FC236}">
                <a16:creationId xmlns:a16="http://schemas.microsoft.com/office/drawing/2014/main" id="{CF9D7F0D-74D9-634E-E2F3-3F914E5FFE85}"/>
              </a:ext>
            </a:extLst>
          </p:cNvPr>
          <p:cNvSpPr/>
          <p:nvPr/>
        </p:nvSpPr>
        <p:spPr>
          <a:xfrm>
            <a:off x="5022060" y="4249561"/>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5</a:t>
            </a:r>
            <a:endParaRPr lang="ko-KR" altLang="en-US" sz="2000" dirty="0">
              <a:cs typeface="Arial" pitchFamily="34" charset="0"/>
            </a:endParaRPr>
          </a:p>
        </p:txBody>
      </p:sp>
      <p:sp>
        <p:nvSpPr>
          <p:cNvPr id="39" name="Rectangle 38">
            <a:extLst>
              <a:ext uri="{FF2B5EF4-FFF2-40B4-BE49-F238E27FC236}">
                <a16:creationId xmlns:a16="http://schemas.microsoft.com/office/drawing/2014/main" id="{2AAD3F62-289E-15AA-E5F6-227C3F2BC974}"/>
              </a:ext>
            </a:extLst>
          </p:cNvPr>
          <p:cNvSpPr/>
          <p:nvPr/>
        </p:nvSpPr>
        <p:spPr>
          <a:xfrm>
            <a:off x="5442732" y="2113196"/>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2</a:t>
            </a:r>
            <a:endParaRPr lang="ko-KR" altLang="en-US" sz="2000" dirty="0">
              <a:cs typeface="Arial" pitchFamily="34" charset="0"/>
            </a:endParaRPr>
          </a:p>
        </p:txBody>
      </p:sp>
      <p:sp>
        <p:nvSpPr>
          <p:cNvPr id="40" name="Rectangle 39">
            <a:extLst>
              <a:ext uri="{FF2B5EF4-FFF2-40B4-BE49-F238E27FC236}">
                <a16:creationId xmlns:a16="http://schemas.microsoft.com/office/drawing/2014/main" id="{57E079AE-A71B-361B-F98F-542743D323BD}"/>
              </a:ext>
            </a:extLst>
          </p:cNvPr>
          <p:cNvSpPr/>
          <p:nvPr/>
        </p:nvSpPr>
        <p:spPr>
          <a:xfrm>
            <a:off x="6173257" y="3247024"/>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4</a:t>
            </a:r>
            <a:endParaRPr lang="ko-KR" altLang="en-US" sz="2000" dirty="0">
              <a:cs typeface="Arial" pitchFamily="34" charset="0"/>
            </a:endParaRPr>
          </a:p>
        </p:txBody>
      </p:sp>
      <p:sp>
        <p:nvSpPr>
          <p:cNvPr id="41" name="Rectangle 40">
            <a:extLst>
              <a:ext uri="{FF2B5EF4-FFF2-40B4-BE49-F238E27FC236}">
                <a16:creationId xmlns:a16="http://schemas.microsoft.com/office/drawing/2014/main" id="{8551D089-DB07-8379-D64F-F768380D235F}"/>
              </a:ext>
            </a:extLst>
          </p:cNvPr>
          <p:cNvSpPr/>
          <p:nvPr/>
        </p:nvSpPr>
        <p:spPr>
          <a:xfrm>
            <a:off x="6879330" y="4643593"/>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6</a:t>
            </a:r>
            <a:endParaRPr lang="ko-KR" altLang="en-US" sz="2000" dirty="0">
              <a:cs typeface="Arial" pitchFamily="34" charset="0"/>
            </a:endParaRPr>
          </a:p>
        </p:txBody>
      </p:sp>
      <p:sp>
        <p:nvSpPr>
          <p:cNvPr id="43" name="TextBox 19">
            <a:extLst>
              <a:ext uri="{FF2B5EF4-FFF2-40B4-BE49-F238E27FC236}">
                <a16:creationId xmlns:a16="http://schemas.microsoft.com/office/drawing/2014/main" id="{DA4B7DEA-7522-E848-F40E-4242B9AB6EB6}"/>
              </a:ext>
            </a:extLst>
          </p:cNvPr>
          <p:cNvSpPr txBox="1"/>
          <p:nvPr/>
        </p:nvSpPr>
        <p:spPr>
          <a:xfrm>
            <a:off x="7532684" y="4634043"/>
            <a:ext cx="3090543" cy="338554"/>
          </a:xfrm>
          <a:prstGeom prst="rect">
            <a:avLst/>
          </a:prstGeom>
          <a:noFill/>
        </p:spPr>
        <p:txBody>
          <a:bodyPr wrap="square" rtlCol="0" anchor="ctr">
            <a:spAutoFit/>
          </a:bodyPr>
          <a:lstStyle/>
          <a:p>
            <a:r>
              <a:rPr lang="fr-CA" altLang="ko-KR" sz="1600" b="1" dirty="0">
                <a:solidFill>
                  <a:schemeClr val="tx1">
                    <a:lumMod val="75000"/>
                    <a:lumOff val="25000"/>
                  </a:schemeClr>
                </a:solidFill>
                <a:cs typeface="Arial" pitchFamily="34" charset="0"/>
              </a:rPr>
              <a:t>Phase 5: diffusion du produit</a:t>
            </a:r>
            <a:endParaRPr lang="ko-KR" altLang="en-US" sz="1600" b="1" dirty="0">
              <a:solidFill>
                <a:schemeClr val="tx1">
                  <a:lumMod val="75000"/>
                  <a:lumOff val="25000"/>
                </a:schemeClr>
              </a:solidFill>
              <a:cs typeface="Arial" pitchFamily="34" charset="0"/>
            </a:endParaRPr>
          </a:p>
        </p:txBody>
      </p:sp>
      <p:sp>
        <p:nvSpPr>
          <p:cNvPr id="47" name="TextBox 22">
            <a:extLst>
              <a:ext uri="{FF2B5EF4-FFF2-40B4-BE49-F238E27FC236}">
                <a16:creationId xmlns:a16="http://schemas.microsoft.com/office/drawing/2014/main" id="{E98BDF78-2B66-E1EE-1939-66F23DD0CC3A}"/>
              </a:ext>
            </a:extLst>
          </p:cNvPr>
          <p:cNvSpPr txBox="1"/>
          <p:nvPr/>
        </p:nvSpPr>
        <p:spPr>
          <a:xfrm>
            <a:off x="208467" y="1803447"/>
            <a:ext cx="3339423" cy="338554"/>
          </a:xfrm>
          <a:prstGeom prst="rect">
            <a:avLst/>
          </a:prstGeom>
          <a:noFill/>
        </p:spPr>
        <p:txBody>
          <a:bodyPr wrap="square" rtlCol="0" anchor="ctr">
            <a:spAutoFit/>
          </a:bodyPr>
          <a:lstStyle/>
          <a:p>
            <a:pPr algn="r"/>
            <a:r>
              <a:rPr lang="fr-CA" altLang="ko-KR" sz="1600" b="1" dirty="0">
                <a:solidFill>
                  <a:schemeClr val="tx1">
                    <a:lumMod val="75000"/>
                    <a:lumOff val="25000"/>
                  </a:schemeClr>
                </a:solidFill>
                <a:cs typeface="Arial" pitchFamily="34" charset="0"/>
              </a:rPr>
              <a:t>Sondage</a:t>
            </a:r>
            <a:r>
              <a:rPr lang="fr-CA"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sp>
        <p:nvSpPr>
          <p:cNvPr id="50" name="TextBox 25">
            <a:extLst>
              <a:ext uri="{FF2B5EF4-FFF2-40B4-BE49-F238E27FC236}">
                <a16:creationId xmlns:a16="http://schemas.microsoft.com/office/drawing/2014/main" id="{9D5012D2-36E2-55FD-A55D-8C96E85EF0F4}"/>
              </a:ext>
            </a:extLst>
          </p:cNvPr>
          <p:cNvSpPr txBox="1"/>
          <p:nvPr/>
        </p:nvSpPr>
        <p:spPr>
          <a:xfrm>
            <a:off x="6874217" y="3207488"/>
            <a:ext cx="3090543" cy="338554"/>
          </a:xfrm>
          <a:prstGeom prst="rect">
            <a:avLst/>
          </a:prstGeom>
          <a:noFill/>
        </p:spPr>
        <p:txBody>
          <a:bodyPr wrap="square" rtlCol="0" anchor="ctr">
            <a:spAutoFit/>
          </a:bodyPr>
          <a:lstStyle/>
          <a:p>
            <a:r>
              <a:rPr lang="fr-CA" altLang="ko-KR" sz="1600" b="1" dirty="0">
                <a:solidFill>
                  <a:schemeClr val="tx1">
                    <a:lumMod val="75000"/>
                    <a:lumOff val="25000"/>
                  </a:schemeClr>
                </a:solidFill>
                <a:cs typeface="Arial" pitchFamily="34" charset="0"/>
              </a:rPr>
              <a:t>Phase 3: les prototypes</a:t>
            </a:r>
            <a:endParaRPr lang="ko-KR" altLang="en-US" sz="1600" b="1" dirty="0">
              <a:solidFill>
                <a:schemeClr val="tx1">
                  <a:lumMod val="75000"/>
                  <a:lumOff val="25000"/>
                </a:schemeClr>
              </a:solidFill>
              <a:cs typeface="Arial" pitchFamily="34" charset="0"/>
            </a:endParaRPr>
          </a:p>
        </p:txBody>
      </p:sp>
      <p:sp>
        <p:nvSpPr>
          <p:cNvPr id="53" name="TextBox 28">
            <a:extLst>
              <a:ext uri="{FF2B5EF4-FFF2-40B4-BE49-F238E27FC236}">
                <a16:creationId xmlns:a16="http://schemas.microsoft.com/office/drawing/2014/main" id="{E398EF49-27C5-BADD-9692-3E1C6865D381}"/>
              </a:ext>
            </a:extLst>
          </p:cNvPr>
          <p:cNvSpPr txBox="1"/>
          <p:nvPr/>
        </p:nvSpPr>
        <p:spPr>
          <a:xfrm>
            <a:off x="6087516" y="2068001"/>
            <a:ext cx="4175070" cy="338554"/>
          </a:xfrm>
          <a:prstGeom prst="rect">
            <a:avLst/>
          </a:prstGeom>
          <a:noFill/>
        </p:spPr>
        <p:txBody>
          <a:bodyPr wrap="square" rtlCol="0" anchor="ctr">
            <a:spAutoFit/>
          </a:bodyPr>
          <a:lstStyle/>
          <a:p>
            <a:r>
              <a:rPr lang="fr-CA" altLang="ko-KR" sz="1600" b="1" dirty="0">
                <a:solidFill>
                  <a:schemeClr val="tx1">
                    <a:lumMod val="75000"/>
                    <a:lumOff val="25000"/>
                  </a:schemeClr>
                </a:solidFill>
                <a:cs typeface="Arial" pitchFamily="34" charset="0"/>
              </a:rPr>
              <a:t>Phase 1: les idées de développement</a:t>
            </a:r>
            <a:endParaRPr lang="ko-KR" altLang="en-US" sz="1600" b="1" dirty="0">
              <a:solidFill>
                <a:schemeClr val="tx1">
                  <a:lumMod val="75000"/>
                  <a:lumOff val="25000"/>
                </a:schemeClr>
              </a:solidFill>
              <a:cs typeface="Arial" pitchFamily="34" charset="0"/>
            </a:endParaRPr>
          </a:p>
        </p:txBody>
      </p:sp>
      <p:sp>
        <p:nvSpPr>
          <p:cNvPr id="56" name="TextBox 31">
            <a:extLst>
              <a:ext uri="{FF2B5EF4-FFF2-40B4-BE49-F238E27FC236}">
                <a16:creationId xmlns:a16="http://schemas.microsoft.com/office/drawing/2014/main" id="{EC19FCD8-EC91-1838-1C85-44B2AEC9473E}"/>
              </a:ext>
            </a:extLst>
          </p:cNvPr>
          <p:cNvSpPr txBox="1"/>
          <p:nvPr/>
        </p:nvSpPr>
        <p:spPr>
          <a:xfrm>
            <a:off x="987331" y="2882160"/>
            <a:ext cx="3339423" cy="338554"/>
          </a:xfrm>
          <a:prstGeom prst="rect">
            <a:avLst/>
          </a:prstGeom>
          <a:noFill/>
        </p:spPr>
        <p:txBody>
          <a:bodyPr wrap="square" rtlCol="0" anchor="ctr">
            <a:spAutoFit/>
          </a:bodyPr>
          <a:lstStyle/>
          <a:p>
            <a:pPr algn="r"/>
            <a:r>
              <a:rPr lang="fr-CA" altLang="ko-KR" sz="1600" b="1" dirty="0">
                <a:solidFill>
                  <a:schemeClr val="tx1">
                    <a:lumMod val="75000"/>
                    <a:lumOff val="25000"/>
                  </a:schemeClr>
                </a:solidFill>
                <a:cs typeface="Arial" pitchFamily="34" charset="0"/>
              </a:rPr>
              <a:t>Phase 2: les solutions inédites</a:t>
            </a:r>
            <a:endParaRPr lang="ko-KR" altLang="en-US" sz="1600" b="1" dirty="0">
              <a:solidFill>
                <a:schemeClr val="tx1">
                  <a:lumMod val="75000"/>
                  <a:lumOff val="25000"/>
                </a:schemeClr>
              </a:solidFill>
              <a:cs typeface="Arial" pitchFamily="34" charset="0"/>
            </a:endParaRPr>
          </a:p>
        </p:txBody>
      </p:sp>
      <p:sp>
        <p:nvSpPr>
          <p:cNvPr id="59" name="TextBox 34">
            <a:extLst>
              <a:ext uri="{FF2B5EF4-FFF2-40B4-BE49-F238E27FC236}">
                <a16:creationId xmlns:a16="http://schemas.microsoft.com/office/drawing/2014/main" id="{4F27C2BC-5ACF-F62A-1E93-7CD18DFE5EA3}"/>
              </a:ext>
            </a:extLst>
          </p:cNvPr>
          <p:cNvSpPr txBox="1"/>
          <p:nvPr/>
        </p:nvSpPr>
        <p:spPr>
          <a:xfrm>
            <a:off x="1190677" y="4317243"/>
            <a:ext cx="3811211" cy="338554"/>
          </a:xfrm>
          <a:prstGeom prst="rect">
            <a:avLst/>
          </a:prstGeom>
          <a:noFill/>
        </p:spPr>
        <p:txBody>
          <a:bodyPr wrap="square" rtlCol="0" anchor="ctr">
            <a:spAutoFit/>
          </a:bodyPr>
          <a:lstStyle/>
          <a:p>
            <a:pPr algn="r"/>
            <a:r>
              <a:rPr lang="fr-CA" altLang="ko-KR" sz="1600" b="1" dirty="0">
                <a:solidFill>
                  <a:schemeClr val="tx1">
                    <a:lumMod val="75000"/>
                    <a:lumOff val="25000"/>
                  </a:schemeClr>
                </a:solidFill>
                <a:cs typeface="Arial" pitchFamily="34" charset="0"/>
              </a:rPr>
              <a:t>Phase 4: amélioration des prototypes</a:t>
            </a:r>
            <a:endParaRPr lang="ko-KR" altLang="en-US" sz="1600" b="1" dirty="0">
              <a:solidFill>
                <a:schemeClr val="tx1">
                  <a:lumMod val="75000"/>
                  <a:lumOff val="25000"/>
                </a:schemeClr>
              </a:solidFill>
              <a:cs typeface="Arial" pitchFamily="34" charset="0"/>
            </a:endParaRPr>
          </a:p>
        </p:txBody>
      </p:sp>
      <p:sp>
        <p:nvSpPr>
          <p:cNvPr id="68" name="Right Triangle 43">
            <a:extLst>
              <a:ext uri="{FF2B5EF4-FFF2-40B4-BE49-F238E27FC236}">
                <a16:creationId xmlns:a16="http://schemas.microsoft.com/office/drawing/2014/main" id="{C81C1FE2-69EC-A997-DBF1-F4D19350F989}"/>
              </a:ext>
            </a:extLst>
          </p:cNvPr>
          <p:cNvSpPr/>
          <p:nvPr/>
        </p:nvSpPr>
        <p:spPr>
          <a:xfrm rot="19800000">
            <a:off x="5928449" y="4536436"/>
            <a:ext cx="1454827" cy="1454827"/>
          </a:xfrm>
          <a:prstGeom prst="rtTriangl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Oval 6">
            <a:extLst>
              <a:ext uri="{FF2B5EF4-FFF2-40B4-BE49-F238E27FC236}">
                <a16:creationId xmlns:a16="http://schemas.microsoft.com/office/drawing/2014/main" id="{37EB2264-24BE-0E34-57A5-0CF72F79F0D9}"/>
              </a:ext>
            </a:extLst>
          </p:cNvPr>
          <p:cNvSpPr/>
          <p:nvPr/>
        </p:nvSpPr>
        <p:spPr>
          <a:xfrm rot="19800000">
            <a:off x="5698179" y="5182635"/>
            <a:ext cx="769286" cy="792327"/>
          </a:xfrm>
          <a:prstGeom prst="ellipse">
            <a:avLst/>
          </a:prstGeom>
          <a:solidFill>
            <a:schemeClr val="tx2">
              <a:lumMod val="75000"/>
              <a:lumOff val="2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Rectangle 69">
            <a:extLst>
              <a:ext uri="{FF2B5EF4-FFF2-40B4-BE49-F238E27FC236}">
                <a16:creationId xmlns:a16="http://schemas.microsoft.com/office/drawing/2014/main" id="{6495317D-88FA-A8E9-3D5D-19CBC791B3F7}"/>
              </a:ext>
            </a:extLst>
          </p:cNvPr>
          <p:cNvSpPr/>
          <p:nvPr/>
        </p:nvSpPr>
        <p:spPr>
          <a:xfrm>
            <a:off x="5815120" y="5380228"/>
            <a:ext cx="550317" cy="400110"/>
          </a:xfrm>
          <a:prstGeom prst="rect">
            <a:avLst/>
          </a:prstGeom>
          <a:solidFill>
            <a:schemeClr val="tx2">
              <a:lumMod val="75000"/>
              <a:lumOff val="25000"/>
            </a:schemeClr>
          </a:solidFill>
        </p:spPr>
        <p:txBody>
          <a:bodyPr wrap="square" anchor="ctr">
            <a:spAutoFit/>
          </a:bodyPr>
          <a:lstStyle/>
          <a:p>
            <a:pPr algn="ctr"/>
            <a:r>
              <a:rPr lang="en-US" altLang="ko-KR" sz="2000" b="1" dirty="0">
                <a:solidFill>
                  <a:schemeClr val="bg1"/>
                </a:solidFill>
                <a:cs typeface="Arial" pitchFamily="34" charset="0"/>
              </a:rPr>
              <a:t>7</a:t>
            </a:r>
            <a:endParaRPr lang="ko-KR" altLang="en-US" sz="2000" dirty="0">
              <a:cs typeface="Arial" pitchFamily="34" charset="0"/>
            </a:endParaRPr>
          </a:p>
        </p:txBody>
      </p:sp>
      <p:sp>
        <p:nvSpPr>
          <p:cNvPr id="73" name="Right Triangle 2">
            <a:extLst>
              <a:ext uri="{FF2B5EF4-FFF2-40B4-BE49-F238E27FC236}">
                <a16:creationId xmlns:a16="http://schemas.microsoft.com/office/drawing/2014/main" id="{AA26EEAC-1482-0C1D-EB6C-8771720A5FCA}"/>
              </a:ext>
            </a:extLst>
          </p:cNvPr>
          <p:cNvSpPr/>
          <p:nvPr/>
        </p:nvSpPr>
        <p:spPr>
          <a:xfrm rot="9000000">
            <a:off x="6640305" y="5790247"/>
            <a:ext cx="1454827" cy="1454827"/>
          </a:xfrm>
          <a:prstGeom prst="r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6">
            <a:extLst>
              <a:ext uri="{FF2B5EF4-FFF2-40B4-BE49-F238E27FC236}">
                <a16:creationId xmlns:a16="http://schemas.microsoft.com/office/drawing/2014/main" id="{071944BA-6099-2C86-B759-0EB908ABE6DD}"/>
              </a:ext>
            </a:extLst>
          </p:cNvPr>
          <p:cNvSpPr/>
          <p:nvPr/>
        </p:nvSpPr>
        <p:spPr>
          <a:xfrm rot="19800000">
            <a:off x="7648859" y="5714818"/>
            <a:ext cx="763380" cy="763380"/>
          </a:xfrm>
          <a:prstGeom prst="ellipse">
            <a:avLst/>
          </a:prstGeom>
          <a:solidFill>
            <a:schemeClr val="accent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Rectangle 74">
            <a:extLst>
              <a:ext uri="{FF2B5EF4-FFF2-40B4-BE49-F238E27FC236}">
                <a16:creationId xmlns:a16="http://schemas.microsoft.com/office/drawing/2014/main" id="{562E037F-7077-9C67-5180-0D7F523DF264}"/>
              </a:ext>
            </a:extLst>
          </p:cNvPr>
          <p:cNvSpPr/>
          <p:nvPr/>
        </p:nvSpPr>
        <p:spPr>
          <a:xfrm>
            <a:off x="7749111" y="5891561"/>
            <a:ext cx="575715" cy="400110"/>
          </a:xfrm>
          <a:prstGeom prst="rect">
            <a:avLst/>
          </a:prstGeom>
          <a:solidFill>
            <a:schemeClr val="accent5"/>
          </a:solidFill>
        </p:spPr>
        <p:txBody>
          <a:bodyPr wrap="square" anchor="ctr">
            <a:spAutoFit/>
          </a:bodyPr>
          <a:lstStyle/>
          <a:p>
            <a:pPr algn="ctr"/>
            <a:r>
              <a:rPr lang="en-US" altLang="ko-KR" sz="2000" b="1" dirty="0">
                <a:solidFill>
                  <a:schemeClr val="bg1"/>
                </a:solidFill>
                <a:cs typeface="Arial" pitchFamily="34" charset="0"/>
              </a:rPr>
              <a:t>8</a:t>
            </a:r>
            <a:endParaRPr lang="ko-KR" altLang="en-US" sz="2000" dirty="0">
              <a:cs typeface="Arial" pitchFamily="34" charset="0"/>
            </a:endParaRPr>
          </a:p>
        </p:txBody>
      </p:sp>
      <p:sp>
        <p:nvSpPr>
          <p:cNvPr id="84" name="TextBox 34">
            <a:extLst>
              <a:ext uri="{FF2B5EF4-FFF2-40B4-BE49-F238E27FC236}">
                <a16:creationId xmlns:a16="http://schemas.microsoft.com/office/drawing/2014/main" id="{FDFBC819-3AFC-EB29-2ABB-D917AED6F4B9}"/>
              </a:ext>
            </a:extLst>
          </p:cNvPr>
          <p:cNvSpPr txBox="1"/>
          <p:nvPr/>
        </p:nvSpPr>
        <p:spPr>
          <a:xfrm>
            <a:off x="2357928" y="5459206"/>
            <a:ext cx="3339423" cy="338554"/>
          </a:xfrm>
          <a:prstGeom prst="rect">
            <a:avLst/>
          </a:prstGeom>
          <a:noFill/>
        </p:spPr>
        <p:txBody>
          <a:bodyPr wrap="square" rtlCol="0" anchor="ctr">
            <a:spAutoFit/>
          </a:bodyPr>
          <a:lstStyle/>
          <a:p>
            <a:pPr algn="r"/>
            <a:r>
              <a:rPr lang="fr-CA" altLang="ko-KR" sz="1600" b="1" dirty="0">
                <a:solidFill>
                  <a:schemeClr val="tx1">
                    <a:lumMod val="75000"/>
                    <a:lumOff val="25000"/>
                  </a:schemeClr>
                </a:solidFill>
                <a:cs typeface="Arial" pitchFamily="34" charset="0"/>
              </a:rPr>
              <a:t>Rédaction de l’essai</a:t>
            </a:r>
            <a:endParaRPr lang="ko-KR" altLang="en-US" sz="1600" b="1" dirty="0">
              <a:solidFill>
                <a:schemeClr val="tx1">
                  <a:lumMod val="75000"/>
                  <a:lumOff val="25000"/>
                </a:schemeClr>
              </a:solidFill>
              <a:cs typeface="Arial" pitchFamily="34" charset="0"/>
            </a:endParaRPr>
          </a:p>
        </p:txBody>
      </p:sp>
      <p:sp>
        <p:nvSpPr>
          <p:cNvPr id="85" name="TextBox 34">
            <a:extLst>
              <a:ext uri="{FF2B5EF4-FFF2-40B4-BE49-F238E27FC236}">
                <a16:creationId xmlns:a16="http://schemas.microsoft.com/office/drawing/2014/main" id="{1E0C897F-1890-FC4D-2468-17148F886913}"/>
              </a:ext>
            </a:extLst>
          </p:cNvPr>
          <p:cNvSpPr txBox="1"/>
          <p:nvPr/>
        </p:nvSpPr>
        <p:spPr>
          <a:xfrm>
            <a:off x="8256582" y="5910002"/>
            <a:ext cx="2697315" cy="338554"/>
          </a:xfrm>
          <a:prstGeom prst="rect">
            <a:avLst/>
          </a:prstGeom>
          <a:noFill/>
        </p:spPr>
        <p:txBody>
          <a:bodyPr wrap="square" rtlCol="0" anchor="ctr">
            <a:spAutoFit/>
          </a:bodyPr>
          <a:lstStyle/>
          <a:p>
            <a:pPr algn="r"/>
            <a:r>
              <a:rPr lang="fr-CA" altLang="ko-KR" sz="1600" b="1" dirty="0">
                <a:solidFill>
                  <a:schemeClr val="tx1">
                    <a:lumMod val="75000"/>
                    <a:lumOff val="25000"/>
                  </a:schemeClr>
                </a:solidFill>
                <a:cs typeface="Arial" pitchFamily="34" charset="0"/>
              </a:rPr>
              <a:t>Dépôt approximatif initial</a:t>
            </a:r>
            <a:endParaRPr lang="ko-KR" altLang="en-US" sz="1600" b="1" dirty="0">
              <a:solidFill>
                <a:schemeClr val="tx1">
                  <a:lumMod val="75000"/>
                  <a:lumOff val="25000"/>
                </a:schemeClr>
              </a:solidFill>
              <a:cs typeface="Arial" pitchFamily="34" charset="0"/>
            </a:endParaRPr>
          </a:p>
        </p:txBody>
      </p:sp>
      <p:sp>
        <p:nvSpPr>
          <p:cNvPr id="86" name="ZoneTexte 85">
            <a:extLst>
              <a:ext uri="{FF2B5EF4-FFF2-40B4-BE49-F238E27FC236}">
                <a16:creationId xmlns:a16="http://schemas.microsoft.com/office/drawing/2014/main" id="{6A87CDA6-3B17-FF26-F056-C23990F4C05F}"/>
              </a:ext>
            </a:extLst>
          </p:cNvPr>
          <p:cNvSpPr txBox="1"/>
          <p:nvPr/>
        </p:nvSpPr>
        <p:spPr>
          <a:xfrm>
            <a:off x="2548432" y="2077313"/>
            <a:ext cx="930551" cy="307777"/>
          </a:xfrm>
          <a:prstGeom prst="rect">
            <a:avLst/>
          </a:prstGeom>
          <a:noFill/>
        </p:spPr>
        <p:txBody>
          <a:bodyPr wrap="square" rtlCol="0">
            <a:spAutoFit/>
          </a:bodyPr>
          <a:lstStyle/>
          <a:p>
            <a:r>
              <a:rPr lang="fr-CA" sz="1400" i="1" dirty="0">
                <a:solidFill>
                  <a:schemeClr val="accent5"/>
                </a:solidFill>
              </a:rPr>
              <a:t>Mai 2023</a:t>
            </a:r>
          </a:p>
        </p:txBody>
      </p:sp>
      <p:sp>
        <p:nvSpPr>
          <p:cNvPr id="87" name="ZoneTexte 86">
            <a:extLst>
              <a:ext uri="{FF2B5EF4-FFF2-40B4-BE49-F238E27FC236}">
                <a16:creationId xmlns:a16="http://schemas.microsoft.com/office/drawing/2014/main" id="{72F76260-2186-319C-7AB2-955031E91A4A}"/>
              </a:ext>
            </a:extLst>
          </p:cNvPr>
          <p:cNvSpPr txBox="1"/>
          <p:nvPr/>
        </p:nvSpPr>
        <p:spPr>
          <a:xfrm>
            <a:off x="6872757" y="2312515"/>
            <a:ext cx="2205198" cy="307777"/>
          </a:xfrm>
          <a:prstGeom prst="rect">
            <a:avLst/>
          </a:prstGeom>
          <a:noFill/>
        </p:spPr>
        <p:txBody>
          <a:bodyPr wrap="square" rtlCol="0">
            <a:spAutoFit/>
          </a:bodyPr>
          <a:lstStyle/>
          <a:p>
            <a:r>
              <a:rPr lang="fr-CA" sz="1400" i="1" dirty="0">
                <a:solidFill>
                  <a:schemeClr val="accent4"/>
                </a:solidFill>
              </a:rPr>
              <a:t>Juin à septembre 2023</a:t>
            </a:r>
          </a:p>
        </p:txBody>
      </p:sp>
      <p:sp>
        <p:nvSpPr>
          <p:cNvPr id="88" name="ZoneTexte 87">
            <a:extLst>
              <a:ext uri="{FF2B5EF4-FFF2-40B4-BE49-F238E27FC236}">
                <a16:creationId xmlns:a16="http://schemas.microsoft.com/office/drawing/2014/main" id="{CD01B316-9916-4DD4-ACB0-06D3E142C0BA}"/>
              </a:ext>
            </a:extLst>
          </p:cNvPr>
          <p:cNvSpPr txBox="1"/>
          <p:nvPr/>
        </p:nvSpPr>
        <p:spPr>
          <a:xfrm>
            <a:off x="1410500" y="3156979"/>
            <a:ext cx="2635613" cy="307777"/>
          </a:xfrm>
          <a:prstGeom prst="rect">
            <a:avLst/>
          </a:prstGeom>
          <a:noFill/>
        </p:spPr>
        <p:txBody>
          <a:bodyPr wrap="square" rtlCol="0">
            <a:spAutoFit/>
          </a:bodyPr>
          <a:lstStyle/>
          <a:p>
            <a:r>
              <a:rPr lang="fr-CA" sz="1400" i="1" dirty="0">
                <a:solidFill>
                  <a:schemeClr val="accent3"/>
                </a:solidFill>
              </a:rPr>
              <a:t>Septembre à décembre 2023</a:t>
            </a:r>
          </a:p>
        </p:txBody>
      </p:sp>
      <p:sp>
        <p:nvSpPr>
          <p:cNvPr id="89" name="ZoneTexte 88">
            <a:extLst>
              <a:ext uri="{FF2B5EF4-FFF2-40B4-BE49-F238E27FC236}">
                <a16:creationId xmlns:a16="http://schemas.microsoft.com/office/drawing/2014/main" id="{020F93ED-5AC8-47AE-7E33-8666D05A9952}"/>
              </a:ext>
            </a:extLst>
          </p:cNvPr>
          <p:cNvSpPr txBox="1"/>
          <p:nvPr/>
        </p:nvSpPr>
        <p:spPr>
          <a:xfrm>
            <a:off x="7329147" y="3443896"/>
            <a:ext cx="2635613" cy="307777"/>
          </a:xfrm>
          <a:prstGeom prst="rect">
            <a:avLst/>
          </a:prstGeom>
          <a:noFill/>
        </p:spPr>
        <p:txBody>
          <a:bodyPr wrap="square" rtlCol="0">
            <a:spAutoFit/>
          </a:bodyPr>
          <a:lstStyle/>
          <a:p>
            <a:r>
              <a:rPr lang="fr-CA" sz="1400" i="1" dirty="0">
                <a:solidFill>
                  <a:schemeClr val="accent2"/>
                </a:solidFill>
              </a:rPr>
              <a:t>À confirmer</a:t>
            </a:r>
          </a:p>
        </p:txBody>
      </p:sp>
      <p:sp>
        <p:nvSpPr>
          <p:cNvPr id="90" name="ZoneTexte 89">
            <a:extLst>
              <a:ext uri="{FF2B5EF4-FFF2-40B4-BE49-F238E27FC236}">
                <a16:creationId xmlns:a16="http://schemas.microsoft.com/office/drawing/2014/main" id="{386E8ED2-404F-C97E-CC72-F882545CD305}"/>
              </a:ext>
            </a:extLst>
          </p:cNvPr>
          <p:cNvSpPr txBox="1"/>
          <p:nvPr/>
        </p:nvSpPr>
        <p:spPr>
          <a:xfrm>
            <a:off x="2489528" y="4589690"/>
            <a:ext cx="2635613" cy="307777"/>
          </a:xfrm>
          <a:prstGeom prst="rect">
            <a:avLst/>
          </a:prstGeom>
          <a:noFill/>
        </p:spPr>
        <p:txBody>
          <a:bodyPr wrap="square" rtlCol="0">
            <a:spAutoFit/>
          </a:bodyPr>
          <a:lstStyle/>
          <a:p>
            <a:r>
              <a:rPr lang="fr-CA" sz="1400" i="1" dirty="0">
                <a:solidFill>
                  <a:schemeClr val="accent1"/>
                </a:solidFill>
              </a:rPr>
              <a:t>À confirmer</a:t>
            </a:r>
          </a:p>
        </p:txBody>
      </p:sp>
      <p:sp>
        <p:nvSpPr>
          <p:cNvPr id="91" name="ZoneTexte 90">
            <a:extLst>
              <a:ext uri="{FF2B5EF4-FFF2-40B4-BE49-F238E27FC236}">
                <a16:creationId xmlns:a16="http://schemas.microsoft.com/office/drawing/2014/main" id="{1A2C498D-3C3D-9209-91C2-24D06CC461CC}"/>
              </a:ext>
            </a:extLst>
          </p:cNvPr>
          <p:cNvSpPr txBox="1"/>
          <p:nvPr/>
        </p:nvSpPr>
        <p:spPr>
          <a:xfrm>
            <a:off x="8172794" y="4889500"/>
            <a:ext cx="2635613" cy="307777"/>
          </a:xfrm>
          <a:prstGeom prst="rect">
            <a:avLst/>
          </a:prstGeom>
          <a:noFill/>
        </p:spPr>
        <p:txBody>
          <a:bodyPr wrap="square" rtlCol="0">
            <a:spAutoFit/>
          </a:bodyPr>
          <a:lstStyle/>
          <a:p>
            <a:r>
              <a:rPr lang="fr-CA" sz="1400" i="1" dirty="0">
                <a:solidFill>
                  <a:schemeClr val="accent6">
                    <a:lumMod val="50000"/>
                  </a:schemeClr>
                </a:solidFill>
              </a:rPr>
              <a:t>À confirmer</a:t>
            </a:r>
          </a:p>
        </p:txBody>
      </p:sp>
      <p:sp>
        <p:nvSpPr>
          <p:cNvPr id="92" name="ZoneTexte 91">
            <a:extLst>
              <a:ext uri="{FF2B5EF4-FFF2-40B4-BE49-F238E27FC236}">
                <a16:creationId xmlns:a16="http://schemas.microsoft.com/office/drawing/2014/main" id="{3F90E454-1E83-43D8-0691-93DFBC5E144C}"/>
              </a:ext>
            </a:extLst>
          </p:cNvPr>
          <p:cNvSpPr txBox="1"/>
          <p:nvPr/>
        </p:nvSpPr>
        <p:spPr>
          <a:xfrm>
            <a:off x="3365193" y="5709055"/>
            <a:ext cx="2635613" cy="307777"/>
          </a:xfrm>
          <a:prstGeom prst="rect">
            <a:avLst/>
          </a:prstGeom>
          <a:noFill/>
        </p:spPr>
        <p:txBody>
          <a:bodyPr wrap="square" rtlCol="0">
            <a:spAutoFit/>
          </a:bodyPr>
          <a:lstStyle/>
          <a:p>
            <a:r>
              <a:rPr lang="fr-CA" sz="1400" i="1" dirty="0">
                <a:solidFill>
                  <a:schemeClr val="tx2">
                    <a:lumMod val="90000"/>
                    <a:lumOff val="10000"/>
                  </a:schemeClr>
                </a:solidFill>
              </a:rPr>
              <a:t>Juin 2023 à décembre 2024</a:t>
            </a:r>
          </a:p>
        </p:txBody>
      </p:sp>
      <p:sp>
        <p:nvSpPr>
          <p:cNvPr id="93" name="ZoneTexte 92">
            <a:extLst>
              <a:ext uri="{FF2B5EF4-FFF2-40B4-BE49-F238E27FC236}">
                <a16:creationId xmlns:a16="http://schemas.microsoft.com/office/drawing/2014/main" id="{BCE5C29A-7E51-752A-F004-F340E9647B21}"/>
              </a:ext>
            </a:extLst>
          </p:cNvPr>
          <p:cNvSpPr txBox="1"/>
          <p:nvPr/>
        </p:nvSpPr>
        <p:spPr>
          <a:xfrm>
            <a:off x="8784625" y="6159431"/>
            <a:ext cx="2635613" cy="307777"/>
          </a:xfrm>
          <a:prstGeom prst="rect">
            <a:avLst/>
          </a:prstGeom>
          <a:noFill/>
        </p:spPr>
        <p:txBody>
          <a:bodyPr wrap="square" rtlCol="0">
            <a:spAutoFit/>
          </a:bodyPr>
          <a:lstStyle/>
          <a:p>
            <a:r>
              <a:rPr lang="fr-CA" sz="1400" i="1" dirty="0">
                <a:solidFill>
                  <a:srgbClr val="FF0000"/>
                </a:solidFill>
              </a:rPr>
              <a:t>Janvier 2025</a:t>
            </a:r>
          </a:p>
        </p:txBody>
      </p:sp>
      <p:sp>
        <p:nvSpPr>
          <p:cNvPr id="94" name="ZoneTexte 93">
            <a:extLst>
              <a:ext uri="{FF2B5EF4-FFF2-40B4-BE49-F238E27FC236}">
                <a16:creationId xmlns:a16="http://schemas.microsoft.com/office/drawing/2014/main" id="{ACC6988D-F9F7-3903-A254-55EE5A70ED9A}"/>
              </a:ext>
            </a:extLst>
          </p:cNvPr>
          <p:cNvSpPr txBox="1"/>
          <p:nvPr/>
        </p:nvSpPr>
        <p:spPr>
          <a:xfrm>
            <a:off x="34244" y="6458220"/>
            <a:ext cx="6907357" cy="338554"/>
          </a:xfrm>
          <a:prstGeom prst="rect">
            <a:avLst/>
          </a:prstGeom>
          <a:noFill/>
        </p:spPr>
        <p:txBody>
          <a:bodyPr wrap="square" rtlCol="0">
            <a:spAutoFit/>
          </a:bodyPr>
          <a:lstStyle/>
          <a:p>
            <a:r>
              <a:rPr lang="fr-CA" sz="1600" i="1" dirty="0"/>
              <a:t>Note: La demande d’éthique se fera en mai-juin 2023, au besoin.</a:t>
            </a:r>
          </a:p>
        </p:txBody>
      </p:sp>
    </p:spTree>
    <p:extLst>
      <p:ext uri="{BB962C8B-B14F-4D97-AF65-F5344CB8AC3E}">
        <p14:creationId xmlns:p14="http://schemas.microsoft.com/office/powerpoint/2010/main" val="41772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70" grpId="0" animBg="1"/>
      <p:bldP spid="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5062838"/>
            <a:ext cx="12191999" cy="1015663"/>
          </a:xfrm>
          <a:prstGeom prst="rect">
            <a:avLst/>
          </a:prstGeom>
          <a:noFill/>
        </p:spPr>
        <p:txBody>
          <a:bodyPr wrap="square" rtlCol="0" anchor="ctr">
            <a:spAutoFit/>
          </a:bodyPr>
          <a:lstStyle/>
          <a:p>
            <a:pPr algn="ctr"/>
            <a:r>
              <a:rPr lang="fr-CA" altLang="ko-KR" sz="6000" dirty="0">
                <a:solidFill>
                  <a:schemeClr val="bg1"/>
                </a:solidFill>
                <a:cs typeface="Arial" pitchFamily="34" charset="0"/>
              </a:rPr>
              <a:t>Merci de votre attention!</a:t>
            </a:r>
            <a:endParaRPr lang="ko-KR" altLang="en-US" sz="6000" dirty="0">
              <a:solidFill>
                <a:schemeClr val="bg1"/>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6002169"/>
            <a:ext cx="12191852" cy="379656"/>
          </a:xfrm>
          <a:prstGeom prst="rect">
            <a:avLst/>
          </a:prstGeom>
          <a:noFill/>
        </p:spPr>
        <p:txBody>
          <a:bodyPr wrap="square" rtlCol="0" anchor="ctr">
            <a:spAutoFit/>
          </a:bodyPr>
          <a:lstStyle/>
          <a:p>
            <a:pPr algn="ctr"/>
            <a:r>
              <a:rPr lang="fr-CA" altLang="ko-KR" sz="1867" dirty="0">
                <a:solidFill>
                  <a:schemeClr val="bg1"/>
                </a:solidFill>
                <a:cs typeface="Arial" pitchFamily="34" charset="0"/>
              </a:rPr>
              <a:t>Retour sur la réflexion…</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5806242" y="2598003"/>
            <a:ext cx="4777152" cy="830997"/>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Une </a:t>
            </a:r>
            <a:r>
              <a:rPr lang="en-US" altLang="ko-KR" sz="4800" b="1" dirty="0" err="1">
                <a:solidFill>
                  <a:schemeClr val="bg1"/>
                </a:solidFill>
                <a:latin typeface="+mj-lt"/>
                <a:cs typeface="Arial" pitchFamily="34" charset="0"/>
              </a:rPr>
              <a:t>réflexion</a:t>
            </a:r>
            <a:r>
              <a:rPr lang="en-US" altLang="ko-KR" sz="4800" b="1" dirty="0">
                <a:solidFill>
                  <a:schemeClr val="bg1"/>
                </a:solidFill>
                <a:latin typeface="+mj-lt"/>
                <a:cs typeface="Arial" pitchFamily="34" charset="0"/>
              </a:rPr>
              <a:t>…</a:t>
            </a:r>
            <a:endParaRPr lang="ko-KR" altLang="en-US" sz="4800" b="1" dirty="0">
              <a:solidFill>
                <a:schemeClr val="bg1"/>
              </a:solidFill>
              <a:latin typeface="+mj-lt"/>
              <a:cs typeface="Arial" pitchFamily="34" charset="0"/>
            </a:endParaRPr>
          </a:p>
        </p:txBody>
      </p:sp>
      <p:sp>
        <p:nvSpPr>
          <p:cNvPr id="2" name="TextBox 8">
            <a:extLst>
              <a:ext uri="{FF2B5EF4-FFF2-40B4-BE49-F238E27FC236}">
                <a16:creationId xmlns:a16="http://schemas.microsoft.com/office/drawing/2014/main" id="{F884D894-FAC2-736E-59EE-C72D59E5622D}"/>
              </a:ext>
            </a:extLst>
          </p:cNvPr>
          <p:cNvSpPr txBox="1"/>
          <p:nvPr/>
        </p:nvSpPr>
        <p:spPr>
          <a:xfrm>
            <a:off x="5746459" y="3473280"/>
            <a:ext cx="6027530" cy="1672317"/>
          </a:xfrm>
          <a:prstGeom prst="rect">
            <a:avLst/>
          </a:prstGeom>
          <a:noFill/>
        </p:spPr>
        <p:txBody>
          <a:bodyPr wrap="square" rtlCol="0" anchor="ctr">
            <a:spAutoFit/>
          </a:bodyPr>
          <a:lstStyle/>
          <a:p>
            <a:r>
              <a:rPr lang="fr-CA" sz="2400" dirty="0">
                <a:solidFill>
                  <a:schemeClr val="bg1"/>
                </a:solidFill>
                <a:effectLst/>
                <a:latin typeface="Times New Roman" panose="02020603050405020304" pitchFamily="18" charset="0"/>
                <a:ea typeface="SimSun" panose="02010600030101010101" pitchFamily="2" charset="-122"/>
              </a:rPr>
              <a:t>«</a:t>
            </a:r>
            <a:r>
              <a:rPr lang="fr-CA" sz="3600" dirty="0">
                <a:solidFill>
                  <a:schemeClr val="bg1"/>
                </a:solidFill>
                <a:effectLst/>
                <a:latin typeface="Times New Roman" panose="02020603050405020304" pitchFamily="18" charset="0"/>
                <a:ea typeface="SimSun" panose="02010600030101010101" pitchFamily="2" charset="-122"/>
              </a:rPr>
              <a:t> </a:t>
            </a:r>
            <a:r>
              <a:rPr lang="en-US" altLang="ko-KR" sz="2400" dirty="0">
                <a:solidFill>
                  <a:schemeClr val="bg1"/>
                </a:solidFill>
                <a:cs typeface="Arial" pitchFamily="34" charset="0"/>
              </a:rPr>
              <a:t>Pour </a:t>
            </a:r>
            <a:r>
              <a:rPr lang="en-US" altLang="ko-KR" sz="2400" dirty="0" err="1">
                <a:solidFill>
                  <a:schemeClr val="bg1"/>
                </a:solidFill>
                <a:cs typeface="Arial" pitchFamily="34" charset="0"/>
              </a:rPr>
              <a:t>comprendre</a:t>
            </a:r>
            <a:r>
              <a:rPr lang="en-US" altLang="ko-KR" sz="2400" dirty="0">
                <a:solidFill>
                  <a:schemeClr val="bg1"/>
                </a:solidFill>
                <a:cs typeface="Arial" pitchFamily="34" charset="0"/>
              </a:rPr>
              <a:t> le </a:t>
            </a:r>
            <a:r>
              <a:rPr lang="en-US" altLang="ko-KR" sz="2400" dirty="0" err="1">
                <a:solidFill>
                  <a:schemeClr val="bg1"/>
                </a:solidFill>
                <a:cs typeface="Arial" pitchFamily="34" charset="0"/>
              </a:rPr>
              <a:t>langage</a:t>
            </a:r>
            <a:r>
              <a:rPr lang="en-US" altLang="ko-KR" sz="2400" dirty="0">
                <a:solidFill>
                  <a:schemeClr val="bg1"/>
                </a:solidFill>
                <a:cs typeface="Arial" pitchFamily="34" charset="0"/>
              </a:rPr>
              <a:t> des </a:t>
            </a:r>
            <a:r>
              <a:rPr lang="en-US" altLang="ko-KR" sz="2400" dirty="0" err="1">
                <a:solidFill>
                  <a:schemeClr val="bg1"/>
                </a:solidFill>
                <a:cs typeface="Arial" pitchFamily="34" charset="0"/>
              </a:rPr>
              <a:t>autres</a:t>
            </a:r>
            <a:r>
              <a:rPr lang="en-US" altLang="ko-KR" sz="2400" dirty="0">
                <a:solidFill>
                  <a:schemeClr val="bg1"/>
                </a:solidFill>
                <a:cs typeface="Arial" pitchFamily="34" charset="0"/>
              </a:rPr>
              <a:t>, il ne </a:t>
            </a:r>
            <a:r>
              <a:rPr lang="en-US" altLang="ko-KR" sz="2400" dirty="0" err="1">
                <a:solidFill>
                  <a:schemeClr val="bg1"/>
                </a:solidFill>
                <a:cs typeface="Arial" pitchFamily="34" charset="0"/>
              </a:rPr>
              <a:t>suffit</a:t>
            </a:r>
            <a:r>
              <a:rPr lang="en-US" altLang="ko-KR" sz="2400" dirty="0">
                <a:solidFill>
                  <a:schemeClr val="bg1"/>
                </a:solidFill>
                <a:cs typeface="Arial" pitchFamily="34" charset="0"/>
              </a:rPr>
              <a:t> pas de </a:t>
            </a:r>
            <a:r>
              <a:rPr lang="en-US" altLang="ko-KR" sz="2400" dirty="0" err="1">
                <a:solidFill>
                  <a:schemeClr val="bg1"/>
                </a:solidFill>
                <a:cs typeface="Arial" pitchFamily="34" charset="0"/>
              </a:rPr>
              <a:t>comprendre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leurs</a:t>
            </a:r>
            <a:r>
              <a:rPr lang="en-US" altLang="ko-KR" sz="2400" dirty="0">
                <a:solidFill>
                  <a:schemeClr val="bg1"/>
                </a:solidFill>
                <a:cs typeface="Arial" pitchFamily="34" charset="0"/>
              </a:rPr>
              <a:t> mots; il faut </a:t>
            </a:r>
            <a:r>
              <a:rPr lang="en-US" altLang="ko-KR" sz="2400" dirty="0" err="1">
                <a:solidFill>
                  <a:schemeClr val="bg1"/>
                </a:solidFill>
                <a:cs typeface="Arial" pitchFamily="34" charset="0"/>
              </a:rPr>
              <a:t>aussi</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comprendre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leur</a:t>
            </a:r>
            <a:r>
              <a:rPr lang="en-US" altLang="ko-KR" sz="2400" dirty="0">
                <a:solidFill>
                  <a:schemeClr val="bg1"/>
                </a:solidFill>
                <a:cs typeface="Arial" pitchFamily="34" charset="0"/>
              </a:rPr>
              <a:t> pensée. </a:t>
            </a:r>
            <a:r>
              <a:rPr lang="fr-CA" sz="2400" dirty="0">
                <a:solidFill>
                  <a:schemeClr val="bg1"/>
                </a:solidFill>
                <a:effectLst/>
                <a:latin typeface="Times New Roman" panose="02020603050405020304" pitchFamily="18" charset="0"/>
                <a:ea typeface="SimSun" panose="02010600030101010101" pitchFamily="2" charset="-122"/>
              </a:rPr>
              <a:t>»</a:t>
            </a:r>
            <a:endParaRPr lang="en-US" altLang="ko-KR" sz="2400" dirty="0">
              <a:solidFill>
                <a:schemeClr val="bg1"/>
              </a:solidFill>
              <a:cs typeface="Arial" pitchFamily="34" charset="0"/>
            </a:endParaRPr>
          </a:p>
          <a:p>
            <a:r>
              <a:rPr lang="en-US" altLang="ko-KR" sz="1867" dirty="0">
                <a:solidFill>
                  <a:schemeClr val="bg1"/>
                </a:solidFill>
                <a:cs typeface="Arial" pitchFamily="34" charset="0"/>
              </a:rPr>
              <a:t>                                                                  </a:t>
            </a:r>
            <a:r>
              <a:rPr lang="en-US" altLang="ko-KR" sz="1867" i="1" dirty="0">
                <a:solidFill>
                  <a:schemeClr val="bg1"/>
                </a:solidFill>
                <a:cs typeface="Arial" pitchFamily="34" charset="0"/>
              </a:rPr>
              <a:t>Lev Vygotsky</a:t>
            </a:r>
            <a:endParaRPr lang="ko-KR" altLang="en-US" sz="1867" i="1" dirty="0">
              <a:solidFill>
                <a:schemeClr val="bg1"/>
              </a:solidFill>
              <a:cs typeface="Arial" pitchFamily="34" charset="0"/>
            </a:endParaRPr>
          </a:p>
        </p:txBody>
      </p:sp>
    </p:spTree>
    <p:extLst>
      <p:ext uri="{BB962C8B-B14F-4D97-AF65-F5344CB8AC3E}">
        <p14:creationId xmlns:p14="http://schemas.microsoft.com/office/powerpoint/2010/main" val="243758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2804160" y="303305"/>
            <a:ext cx="7776753" cy="923330"/>
          </a:xfrm>
          <a:prstGeom prst="rect">
            <a:avLst/>
          </a:prstGeom>
          <a:noFill/>
        </p:spPr>
        <p:txBody>
          <a:bodyPr wrap="square" rtlCol="0" anchor="ctr">
            <a:spAutoFit/>
          </a:bodyPr>
          <a:lstStyle/>
          <a:p>
            <a:r>
              <a:rPr lang="en-US" altLang="ko-KR" sz="5400" dirty="0" err="1">
                <a:solidFill>
                  <a:schemeClr val="bg1"/>
                </a:solidFill>
                <a:latin typeface="+mj-lt"/>
                <a:cs typeface="Arial" pitchFamily="34" charset="0"/>
              </a:rPr>
              <a:t>Références</a:t>
            </a:r>
            <a:endParaRPr lang="ko-KR" altLang="en-US" sz="5400"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342322CA-5761-4578-925E-A20C0CF66F39}"/>
              </a:ext>
            </a:extLst>
          </p:cNvPr>
          <p:cNvSpPr txBox="1"/>
          <p:nvPr/>
        </p:nvSpPr>
        <p:spPr>
          <a:xfrm>
            <a:off x="2534707" y="1326584"/>
            <a:ext cx="7968309" cy="646331"/>
          </a:xfrm>
          <a:prstGeom prst="rect">
            <a:avLst/>
          </a:prstGeom>
          <a:noFill/>
        </p:spPr>
        <p:txBody>
          <a:bodyPr wrap="square" rtlCol="0">
            <a:spAutoFit/>
          </a:bodyPr>
          <a:lstStyle/>
          <a:p>
            <a:pPr marL="457200" indent="-457200" algn="just"/>
            <a:r>
              <a:rPr lang="fr-CA" sz="1200" dirty="0" err="1">
                <a:solidFill>
                  <a:schemeClr val="accent1"/>
                </a:solidFill>
                <a:effectLst/>
                <a:latin typeface="+mj-lt"/>
                <a:ea typeface="SimSun" panose="02010600030101010101" pitchFamily="2" charset="-122"/>
              </a:rPr>
              <a:t>Bisaillon</a:t>
            </a:r>
            <a:r>
              <a:rPr lang="fr-CA" sz="1200" dirty="0">
                <a:solidFill>
                  <a:schemeClr val="accent1"/>
                </a:solidFill>
                <a:effectLst/>
                <a:latin typeface="+mj-lt"/>
                <a:ea typeface="SimSun" panose="02010600030101010101" pitchFamily="2" charset="-122"/>
              </a:rPr>
              <a:t>, J. M., Auger, A. et Bédard, M.-È. (2007). Profil des compétences langagières des élèves qui fréquentent les CFER : résultats préliminaires. </a:t>
            </a:r>
            <a:r>
              <a:rPr lang="fr-CA" sz="1200" i="1" dirty="0">
                <a:solidFill>
                  <a:schemeClr val="accent1"/>
                </a:solidFill>
                <a:effectLst/>
                <a:latin typeface="+mj-lt"/>
                <a:ea typeface="SimSun" panose="02010600030101010101" pitchFamily="2" charset="-122"/>
              </a:rPr>
              <a:t>Éducation et francophonie, 35</a:t>
            </a:r>
            <a:r>
              <a:rPr lang="fr-CA" sz="1200" dirty="0">
                <a:solidFill>
                  <a:schemeClr val="accent1"/>
                </a:solidFill>
                <a:effectLst/>
                <a:latin typeface="+mj-lt"/>
                <a:ea typeface="SimSun" panose="02010600030101010101" pitchFamily="2" charset="-122"/>
              </a:rPr>
              <a:t>(1), 203-215. </a:t>
            </a:r>
            <a:r>
              <a:rPr lang="fr-CA" sz="1200" u="sng" dirty="0">
                <a:solidFill>
                  <a:schemeClr val="accent1"/>
                </a:solidFill>
                <a:effectLst/>
                <a:latin typeface="+mj-lt"/>
                <a:ea typeface="SimSun" panose="02010600030101010101" pitchFamily="2" charset="-122"/>
                <a:hlinkClick r:id="rId2">
                  <a:extLst>
                    <a:ext uri="{A12FA001-AC4F-418D-AE19-62706E023703}">
                      <ahyp:hlinkClr xmlns:ahyp="http://schemas.microsoft.com/office/drawing/2018/hyperlinkcolor" val="tx"/>
                    </a:ext>
                  </a:extLst>
                </a:hlinkClick>
              </a:rPr>
              <a:t>https://doi.org/https://doi.org/10.7202/1077962ar</a:t>
            </a:r>
            <a:endParaRPr lang="fr-CA" sz="1200" dirty="0">
              <a:solidFill>
                <a:schemeClr val="accent1"/>
              </a:solidFill>
              <a:effectLst/>
              <a:latin typeface="+mj-lt"/>
              <a:ea typeface="SimSun" panose="02010600030101010101" pitchFamily="2" charset="-122"/>
            </a:endParaRPr>
          </a:p>
        </p:txBody>
      </p:sp>
      <p:sp>
        <p:nvSpPr>
          <p:cNvPr id="4" name="ZoneTexte 3">
            <a:extLst>
              <a:ext uri="{FF2B5EF4-FFF2-40B4-BE49-F238E27FC236}">
                <a16:creationId xmlns:a16="http://schemas.microsoft.com/office/drawing/2014/main" id="{CE21481F-96B9-3517-D050-8B88D9F9DFD2}"/>
              </a:ext>
            </a:extLst>
          </p:cNvPr>
          <p:cNvSpPr txBox="1"/>
          <p:nvPr/>
        </p:nvSpPr>
        <p:spPr>
          <a:xfrm>
            <a:off x="2534706" y="2147149"/>
            <a:ext cx="7968309" cy="646331"/>
          </a:xfrm>
          <a:prstGeom prst="rect">
            <a:avLst/>
          </a:prstGeom>
          <a:noFill/>
        </p:spPr>
        <p:txBody>
          <a:bodyPr wrap="square">
            <a:spAutoFit/>
          </a:bodyPr>
          <a:lstStyle/>
          <a:p>
            <a:pPr marL="457200" indent="-457200" algn="just"/>
            <a:r>
              <a:rPr lang="fr-CA" sz="1200" dirty="0">
                <a:solidFill>
                  <a:schemeClr val="accent4"/>
                </a:solidFill>
                <a:effectLst/>
                <a:latin typeface="+mj-lt"/>
                <a:ea typeface="SimSun" panose="02010600030101010101" pitchFamily="2" charset="-122"/>
              </a:rPr>
              <a:t>Bergeron, L. et Rousseau, N. (2021). </a:t>
            </a:r>
            <a:r>
              <a:rPr lang="fr-CA" sz="1200" i="1" dirty="0">
                <a:solidFill>
                  <a:schemeClr val="accent4"/>
                </a:solidFill>
                <a:effectLst/>
                <a:latin typeface="+mj-lt"/>
                <a:ea typeface="SimSun" panose="02010600030101010101" pitchFamily="2" charset="-122"/>
              </a:rPr>
              <a:t>La recherche-développement en contextes éducatifs-Une méthodologie alliant le développement de produits et la production de connaissances scientifiques</a:t>
            </a:r>
            <a:r>
              <a:rPr lang="fr-CA" sz="1200" dirty="0">
                <a:solidFill>
                  <a:schemeClr val="accent4"/>
                </a:solidFill>
                <a:effectLst/>
                <a:latin typeface="+mj-lt"/>
                <a:ea typeface="SimSun" panose="02010600030101010101" pitchFamily="2" charset="-122"/>
              </a:rPr>
              <a:t>. Collection Éducation-Recherche. Presses de l’Université du Québec.</a:t>
            </a:r>
          </a:p>
        </p:txBody>
      </p:sp>
      <p:sp>
        <p:nvSpPr>
          <p:cNvPr id="6" name="ZoneTexte 5">
            <a:extLst>
              <a:ext uri="{FF2B5EF4-FFF2-40B4-BE49-F238E27FC236}">
                <a16:creationId xmlns:a16="http://schemas.microsoft.com/office/drawing/2014/main" id="{619ABF72-10B4-A64D-841E-7135F646370D}"/>
              </a:ext>
            </a:extLst>
          </p:cNvPr>
          <p:cNvSpPr txBox="1"/>
          <p:nvPr/>
        </p:nvSpPr>
        <p:spPr>
          <a:xfrm>
            <a:off x="2534706" y="2967714"/>
            <a:ext cx="7876032" cy="1015663"/>
          </a:xfrm>
          <a:prstGeom prst="rect">
            <a:avLst/>
          </a:prstGeom>
          <a:noFill/>
        </p:spPr>
        <p:txBody>
          <a:bodyPr wrap="square">
            <a:spAutoFit/>
          </a:bodyPr>
          <a:lstStyle/>
          <a:p>
            <a:pPr marL="457200" indent="-457200" algn="just"/>
            <a:r>
              <a:rPr lang="fr-CA" sz="1200" dirty="0">
                <a:solidFill>
                  <a:schemeClr val="accent1"/>
                </a:solidFill>
                <a:effectLst/>
                <a:latin typeface="+mj-lt"/>
                <a:ea typeface="SimSun" panose="02010600030101010101" pitchFamily="2" charset="-122"/>
              </a:rPr>
              <a:t>Brodeur, M., Poirier, L., Laplante, L., Boudreau, C., </a:t>
            </a:r>
            <a:r>
              <a:rPr lang="fr-CA" sz="1200" dirty="0" err="1">
                <a:solidFill>
                  <a:schemeClr val="accent1"/>
                </a:solidFill>
                <a:effectLst/>
                <a:latin typeface="+mj-lt"/>
                <a:ea typeface="SimSun" panose="02010600030101010101" pitchFamily="2" charset="-122"/>
              </a:rPr>
              <a:t>Makdissi</a:t>
            </a:r>
            <a:r>
              <a:rPr lang="fr-CA" sz="1200" dirty="0">
                <a:solidFill>
                  <a:schemeClr val="accent1"/>
                </a:solidFill>
                <a:effectLst/>
                <a:latin typeface="+mj-lt"/>
                <a:ea typeface="SimSun" panose="02010600030101010101" pitchFamily="2" charset="-122"/>
              </a:rPr>
              <a:t>, H., Blouin, P. et Moreau, A. (2015). </a:t>
            </a:r>
            <a:r>
              <a:rPr lang="fr-CA" sz="1200" i="1" dirty="0">
                <a:solidFill>
                  <a:schemeClr val="accent1"/>
                </a:solidFill>
                <a:effectLst/>
                <a:latin typeface="+mj-lt"/>
                <a:ea typeface="SimSun" panose="02010600030101010101" pitchFamily="2" charset="-122"/>
              </a:rPr>
              <a:t>Référentiel de compétences pour une maîtrise professionnelle en orthopédagogie</a:t>
            </a:r>
            <a:r>
              <a:rPr lang="fr-CA" sz="1200" dirty="0">
                <a:solidFill>
                  <a:schemeClr val="accent1"/>
                </a:solidFill>
                <a:effectLst/>
                <a:latin typeface="+mj-lt"/>
                <a:ea typeface="SimSun" panose="02010600030101010101" pitchFamily="2" charset="-122"/>
              </a:rPr>
              <a:t>. Comité interuniversitaire sur les orientations et les compétences pour une maîtrise professionnelle en orthopédagogie. Association des doyens, doyennes et directeurs, directrices pour l'étude et la recherche en éducation au Québec (ADEREQ). </a:t>
            </a:r>
          </a:p>
        </p:txBody>
      </p:sp>
      <p:sp>
        <p:nvSpPr>
          <p:cNvPr id="10" name="ZoneTexte 9">
            <a:extLst>
              <a:ext uri="{FF2B5EF4-FFF2-40B4-BE49-F238E27FC236}">
                <a16:creationId xmlns:a16="http://schemas.microsoft.com/office/drawing/2014/main" id="{6F85E70E-795A-FF89-A6B0-7D6088828DB0}"/>
              </a:ext>
            </a:extLst>
          </p:cNvPr>
          <p:cNvSpPr txBox="1"/>
          <p:nvPr/>
        </p:nvSpPr>
        <p:spPr>
          <a:xfrm>
            <a:off x="2534706" y="4157611"/>
            <a:ext cx="7876032" cy="461665"/>
          </a:xfrm>
          <a:prstGeom prst="rect">
            <a:avLst/>
          </a:prstGeom>
          <a:noFill/>
        </p:spPr>
        <p:txBody>
          <a:bodyPr wrap="square">
            <a:spAutoFit/>
          </a:bodyPr>
          <a:lstStyle/>
          <a:p>
            <a:pPr marL="457200" indent="-457200" algn="just"/>
            <a:r>
              <a:rPr lang="fr-CA" sz="1200" dirty="0">
                <a:solidFill>
                  <a:schemeClr val="accent4"/>
                </a:solidFill>
                <a:effectLst/>
                <a:latin typeface="+mj-lt"/>
                <a:ea typeface="SimSun" panose="02010600030101010101" pitchFamily="2" charset="-122"/>
              </a:rPr>
              <a:t>Chapleau, N. et Godin, M.-P. (2020). </a:t>
            </a:r>
            <a:r>
              <a:rPr lang="fr-CA" sz="1200" i="1" dirty="0">
                <a:solidFill>
                  <a:schemeClr val="accent4"/>
                </a:solidFill>
                <a:effectLst/>
                <a:latin typeface="+mj-lt"/>
                <a:ea typeface="SimSun" panose="02010600030101010101" pitchFamily="2" charset="-122"/>
              </a:rPr>
              <a:t>Lecteurs et scripteurs en difficulté : propositions didactiques et </a:t>
            </a:r>
            <a:r>
              <a:rPr lang="fr-CA" sz="1200" i="1" dirty="0" err="1">
                <a:solidFill>
                  <a:schemeClr val="accent4"/>
                </a:solidFill>
                <a:effectLst/>
                <a:latin typeface="+mj-lt"/>
                <a:ea typeface="SimSun" panose="02010600030101010101" pitchFamily="2" charset="-122"/>
              </a:rPr>
              <a:t>orthodidactiques</a:t>
            </a:r>
            <a:r>
              <a:rPr lang="fr-CA" sz="1200" dirty="0">
                <a:solidFill>
                  <a:schemeClr val="accent4"/>
                </a:solidFill>
                <a:effectLst/>
                <a:latin typeface="+mj-lt"/>
                <a:ea typeface="SimSun" panose="02010600030101010101" pitchFamily="2" charset="-122"/>
              </a:rPr>
              <a:t>. Presses de l'Université du Québec. </a:t>
            </a:r>
          </a:p>
        </p:txBody>
      </p:sp>
      <p:sp>
        <p:nvSpPr>
          <p:cNvPr id="12" name="ZoneTexte 11">
            <a:extLst>
              <a:ext uri="{FF2B5EF4-FFF2-40B4-BE49-F238E27FC236}">
                <a16:creationId xmlns:a16="http://schemas.microsoft.com/office/drawing/2014/main" id="{9A00B4D9-B79D-E73E-9DB4-8DD2F9A3DA08}"/>
              </a:ext>
            </a:extLst>
          </p:cNvPr>
          <p:cNvSpPr txBox="1"/>
          <p:nvPr/>
        </p:nvSpPr>
        <p:spPr>
          <a:xfrm>
            <a:off x="2534706" y="4515753"/>
            <a:ext cx="7876032" cy="923330"/>
          </a:xfrm>
          <a:prstGeom prst="rect">
            <a:avLst/>
          </a:prstGeom>
          <a:noFill/>
        </p:spPr>
        <p:txBody>
          <a:bodyPr wrap="square">
            <a:spAutoFit/>
          </a:bodyPr>
          <a:lstStyle/>
          <a:p>
            <a:pPr marL="457200" indent="-457200" algn="just"/>
            <a:r>
              <a:rPr lang="fr-CA" sz="1800" dirty="0">
                <a:effectLst/>
                <a:latin typeface="Times New Roman" panose="02020603050405020304" pitchFamily="18" charset="0"/>
                <a:ea typeface="SimSun" panose="02010600030101010101" pitchFamily="2" charset="-122"/>
              </a:rPr>
              <a:t> </a:t>
            </a:r>
            <a:endParaRPr lang="fr-CA" sz="1200" dirty="0">
              <a:solidFill>
                <a:schemeClr val="accent1"/>
              </a:solidFill>
              <a:effectLst/>
              <a:latin typeface="+mj-lt"/>
              <a:ea typeface="SimSun" panose="02010600030101010101" pitchFamily="2" charset="-122"/>
            </a:endParaRPr>
          </a:p>
          <a:p>
            <a:pPr marL="457200" indent="-457200" algn="just"/>
            <a:r>
              <a:rPr lang="fr-CA" sz="1200" dirty="0">
                <a:solidFill>
                  <a:schemeClr val="accent1"/>
                </a:solidFill>
                <a:effectLst/>
                <a:latin typeface="+mj-lt"/>
                <a:ea typeface="SimSun" panose="02010600030101010101" pitchFamily="2" charset="-122"/>
              </a:rPr>
              <a:t>Crocq, M. A., </a:t>
            </a:r>
            <a:r>
              <a:rPr lang="fr-CA" sz="1200" dirty="0" err="1">
                <a:solidFill>
                  <a:schemeClr val="accent1"/>
                </a:solidFill>
                <a:effectLst/>
                <a:latin typeface="+mj-lt"/>
                <a:ea typeface="SimSun" panose="02010600030101010101" pitchFamily="2" charset="-122"/>
              </a:rPr>
              <a:t>Guelfi</a:t>
            </a:r>
            <a:r>
              <a:rPr lang="fr-CA" sz="1200" dirty="0">
                <a:solidFill>
                  <a:schemeClr val="accent1"/>
                </a:solidFill>
                <a:effectLst/>
                <a:latin typeface="+mj-lt"/>
                <a:ea typeface="SimSun" panose="02010600030101010101" pitchFamily="2" charset="-122"/>
              </a:rPr>
              <a:t>, J. D. et American </a:t>
            </a:r>
            <a:r>
              <a:rPr lang="fr-CA" sz="1200" dirty="0" err="1">
                <a:solidFill>
                  <a:schemeClr val="accent1"/>
                </a:solidFill>
                <a:effectLst/>
                <a:latin typeface="+mj-lt"/>
                <a:ea typeface="SimSun" panose="02010600030101010101" pitchFamily="2" charset="-122"/>
              </a:rPr>
              <a:t>Psychiatric</a:t>
            </a:r>
            <a:r>
              <a:rPr lang="fr-CA" sz="1200" dirty="0">
                <a:solidFill>
                  <a:schemeClr val="accent1"/>
                </a:solidFill>
                <a:effectLst/>
                <a:latin typeface="+mj-lt"/>
                <a:ea typeface="SimSun" panose="02010600030101010101" pitchFamily="2" charset="-122"/>
              </a:rPr>
              <a:t>, A. (2015). </a:t>
            </a:r>
            <a:r>
              <a:rPr lang="fr-CA" sz="1200" i="1" dirty="0">
                <a:solidFill>
                  <a:schemeClr val="accent1"/>
                </a:solidFill>
                <a:effectLst/>
                <a:latin typeface="+mj-lt"/>
                <a:ea typeface="SimSun" panose="02010600030101010101" pitchFamily="2" charset="-122"/>
              </a:rPr>
              <a:t>DSM-5 : manuel diagnostique et statistique des troubles mentaux</a:t>
            </a:r>
            <a:r>
              <a:rPr lang="fr-CA" sz="1200" dirty="0">
                <a:solidFill>
                  <a:schemeClr val="accent1"/>
                </a:solidFill>
                <a:effectLst/>
                <a:latin typeface="+mj-lt"/>
                <a:ea typeface="SimSun" panose="02010600030101010101" pitchFamily="2" charset="-122"/>
              </a:rPr>
              <a:t> (5e </a:t>
            </a:r>
            <a:r>
              <a:rPr lang="fr-CA" sz="1200" dirty="0" err="1">
                <a:solidFill>
                  <a:schemeClr val="accent1"/>
                </a:solidFill>
                <a:effectLst/>
                <a:latin typeface="+mj-lt"/>
                <a:ea typeface="SimSun" panose="02010600030101010101" pitchFamily="2" charset="-122"/>
              </a:rPr>
              <a:t>édition.</a:t>
            </a:r>
            <a:r>
              <a:rPr lang="fr-CA" sz="1200" baseline="30000" dirty="0" err="1">
                <a:solidFill>
                  <a:schemeClr val="accent1"/>
                </a:solidFill>
                <a:effectLst/>
                <a:latin typeface="+mj-lt"/>
                <a:ea typeface="SimSun" panose="02010600030101010101" pitchFamily="2" charset="-122"/>
              </a:rPr>
              <a:t>e</a:t>
            </a:r>
            <a:r>
              <a:rPr lang="fr-CA" sz="1200" baseline="30000" dirty="0">
                <a:solidFill>
                  <a:schemeClr val="accent1"/>
                </a:solidFill>
                <a:effectLst/>
                <a:latin typeface="+mj-lt"/>
                <a:ea typeface="SimSun" panose="02010600030101010101" pitchFamily="2" charset="-122"/>
              </a:rPr>
              <a:t> </a:t>
            </a:r>
            <a:r>
              <a:rPr lang="fr-CA" sz="1200" dirty="0">
                <a:solidFill>
                  <a:schemeClr val="accent1"/>
                </a:solidFill>
                <a:effectLst/>
                <a:latin typeface="+mj-lt"/>
                <a:ea typeface="SimSun" panose="02010600030101010101" pitchFamily="2" charset="-122"/>
              </a:rPr>
              <a:t>éd.). Elsevier Masson. http://catalogue.bnf.fr/ark:/12148/cb44375783n</a:t>
            </a:r>
          </a:p>
          <a:p>
            <a:pPr marL="457200" indent="-7620" algn="just"/>
            <a:r>
              <a:rPr lang="fr-CA" sz="1200" dirty="0">
                <a:solidFill>
                  <a:schemeClr val="accent1"/>
                </a:solidFill>
                <a:effectLst/>
                <a:latin typeface="+mj-lt"/>
                <a:ea typeface="SimSun" panose="02010600030101010101" pitchFamily="2" charset="-122"/>
              </a:rPr>
              <a:t>http://www.psychiatry.org/psychiatrists/practice/dsm/dsm-5/online-assessment-measures</a:t>
            </a:r>
          </a:p>
        </p:txBody>
      </p:sp>
      <p:sp>
        <p:nvSpPr>
          <p:cNvPr id="14" name="ZoneTexte 13">
            <a:extLst>
              <a:ext uri="{FF2B5EF4-FFF2-40B4-BE49-F238E27FC236}">
                <a16:creationId xmlns:a16="http://schemas.microsoft.com/office/drawing/2014/main" id="{1D3DE654-189A-1763-C033-36958BA5D306}"/>
              </a:ext>
            </a:extLst>
          </p:cNvPr>
          <p:cNvSpPr txBox="1"/>
          <p:nvPr/>
        </p:nvSpPr>
        <p:spPr>
          <a:xfrm>
            <a:off x="2534707" y="5368359"/>
            <a:ext cx="7876031" cy="1015663"/>
          </a:xfrm>
          <a:prstGeom prst="rect">
            <a:avLst/>
          </a:prstGeom>
          <a:noFill/>
        </p:spPr>
        <p:txBody>
          <a:bodyPr wrap="square">
            <a:spAutoFit/>
          </a:bodyPr>
          <a:lstStyle/>
          <a:p>
            <a:pPr marL="457200" indent="-457200" algn="just"/>
            <a:r>
              <a:rPr lang="fr-CA" sz="1200" dirty="0">
                <a:solidFill>
                  <a:schemeClr val="accent4"/>
                </a:solidFill>
                <a:effectLst/>
                <a:latin typeface="+mj-lt"/>
                <a:ea typeface="SimSun" panose="02010600030101010101" pitchFamily="2" charset="-122"/>
              </a:rPr>
              <a:t> </a:t>
            </a:r>
          </a:p>
          <a:p>
            <a:pPr marL="457200" indent="-457200" algn="just"/>
            <a:r>
              <a:rPr lang="fr-CA" sz="1200" dirty="0">
                <a:solidFill>
                  <a:schemeClr val="accent4"/>
                </a:solidFill>
                <a:effectLst/>
                <a:latin typeface="+mj-lt"/>
                <a:ea typeface="SimSun" panose="02010600030101010101" pitchFamily="2" charset="-122"/>
              </a:rPr>
              <a:t>Dawes, E., </a:t>
            </a:r>
            <a:r>
              <a:rPr lang="fr-CA" sz="1200" dirty="0" err="1">
                <a:solidFill>
                  <a:schemeClr val="accent4"/>
                </a:solidFill>
                <a:effectLst/>
                <a:latin typeface="+mj-lt"/>
                <a:ea typeface="SimSun" panose="02010600030101010101" pitchFamily="2" charset="-122"/>
              </a:rPr>
              <a:t>Leitão</a:t>
            </a:r>
            <a:r>
              <a:rPr lang="fr-CA" sz="1200" dirty="0">
                <a:solidFill>
                  <a:schemeClr val="accent4"/>
                </a:solidFill>
                <a:effectLst/>
                <a:latin typeface="+mj-lt"/>
                <a:ea typeface="SimSun" panose="02010600030101010101" pitchFamily="2" charset="-122"/>
              </a:rPr>
              <a:t>, S., </a:t>
            </a:r>
            <a:r>
              <a:rPr lang="fr-CA" sz="1200" dirty="0" err="1">
                <a:solidFill>
                  <a:schemeClr val="accent4"/>
                </a:solidFill>
                <a:effectLst/>
                <a:latin typeface="+mj-lt"/>
                <a:ea typeface="SimSun" panose="02010600030101010101" pitchFamily="2" charset="-122"/>
              </a:rPr>
              <a:t>Claessen</a:t>
            </a:r>
            <a:r>
              <a:rPr lang="fr-CA" sz="1200" dirty="0">
                <a:solidFill>
                  <a:schemeClr val="accent4"/>
                </a:solidFill>
                <a:effectLst/>
                <a:latin typeface="+mj-lt"/>
                <a:ea typeface="SimSun" panose="02010600030101010101" pitchFamily="2" charset="-122"/>
              </a:rPr>
              <a:t>, M. et Kane, R. (2018). </a:t>
            </a:r>
            <a:r>
              <a:rPr lang="en-CA" sz="1200" dirty="0">
                <a:solidFill>
                  <a:schemeClr val="accent4"/>
                </a:solidFill>
                <a:effectLst/>
                <a:latin typeface="+mj-lt"/>
                <a:ea typeface="SimSun" panose="02010600030101010101" pitchFamily="2" charset="-122"/>
              </a:rPr>
              <a:t>A profile of the language and cognitive skills contributing to oral inferential comprehension in young children with developmental language disorder. </a:t>
            </a:r>
            <a:r>
              <a:rPr lang="en-CA" sz="1200" i="1" dirty="0">
                <a:solidFill>
                  <a:schemeClr val="accent4"/>
                </a:solidFill>
                <a:effectLst/>
                <a:latin typeface="+mj-lt"/>
                <a:ea typeface="SimSun" panose="02010600030101010101" pitchFamily="2" charset="-122"/>
              </a:rPr>
              <a:t>International Journal of Language &amp; Communication Disorders, 53</a:t>
            </a:r>
            <a:r>
              <a:rPr lang="en-CA" sz="1200" dirty="0">
                <a:solidFill>
                  <a:schemeClr val="accent4"/>
                </a:solidFill>
                <a:effectLst/>
                <a:latin typeface="+mj-lt"/>
                <a:ea typeface="SimSun" panose="02010600030101010101" pitchFamily="2" charset="-122"/>
              </a:rPr>
              <a:t>(6), 1139-1149. </a:t>
            </a:r>
            <a:r>
              <a:rPr lang="en-CA" sz="1200" u="sng" dirty="0">
                <a:solidFill>
                  <a:schemeClr val="accent4"/>
                </a:solidFill>
                <a:effectLst/>
                <a:latin typeface="+mj-lt"/>
                <a:ea typeface="SimSun" panose="02010600030101010101" pitchFamily="2" charset="-122"/>
                <a:hlinkClick r:id="rId3">
                  <a:extLst>
                    <a:ext uri="{A12FA001-AC4F-418D-AE19-62706E023703}">
                      <ahyp:hlinkClr xmlns:ahyp="http://schemas.microsoft.com/office/drawing/2018/hyperlinkcolor" val="tx"/>
                    </a:ext>
                  </a:extLst>
                </a:hlinkClick>
              </a:rPr>
              <a:t>https://doi.org/10.1111/1460-6984.12427</a:t>
            </a:r>
            <a:endParaRPr lang="fr-CA" sz="1200" dirty="0">
              <a:solidFill>
                <a:schemeClr val="accent4"/>
              </a:solidFill>
              <a:effectLst/>
              <a:latin typeface="+mj-lt"/>
              <a:ea typeface="SimSun" panose="02010600030101010101" pitchFamily="2" charset="-122"/>
            </a:endParaRPr>
          </a:p>
        </p:txBody>
      </p:sp>
    </p:spTree>
    <p:extLst>
      <p:ext uri="{BB962C8B-B14F-4D97-AF65-F5344CB8AC3E}">
        <p14:creationId xmlns:p14="http://schemas.microsoft.com/office/powerpoint/2010/main" val="689816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2804160" y="303305"/>
            <a:ext cx="7776753" cy="923330"/>
          </a:xfrm>
          <a:prstGeom prst="rect">
            <a:avLst/>
          </a:prstGeom>
          <a:noFill/>
        </p:spPr>
        <p:txBody>
          <a:bodyPr wrap="square" rtlCol="0" anchor="ctr">
            <a:spAutoFit/>
          </a:bodyPr>
          <a:lstStyle/>
          <a:p>
            <a:r>
              <a:rPr lang="en-US" altLang="ko-KR" sz="5400" dirty="0" err="1">
                <a:solidFill>
                  <a:schemeClr val="bg1"/>
                </a:solidFill>
                <a:latin typeface="+mj-lt"/>
                <a:cs typeface="Arial" pitchFamily="34" charset="0"/>
              </a:rPr>
              <a:t>Références</a:t>
            </a:r>
            <a:endParaRPr lang="ko-KR" altLang="en-US" sz="5400" dirty="0">
              <a:solidFill>
                <a:schemeClr val="bg1"/>
              </a:solidFill>
              <a:latin typeface="+mj-lt"/>
              <a:cs typeface="Arial" pitchFamily="34" charset="0"/>
            </a:endParaRPr>
          </a:p>
        </p:txBody>
      </p:sp>
      <p:sp>
        <p:nvSpPr>
          <p:cNvPr id="5" name="ZoneTexte 4">
            <a:extLst>
              <a:ext uri="{FF2B5EF4-FFF2-40B4-BE49-F238E27FC236}">
                <a16:creationId xmlns:a16="http://schemas.microsoft.com/office/drawing/2014/main" id="{D5C1C6F5-0A23-4542-EAC4-7308536082F2}"/>
              </a:ext>
            </a:extLst>
          </p:cNvPr>
          <p:cNvSpPr txBox="1"/>
          <p:nvPr/>
        </p:nvSpPr>
        <p:spPr>
          <a:xfrm>
            <a:off x="2399251" y="1454976"/>
            <a:ext cx="8330268" cy="646331"/>
          </a:xfrm>
          <a:prstGeom prst="rect">
            <a:avLst/>
          </a:prstGeom>
          <a:noFill/>
        </p:spPr>
        <p:txBody>
          <a:bodyPr wrap="square">
            <a:spAutoFit/>
          </a:bodyPr>
          <a:lstStyle/>
          <a:p>
            <a:pPr marL="457200" indent="-457200" algn="just"/>
            <a:r>
              <a:rPr lang="en-CA" sz="1200" dirty="0">
                <a:solidFill>
                  <a:schemeClr val="accent1"/>
                </a:solidFill>
                <a:effectLst/>
                <a:latin typeface="+mj-lt"/>
                <a:ea typeface="SimSun" panose="02010600030101010101" pitchFamily="2" charset="-122"/>
              </a:rPr>
              <a:t>Desmarais, C., Archambault, M.-C., </a:t>
            </a:r>
            <a:r>
              <a:rPr lang="en-CA" sz="1200" dirty="0" err="1">
                <a:solidFill>
                  <a:schemeClr val="accent1"/>
                </a:solidFill>
                <a:effectLst/>
                <a:latin typeface="+mj-lt"/>
                <a:ea typeface="SimSun" panose="02010600030101010101" pitchFamily="2" charset="-122"/>
              </a:rPr>
              <a:t>Filiatrault</a:t>
            </a:r>
            <a:r>
              <a:rPr lang="en-CA" sz="1200" dirty="0">
                <a:solidFill>
                  <a:schemeClr val="accent1"/>
                </a:solidFill>
                <a:effectLst/>
                <a:latin typeface="+mj-lt"/>
                <a:ea typeface="SimSun" panose="02010600030101010101" pitchFamily="2" charset="-122"/>
              </a:rPr>
              <a:t>-Veilleux, P. et Tarte, G. (2012). </a:t>
            </a:r>
            <a:r>
              <a:rPr lang="fr-CA" sz="1200" dirty="0">
                <a:solidFill>
                  <a:schemeClr val="accent1"/>
                </a:solidFill>
                <a:effectLst/>
                <a:latin typeface="+mj-lt"/>
                <a:ea typeface="SimSun" panose="02010600030101010101" pitchFamily="2" charset="-122"/>
              </a:rPr>
              <a:t>La compréhension d’inférences : comparaison des habiletés d’enfants de quatre et de cinq ans en lecture partagée. </a:t>
            </a:r>
            <a:r>
              <a:rPr lang="fr-CA" sz="1200" i="1" dirty="0">
                <a:solidFill>
                  <a:schemeClr val="accent1"/>
                </a:solidFill>
                <a:effectLst/>
                <a:latin typeface="+mj-lt"/>
                <a:ea typeface="SimSun" panose="02010600030101010101" pitchFamily="2" charset="-122"/>
              </a:rPr>
              <a:t>Revue des sciences de l’éducation, 38</a:t>
            </a:r>
            <a:r>
              <a:rPr lang="fr-CA" sz="1200" dirty="0">
                <a:solidFill>
                  <a:schemeClr val="accent1"/>
                </a:solidFill>
                <a:effectLst/>
                <a:latin typeface="+mj-lt"/>
                <a:ea typeface="SimSun" panose="02010600030101010101" pitchFamily="2" charset="-122"/>
              </a:rPr>
              <a:t>(3), 555-578. </a:t>
            </a:r>
            <a:r>
              <a:rPr lang="fr-CA" sz="1200" u="sng" dirty="0">
                <a:solidFill>
                  <a:schemeClr val="accent1"/>
                </a:solidFill>
                <a:effectLst/>
                <a:latin typeface="+mj-lt"/>
                <a:ea typeface="SimSun" panose="02010600030101010101" pitchFamily="2" charset="-122"/>
                <a:hlinkClick r:id="rId2">
                  <a:extLst>
                    <a:ext uri="{A12FA001-AC4F-418D-AE19-62706E023703}">
                      <ahyp:hlinkClr xmlns:ahyp="http://schemas.microsoft.com/office/drawing/2018/hyperlinkcolor" val="tx"/>
                    </a:ext>
                  </a:extLst>
                </a:hlinkClick>
              </a:rPr>
              <a:t>https://doi.org/https://doi.org/10.7202/1022712ar</a:t>
            </a:r>
            <a:endParaRPr lang="fr-CA" sz="1200" dirty="0">
              <a:solidFill>
                <a:schemeClr val="accent1"/>
              </a:solidFill>
              <a:effectLst/>
              <a:latin typeface="+mj-lt"/>
              <a:ea typeface="SimSun" panose="02010600030101010101" pitchFamily="2" charset="-122"/>
            </a:endParaRPr>
          </a:p>
        </p:txBody>
      </p:sp>
      <p:sp>
        <p:nvSpPr>
          <p:cNvPr id="8" name="ZoneTexte 7">
            <a:extLst>
              <a:ext uri="{FF2B5EF4-FFF2-40B4-BE49-F238E27FC236}">
                <a16:creationId xmlns:a16="http://schemas.microsoft.com/office/drawing/2014/main" id="{6402E5F9-C440-C910-B3FD-534A45881435}"/>
              </a:ext>
            </a:extLst>
          </p:cNvPr>
          <p:cNvSpPr txBox="1"/>
          <p:nvPr/>
        </p:nvSpPr>
        <p:spPr>
          <a:xfrm>
            <a:off x="2428612" y="2329648"/>
            <a:ext cx="8271545" cy="646331"/>
          </a:xfrm>
          <a:prstGeom prst="rect">
            <a:avLst/>
          </a:prstGeom>
          <a:noFill/>
        </p:spPr>
        <p:txBody>
          <a:bodyPr wrap="square">
            <a:spAutoFit/>
          </a:bodyPr>
          <a:lstStyle/>
          <a:p>
            <a:pPr marL="457200" indent="-457200" algn="just"/>
            <a:r>
              <a:rPr lang="fr-CA" sz="1200" dirty="0">
                <a:solidFill>
                  <a:schemeClr val="accent4"/>
                </a:solidFill>
                <a:effectLst/>
                <a:latin typeface="+mj-lt"/>
                <a:ea typeface="SimSun" panose="02010600030101010101" pitchFamily="2" charset="-122"/>
              </a:rPr>
              <a:t>Desmarais, C., Nadeau, L., Trudeau, N., Filiatrault-Veilleux, P. et </a:t>
            </a:r>
            <a:r>
              <a:rPr lang="fr-CA" sz="1200" dirty="0" err="1">
                <a:solidFill>
                  <a:schemeClr val="accent4"/>
                </a:solidFill>
                <a:effectLst/>
                <a:latin typeface="+mj-lt"/>
                <a:ea typeface="SimSun" panose="02010600030101010101" pitchFamily="2" charset="-122"/>
              </a:rPr>
              <a:t>Maxès</a:t>
            </a:r>
            <a:r>
              <a:rPr lang="fr-CA" sz="1200" dirty="0">
                <a:solidFill>
                  <a:schemeClr val="accent4"/>
                </a:solidFill>
                <a:effectLst/>
                <a:latin typeface="+mj-lt"/>
                <a:ea typeface="SimSun" panose="02010600030101010101" pitchFamily="2" charset="-122"/>
              </a:rPr>
              <a:t>-Fournier, C. (2013). </a:t>
            </a:r>
            <a:r>
              <a:rPr lang="en-CA" sz="1200" dirty="0">
                <a:solidFill>
                  <a:schemeClr val="accent4"/>
                </a:solidFill>
                <a:effectLst/>
                <a:latin typeface="+mj-lt"/>
                <a:ea typeface="SimSun" panose="02010600030101010101" pitchFamily="2" charset="-122"/>
              </a:rPr>
              <a:t>Intervention for improving comprehension in 4–6 year old children with specific language impairment: Practicing inferencing is a good thing. </a:t>
            </a:r>
            <a:r>
              <a:rPr lang="fr-CA" sz="1200" i="1" dirty="0" err="1">
                <a:solidFill>
                  <a:schemeClr val="accent4"/>
                </a:solidFill>
                <a:effectLst/>
                <a:latin typeface="+mj-lt"/>
                <a:ea typeface="SimSun" panose="02010600030101010101" pitchFamily="2" charset="-122"/>
              </a:rPr>
              <a:t>Clinical</a:t>
            </a:r>
            <a:r>
              <a:rPr lang="fr-CA" sz="1200" i="1" dirty="0">
                <a:solidFill>
                  <a:schemeClr val="accent4"/>
                </a:solidFill>
                <a:effectLst/>
                <a:latin typeface="+mj-lt"/>
                <a:ea typeface="SimSun" panose="02010600030101010101" pitchFamily="2" charset="-122"/>
              </a:rPr>
              <a:t> </a:t>
            </a:r>
            <a:r>
              <a:rPr lang="fr-CA" sz="1200" i="1" dirty="0" err="1">
                <a:solidFill>
                  <a:schemeClr val="accent4"/>
                </a:solidFill>
                <a:effectLst/>
                <a:latin typeface="+mj-lt"/>
                <a:ea typeface="SimSun" panose="02010600030101010101" pitchFamily="2" charset="-122"/>
              </a:rPr>
              <a:t>Linguistics</a:t>
            </a:r>
            <a:r>
              <a:rPr lang="fr-CA" sz="1200" i="1" dirty="0">
                <a:solidFill>
                  <a:schemeClr val="accent4"/>
                </a:solidFill>
                <a:effectLst/>
                <a:latin typeface="+mj-lt"/>
                <a:ea typeface="SimSun" panose="02010600030101010101" pitchFamily="2" charset="-122"/>
              </a:rPr>
              <a:t> &amp; </a:t>
            </a:r>
            <a:r>
              <a:rPr lang="fr-CA" sz="1200" i="1" dirty="0" err="1">
                <a:solidFill>
                  <a:schemeClr val="accent4"/>
                </a:solidFill>
                <a:effectLst/>
                <a:latin typeface="+mj-lt"/>
                <a:ea typeface="SimSun" panose="02010600030101010101" pitchFamily="2" charset="-122"/>
              </a:rPr>
              <a:t>Phonetics</a:t>
            </a:r>
            <a:r>
              <a:rPr lang="fr-CA" sz="1200" i="1" dirty="0">
                <a:solidFill>
                  <a:schemeClr val="accent4"/>
                </a:solidFill>
                <a:effectLst/>
                <a:latin typeface="+mj-lt"/>
                <a:ea typeface="SimSun" panose="02010600030101010101" pitchFamily="2" charset="-122"/>
              </a:rPr>
              <a:t>, 27</a:t>
            </a:r>
            <a:r>
              <a:rPr lang="fr-CA" sz="1200" dirty="0">
                <a:solidFill>
                  <a:schemeClr val="accent4"/>
                </a:solidFill>
                <a:effectLst/>
                <a:latin typeface="+mj-lt"/>
                <a:ea typeface="SimSun" panose="02010600030101010101" pitchFamily="2" charset="-122"/>
              </a:rPr>
              <a:t>(6-7), 540-552. </a:t>
            </a:r>
            <a:r>
              <a:rPr lang="fr-CA" sz="1200" u="sng" dirty="0">
                <a:solidFill>
                  <a:schemeClr val="accent4"/>
                </a:solidFill>
                <a:effectLst/>
                <a:latin typeface="+mj-lt"/>
                <a:ea typeface="SimSun" panose="02010600030101010101" pitchFamily="2" charset="-122"/>
                <a:hlinkClick r:id="rId3">
                  <a:extLst>
                    <a:ext uri="{A12FA001-AC4F-418D-AE19-62706E023703}">
                      <ahyp:hlinkClr xmlns:ahyp="http://schemas.microsoft.com/office/drawing/2018/hyperlinkcolor" val="tx"/>
                    </a:ext>
                  </a:extLst>
                </a:hlinkClick>
              </a:rPr>
              <a:t>https://doi.org/10.3109/02699206.2013.791880</a:t>
            </a:r>
            <a:endParaRPr lang="fr-CA" sz="1200" dirty="0">
              <a:solidFill>
                <a:schemeClr val="accent4"/>
              </a:solidFill>
              <a:effectLst/>
              <a:latin typeface="+mj-lt"/>
              <a:ea typeface="SimSun" panose="02010600030101010101" pitchFamily="2" charset="-122"/>
            </a:endParaRPr>
          </a:p>
        </p:txBody>
      </p:sp>
      <p:sp>
        <p:nvSpPr>
          <p:cNvPr id="13" name="ZoneTexte 12">
            <a:extLst>
              <a:ext uri="{FF2B5EF4-FFF2-40B4-BE49-F238E27FC236}">
                <a16:creationId xmlns:a16="http://schemas.microsoft.com/office/drawing/2014/main" id="{43502E49-3723-0BDB-0A1C-75E0DC7C222F}"/>
              </a:ext>
            </a:extLst>
          </p:cNvPr>
          <p:cNvSpPr txBox="1"/>
          <p:nvPr/>
        </p:nvSpPr>
        <p:spPr>
          <a:xfrm>
            <a:off x="2428612" y="3193834"/>
            <a:ext cx="8300907" cy="461665"/>
          </a:xfrm>
          <a:prstGeom prst="rect">
            <a:avLst/>
          </a:prstGeom>
          <a:noFill/>
        </p:spPr>
        <p:txBody>
          <a:bodyPr wrap="square">
            <a:spAutoFit/>
          </a:bodyPr>
          <a:lstStyle/>
          <a:p>
            <a:pPr marL="457200" indent="-457200" algn="just"/>
            <a:r>
              <a:rPr lang="fr-CA" sz="1200" dirty="0">
                <a:solidFill>
                  <a:schemeClr val="accent1"/>
                </a:solidFill>
                <a:effectLst/>
                <a:latin typeface="+mj-lt"/>
                <a:ea typeface="SimSun" panose="02010600030101010101" pitchFamily="2" charset="-122"/>
              </a:rPr>
              <a:t>Doré, M. (2012). Parler et écouter pour mieux comprendre. </a:t>
            </a:r>
            <a:r>
              <a:rPr lang="fr-CA" sz="1200" i="1" dirty="0">
                <a:solidFill>
                  <a:schemeClr val="accent1"/>
                </a:solidFill>
                <a:effectLst/>
                <a:latin typeface="+mj-lt"/>
                <a:ea typeface="SimSun" panose="02010600030101010101" pitchFamily="2" charset="-122"/>
              </a:rPr>
              <a:t>Québec français, </a:t>
            </a:r>
            <a:r>
              <a:rPr lang="fr-CA" sz="1200" dirty="0">
                <a:solidFill>
                  <a:schemeClr val="accent1"/>
                </a:solidFill>
                <a:effectLst/>
                <a:latin typeface="+mj-lt"/>
                <a:ea typeface="SimSun" panose="02010600030101010101" pitchFamily="2" charset="-122"/>
              </a:rPr>
              <a:t>(164), 59-60. https://id.erudit.org/iderudit/65895ac </a:t>
            </a:r>
          </a:p>
        </p:txBody>
      </p:sp>
      <p:sp>
        <p:nvSpPr>
          <p:cNvPr id="16" name="ZoneTexte 15">
            <a:extLst>
              <a:ext uri="{FF2B5EF4-FFF2-40B4-BE49-F238E27FC236}">
                <a16:creationId xmlns:a16="http://schemas.microsoft.com/office/drawing/2014/main" id="{543450FC-5849-AE18-B071-6B942E5607B0}"/>
              </a:ext>
            </a:extLst>
          </p:cNvPr>
          <p:cNvSpPr txBox="1"/>
          <p:nvPr/>
        </p:nvSpPr>
        <p:spPr>
          <a:xfrm>
            <a:off x="2443292" y="4625853"/>
            <a:ext cx="8271545" cy="1015663"/>
          </a:xfrm>
          <a:prstGeom prst="rect">
            <a:avLst/>
          </a:prstGeom>
          <a:noFill/>
        </p:spPr>
        <p:txBody>
          <a:bodyPr wrap="square">
            <a:spAutoFit/>
          </a:bodyPr>
          <a:lstStyle/>
          <a:p>
            <a:pPr marL="457200" indent="-457200" algn="just"/>
            <a:r>
              <a:rPr lang="fr-CA" sz="1200" dirty="0">
                <a:solidFill>
                  <a:schemeClr val="accent1"/>
                </a:solidFill>
                <a:effectLst/>
                <a:latin typeface="+mj-lt"/>
                <a:ea typeface="SimSun" panose="02010600030101010101" pitchFamily="2" charset="-122"/>
              </a:rPr>
              <a:t>Filiatrault-Veilleux, P., Bouchard, C., Trudeau, N. et Desmarais, C. (2016). </a:t>
            </a:r>
            <a:r>
              <a:rPr lang="en-CA" sz="1200" dirty="0">
                <a:solidFill>
                  <a:schemeClr val="accent1"/>
                </a:solidFill>
                <a:effectLst/>
                <a:latin typeface="+mj-lt"/>
                <a:ea typeface="SimSun" panose="02010600030101010101" pitchFamily="2" charset="-122"/>
              </a:rPr>
              <a:t>Comprehension of Inferences in a Narrative in 3- to 6-Year-Old Children. </a:t>
            </a:r>
            <a:r>
              <a:rPr lang="en-CA" sz="1200" i="1" dirty="0">
                <a:solidFill>
                  <a:schemeClr val="accent1"/>
                </a:solidFill>
                <a:effectLst/>
                <a:latin typeface="+mj-lt"/>
                <a:ea typeface="SimSun" panose="02010600030101010101" pitchFamily="2" charset="-122"/>
              </a:rPr>
              <a:t>Journal of Speech, Language, and Hearing Research, 59</a:t>
            </a:r>
            <a:r>
              <a:rPr lang="en-CA" sz="1200" dirty="0">
                <a:solidFill>
                  <a:schemeClr val="accent1"/>
                </a:solidFill>
                <a:effectLst/>
                <a:latin typeface="+mj-lt"/>
                <a:ea typeface="SimSun" panose="02010600030101010101" pitchFamily="2" charset="-122"/>
              </a:rPr>
              <a:t>(5), 1099-1110. https://biblioproxy.uqtr.ca/login?url=https://search.ebscohost.com/login.aspx?direct=true&amp;db=eric&amp;AN=EJ1119028&amp;site=ehost-live</a:t>
            </a:r>
            <a:endParaRPr lang="fr-CA" sz="1200" dirty="0">
              <a:solidFill>
                <a:schemeClr val="accent1"/>
              </a:solidFill>
              <a:effectLst/>
              <a:latin typeface="+mj-lt"/>
              <a:ea typeface="SimSun" panose="02010600030101010101" pitchFamily="2" charset="-122"/>
            </a:endParaRPr>
          </a:p>
          <a:p>
            <a:pPr marL="457200" indent="-7620" algn="just"/>
            <a:r>
              <a:rPr lang="en-CA" sz="1200" u="sng" dirty="0">
                <a:solidFill>
                  <a:schemeClr val="accent1"/>
                </a:solidFill>
                <a:effectLst/>
                <a:latin typeface="+mj-lt"/>
                <a:ea typeface="SimSun" panose="02010600030101010101" pitchFamily="2" charset="-122"/>
                <a:hlinkClick r:id="rId4">
                  <a:extLst>
                    <a:ext uri="{A12FA001-AC4F-418D-AE19-62706E023703}">
                      <ahyp:hlinkClr xmlns:ahyp="http://schemas.microsoft.com/office/drawing/2018/hyperlinkcolor" val="tx"/>
                    </a:ext>
                  </a:extLst>
                </a:hlinkClick>
              </a:rPr>
              <a:t>http://dx.doi.org/10.1044/2016_JSLHR-L-15-0252</a:t>
            </a:r>
            <a:r>
              <a:rPr lang="en-CA" sz="1200" dirty="0">
                <a:solidFill>
                  <a:schemeClr val="accent1"/>
                </a:solidFill>
                <a:effectLst/>
                <a:latin typeface="+mj-lt"/>
                <a:ea typeface="SimSun" panose="02010600030101010101" pitchFamily="2" charset="-122"/>
              </a:rPr>
              <a:t> </a:t>
            </a:r>
            <a:endParaRPr lang="fr-CA" sz="1200" dirty="0">
              <a:solidFill>
                <a:schemeClr val="accent1"/>
              </a:solidFill>
              <a:effectLst/>
              <a:latin typeface="+mj-lt"/>
              <a:ea typeface="SimSun" panose="02010600030101010101" pitchFamily="2" charset="-122"/>
            </a:endParaRPr>
          </a:p>
        </p:txBody>
      </p:sp>
      <p:sp>
        <p:nvSpPr>
          <p:cNvPr id="18" name="ZoneTexte 17">
            <a:extLst>
              <a:ext uri="{FF2B5EF4-FFF2-40B4-BE49-F238E27FC236}">
                <a16:creationId xmlns:a16="http://schemas.microsoft.com/office/drawing/2014/main" id="{94D2F494-A23C-49D5-9FEB-5B9BC02E3FCF}"/>
              </a:ext>
            </a:extLst>
          </p:cNvPr>
          <p:cNvSpPr txBox="1"/>
          <p:nvPr/>
        </p:nvSpPr>
        <p:spPr>
          <a:xfrm>
            <a:off x="2428612" y="3873354"/>
            <a:ext cx="8300907" cy="646331"/>
          </a:xfrm>
          <a:prstGeom prst="rect">
            <a:avLst/>
          </a:prstGeom>
          <a:noFill/>
        </p:spPr>
        <p:txBody>
          <a:bodyPr wrap="square">
            <a:spAutoFit/>
          </a:bodyPr>
          <a:lstStyle/>
          <a:p>
            <a:pPr marL="457200" indent="-457200" algn="just"/>
            <a:r>
              <a:rPr lang="fr-CA" sz="1200" dirty="0">
                <a:solidFill>
                  <a:schemeClr val="accent4"/>
                </a:solidFill>
                <a:effectLst/>
                <a:latin typeface="+mj-lt"/>
                <a:ea typeface="SimSun" panose="02010600030101010101" pitchFamily="2" charset="-122"/>
              </a:rPr>
              <a:t>Dupin de Saint-André, M. (2011). </a:t>
            </a:r>
            <a:r>
              <a:rPr lang="fr-CA" sz="1200" i="1" dirty="0">
                <a:solidFill>
                  <a:schemeClr val="accent4"/>
                </a:solidFill>
                <a:effectLst/>
                <a:latin typeface="+mj-lt"/>
                <a:ea typeface="SimSun" panose="02010600030101010101" pitchFamily="2" charset="-122"/>
              </a:rPr>
              <a:t>L'évolution des pratiques de lecture à haute voix d'enseignantes expertes et leur influence sur le </a:t>
            </a:r>
            <a:r>
              <a:rPr lang="fr-CA" sz="1200" i="1" dirty="0" err="1">
                <a:solidFill>
                  <a:schemeClr val="accent4"/>
                </a:solidFill>
                <a:effectLst/>
                <a:latin typeface="+mj-lt"/>
                <a:ea typeface="SimSun" panose="02010600030101010101" pitchFamily="2" charset="-122"/>
              </a:rPr>
              <a:t>développment</a:t>
            </a:r>
            <a:r>
              <a:rPr lang="fr-CA" sz="1200" i="1" dirty="0">
                <a:solidFill>
                  <a:schemeClr val="accent4"/>
                </a:solidFill>
                <a:effectLst/>
                <a:latin typeface="+mj-lt"/>
                <a:ea typeface="SimSun" panose="02010600030101010101" pitchFamily="2" charset="-122"/>
              </a:rPr>
              <a:t> de l'habileté des élèves du préscolaire à faire des inférences</a:t>
            </a:r>
            <a:r>
              <a:rPr lang="fr-CA" sz="1200" dirty="0">
                <a:solidFill>
                  <a:schemeClr val="accent4"/>
                </a:solidFill>
                <a:effectLst/>
                <a:latin typeface="+mj-lt"/>
                <a:ea typeface="SimSun" panose="02010600030101010101" pitchFamily="2" charset="-122"/>
              </a:rPr>
              <a:t> [Thèse de doctorat, Université de Montréal]. </a:t>
            </a:r>
          </a:p>
        </p:txBody>
      </p:sp>
      <p:sp>
        <p:nvSpPr>
          <p:cNvPr id="20" name="ZoneTexte 19">
            <a:extLst>
              <a:ext uri="{FF2B5EF4-FFF2-40B4-BE49-F238E27FC236}">
                <a16:creationId xmlns:a16="http://schemas.microsoft.com/office/drawing/2014/main" id="{AE241790-2B71-DD90-8BC0-584756DD2D62}"/>
              </a:ext>
            </a:extLst>
          </p:cNvPr>
          <p:cNvSpPr txBox="1"/>
          <p:nvPr/>
        </p:nvSpPr>
        <p:spPr>
          <a:xfrm>
            <a:off x="2443292" y="5842581"/>
            <a:ext cx="8330268" cy="461665"/>
          </a:xfrm>
          <a:prstGeom prst="rect">
            <a:avLst/>
          </a:prstGeom>
          <a:noFill/>
        </p:spPr>
        <p:txBody>
          <a:bodyPr wrap="square">
            <a:spAutoFit/>
          </a:bodyPr>
          <a:lstStyle/>
          <a:p>
            <a:pPr marL="457200" indent="-457200" algn="just"/>
            <a:r>
              <a:rPr lang="fr-CA" sz="1200" dirty="0">
                <a:solidFill>
                  <a:schemeClr val="accent4"/>
                </a:solidFill>
                <a:effectLst/>
                <a:latin typeface="+mj-lt"/>
                <a:ea typeface="SimSun" panose="02010600030101010101" pitchFamily="2" charset="-122"/>
              </a:rPr>
              <a:t>Gaudreau, A. (2018). </a:t>
            </a:r>
            <a:r>
              <a:rPr lang="fr-CA" sz="1200" i="1" dirty="0">
                <a:solidFill>
                  <a:schemeClr val="accent4"/>
                </a:solidFill>
                <a:effectLst/>
                <a:latin typeface="+mj-lt"/>
                <a:ea typeface="SimSun" panose="02010600030101010101" pitchFamily="2" charset="-122"/>
              </a:rPr>
              <a:t>Enseigner le </a:t>
            </a:r>
            <a:r>
              <a:rPr lang="fr-CA" sz="1200" i="1" dirty="0" err="1">
                <a:solidFill>
                  <a:schemeClr val="accent4"/>
                </a:solidFill>
                <a:effectLst/>
                <a:latin typeface="+mj-lt"/>
                <a:ea typeface="SimSun" panose="02010600030101010101" pitchFamily="2" charset="-122"/>
              </a:rPr>
              <a:t>francais</a:t>
            </a:r>
            <a:r>
              <a:rPr lang="fr-CA" sz="1200" i="1" dirty="0">
                <a:solidFill>
                  <a:schemeClr val="accent4"/>
                </a:solidFill>
                <a:effectLst/>
                <a:latin typeface="+mj-lt"/>
                <a:ea typeface="SimSun" panose="02010600030101010101" pitchFamily="2" charset="-122"/>
              </a:rPr>
              <a:t> au primaire: une approche intégrative pour développer les compétences en lecture, en écriture et en communication orale</a:t>
            </a:r>
            <a:r>
              <a:rPr lang="fr-CA" sz="1200" dirty="0">
                <a:solidFill>
                  <a:schemeClr val="accent4"/>
                </a:solidFill>
                <a:effectLst/>
                <a:latin typeface="+mj-lt"/>
                <a:ea typeface="SimSun" panose="02010600030101010101" pitchFamily="2" charset="-122"/>
              </a:rPr>
              <a:t>. Chenelière éducation. </a:t>
            </a:r>
          </a:p>
        </p:txBody>
      </p:sp>
    </p:spTree>
    <p:extLst>
      <p:ext uri="{BB962C8B-B14F-4D97-AF65-F5344CB8AC3E}">
        <p14:creationId xmlns:p14="http://schemas.microsoft.com/office/powerpoint/2010/main" val="196289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CC64A0-ED28-400E-B11A-B68E03FC4F0F}"/>
              </a:ext>
            </a:extLst>
          </p:cNvPr>
          <p:cNvSpPr txBox="1"/>
          <p:nvPr/>
        </p:nvSpPr>
        <p:spPr>
          <a:xfrm>
            <a:off x="280958" y="1781832"/>
            <a:ext cx="4085424" cy="3416320"/>
          </a:xfrm>
          <a:prstGeom prst="rect">
            <a:avLst/>
          </a:prstGeom>
          <a:noFill/>
        </p:spPr>
        <p:txBody>
          <a:bodyPr wrap="square" rtlCol="0">
            <a:spAutoFit/>
          </a:bodyPr>
          <a:lstStyle/>
          <a:p>
            <a:r>
              <a:rPr lang="fr-CA" altLang="ko-KR" sz="2400" i="1" dirty="0">
                <a:solidFill>
                  <a:schemeClr val="bg1"/>
                </a:solidFill>
                <a:cs typeface="Arial" pitchFamily="34" charset="0"/>
              </a:rPr>
              <a:t>Les interventions orthopédagogiques qui favorisent le développement de la compréhension inférentielle en lecture des élèves présentant un trouble du développement du langage au premier cycle du primaire.</a:t>
            </a:r>
            <a:endParaRPr lang="ko-KR" altLang="en-US" sz="2400" i="1" dirty="0">
              <a:solidFill>
                <a:schemeClr val="bg1"/>
              </a:solidFill>
              <a:cs typeface="Arial" pitchFamily="34" charset="0"/>
            </a:endParaRPr>
          </a:p>
        </p:txBody>
      </p:sp>
      <p:grpSp>
        <p:nvGrpSpPr>
          <p:cNvPr id="7" name="Group 6">
            <a:extLst>
              <a:ext uri="{FF2B5EF4-FFF2-40B4-BE49-F238E27FC236}">
                <a16:creationId xmlns:a16="http://schemas.microsoft.com/office/drawing/2014/main" id="{07F87F87-3297-49DD-84C3-64231D8DE0E1}"/>
              </a:ext>
            </a:extLst>
          </p:cNvPr>
          <p:cNvGrpSpPr/>
          <p:nvPr/>
        </p:nvGrpSpPr>
        <p:grpSpPr>
          <a:xfrm>
            <a:off x="6368897" y="0"/>
            <a:ext cx="5823103" cy="1569660"/>
            <a:chOff x="4651035" y="1744721"/>
            <a:chExt cx="5823103" cy="1842421"/>
          </a:xfrm>
        </p:grpSpPr>
        <p:sp>
          <p:nvSpPr>
            <p:cNvPr id="8" name="TextBox 7">
              <a:extLst>
                <a:ext uri="{FF2B5EF4-FFF2-40B4-BE49-F238E27FC236}">
                  <a16:creationId xmlns:a16="http://schemas.microsoft.com/office/drawing/2014/main" id="{2FB59224-8A2C-4C58-A0CC-597E689195A6}"/>
                </a:ext>
              </a:extLst>
            </p:cNvPr>
            <p:cNvSpPr txBox="1"/>
            <p:nvPr/>
          </p:nvSpPr>
          <p:spPr>
            <a:xfrm>
              <a:off x="5463114" y="2037875"/>
              <a:ext cx="5011024" cy="975400"/>
            </a:xfrm>
            <a:prstGeom prst="rect">
              <a:avLst/>
            </a:prstGeom>
            <a:noFill/>
          </p:spPr>
          <p:txBody>
            <a:bodyPr wrap="square" rtlCol="0" anchor="ctr">
              <a:spAutoFit/>
            </a:bodyPr>
            <a:lstStyle/>
            <a:p>
              <a:pPr algn="dist"/>
              <a:r>
                <a:rPr lang="en-US" altLang="ko-KR" sz="4800" b="1" dirty="0" err="1">
                  <a:solidFill>
                    <a:schemeClr val="bg1"/>
                  </a:solidFill>
                  <a:latin typeface="Arial Black" panose="020B0A04020102020204" pitchFamily="34" charset="0"/>
                  <a:cs typeface="Arial" pitchFamily="34" charset="0"/>
                </a:rPr>
                <a:t>ompréhension</a:t>
              </a:r>
              <a:endParaRPr lang="en-US" altLang="ko-KR" sz="4800" b="1" dirty="0">
                <a:solidFill>
                  <a:schemeClr val="bg1"/>
                </a:solidFill>
                <a:latin typeface="Arial Black" panose="020B0A04020102020204" pitchFamily="34" charset="0"/>
                <a:cs typeface="Arial" pitchFamily="34" charset="0"/>
              </a:endParaRPr>
            </a:p>
          </p:txBody>
        </p:sp>
        <p:sp>
          <p:nvSpPr>
            <p:cNvPr id="9" name="TextBox 8">
              <a:extLst>
                <a:ext uri="{FF2B5EF4-FFF2-40B4-BE49-F238E27FC236}">
                  <a16:creationId xmlns:a16="http://schemas.microsoft.com/office/drawing/2014/main" id="{70E46FF9-05B5-4D67-8808-A19AAC64CBFF}"/>
                </a:ext>
              </a:extLst>
            </p:cNvPr>
            <p:cNvSpPr txBox="1"/>
            <p:nvPr/>
          </p:nvSpPr>
          <p:spPr>
            <a:xfrm>
              <a:off x="6998299" y="2670078"/>
              <a:ext cx="2032232" cy="686392"/>
            </a:xfrm>
            <a:prstGeom prst="rect">
              <a:avLst/>
            </a:prstGeom>
            <a:noFill/>
          </p:spPr>
          <p:txBody>
            <a:bodyPr wrap="square" rtlCol="0" anchor="ctr">
              <a:spAutoFit/>
            </a:bodyPr>
            <a:lstStyle/>
            <a:p>
              <a:pPr algn="dist"/>
              <a:r>
                <a:rPr lang="en-US" altLang="ko-KR" sz="3200" dirty="0">
                  <a:solidFill>
                    <a:schemeClr val="bg1"/>
                  </a:solidFill>
                  <a:cs typeface="Arial" pitchFamily="34" charset="0"/>
                </a:rPr>
                <a:t>en lecture</a:t>
              </a:r>
              <a:endParaRPr lang="ko-KR" altLang="en-US" sz="3200" dirty="0">
                <a:solidFill>
                  <a:schemeClr val="bg1"/>
                </a:solidFill>
                <a:cs typeface="Arial" pitchFamily="34" charset="0"/>
              </a:endParaRPr>
            </a:p>
          </p:txBody>
        </p:sp>
        <p:sp>
          <p:nvSpPr>
            <p:cNvPr id="10" name="TextBox 9">
              <a:extLst>
                <a:ext uri="{FF2B5EF4-FFF2-40B4-BE49-F238E27FC236}">
                  <a16:creationId xmlns:a16="http://schemas.microsoft.com/office/drawing/2014/main" id="{AD5C930C-AC18-460C-BA37-F009FDFF8395}"/>
                </a:ext>
              </a:extLst>
            </p:cNvPr>
            <p:cNvSpPr txBox="1"/>
            <p:nvPr/>
          </p:nvSpPr>
          <p:spPr>
            <a:xfrm>
              <a:off x="4651035" y="1744721"/>
              <a:ext cx="1021196" cy="1842421"/>
            </a:xfrm>
            <a:prstGeom prst="rect">
              <a:avLst/>
            </a:prstGeom>
            <a:noFill/>
          </p:spPr>
          <p:txBody>
            <a:bodyPr wrap="square" rtlCol="0" anchor="ctr">
              <a:spAutoFit/>
            </a:bodyPr>
            <a:lstStyle/>
            <a:p>
              <a:pPr algn="ctr"/>
              <a:r>
                <a:rPr lang="en-US" altLang="ko-KR" sz="9600" b="1" dirty="0">
                  <a:solidFill>
                    <a:schemeClr val="bg1"/>
                  </a:solidFill>
                  <a:cs typeface="Arial" pitchFamily="34" charset="0"/>
                </a:rPr>
                <a:t>C</a:t>
              </a:r>
            </a:p>
          </p:txBody>
        </p:sp>
      </p:grpSp>
      <p:sp>
        <p:nvSpPr>
          <p:cNvPr id="11" name="TextBox 10">
            <a:extLst>
              <a:ext uri="{FF2B5EF4-FFF2-40B4-BE49-F238E27FC236}">
                <a16:creationId xmlns:a16="http://schemas.microsoft.com/office/drawing/2014/main" id="{0F5FBE8D-ED51-4D56-B9E9-3E7B9A4901D2}"/>
              </a:ext>
            </a:extLst>
          </p:cNvPr>
          <p:cNvSpPr txBox="1"/>
          <p:nvPr/>
        </p:nvSpPr>
        <p:spPr>
          <a:xfrm>
            <a:off x="218128" y="1199093"/>
            <a:ext cx="3963696" cy="523220"/>
          </a:xfrm>
          <a:prstGeom prst="rect">
            <a:avLst/>
          </a:prstGeom>
          <a:noFill/>
        </p:spPr>
        <p:txBody>
          <a:bodyPr wrap="square" rtlCol="0">
            <a:spAutoFit/>
          </a:bodyPr>
          <a:lstStyle/>
          <a:p>
            <a:r>
              <a:rPr lang="fr-CA" altLang="ko-KR" sz="2800" b="1" dirty="0">
                <a:solidFill>
                  <a:schemeClr val="accent3"/>
                </a:solidFill>
                <a:cs typeface="Arial" pitchFamily="34" charset="0"/>
              </a:rPr>
              <a:t>Titre de l’avant-projet</a:t>
            </a:r>
            <a:endParaRPr lang="ko-KR" altLang="en-US" sz="2800" b="1" dirty="0">
              <a:solidFill>
                <a:schemeClr val="accent3"/>
              </a:solidFill>
              <a:cs typeface="Arial" pitchFamily="34" charset="0"/>
            </a:endParaRPr>
          </a:p>
        </p:txBody>
      </p:sp>
    </p:spTree>
    <p:extLst>
      <p:ext uri="{BB962C8B-B14F-4D97-AF65-F5344CB8AC3E}">
        <p14:creationId xmlns:p14="http://schemas.microsoft.com/office/powerpoint/2010/main" val="14043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2804160" y="303305"/>
            <a:ext cx="7776753" cy="923330"/>
          </a:xfrm>
          <a:prstGeom prst="rect">
            <a:avLst/>
          </a:prstGeom>
          <a:noFill/>
        </p:spPr>
        <p:txBody>
          <a:bodyPr wrap="square" rtlCol="0" anchor="ctr">
            <a:spAutoFit/>
          </a:bodyPr>
          <a:lstStyle/>
          <a:p>
            <a:r>
              <a:rPr lang="en-US" altLang="ko-KR" sz="5400" dirty="0" err="1">
                <a:solidFill>
                  <a:schemeClr val="bg1"/>
                </a:solidFill>
                <a:latin typeface="+mj-lt"/>
                <a:cs typeface="Arial" pitchFamily="34" charset="0"/>
              </a:rPr>
              <a:t>Références</a:t>
            </a:r>
            <a:endParaRPr lang="ko-KR" altLang="en-US" sz="5400" dirty="0">
              <a:solidFill>
                <a:schemeClr val="bg1"/>
              </a:solidFill>
              <a:latin typeface="+mj-lt"/>
              <a:cs typeface="Arial" pitchFamily="34" charset="0"/>
            </a:endParaRPr>
          </a:p>
        </p:txBody>
      </p:sp>
      <p:sp>
        <p:nvSpPr>
          <p:cNvPr id="4" name="ZoneTexte 3">
            <a:extLst>
              <a:ext uri="{FF2B5EF4-FFF2-40B4-BE49-F238E27FC236}">
                <a16:creationId xmlns:a16="http://schemas.microsoft.com/office/drawing/2014/main" id="{5DCEEFFC-2C4B-B2BA-6DB5-56FD41D36DAA}"/>
              </a:ext>
            </a:extLst>
          </p:cNvPr>
          <p:cNvSpPr txBox="1"/>
          <p:nvPr/>
        </p:nvSpPr>
        <p:spPr>
          <a:xfrm>
            <a:off x="2222252" y="1348249"/>
            <a:ext cx="8940567" cy="2862322"/>
          </a:xfrm>
          <a:prstGeom prst="rect">
            <a:avLst/>
          </a:prstGeom>
          <a:noFill/>
        </p:spPr>
        <p:txBody>
          <a:bodyPr wrap="square">
            <a:spAutoFit/>
          </a:bodyPr>
          <a:lstStyle/>
          <a:p>
            <a:pPr marL="457200" indent="-457200" algn="just"/>
            <a:r>
              <a:rPr lang="fr-CA" sz="1200" dirty="0">
                <a:solidFill>
                  <a:schemeClr val="accent1"/>
                </a:solidFill>
                <a:effectLst/>
                <a:latin typeface="+mj-lt"/>
                <a:ea typeface="SimSun" panose="02010600030101010101" pitchFamily="2" charset="-122"/>
              </a:rPr>
              <a:t>Giasson, J. (2011). </a:t>
            </a:r>
            <a:r>
              <a:rPr lang="fr-CA" sz="1200" i="1" dirty="0">
                <a:solidFill>
                  <a:schemeClr val="accent1"/>
                </a:solidFill>
                <a:effectLst/>
                <a:latin typeface="+mj-lt"/>
                <a:ea typeface="SimSun" panose="02010600030101010101" pitchFamily="2" charset="-122"/>
              </a:rPr>
              <a:t>La lecture : apprentissage et </a:t>
            </a:r>
            <a:r>
              <a:rPr lang="fr-CA" sz="1200" i="1" dirty="0" err="1">
                <a:solidFill>
                  <a:schemeClr val="accent1"/>
                </a:solidFill>
                <a:effectLst/>
                <a:latin typeface="+mj-lt"/>
                <a:ea typeface="SimSun" panose="02010600030101010101" pitchFamily="2" charset="-122"/>
              </a:rPr>
              <a:t>difficultés</a:t>
            </a:r>
            <a:r>
              <a:rPr lang="fr-CA" sz="1200" dirty="0">
                <a:solidFill>
                  <a:schemeClr val="accent1"/>
                </a:solidFill>
                <a:effectLst/>
                <a:latin typeface="+mj-lt"/>
                <a:ea typeface="SimSun" panose="02010600030101010101" pitchFamily="2" charset="-122"/>
              </a:rPr>
              <a:t>. G. Morin. </a:t>
            </a:r>
          </a:p>
          <a:p>
            <a:pPr marL="457200" indent="-457200" algn="just"/>
            <a:r>
              <a:rPr lang="fr-CA" sz="1200" dirty="0">
                <a:solidFill>
                  <a:schemeClr val="bg1"/>
                </a:solidFill>
                <a:effectLst/>
                <a:latin typeface="+mj-lt"/>
                <a:ea typeface="SimSun" panose="02010600030101010101" pitchFamily="2" charset="-122"/>
              </a:rPr>
              <a:t> </a:t>
            </a:r>
          </a:p>
          <a:p>
            <a:pPr marL="457200" indent="-457200" algn="just"/>
            <a:r>
              <a:rPr lang="fr-CA" sz="1200" dirty="0" err="1">
                <a:solidFill>
                  <a:schemeClr val="accent4"/>
                </a:solidFill>
                <a:effectLst/>
                <a:latin typeface="+mj-lt"/>
                <a:ea typeface="SimSun" panose="02010600030101010101" pitchFamily="2" charset="-122"/>
              </a:rPr>
              <a:t>Gough</a:t>
            </a:r>
            <a:r>
              <a:rPr lang="fr-CA" sz="1200" dirty="0">
                <a:solidFill>
                  <a:schemeClr val="accent4"/>
                </a:solidFill>
                <a:effectLst/>
                <a:latin typeface="+mj-lt"/>
                <a:ea typeface="SimSun" panose="02010600030101010101" pitchFamily="2" charset="-122"/>
              </a:rPr>
              <a:t> Kenyon, S. M., </a:t>
            </a:r>
            <a:r>
              <a:rPr lang="fr-CA" sz="1200" dirty="0" err="1">
                <a:solidFill>
                  <a:schemeClr val="accent4"/>
                </a:solidFill>
                <a:effectLst/>
                <a:latin typeface="+mj-lt"/>
                <a:ea typeface="SimSun" panose="02010600030101010101" pitchFamily="2" charset="-122"/>
              </a:rPr>
              <a:t>Palikara</a:t>
            </a:r>
            <a:r>
              <a:rPr lang="fr-CA" sz="1200" dirty="0">
                <a:solidFill>
                  <a:schemeClr val="accent4"/>
                </a:solidFill>
                <a:effectLst/>
                <a:latin typeface="+mj-lt"/>
                <a:ea typeface="SimSun" panose="02010600030101010101" pitchFamily="2" charset="-122"/>
              </a:rPr>
              <a:t>, O. et Lucas, R. M. (2018). </a:t>
            </a:r>
            <a:r>
              <a:rPr lang="en-CA" sz="1200" dirty="0">
                <a:solidFill>
                  <a:schemeClr val="accent4"/>
                </a:solidFill>
                <a:effectLst/>
                <a:latin typeface="+mj-lt"/>
                <a:ea typeface="SimSun" panose="02010600030101010101" pitchFamily="2" charset="-122"/>
              </a:rPr>
              <a:t>Explaining Reading Comprehension in Children with Developmental Language Disorder: The Importance of Elaborative Inferencing. </a:t>
            </a:r>
            <a:r>
              <a:rPr lang="en-CA" sz="1200" i="1" dirty="0">
                <a:solidFill>
                  <a:schemeClr val="accent4"/>
                </a:solidFill>
                <a:effectLst/>
                <a:latin typeface="+mj-lt"/>
                <a:ea typeface="SimSun" panose="02010600030101010101" pitchFamily="2" charset="-122"/>
              </a:rPr>
              <a:t>Journal of Speech, Language, and Hearing Research, 61</a:t>
            </a:r>
            <a:r>
              <a:rPr lang="en-CA" sz="1200" dirty="0">
                <a:solidFill>
                  <a:schemeClr val="accent4"/>
                </a:solidFill>
                <a:effectLst/>
                <a:latin typeface="+mj-lt"/>
                <a:ea typeface="SimSun" panose="02010600030101010101" pitchFamily="2" charset="-122"/>
              </a:rPr>
              <a:t>(10), 2517-2531. https://biblioproxy.uqtr.ca/login?url=https://search.ebscohost.com/login.aspx?direct=true&amp;db=eric&amp;AN=EJ1195176&amp;site=ehost-live</a:t>
            </a:r>
            <a:endParaRPr lang="fr-CA" sz="1200" dirty="0">
              <a:solidFill>
                <a:schemeClr val="accent4"/>
              </a:solidFill>
              <a:effectLst/>
              <a:latin typeface="+mj-lt"/>
              <a:ea typeface="SimSun" panose="02010600030101010101" pitchFamily="2" charset="-122"/>
            </a:endParaRPr>
          </a:p>
          <a:p>
            <a:pPr marL="457200" indent="-7620" algn="just"/>
            <a:r>
              <a:rPr lang="en-CA" sz="1200" u="sng" dirty="0">
                <a:solidFill>
                  <a:schemeClr val="accent4"/>
                </a:solidFill>
                <a:effectLst/>
                <a:latin typeface="+mj-lt"/>
                <a:ea typeface="SimSun" panose="02010600030101010101" pitchFamily="2" charset="-122"/>
                <a:hlinkClick r:id="rId2">
                  <a:extLst>
                    <a:ext uri="{A12FA001-AC4F-418D-AE19-62706E023703}">
                      <ahyp:hlinkClr xmlns:ahyp="http://schemas.microsoft.com/office/drawing/2018/hyperlinkcolor" val="tx"/>
                    </a:ext>
                  </a:extLst>
                </a:hlinkClick>
              </a:rPr>
              <a:t>http://dx.doi.org/10.1044/2018_JSLHR-L-17-0416</a:t>
            </a:r>
            <a:r>
              <a:rPr lang="en-CA" sz="1200" dirty="0">
                <a:solidFill>
                  <a:schemeClr val="accent4"/>
                </a:solidFill>
                <a:effectLst/>
                <a:latin typeface="+mj-lt"/>
                <a:ea typeface="SimSun" panose="02010600030101010101" pitchFamily="2" charset="-122"/>
              </a:rPr>
              <a:t> </a:t>
            </a:r>
            <a:endParaRPr lang="fr-CA" sz="1200" dirty="0">
              <a:solidFill>
                <a:schemeClr val="accent4"/>
              </a:solidFill>
              <a:effectLst/>
              <a:latin typeface="+mj-lt"/>
              <a:ea typeface="SimSun" panose="02010600030101010101" pitchFamily="2" charset="-122"/>
            </a:endParaRPr>
          </a:p>
          <a:p>
            <a:pPr marL="457200" indent="-457200" algn="just"/>
            <a:r>
              <a:rPr lang="en-CA" sz="1200" dirty="0">
                <a:solidFill>
                  <a:schemeClr val="bg1"/>
                </a:solidFill>
                <a:effectLst/>
                <a:latin typeface="+mj-lt"/>
                <a:ea typeface="SimSun" panose="02010600030101010101" pitchFamily="2" charset="-122"/>
              </a:rPr>
              <a:t> </a:t>
            </a:r>
            <a:endParaRPr lang="fr-CA" sz="1200" dirty="0">
              <a:solidFill>
                <a:schemeClr val="bg1"/>
              </a:solidFill>
              <a:effectLst/>
              <a:latin typeface="+mj-lt"/>
              <a:ea typeface="SimSun" panose="02010600030101010101" pitchFamily="2" charset="-122"/>
            </a:endParaRPr>
          </a:p>
          <a:p>
            <a:pPr marL="457200" indent="-457200" algn="just"/>
            <a:r>
              <a:rPr lang="en-CA" sz="1200" dirty="0">
                <a:solidFill>
                  <a:schemeClr val="accent1"/>
                </a:solidFill>
                <a:effectLst/>
                <a:latin typeface="+mj-lt"/>
                <a:ea typeface="SimSun" panose="02010600030101010101" pitchFamily="2" charset="-122"/>
              </a:rPr>
              <a:t>Irwin, J. W. (2007). </a:t>
            </a:r>
            <a:r>
              <a:rPr lang="en-CA" sz="1200" i="1" dirty="0">
                <a:solidFill>
                  <a:schemeClr val="accent1"/>
                </a:solidFill>
                <a:effectLst/>
                <a:latin typeface="+mj-lt"/>
                <a:ea typeface="SimSun" panose="02010600030101010101" pitchFamily="2" charset="-122"/>
              </a:rPr>
              <a:t>Teaching reading comprehension processes</a:t>
            </a:r>
            <a:r>
              <a:rPr lang="en-CA" sz="1200" dirty="0">
                <a:solidFill>
                  <a:schemeClr val="accent1"/>
                </a:solidFill>
                <a:effectLst/>
                <a:latin typeface="+mj-lt"/>
                <a:ea typeface="SimSun" panose="02010600030101010101" pitchFamily="2" charset="-122"/>
              </a:rPr>
              <a:t> (3rd</a:t>
            </a:r>
            <a:r>
              <a:rPr lang="en-CA" sz="1200" baseline="30000" dirty="0">
                <a:solidFill>
                  <a:schemeClr val="accent1"/>
                </a:solidFill>
                <a:effectLst/>
                <a:latin typeface="+mj-lt"/>
                <a:ea typeface="SimSun" panose="02010600030101010101" pitchFamily="2" charset="-122"/>
              </a:rPr>
              <a:t>e </a:t>
            </a:r>
            <a:r>
              <a:rPr lang="en-CA" sz="1200" dirty="0" err="1">
                <a:solidFill>
                  <a:schemeClr val="accent1"/>
                </a:solidFill>
                <a:effectLst/>
                <a:latin typeface="+mj-lt"/>
                <a:ea typeface="SimSun" panose="02010600030101010101" pitchFamily="2" charset="-122"/>
              </a:rPr>
              <a:t>éd</a:t>
            </a:r>
            <a:r>
              <a:rPr lang="en-CA" sz="1200" dirty="0">
                <a:solidFill>
                  <a:schemeClr val="accent1"/>
                </a:solidFill>
                <a:effectLst/>
                <a:latin typeface="+mj-lt"/>
                <a:ea typeface="SimSun" panose="02010600030101010101" pitchFamily="2" charset="-122"/>
              </a:rPr>
              <a:t>.). Pearson </a:t>
            </a:r>
            <a:r>
              <a:rPr lang="en-CA" sz="1200" dirty="0" err="1">
                <a:solidFill>
                  <a:schemeClr val="accent1"/>
                </a:solidFill>
                <a:effectLst/>
                <a:latin typeface="+mj-lt"/>
                <a:ea typeface="SimSun" panose="02010600030101010101" pitchFamily="2" charset="-122"/>
              </a:rPr>
              <a:t>Allyn</a:t>
            </a:r>
            <a:r>
              <a:rPr lang="en-CA" sz="1200" dirty="0">
                <a:solidFill>
                  <a:schemeClr val="accent1"/>
                </a:solidFill>
                <a:effectLst/>
                <a:latin typeface="+mj-lt"/>
                <a:ea typeface="SimSun" panose="02010600030101010101" pitchFamily="2" charset="-122"/>
              </a:rPr>
              <a:t> and Bacon. </a:t>
            </a:r>
            <a:endParaRPr lang="fr-CA" sz="1200" dirty="0">
              <a:solidFill>
                <a:schemeClr val="accent1"/>
              </a:solidFill>
              <a:effectLst/>
              <a:latin typeface="+mj-lt"/>
              <a:ea typeface="SimSun" panose="02010600030101010101" pitchFamily="2" charset="-122"/>
            </a:endParaRPr>
          </a:p>
          <a:p>
            <a:pPr marL="457200" indent="-457200" algn="just"/>
            <a:r>
              <a:rPr lang="en-CA" sz="1200" dirty="0">
                <a:solidFill>
                  <a:schemeClr val="bg1"/>
                </a:solidFill>
                <a:effectLst/>
                <a:latin typeface="+mj-lt"/>
                <a:ea typeface="SimSun" panose="02010600030101010101" pitchFamily="2" charset="-122"/>
              </a:rPr>
              <a:t> </a:t>
            </a:r>
            <a:endParaRPr lang="fr-CA" sz="1200" dirty="0">
              <a:solidFill>
                <a:schemeClr val="bg1"/>
              </a:solidFill>
              <a:effectLst/>
              <a:latin typeface="+mj-lt"/>
              <a:ea typeface="SimSun" panose="02010600030101010101" pitchFamily="2" charset="-122"/>
            </a:endParaRPr>
          </a:p>
          <a:p>
            <a:pPr marL="457200" indent="-457200" algn="just"/>
            <a:r>
              <a:rPr lang="fr-CA" sz="1200" dirty="0">
                <a:solidFill>
                  <a:schemeClr val="bg1"/>
                </a:solidFill>
                <a:effectLst/>
                <a:latin typeface="+mj-lt"/>
                <a:ea typeface="SimSun" panose="02010600030101010101" pitchFamily="2" charset="-122"/>
              </a:rPr>
              <a:t> </a:t>
            </a:r>
          </a:p>
          <a:p>
            <a:pPr marL="457200" indent="-457200" algn="just"/>
            <a:r>
              <a:rPr lang="fr-CA" sz="1200" dirty="0">
                <a:solidFill>
                  <a:schemeClr val="accent4"/>
                </a:solidFill>
                <a:effectLst/>
                <a:latin typeface="+mj-lt"/>
                <a:ea typeface="SimSun" panose="02010600030101010101" pitchFamily="2" charset="-122"/>
              </a:rPr>
              <a:t>Legendre, M.-F. (2008). Un regard socioconstructiviste sur la participation des savoirs à la construction du lien social. </a:t>
            </a:r>
            <a:r>
              <a:rPr lang="fr-CA" sz="1200" i="1" dirty="0">
                <a:solidFill>
                  <a:schemeClr val="accent4"/>
                </a:solidFill>
                <a:effectLst/>
                <a:latin typeface="+mj-lt"/>
                <a:ea typeface="SimSun" panose="02010600030101010101" pitchFamily="2" charset="-122"/>
              </a:rPr>
              <a:t>Éducation et francophonie, 36</a:t>
            </a:r>
            <a:r>
              <a:rPr lang="fr-CA" sz="1200" dirty="0">
                <a:solidFill>
                  <a:schemeClr val="accent4"/>
                </a:solidFill>
                <a:effectLst/>
                <a:latin typeface="+mj-lt"/>
                <a:ea typeface="SimSun" panose="02010600030101010101" pitchFamily="2" charset="-122"/>
              </a:rPr>
              <a:t>(2), 63-79. </a:t>
            </a:r>
            <a:r>
              <a:rPr lang="fr-CA" sz="1200" u="sng" dirty="0">
                <a:solidFill>
                  <a:schemeClr val="accent4"/>
                </a:solidFill>
                <a:effectLst/>
                <a:latin typeface="+mj-lt"/>
                <a:ea typeface="SimSun" panose="02010600030101010101" pitchFamily="2" charset="-122"/>
                <a:hlinkClick r:id="rId3">
                  <a:extLst>
                    <a:ext uri="{A12FA001-AC4F-418D-AE19-62706E023703}">
                      <ahyp:hlinkClr xmlns:ahyp="http://schemas.microsoft.com/office/drawing/2018/hyperlinkcolor" val="tx"/>
                    </a:ext>
                  </a:extLst>
                </a:hlinkClick>
              </a:rPr>
              <a:t>https://doi.org/https://doi.org/10.7202/029480ar</a:t>
            </a:r>
            <a:endParaRPr lang="fr-CA" sz="1200" dirty="0">
              <a:solidFill>
                <a:schemeClr val="accent4"/>
              </a:solidFill>
              <a:effectLst/>
              <a:latin typeface="+mj-lt"/>
              <a:ea typeface="SimSun" panose="02010600030101010101" pitchFamily="2" charset="-122"/>
            </a:endParaRPr>
          </a:p>
          <a:p>
            <a:pPr marL="457200" indent="-457200" algn="just"/>
            <a:r>
              <a:rPr lang="fr-CA" sz="1200" dirty="0">
                <a:solidFill>
                  <a:schemeClr val="bg1"/>
                </a:solidFill>
                <a:effectLst/>
                <a:latin typeface="+mj-lt"/>
                <a:ea typeface="SimSun" panose="02010600030101010101" pitchFamily="2" charset="-122"/>
              </a:rPr>
              <a:t> </a:t>
            </a:r>
          </a:p>
        </p:txBody>
      </p:sp>
      <p:sp>
        <p:nvSpPr>
          <p:cNvPr id="7" name="ZoneTexte 6">
            <a:extLst>
              <a:ext uri="{FF2B5EF4-FFF2-40B4-BE49-F238E27FC236}">
                <a16:creationId xmlns:a16="http://schemas.microsoft.com/office/drawing/2014/main" id="{4B3AD0A3-C6C3-D90F-BC16-AC86DB852BBC}"/>
              </a:ext>
            </a:extLst>
          </p:cNvPr>
          <p:cNvSpPr txBox="1"/>
          <p:nvPr/>
        </p:nvSpPr>
        <p:spPr>
          <a:xfrm>
            <a:off x="2297753" y="4210571"/>
            <a:ext cx="8940567" cy="1015663"/>
          </a:xfrm>
          <a:prstGeom prst="rect">
            <a:avLst/>
          </a:prstGeom>
          <a:noFill/>
        </p:spPr>
        <p:txBody>
          <a:bodyPr wrap="square">
            <a:spAutoFit/>
          </a:bodyPr>
          <a:lstStyle/>
          <a:p>
            <a:pPr marL="457200" indent="-457200" algn="just"/>
            <a:r>
              <a:rPr lang="fr-CA" sz="1200" dirty="0">
                <a:solidFill>
                  <a:schemeClr val="accent1"/>
                </a:solidFill>
                <a:effectLst/>
                <a:latin typeface="+mj-lt"/>
                <a:ea typeface="SimSun" panose="02010600030101010101" pitchFamily="2" charset="-122"/>
              </a:rPr>
              <a:t>Lussier, F., Chevrier, E., Gascon, L. et Fayol, M. (2017). </a:t>
            </a:r>
            <a:r>
              <a:rPr lang="fr-CA" sz="1200" i="1" dirty="0">
                <a:solidFill>
                  <a:schemeClr val="accent1"/>
                </a:solidFill>
                <a:effectLst/>
                <a:latin typeface="+mj-lt"/>
                <a:ea typeface="SimSun" panose="02010600030101010101" pitchFamily="2" charset="-122"/>
              </a:rPr>
              <a:t>Neuropsychologie de l'enfant et de l'adolescent : troubles </a:t>
            </a:r>
            <a:r>
              <a:rPr lang="fr-CA" sz="1200" i="1" dirty="0" err="1">
                <a:solidFill>
                  <a:schemeClr val="accent1"/>
                </a:solidFill>
                <a:effectLst/>
                <a:latin typeface="+mj-lt"/>
                <a:ea typeface="SimSun" panose="02010600030101010101" pitchFamily="2" charset="-122"/>
              </a:rPr>
              <a:t>développementaux</a:t>
            </a:r>
            <a:r>
              <a:rPr lang="fr-CA" sz="1200" i="1" dirty="0">
                <a:solidFill>
                  <a:schemeClr val="accent1"/>
                </a:solidFill>
                <a:effectLst/>
                <a:latin typeface="+mj-lt"/>
                <a:ea typeface="SimSun" panose="02010600030101010101" pitchFamily="2" charset="-122"/>
              </a:rPr>
              <a:t> et de l'apprentissage</a:t>
            </a:r>
            <a:r>
              <a:rPr lang="fr-CA" sz="1200" dirty="0">
                <a:solidFill>
                  <a:schemeClr val="accent1"/>
                </a:solidFill>
                <a:effectLst/>
                <a:latin typeface="+mj-lt"/>
                <a:ea typeface="SimSun" panose="02010600030101010101" pitchFamily="2" charset="-122"/>
              </a:rPr>
              <a:t> (3e </a:t>
            </a:r>
            <a:r>
              <a:rPr lang="fr-CA" sz="1200" dirty="0" err="1">
                <a:solidFill>
                  <a:schemeClr val="accent1"/>
                </a:solidFill>
                <a:effectLst/>
                <a:latin typeface="+mj-lt"/>
                <a:ea typeface="SimSun" panose="02010600030101010101" pitchFamily="2" charset="-122"/>
              </a:rPr>
              <a:t>édition</a:t>
            </a:r>
            <a:r>
              <a:rPr lang="fr-CA" sz="1200" dirty="0">
                <a:solidFill>
                  <a:schemeClr val="accent1"/>
                </a:solidFill>
                <a:effectLst/>
                <a:latin typeface="+mj-lt"/>
                <a:ea typeface="SimSun" panose="02010600030101010101" pitchFamily="2" charset="-122"/>
              </a:rPr>
              <a:t> </a:t>
            </a:r>
            <a:r>
              <a:rPr lang="fr-CA" sz="1200" dirty="0" err="1">
                <a:solidFill>
                  <a:schemeClr val="accent1"/>
                </a:solidFill>
                <a:effectLst/>
                <a:latin typeface="+mj-lt"/>
                <a:ea typeface="SimSun" panose="02010600030101010101" pitchFamily="2" charset="-122"/>
              </a:rPr>
              <a:t>entièrement</a:t>
            </a:r>
            <a:r>
              <a:rPr lang="fr-CA" sz="1200" dirty="0">
                <a:solidFill>
                  <a:schemeClr val="accent1"/>
                </a:solidFill>
                <a:effectLst/>
                <a:latin typeface="+mj-lt"/>
                <a:ea typeface="SimSun" panose="02010600030101010101" pitchFamily="2" charset="-122"/>
              </a:rPr>
              <a:t> revue et </a:t>
            </a:r>
            <a:r>
              <a:rPr lang="fr-CA" sz="1200" dirty="0" err="1">
                <a:solidFill>
                  <a:schemeClr val="accent1"/>
                </a:solidFill>
                <a:effectLst/>
                <a:latin typeface="+mj-lt"/>
                <a:ea typeface="SimSun" panose="02010600030101010101" pitchFamily="2" charset="-122"/>
              </a:rPr>
              <a:t>actualisée.</a:t>
            </a:r>
            <a:r>
              <a:rPr lang="fr-CA" sz="1200" baseline="30000" dirty="0" err="1">
                <a:solidFill>
                  <a:schemeClr val="accent1"/>
                </a:solidFill>
                <a:effectLst/>
                <a:latin typeface="+mj-lt"/>
                <a:ea typeface="SimSun" panose="02010600030101010101" pitchFamily="2" charset="-122"/>
              </a:rPr>
              <a:t>e</a:t>
            </a:r>
            <a:r>
              <a:rPr lang="fr-CA" sz="1200" baseline="30000" dirty="0">
                <a:solidFill>
                  <a:schemeClr val="accent1"/>
                </a:solidFill>
                <a:effectLst/>
                <a:latin typeface="+mj-lt"/>
                <a:ea typeface="SimSun" panose="02010600030101010101" pitchFamily="2" charset="-122"/>
              </a:rPr>
              <a:t> </a:t>
            </a:r>
            <a:r>
              <a:rPr lang="fr-CA" sz="1200" dirty="0">
                <a:solidFill>
                  <a:schemeClr val="accent1"/>
                </a:solidFill>
                <a:effectLst/>
                <a:latin typeface="+mj-lt"/>
                <a:ea typeface="SimSun" panose="02010600030101010101" pitchFamily="2" charset="-122"/>
              </a:rPr>
              <a:t>éd.). </a:t>
            </a:r>
          </a:p>
          <a:p>
            <a:pPr marL="457200" indent="-457200" algn="just"/>
            <a:r>
              <a:rPr lang="fr-CA" sz="1200" dirty="0">
                <a:solidFill>
                  <a:schemeClr val="bg1"/>
                </a:solidFill>
                <a:effectLst/>
                <a:latin typeface="+mj-lt"/>
                <a:ea typeface="SimSun" panose="02010600030101010101" pitchFamily="2" charset="-122"/>
              </a:rPr>
              <a:t> </a:t>
            </a:r>
          </a:p>
          <a:p>
            <a:pPr marL="457200" indent="-457200" algn="just"/>
            <a:r>
              <a:rPr lang="fr-CA" sz="1200" dirty="0">
                <a:solidFill>
                  <a:schemeClr val="accent4"/>
                </a:solidFill>
                <a:effectLst/>
                <a:latin typeface="+mj-lt"/>
                <a:ea typeface="SimSun" panose="02010600030101010101" pitchFamily="2" charset="-122"/>
              </a:rPr>
              <a:t>Maillart, C., </a:t>
            </a:r>
            <a:r>
              <a:rPr lang="fr-CA" sz="1200" dirty="0" err="1">
                <a:solidFill>
                  <a:schemeClr val="accent4"/>
                </a:solidFill>
                <a:effectLst/>
                <a:latin typeface="+mj-lt"/>
                <a:ea typeface="SimSun" panose="02010600030101010101" pitchFamily="2" charset="-122"/>
              </a:rPr>
              <a:t>Schelstraete</a:t>
            </a:r>
            <a:r>
              <a:rPr lang="fr-CA" sz="1200" dirty="0">
                <a:solidFill>
                  <a:schemeClr val="accent4"/>
                </a:solidFill>
                <a:effectLst/>
                <a:latin typeface="+mj-lt"/>
                <a:ea typeface="SimSun" panose="02010600030101010101" pitchFamily="2" charset="-122"/>
              </a:rPr>
              <a:t>, M.-A. et </a:t>
            </a:r>
            <a:r>
              <a:rPr lang="fr-CA" sz="1200" dirty="0" err="1">
                <a:solidFill>
                  <a:schemeClr val="accent4"/>
                </a:solidFill>
                <a:effectLst/>
                <a:latin typeface="+mj-lt"/>
                <a:ea typeface="SimSun" panose="02010600030101010101" pitchFamily="2" charset="-122"/>
              </a:rPr>
              <a:t>Chevrie</a:t>
            </a:r>
            <a:r>
              <a:rPr lang="fr-CA" sz="1200" dirty="0">
                <a:solidFill>
                  <a:schemeClr val="accent4"/>
                </a:solidFill>
                <a:effectLst/>
                <a:latin typeface="+mj-lt"/>
                <a:ea typeface="SimSun" panose="02010600030101010101" pitchFamily="2" charset="-122"/>
              </a:rPr>
              <a:t>-Muller, C. (2012). </a:t>
            </a:r>
            <a:r>
              <a:rPr lang="fr-CA" sz="1200" i="1" dirty="0">
                <a:solidFill>
                  <a:schemeClr val="accent4"/>
                </a:solidFill>
                <a:effectLst/>
                <a:latin typeface="+mj-lt"/>
                <a:ea typeface="SimSun" panose="02010600030101010101" pitchFamily="2" charset="-122"/>
              </a:rPr>
              <a:t>Les dysphasies : de l'</a:t>
            </a:r>
            <a:r>
              <a:rPr lang="fr-CA" sz="1200" i="1" dirty="0" err="1">
                <a:solidFill>
                  <a:schemeClr val="accent4"/>
                </a:solidFill>
                <a:effectLst/>
                <a:latin typeface="+mj-lt"/>
                <a:ea typeface="SimSun" panose="02010600030101010101" pitchFamily="2" charset="-122"/>
              </a:rPr>
              <a:t>évaluation</a:t>
            </a:r>
            <a:r>
              <a:rPr lang="fr-CA" sz="1200" i="1" dirty="0">
                <a:solidFill>
                  <a:schemeClr val="accent4"/>
                </a:solidFill>
                <a:effectLst/>
                <a:latin typeface="+mj-lt"/>
                <a:ea typeface="SimSun" panose="02010600030101010101" pitchFamily="2" charset="-122"/>
              </a:rPr>
              <a:t> à la </a:t>
            </a:r>
            <a:r>
              <a:rPr lang="fr-CA" sz="1200" i="1" dirty="0" err="1">
                <a:solidFill>
                  <a:schemeClr val="accent4"/>
                </a:solidFill>
                <a:effectLst/>
                <a:latin typeface="+mj-lt"/>
                <a:ea typeface="SimSun" panose="02010600030101010101" pitchFamily="2" charset="-122"/>
              </a:rPr>
              <a:t>rééducation</a:t>
            </a:r>
            <a:r>
              <a:rPr lang="fr-CA" sz="1200" dirty="0">
                <a:solidFill>
                  <a:schemeClr val="accent4"/>
                </a:solidFill>
                <a:effectLst/>
                <a:latin typeface="+mj-lt"/>
                <a:ea typeface="SimSun" panose="02010600030101010101" pitchFamily="2" charset="-122"/>
              </a:rPr>
              <a:t>. Elsevier Masson. </a:t>
            </a:r>
            <a:r>
              <a:rPr lang="fr-CA" sz="1200" u="sng" dirty="0">
                <a:solidFill>
                  <a:schemeClr val="accent4"/>
                </a:solidFill>
                <a:effectLst/>
                <a:latin typeface="+mj-lt"/>
                <a:ea typeface="SimSun" panose="02010600030101010101" pitchFamily="2" charset="-122"/>
                <a:hlinkClick r:id="rId4">
                  <a:extLst>
                    <a:ext uri="{A12FA001-AC4F-418D-AE19-62706E023703}">
                      <ahyp:hlinkClr xmlns:ahyp="http://schemas.microsoft.com/office/drawing/2018/hyperlinkcolor" val="tx"/>
                    </a:ext>
                  </a:extLst>
                </a:hlinkClick>
              </a:rPr>
              <a:t>http://catalogue.bnf.fr/ark:/12148/cb43543136k</a:t>
            </a:r>
            <a:r>
              <a:rPr lang="fr-CA" sz="1200" dirty="0">
                <a:solidFill>
                  <a:schemeClr val="accent4"/>
                </a:solidFill>
                <a:effectLst/>
                <a:latin typeface="+mj-lt"/>
                <a:ea typeface="SimSun" panose="02010600030101010101" pitchFamily="2" charset="-122"/>
              </a:rPr>
              <a:t> </a:t>
            </a:r>
          </a:p>
        </p:txBody>
      </p:sp>
      <p:sp>
        <p:nvSpPr>
          <p:cNvPr id="10" name="ZoneTexte 9">
            <a:extLst>
              <a:ext uri="{FF2B5EF4-FFF2-40B4-BE49-F238E27FC236}">
                <a16:creationId xmlns:a16="http://schemas.microsoft.com/office/drawing/2014/main" id="{987F888B-7B70-406A-24A4-9434A2A3FE8F}"/>
              </a:ext>
            </a:extLst>
          </p:cNvPr>
          <p:cNvSpPr txBox="1"/>
          <p:nvPr/>
        </p:nvSpPr>
        <p:spPr>
          <a:xfrm>
            <a:off x="2297753" y="5539032"/>
            <a:ext cx="8940567" cy="1015663"/>
          </a:xfrm>
          <a:prstGeom prst="rect">
            <a:avLst/>
          </a:prstGeom>
          <a:noFill/>
        </p:spPr>
        <p:txBody>
          <a:bodyPr wrap="square">
            <a:spAutoFit/>
          </a:bodyPr>
          <a:lstStyle/>
          <a:p>
            <a:pPr marL="457200" indent="-457200" algn="just"/>
            <a:r>
              <a:rPr lang="fr-CA" sz="1200" dirty="0" err="1">
                <a:solidFill>
                  <a:schemeClr val="accent1"/>
                </a:solidFill>
                <a:effectLst/>
                <a:latin typeface="+mj-lt"/>
                <a:ea typeface="SimSun" panose="02010600030101010101" pitchFamily="2" charset="-122"/>
              </a:rPr>
              <a:t>Makdissi</a:t>
            </a:r>
            <a:r>
              <a:rPr lang="fr-CA" sz="1200" dirty="0">
                <a:solidFill>
                  <a:schemeClr val="accent1"/>
                </a:solidFill>
                <a:effectLst/>
                <a:latin typeface="+mj-lt"/>
                <a:ea typeface="SimSun" panose="02010600030101010101" pitchFamily="2" charset="-122"/>
              </a:rPr>
              <a:t>, H. et Boisclair, A. (2006). Modèle d’intervention pour l’émergence de la littératie. </a:t>
            </a:r>
            <a:r>
              <a:rPr lang="fr-CA" sz="1200" i="1" dirty="0">
                <a:solidFill>
                  <a:schemeClr val="accent1"/>
                </a:solidFill>
                <a:effectLst/>
                <a:latin typeface="+mj-lt"/>
                <a:ea typeface="SimSun" panose="02010600030101010101" pitchFamily="2" charset="-122"/>
              </a:rPr>
              <a:t>Nouveaux cahiers de la recherche en éducation, 9</a:t>
            </a:r>
            <a:r>
              <a:rPr lang="fr-CA" sz="1200" dirty="0">
                <a:solidFill>
                  <a:schemeClr val="accent1"/>
                </a:solidFill>
                <a:effectLst/>
                <a:latin typeface="+mj-lt"/>
                <a:ea typeface="SimSun" panose="02010600030101010101" pitchFamily="2" charset="-122"/>
              </a:rPr>
              <a:t>(2), 147-168. </a:t>
            </a:r>
            <a:r>
              <a:rPr lang="fr-CA" sz="1200" u="sng" dirty="0">
                <a:solidFill>
                  <a:schemeClr val="accent1"/>
                </a:solidFill>
                <a:effectLst/>
                <a:latin typeface="+mj-lt"/>
                <a:ea typeface="SimSun" panose="02010600030101010101" pitchFamily="2" charset="-122"/>
                <a:hlinkClick r:id="rId5">
                  <a:extLst>
                    <a:ext uri="{A12FA001-AC4F-418D-AE19-62706E023703}">
                      <ahyp:hlinkClr xmlns:ahyp="http://schemas.microsoft.com/office/drawing/2018/hyperlinkcolor" val="tx"/>
                    </a:ext>
                  </a:extLst>
                </a:hlinkClick>
              </a:rPr>
              <a:t>https://doi.org/https://doi.org/10.7202/1016879ar</a:t>
            </a:r>
            <a:endParaRPr lang="fr-CA" sz="1200" dirty="0">
              <a:solidFill>
                <a:schemeClr val="accent1"/>
              </a:solidFill>
              <a:effectLst/>
              <a:latin typeface="+mj-lt"/>
              <a:ea typeface="SimSun" panose="02010600030101010101" pitchFamily="2" charset="-122"/>
            </a:endParaRPr>
          </a:p>
          <a:p>
            <a:pPr marL="457200" indent="-457200" algn="just"/>
            <a:r>
              <a:rPr lang="fr-CA" sz="1200" dirty="0">
                <a:solidFill>
                  <a:schemeClr val="bg1"/>
                </a:solidFill>
                <a:effectLst/>
                <a:latin typeface="+mj-lt"/>
                <a:ea typeface="SimSun" panose="02010600030101010101" pitchFamily="2" charset="-122"/>
              </a:rPr>
              <a:t> </a:t>
            </a:r>
          </a:p>
          <a:p>
            <a:pPr marL="457200" indent="-457200" algn="just"/>
            <a:r>
              <a:rPr lang="fr-CA" sz="1200" dirty="0" err="1">
                <a:solidFill>
                  <a:schemeClr val="accent4"/>
                </a:solidFill>
                <a:effectLst/>
                <a:latin typeface="+mj-lt"/>
                <a:ea typeface="SimSun" panose="02010600030101010101" pitchFamily="2" charset="-122"/>
              </a:rPr>
              <a:t>Makdissi</a:t>
            </a:r>
            <a:r>
              <a:rPr lang="fr-CA" sz="1200" dirty="0">
                <a:solidFill>
                  <a:schemeClr val="accent4"/>
                </a:solidFill>
                <a:effectLst/>
                <a:latin typeface="+mj-lt"/>
                <a:ea typeface="SimSun" panose="02010600030101010101" pitchFamily="2" charset="-122"/>
              </a:rPr>
              <a:t>, H., Boisclair, A. et Sanchez, C. (2006). Les inférences en lecture : intervenir dès le préscolaire. </a:t>
            </a:r>
            <a:r>
              <a:rPr lang="fr-CA" sz="1200" i="1" dirty="0">
                <a:solidFill>
                  <a:schemeClr val="accent4"/>
                </a:solidFill>
                <a:effectLst/>
                <a:latin typeface="+mj-lt"/>
                <a:ea typeface="SimSun" panose="02010600030101010101" pitchFamily="2" charset="-122"/>
              </a:rPr>
              <a:t>Québec français, </a:t>
            </a:r>
            <a:r>
              <a:rPr lang="fr-CA" sz="1200" dirty="0">
                <a:solidFill>
                  <a:schemeClr val="accent4"/>
                </a:solidFill>
                <a:effectLst/>
                <a:latin typeface="+mj-lt"/>
                <a:ea typeface="SimSun" panose="02010600030101010101" pitchFamily="2" charset="-122"/>
              </a:rPr>
              <a:t>(140), 64-66. </a:t>
            </a:r>
            <a:r>
              <a:rPr lang="fr-CA" sz="1200" u="sng" dirty="0">
                <a:solidFill>
                  <a:schemeClr val="accent4"/>
                </a:solidFill>
                <a:effectLst/>
                <a:latin typeface="+mj-lt"/>
                <a:ea typeface="SimSun" panose="02010600030101010101" pitchFamily="2" charset="-122"/>
                <a:hlinkClick r:id="rId6">
                  <a:extLst>
                    <a:ext uri="{A12FA001-AC4F-418D-AE19-62706E023703}">
                      <ahyp:hlinkClr xmlns:ahyp="http://schemas.microsoft.com/office/drawing/2018/hyperlinkcolor" val="tx"/>
                    </a:ext>
                  </a:extLst>
                </a:hlinkClick>
              </a:rPr>
              <a:t>https://id.erudit.org/iderudit/50477ac</a:t>
            </a:r>
            <a:r>
              <a:rPr lang="fr-CA" sz="1200" dirty="0">
                <a:solidFill>
                  <a:schemeClr val="accent4"/>
                </a:solidFill>
                <a:effectLst/>
                <a:latin typeface="+mj-lt"/>
                <a:ea typeface="SimSun" panose="02010600030101010101" pitchFamily="2" charset="-122"/>
              </a:rPr>
              <a:t> </a:t>
            </a:r>
          </a:p>
        </p:txBody>
      </p:sp>
    </p:spTree>
    <p:extLst>
      <p:ext uri="{BB962C8B-B14F-4D97-AF65-F5344CB8AC3E}">
        <p14:creationId xmlns:p14="http://schemas.microsoft.com/office/powerpoint/2010/main" val="98227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2804160" y="303305"/>
            <a:ext cx="7776753" cy="923330"/>
          </a:xfrm>
          <a:prstGeom prst="rect">
            <a:avLst/>
          </a:prstGeom>
          <a:noFill/>
        </p:spPr>
        <p:txBody>
          <a:bodyPr wrap="square" rtlCol="0" anchor="ctr">
            <a:spAutoFit/>
          </a:bodyPr>
          <a:lstStyle/>
          <a:p>
            <a:r>
              <a:rPr lang="en-US" altLang="ko-KR" sz="5400" dirty="0" err="1">
                <a:solidFill>
                  <a:schemeClr val="bg1"/>
                </a:solidFill>
                <a:latin typeface="+mj-lt"/>
                <a:cs typeface="Arial" pitchFamily="34" charset="0"/>
              </a:rPr>
              <a:t>Références</a:t>
            </a:r>
            <a:endParaRPr lang="ko-KR" altLang="en-US" sz="5400" dirty="0">
              <a:solidFill>
                <a:schemeClr val="bg1"/>
              </a:solidFill>
              <a:latin typeface="+mj-lt"/>
              <a:cs typeface="Arial" pitchFamily="34" charset="0"/>
            </a:endParaRPr>
          </a:p>
        </p:txBody>
      </p:sp>
      <p:sp>
        <p:nvSpPr>
          <p:cNvPr id="5" name="ZoneTexte 4">
            <a:extLst>
              <a:ext uri="{FF2B5EF4-FFF2-40B4-BE49-F238E27FC236}">
                <a16:creationId xmlns:a16="http://schemas.microsoft.com/office/drawing/2014/main" id="{F9AD4FCF-D8A7-4399-AC92-111E608CDF47}"/>
              </a:ext>
            </a:extLst>
          </p:cNvPr>
          <p:cNvSpPr txBox="1"/>
          <p:nvPr/>
        </p:nvSpPr>
        <p:spPr>
          <a:xfrm>
            <a:off x="2401348" y="1343163"/>
            <a:ext cx="8873455" cy="3323987"/>
          </a:xfrm>
          <a:prstGeom prst="rect">
            <a:avLst/>
          </a:prstGeom>
          <a:noFill/>
        </p:spPr>
        <p:txBody>
          <a:bodyPr wrap="square">
            <a:spAutoFit/>
          </a:bodyPr>
          <a:lstStyle/>
          <a:p>
            <a:pPr marL="450215" indent="-450215" algn="just">
              <a:lnSpc>
                <a:spcPct val="150000"/>
              </a:lnSpc>
            </a:pPr>
            <a:r>
              <a:rPr lang="fr-CA" sz="1200" dirty="0">
                <a:solidFill>
                  <a:schemeClr val="accent1"/>
                </a:solidFill>
                <a:effectLst/>
                <a:latin typeface="+mj-lt"/>
                <a:ea typeface="SimSun" panose="02010600030101010101" pitchFamily="2" charset="-122"/>
              </a:rPr>
              <a:t>Ministère de l’Éducation et de l’Enseignement supérieur. (2021).  </a:t>
            </a:r>
            <a:r>
              <a:rPr lang="fr-CA" sz="1200" i="1" dirty="0">
                <a:solidFill>
                  <a:schemeClr val="accent1"/>
                </a:solidFill>
                <a:effectLst/>
                <a:latin typeface="+mj-lt"/>
                <a:ea typeface="SimSun" panose="02010600030101010101" pitchFamily="2" charset="-122"/>
              </a:rPr>
              <a:t>Programme de formation de l’école québécoise</a:t>
            </a:r>
            <a:r>
              <a:rPr lang="fr-CA" sz="1200" dirty="0">
                <a:solidFill>
                  <a:schemeClr val="accent1"/>
                </a:solidFill>
                <a:effectLst/>
                <a:latin typeface="+mj-lt"/>
                <a:ea typeface="SimSun" panose="02010600030101010101" pitchFamily="2" charset="-122"/>
              </a:rPr>
              <a:t>.  Gouvernement du Québec. </a:t>
            </a:r>
            <a:r>
              <a:rPr lang="fr-CA" sz="1200" u="sng" dirty="0">
                <a:solidFill>
                  <a:schemeClr val="accent1"/>
                </a:solidFill>
                <a:effectLst/>
                <a:latin typeface="+mj-lt"/>
                <a:ea typeface="SimSun" panose="02010600030101010101" pitchFamily="2" charset="-122"/>
                <a:hlinkClick r:id="rId2">
                  <a:extLst>
                    <a:ext uri="{A12FA001-AC4F-418D-AE19-62706E023703}">
                      <ahyp:hlinkClr xmlns:ahyp="http://schemas.microsoft.com/office/drawing/2018/hyperlinkcolor" val="tx"/>
                    </a:ext>
                  </a:extLst>
                </a:hlinkClick>
              </a:rPr>
              <a:t>http://www.education.gouv.qc.ca/enseignants/pfeq/primaire/</a:t>
            </a:r>
            <a:endParaRPr lang="fr-CA" sz="1200" dirty="0">
              <a:solidFill>
                <a:schemeClr val="accent1"/>
              </a:solidFill>
              <a:effectLst/>
              <a:latin typeface="+mj-lt"/>
              <a:ea typeface="SimSun" panose="02010600030101010101" pitchFamily="2" charset="-122"/>
            </a:endParaRPr>
          </a:p>
          <a:p>
            <a:pPr marL="450215" indent="-450215" algn="just">
              <a:lnSpc>
                <a:spcPct val="150000"/>
              </a:lnSpc>
            </a:pPr>
            <a:r>
              <a:rPr lang="fr-CA" sz="1200" dirty="0">
                <a:solidFill>
                  <a:schemeClr val="bg1"/>
                </a:solidFill>
                <a:effectLst/>
                <a:latin typeface="+mj-lt"/>
                <a:ea typeface="SimSun" panose="02010600030101010101" pitchFamily="2" charset="-122"/>
              </a:rPr>
              <a:t> </a:t>
            </a:r>
          </a:p>
          <a:p>
            <a:pPr marL="457200" indent="-457200" algn="just"/>
            <a:r>
              <a:rPr lang="en-CA" sz="1200" dirty="0">
                <a:solidFill>
                  <a:schemeClr val="accent4"/>
                </a:solidFill>
                <a:effectLst/>
                <a:latin typeface="+mj-lt"/>
                <a:ea typeface="SimSun" panose="02010600030101010101" pitchFamily="2" charset="-122"/>
              </a:rPr>
              <a:t>van den Broek, P., </a:t>
            </a:r>
            <a:r>
              <a:rPr lang="en-CA" sz="1200" dirty="0" err="1">
                <a:solidFill>
                  <a:schemeClr val="accent4"/>
                </a:solidFill>
                <a:effectLst/>
                <a:latin typeface="+mj-lt"/>
                <a:ea typeface="SimSun" panose="02010600030101010101" pitchFamily="2" charset="-122"/>
              </a:rPr>
              <a:t>Kendeou</a:t>
            </a:r>
            <a:r>
              <a:rPr lang="en-CA" sz="1200" dirty="0">
                <a:solidFill>
                  <a:schemeClr val="accent4"/>
                </a:solidFill>
                <a:effectLst/>
                <a:latin typeface="+mj-lt"/>
                <a:ea typeface="SimSun" panose="02010600030101010101" pitchFamily="2" charset="-122"/>
              </a:rPr>
              <a:t>, P., </a:t>
            </a:r>
            <a:r>
              <a:rPr lang="en-CA" sz="1200" dirty="0" err="1">
                <a:solidFill>
                  <a:schemeClr val="accent4"/>
                </a:solidFill>
                <a:effectLst/>
                <a:latin typeface="+mj-lt"/>
                <a:ea typeface="SimSun" panose="02010600030101010101" pitchFamily="2" charset="-122"/>
              </a:rPr>
              <a:t>Lousberg</a:t>
            </a:r>
            <a:r>
              <a:rPr lang="en-CA" sz="1200" dirty="0">
                <a:solidFill>
                  <a:schemeClr val="accent4"/>
                </a:solidFill>
                <a:effectLst/>
                <a:latin typeface="+mj-lt"/>
                <a:ea typeface="SimSun" panose="02010600030101010101" pitchFamily="2" charset="-122"/>
              </a:rPr>
              <a:t>, S. et Visser, G. (2011). Preparing for Reading Comprehension: Fostering Text Comprehension Skills in Preschool and Early Elementary School Children. </a:t>
            </a:r>
            <a:r>
              <a:rPr lang="en-CA" sz="1200" i="1" dirty="0">
                <a:solidFill>
                  <a:schemeClr val="accent4"/>
                </a:solidFill>
                <a:effectLst/>
                <a:latin typeface="+mj-lt"/>
                <a:ea typeface="SimSun" panose="02010600030101010101" pitchFamily="2" charset="-122"/>
              </a:rPr>
              <a:t>International Electronic Journal of Elementary Education, 4</a:t>
            </a:r>
            <a:r>
              <a:rPr lang="en-CA" sz="1200" dirty="0">
                <a:solidFill>
                  <a:schemeClr val="accent4"/>
                </a:solidFill>
                <a:effectLst/>
                <a:latin typeface="+mj-lt"/>
                <a:ea typeface="SimSun" panose="02010600030101010101" pitchFamily="2" charset="-122"/>
              </a:rPr>
              <a:t>(1), 259-268. </a:t>
            </a:r>
            <a:r>
              <a:rPr lang="en-CA" sz="1200" u="sng" dirty="0">
                <a:solidFill>
                  <a:schemeClr val="accent4"/>
                </a:solidFill>
                <a:effectLst/>
                <a:latin typeface="+mj-lt"/>
                <a:ea typeface="SimSun" panose="02010600030101010101" pitchFamily="2" charset="-122"/>
                <a:hlinkClick r:id="rId3">
                  <a:extLst>
                    <a:ext uri="{A12FA001-AC4F-418D-AE19-62706E023703}">
                      <ahyp:hlinkClr xmlns:ahyp="http://schemas.microsoft.com/office/drawing/2018/hyperlinkcolor" val="tx"/>
                    </a:ext>
                  </a:extLst>
                </a:hlinkClick>
              </a:rPr>
              <a:t>https://biblioproxy.uqtr.ca/login?url=https://search.ebscohost.com/login.aspx?direct=true&amp;db=eric&amp;AN=EJ1068603&amp;site=ehost-live</a:t>
            </a:r>
            <a:r>
              <a:rPr lang="en-CA" sz="1200" dirty="0">
                <a:solidFill>
                  <a:schemeClr val="accent4"/>
                </a:solidFill>
                <a:effectLst/>
                <a:latin typeface="+mj-lt"/>
                <a:ea typeface="SimSun" panose="02010600030101010101" pitchFamily="2" charset="-122"/>
              </a:rPr>
              <a:t> </a:t>
            </a:r>
            <a:endParaRPr lang="fr-CA" sz="1200" dirty="0">
              <a:solidFill>
                <a:schemeClr val="accent4"/>
              </a:solidFill>
              <a:effectLst/>
              <a:latin typeface="+mj-lt"/>
              <a:ea typeface="SimSun" panose="02010600030101010101" pitchFamily="2" charset="-122"/>
            </a:endParaRPr>
          </a:p>
          <a:p>
            <a:pPr marL="457200" indent="-457200" algn="just"/>
            <a:r>
              <a:rPr lang="en-CA" sz="1200" dirty="0">
                <a:solidFill>
                  <a:schemeClr val="bg1"/>
                </a:solidFill>
                <a:effectLst/>
                <a:latin typeface="+mj-lt"/>
                <a:ea typeface="SimSun" panose="02010600030101010101" pitchFamily="2" charset="-122"/>
              </a:rPr>
              <a:t> </a:t>
            </a:r>
            <a:endParaRPr lang="fr-CA" sz="1200" dirty="0">
              <a:solidFill>
                <a:schemeClr val="bg1"/>
              </a:solidFill>
              <a:effectLst/>
              <a:latin typeface="+mj-lt"/>
              <a:ea typeface="SimSun" panose="02010600030101010101" pitchFamily="2" charset="-122"/>
            </a:endParaRPr>
          </a:p>
          <a:p>
            <a:pPr marL="457200" indent="-457200" algn="just"/>
            <a:r>
              <a:rPr lang="en-CA" sz="1200" dirty="0">
                <a:solidFill>
                  <a:schemeClr val="accent1"/>
                </a:solidFill>
                <a:effectLst/>
                <a:latin typeface="+mj-lt"/>
                <a:ea typeface="SimSun" panose="02010600030101010101" pitchFamily="2" charset="-122"/>
              </a:rPr>
              <a:t>Van Kleeck, A. (2008). Providing preschool foundations for later reading comprehension: The importance of and ideas for targeting inferencing in storybook-sharing interventions. </a:t>
            </a:r>
            <a:r>
              <a:rPr lang="en-CA" sz="1200" i="1" dirty="0">
                <a:solidFill>
                  <a:schemeClr val="accent1"/>
                </a:solidFill>
                <a:effectLst/>
                <a:latin typeface="+mj-lt"/>
                <a:ea typeface="SimSun" panose="02010600030101010101" pitchFamily="2" charset="-122"/>
              </a:rPr>
              <a:t>Psychology in the Schools, 45</a:t>
            </a:r>
            <a:r>
              <a:rPr lang="en-CA" sz="1200" dirty="0">
                <a:solidFill>
                  <a:schemeClr val="accent1"/>
                </a:solidFill>
                <a:effectLst/>
                <a:latin typeface="+mj-lt"/>
                <a:ea typeface="SimSun" panose="02010600030101010101" pitchFamily="2" charset="-122"/>
              </a:rPr>
              <a:t>(7), 627-643. </a:t>
            </a:r>
            <a:r>
              <a:rPr lang="en-CA" sz="1200" u="sng" dirty="0">
                <a:solidFill>
                  <a:schemeClr val="accent1"/>
                </a:solidFill>
                <a:effectLst/>
                <a:latin typeface="+mj-lt"/>
                <a:ea typeface="SimSun" panose="02010600030101010101" pitchFamily="2" charset="-122"/>
                <a:hlinkClick r:id="rId4">
                  <a:extLst>
                    <a:ext uri="{A12FA001-AC4F-418D-AE19-62706E023703}">
                      <ahyp:hlinkClr xmlns:ahyp="http://schemas.microsoft.com/office/drawing/2018/hyperlinkcolor" val="tx"/>
                    </a:ext>
                  </a:extLst>
                </a:hlinkClick>
              </a:rPr>
              <a:t>https://doi.org/10.1002/pits.20314</a:t>
            </a:r>
            <a:endParaRPr lang="fr-CA" sz="1200" dirty="0">
              <a:solidFill>
                <a:schemeClr val="accent1"/>
              </a:solidFill>
              <a:effectLst/>
              <a:latin typeface="+mj-lt"/>
              <a:ea typeface="SimSun" panose="02010600030101010101" pitchFamily="2" charset="-122"/>
            </a:endParaRPr>
          </a:p>
          <a:p>
            <a:pPr marL="457200" indent="-457200" algn="just"/>
            <a:r>
              <a:rPr lang="en-CA" sz="1200" dirty="0">
                <a:solidFill>
                  <a:schemeClr val="bg1"/>
                </a:solidFill>
                <a:effectLst/>
                <a:latin typeface="+mj-lt"/>
                <a:ea typeface="SimSun" panose="02010600030101010101" pitchFamily="2" charset="-122"/>
              </a:rPr>
              <a:t> </a:t>
            </a:r>
            <a:endParaRPr lang="fr-CA" sz="1200" dirty="0">
              <a:solidFill>
                <a:schemeClr val="bg1"/>
              </a:solidFill>
              <a:effectLst/>
              <a:latin typeface="+mj-lt"/>
              <a:ea typeface="SimSun" panose="02010600030101010101" pitchFamily="2" charset="-122"/>
            </a:endParaRPr>
          </a:p>
          <a:p>
            <a:pPr marL="457200" indent="-457200" algn="just"/>
            <a:r>
              <a:rPr lang="en-CA" sz="1200" dirty="0">
                <a:solidFill>
                  <a:schemeClr val="accent4"/>
                </a:solidFill>
                <a:effectLst/>
                <a:latin typeface="+mj-lt"/>
                <a:ea typeface="SimSun" panose="02010600030101010101" pitchFamily="2" charset="-122"/>
              </a:rPr>
              <a:t>van Kleeck, A., Vander </a:t>
            </a:r>
            <a:r>
              <a:rPr lang="en-CA" sz="1200" dirty="0" err="1">
                <a:solidFill>
                  <a:schemeClr val="accent4"/>
                </a:solidFill>
                <a:effectLst/>
                <a:latin typeface="+mj-lt"/>
                <a:ea typeface="SimSun" panose="02010600030101010101" pitchFamily="2" charset="-122"/>
              </a:rPr>
              <a:t>Woude</a:t>
            </a:r>
            <a:r>
              <a:rPr lang="en-CA" sz="1200" dirty="0">
                <a:solidFill>
                  <a:schemeClr val="accent4"/>
                </a:solidFill>
                <a:effectLst/>
                <a:latin typeface="+mj-lt"/>
                <a:ea typeface="SimSun" panose="02010600030101010101" pitchFamily="2" charset="-122"/>
              </a:rPr>
              <a:t>, J. et Hammett, L. (2006). Fostering literal and inferential language skills in Head Start preschoolers with language impairment using scripted book-sharing discussions. </a:t>
            </a:r>
            <a:r>
              <a:rPr lang="fr-CA" sz="1200" i="1" dirty="0">
                <a:solidFill>
                  <a:schemeClr val="accent4"/>
                </a:solidFill>
                <a:effectLst/>
                <a:latin typeface="+mj-lt"/>
                <a:ea typeface="SimSun" panose="02010600030101010101" pitchFamily="2" charset="-122"/>
              </a:rPr>
              <a:t>American Journal of Speech-</a:t>
            </a:r>
            <a:r>
              <a:rPr lang="fr-CA" sz="1200" i="1" dirty="0" err="1">
                <a:solidFill>
                  <a:schemeClr val="accent4"/>
                </a:solidFill>
                <a:effectLst/>
                <a:latin typeface="+mj-lt"/>
                <a:ea typeface="SimSun" panose="02010600030101010101" pitchFamily="2" charset="-122"/>
              </a:rPr>
              <a:t>Language</a:t>
            </a:r>
            <a:r>
              <a:rPr lang="fr-CA" sz="1200" i="1" dirty="0">
                <a:solidFill>
                  <a:schemeClr val="accent4"/>
                </a:solidFill>
                <a:effectLst/>
                <a:latin typeface="+mj-lt"/>
                <a:ea typeface="SimSun" panose="02010600030101010101" pitchFamily="2" charset="-122"/>
              </a:rPr>
              <a:t> </a:t>
            </a:r>
            <a:r>
              <a:rPr lang="fr-CA" sz="1200" i="1" dirty="0" err="1">
                <a:solidFill>
                  <a:schemeClr val="accent4"/>
                </a:solidFill>
                <a:effectLst/>
                <a:latin typeface="+mj-lt"/>
                <a:ea typeface="SimSun" panose="02010600030101010101" pitchFamily="2" charset="-122"/>
              </a:rPr>
              <a:t>Pathology</a:t>
            </a:r>
            <a:r>
              <a:rPr lang="fr-CA" sz="1200" i="1" dirty="0">
                <a:solidFill>
                  <a:schemeClr val="accent4"/>
                </a:solidFill>
                <a:effectLst/>
                <a:latin typeface="+mj-lt"/>
                <a:ea typeface="SimSun" panose="02010600030101010101" pitchFamily="2" charset="-122"/>
              </a:rPr>
              <a:t>, 15</a:t>
            </a:r>
            <a:r>
              <a:rPr lang="fr-CA" sz="1200" dirty="0">
                <a:solidFill>
                  <a:schemeClr val="accent4"/>
                </a:solidFill>
                <a:effectLst/>
                <a:latin typeface="+mj-lt"/>
                <a:ea typeface="SimSun" panose="02010600030101010101" pitchFamily="2" charset="-122"/>
              </a:rPr>
              <a:t>(1), 85-95. https://doi.org/10.1044/1058-0360(2006/009)</a:t>
            </a:r>
          </a:p>
        </p:txBody>
      </p:sp>
    </p:spTree>
    <p:extLst>
      <p:ext uri="{BB962C8B-B14F-4D97-AF65-F5344CB8AC3E}">
        <p14:creationId xmlns:p14="http://schemas.microsoft.com/office/powerpoint/2010/main" val="4154485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298CB3-F922-42E9-88E5-A6851426EF5A}"/>
              </a:ext>
            </a:extLst>
          </p:cNvPr>
          <p:cNvSpPr/>
          <p:nvPr/>
        </p:nvSpPr>
        <p:spPr>
          <a:xfrm>
            <a:off x="0" y="4130584"/>
            <a:ext cx="12192000" cy="223837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직사각형 6">
            <a:extLst>
              <a:ext uri="{FF2B5EF4-FFF2-40B4-BE49-F238E27FC236}">
                <a16:creationId xmlns:a16="http://schemas.microsoft.com/office/drawing/2014/main" id="{2F6B9A7D-A819-4C2F-9BAB-1A29F2D5E951}"/>
              </a:ext>
            </a:extLst>
          </p:cNvPr>
          <p:cNvSpPr/>
          <p:nvPr/>
        </p:nvSpPr>
        <p:spPr>
          <a:xfrm>
            <a:off x="482791" y="5434736"/>
            <a:ext cx="11362463" cy="720638"/>
          </a:xfrm>
          <a:prstGeom prst="rect">
            <a:avLst/>
          </a:prstGeom>
          <a:noFill/>
        </p:spPr>
        <p:txBody>
          <a:bodyPr lIns="0" anchor="ctr"/>
          <a:lstStyle/>
          <a:p>
            <a:r>
              <a:rPr lang="en-US" altLang="ko-KR" sz="4000" b="1" dirty="0">
                <a:solidFill>
                  <a:schemeClr val="bg1"/>
                </a:solidFill>
                <a:latin typeface="+mj-lt"/>
              </a:rPr>
              <a:t>DES QUESTIONS OU DES COMMENTAIRES…</a:t>
            </a:r>
          </a:p>
        </p:txBody>
      </p:sp>
      <p:sp>
        <p:nvSpPr>
          <p:cNvPr id="2" name="직사각형 6">
            <a:extLst>
              <a:ext uri="{FF2B5EF4-FFF2-40B4-BE49-F238E27FC236}">
                <a16:creationId xmlns:a16="http://schemas.microsoft.com/office/drawing/2014/main" id="{6E75180A-69CA-EEF2-61BC-65FCAC7F04D7}"/>
              </a:ext>
            </a:extLst>
          </p:cNvPr>
          <p:cNvSpPr/>
          <p:nvPr/>
        </p:nvSpPr>
        <p:spPr>
          <a:xfrm>
            <a:off x="482790" y="4572793"/>
            <a:ext cx="11362463" cy="720638"/>
          </a:xfrm>
          <a:prstGeom prst="rect">
            <a:avLst/>
          </a:prstGeom>
          <a:noFill/>
        </p:spPr>
        <p:txBody>
          <a:bodyPr lIns="0" anchor="ctr"/>
          <a:lstStyle/>
          <a:p>
            <a:r>
              <a:rPr lang="en-US" altLang="ko-KR" sz="4000" b="1" dirty="0">
                <a:solidFill>
                  <a:schemeClr val="bg1"/>
                </a:solidFill>
                <a:latin typeface="+mj-lt"/>
              </a:rPr>
              <a:t>À VOTRE TOUR…</a:t>
            </a:r>
          </a:p>
        </p:txBody>
      </p:sp>
    </p:spTree>
    <p:extLst>
      <p:ext uri="{BB962C8B-B14F-4D97-AF65-F5344CB8AC3E}">
        <p14:creationId xmlns:p14="http://schemas.microsoft.com/office/powerpoint/2010/main" val="15851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
            <a:extLst>
              <a:ext uri="{FF2B5EF4-FFF2-40B4-BE49-F238E27FC236}">
                <a16:creationId xmlns:a16="http://schemas.microsoft.com/office/drawing/2014/main" id="{3EAFE5D6-0201-AECE-9CDB-745C8ADD554B}"/>
              </a:ext>
            </a:extLst>
          </p:cNvPr>
          <p:cNvGrpSpPr/>
          <p:nvPr/>
        </p:nvGrpSpPr>
        <p:grpSpPr>
          <a:xfrm>
            <a:off x="9990087" y="5554069"/>
            <a:ext cx="1684599" cy="432917"/>
            <a:chOff x="28575" y="1871662"/>
            <a:chExt cx="12134850" cy="3118484"/>
          </a:xfrm>
          <a:solidFill>
            <a:schemeClr val="bg1"/>
          </a:solidFill>
        </p:grpSpPr>
        <p:sp>
          <p:nvSpPr>
            <p:cNvPr id="3" name="Freeform: Shape 24">
              <a:extLst>
                <a:ext uri="{FF2B5EF4-FFF2-40B4-BE49-F238E27FC236}">
                  <a16:creationId xmlns:a16="http://schemas.microsoft.com/office/drawing/2014/main" id="{DB394C23-16D2-07A8-9CB8-E571972E520E}"/>
                </a:ext>
              </a:extLst>
            </p:cNvPr>
            <p:cNvSpPr/>
            <p:nvPr/>
          </p:nvSpPr>
          <p:spPr>
            <a:xfrm>
              <a:off x="28575" y="1871662"/>
              <a:ext cx="12134850" cy="3118484"/>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4" name="Graphic 1">
              <a:extLst>
                <a:ext uri="{FF2B5EF4-FFF2-40B4-BE49-F238E27FC236}">
                  <a16:creationId xmlns:a16="http://schemas.microsoft.com/office/drawing/2014/main" id="{A303EE4F-2B56-5191-6663-14A3A6B9E61A}"/>
                </a:ext>
              </a:extLst>
            </p:cNvPr>
            <p:cNvGrpSpPr/>
            <p:nvPr/>
          </p:nvGrpSpPr>
          <p:grpSpPr>
            <a:xfrm>
              <a:off x="1795462" y="2549841"/>
              <a:ext cx="8943975" cy="1763077"/>
              <a:chOff x="1795462" y="2549841"/>
              <a:chExt cx="8943975" cy="1763077"/>
            </a:xfrm>
            <a:grpFill/>
          </p:grpSpPr>
          <p:sp>
            <p:nvSpPr>
              <p:cNvPr id="5" name="Freeform: Shape 26">
                <a:extLst>
                  <a:ext uri="{FF2B5EF4-FFF2-40B4-BE49-F238E27FC236}">
                    <a16:creationId xmlns:a16="http://schemas.microsoft.com/office/drawing/2014/main" id="{A715F2A7-76AD-C18C-FA4F-86F5CC80F90C}"/>
                  </a:ext>
                </a:extLst>
              </p:cNvPr>
              <p:cNvSpPr/>
              <p:nvPr/>
            </p:nvSpPr>
            <p:spPr>
              <a:xfrm>
                <a:off x="5654992" y="2549841"/>
                <a:ext cx="3864292" cy="1695450"/>
              </a:xfrm>
              <a:custGeom>
                <a:avLst/>
                <a:gdLst>
                  <a:gd name="connsiteX0" fmla="*/ 1693545 w 3864292"/>
                  <a:gd name="connsiteY0" fmla="*/ 286703 h 1695450"/>
                  <a:gd name="connsiteX1" fmla="*/ 1693545 w 3864292"/>
                  <a:gd name="connsiteY1" fmla="*/ 767715 h 1695450"/>
                  <a:gd name="connsiteX2" fmla="*/ 1858327 w 3864292"/>
                  <a:gd name="connsiteY2" fmla="*/ 767715 h 1695450"/>
                  <a:gd name="connsiteX3" fmla="*/ 2096452 w 3864292"/>
                  <a:gd name="connsiteY3" fmla="*/ 741045 h 1695450"/>
                  <a:gd name="connsiteX4" fmla="*/ 2190750 w 3864292"/>
                  <a:gd name="connsiteY4" fmla="*/ 658178 h 1695450"/>
                  <a:gd name="connsiteX5" fmla="*/ 2225040 w 3864292"/>
                  <a:gd name="connsiteY5" fmla="*/ 526733 h 1695450"/>
                  <a:gd name="connsiteX6" fmla="*/ 2177415 w 3864292"/>
                  <a:gd name="connsiteY6" fmla="*/ 374333 h 1695450"/>
                  <a:gd name="connsiteX7" fmla="*/ 2056447 w 3864292"/>
                  <a:gd name="connsiteY7" fmla="*/ 299085 h 1695450"/>
                  <a:gd name="connsiteX8" fmla="*/ 1839277 w 3864292"/>
                  <a:gd name="connsiteY8" fmla="*/ 287655 h 1695450"/>
                  <a:gd name="connsiteX9" fmla="*/ 1693545 w 3864292"/>
                  <a:gd name="connsiteY9" fmla="*/ 287655 h 1695450"/>
                  <a:gd name="connsiteX10" fmla="*/ 301943 w 3864292"/>
                  <a:gd name="connsiteY10" fmla="*/ 286703 h 1695450"/>
                  <a:gd name="connsiteX11" fmla="*/ 301943 w 3864292"/>
                  <a:gd name="connsiteY11" fmla="*/ 767715 h 1695450"/>
                  <a:gd name="connsiteX12" fmla="*/ 466725 w 3864292"/>
                  <a:gd name="connsiteY12" fmla="*/ 767715 h 1695450"/>
                  <a:gd name="connsiteX13" fmla="*/ 704850 w 3864292"/>
                  <a:gd name="connsiteY13" fmla="*/ 741045 h 1695450"/>
                  <a:gd name="connsiteX14" fmla="*/ 799147 w 3864292"/>
                  <a:gd name="connsiteY14" fmla="*/ 658178 h 1695450"/>
                  <a:gd name="connsiteX15" fmla="*/ 833438 w 3864292"/>
                  <a:gd name="connsiteY15" fmla="*/ 526733 h 1695450"/>
                  <a:gd name="connsiteX16" fmla="*/ 785813 w 3864292"/>
                  <a:gd name="connsiteY16" fmla="*/ 374333 h 1695450"/>
                  <a:gd name="connsiteX17" fmla="*/ 664845 w 3864292"/>
                  <a:gd name="connsiteY17" fmla="*/ 299085 h 1695450"/>
                  <a:gd name="connsiteX18" fmla="*/ 447675 w 3864292"/>
                  <a:gd name="connsiteY18" fmla="*/ 287655 h 1695450"/>
                  <a:gd name="connsiteX19" fmla="*/ 301943 w 3864292"/>
                  <a:gd name="connsiteY19" fmla="*/ 287655 h 1695450"/>
                  <a:gd name="connsiteX20" fmla="*/ 2676525 w 3864292"/>
                  <a:gd name="connsiteY20" fmla="*/ 0 h 1695450"/>
                  <a:gd name="connsiteX21" fmla="*/ 3864293 w 3864292"/>
                  <a:gd name="connsiteY21" fmla="*/ 0 h 1695450"/>
                  <a:gd name="connsiteX22" fmla="*/ 3864293 w 3864292"/>
                  <a:gd name="connsiteY22" fmla="*/ 286703 h 1695450"/>
                  <a:gd name="connsiteX23" fmla="*/ 3422333 w 3864292"/>
                  <a:gd name="connsiteY23" fmla="*/ 286703 h 1695450"/>
                  <a:gd name="connsiteX24" fmla="*/ 3422333 w 3864292"/>
                  <a:gd name="connsiteY24" fmla="*/ 1695450 h 1695450"/>
                  <a:gd name="connsiteX25" fmla="*/ 3120390 w 3864292"/>
                  <a:gd name="connsiteY25" fmla="*/ 1695450 h 1695450"/>
                  <a:gd name="connsiteX26" fmla="*/ 3120390 w 3864292"/>
                  <a:gd name="connsiteY26" fmla="*/ 286703 h 1695450"/>
                  <a:gd name="connsiteX27" fmla="*/ 2676525 w 3864292"/>
                  <a:gd name="connsiteY27" fmla="*/ 286703 h 1695450"/>
                  <a:gd name="connsiteX28" fmla="*/ 2676525 w 3864292"/>
                  <a:gd name="connsiteY28" fmla="*/ 0 h 1695450"/>
                  <a:gd name="connsiteX29" fmla="*/ 2676525 w 3864292"/>
                  <a:gd name="connsiteY29" fmla="*/ 0 h 1695450"/>
                  <a:gd name="connsiteX30" fmla="*/ 1392555 w 3864292"/>
                  <a:gd name="connsiteY30" fmla="*/ 0 h 1695450"/>
                  <a:gd name="connsiteX31" fmla="*/ 1876425 w 3864292"/>
                  <a:gd name="connsiteY31" fmla="*/ 0 h 1695450"/>
                  <a:gd name="connsiteX32" fmla="*/ 2235518 w 3864292"/>
                  <a:gd name="connsiteY32" fmla="*/ 25718 h 1695450"/>
                  <a:gd name="connsiteX33" fmla="*/ 2450783 w 3864292"/>
                  <a:gd name="connsiteY33" fmla="*/ 191453 h 1695450"/>
                  <a:gd name="connsiteX34" fmla="*/ 2537460 w 3864292"/>
                  <a:gd name="connsiteY34" fmla="*/ 521970 h 1695450"/>
                  <a:gd name="connsiteX35" fmla="*/ 2487930 w 3864292"/>
                  <a:gd name="connsiteY35" fmla="*/ 784860 h 1695450"/>
                  <a:gd name="connsiteX36" fmla="*/ 2361247 w 3864292"/>
                  <a:gd name="connsiteY36" fmla="*/ 951548 h 1695450"/>
                  <a:gd name="connsiteX37" fmla="*/ 2205038 w 3864292"/>
                  <a:gd name="connsiteY37" fmla="*/ 1031558 h 1695450"/>
                  <a:gd name="connsiteX38" fmla="*/ 1891665 w 3864292"/>
                  <a:gd name="connsiteY38" fmla="*/ 1055370 h 1695450"/>
                  <a:gd name="connsiteX39" fmla="*/ 1694497 w 3864292"/>
                  <a:gd name="connsiteY39" fmla="*/ 1055370 h 1695450"/>
                  <a:gd name="connsiteX40" fmla="*/ 1694497 w 3864292"/>
                  <a:gd name="connsiteY40" fmla="*/ 1694498 h 1695450"/>
                  <a:gd name="connsiteX41" fmla="*/ 1392555 w 3864292"/>
                  <a:gd name="connsiteY41" fmla="*/ 1694498 h 1695450"/>
                  <a:gd name="connsiteX42" fmla="*/ 1392555 w 3864292"/>
                  <a:gd name="connsiteY42" fmla="*/ 0 h 1695450"/>
                  <a:gd name="connsiteX43" fmla="*/ 1392555 w 3864292"/>
                  <a:gd name="connsiteY43" fmla="*/ 0 h 1695450"/>
                  <a:gd name="connsiteX44" fmla="*/ 0 w 3864292"/>
                  <a:gd name="connsiteY44" fmla="*/ 0 h 1695450"/>
                  <a:gd name="connsiteX45" fmla="*/ 483870 w 3864292"/>
                  <a:gd name="connsiteY45" fmla="*/ 0 h 1695450"/>
                  <a:gd name="connsiteX46" fmla="*/ 842963 w 3864292"/>
                  <a:gd name="connsiteY46" fmla="*/ 25718 h 1695450"/>
                  <a:gd name="connsiteX47" fmla="*/ 1058227 w 3864292"/>
                  <a:gd name="connsiteY47" fmla="*/ 191453 h 1695450"/>
                  <a:gd name="connsiteX48" fmla="*/ 1144905 w 3864292"/>
                  <a:gd name="connsiteY48" fmla="*/ 521970 h 1695450"/>
                  <a:gd name="connsiteX49" fmla="*/ 1095375 w 3864292"/>
                  <a:gd name="connsiteY49" fmla="*/ 784860 h 1695450"/>
                  <a:gd name="connsiteX50" fmla="*/ 968693 w 3864292"/>
                  <a:gd name="connsiteY50" fmla="*/ 951548 h 1695450"/>
                  <a:gd name="connsiteX51" fmla="*/ 812482 w 3864292"/>
                  <a:gd name="connsiteY51" fmla="*/ 1031558 h 1695450"/>
                  <a:gd name="connsiteX52" fmla="*/ 499110 w 3864292"/>
                  <a:gd name="connsiteY52" fmla="*/ 1055370 h 1695450"/>
                  <a:gd name="connsiteX53" fmla="*/ 301943 w 3864292"/>
                  <a:gd name="connsiteY53" fmla="*/ 1055370 h 1695450"/>
                  <a:gd name="connsiteX54" fmla="*/ 301943 w 3864292"/>
                  <a:gd name="connsiteY54" fmla="*/ 1694498 h 1695450"/>
                  <a:gd name="connsiteX55" fmla="*/ 0 w 3864292"/>
                  <a:gd name="connsiteY55" fmla="*/ 1694498 h 1695450"/>
                  <a:gd name="connsiteX56" fmla="*/ 0 w 3864292"/>
                  <a:gd name="connsiteY56" fmla="*/ 0 h 1695450"/>
                  <a:gd name="connsiteX57" fmla="*/ 0 w 3864292"/>
                  <a:gd name="connsiteY57" fmla="*/ 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4292" h="1695450">
                    <a:moveTo>
                      <a:pt x="1693545" y="286703"/>
                    </a:moveTo>
                    <a:lnTo>
                      <a:pt x="1693545" y="767715"/>
                    </a:lnTo>
                    <a:lnTo>
                      <a:pt x="1858327" y="767715"/>
                    </a:lnTo>
                    <a:cubicBezTo>
                      <a:pt x="1977390" y="767715"/>
                      <a:pt x="2056447" y="759143"/>
                      <a:pt x="2096452" y="741045"/>
                    </a:cubicBezTo>
                    <a:cubicBezTo>
                      <a:pt x="2136458" y="722948"/>
                      <a:pt x="2167890" y="695325"/>
                      <a:pt x="2190750" y="658178"/>
                    </a:cubicBezTo>
                    <a:cubicBezTo>
                      <a:pt x="2213610" y="620078"/>
                      <a:pt x="2225040" y="576263"/>
                      <a:pt x="2225040" y="526733"/>
                    </a:cubicBezTo>
                    <a:cubicBezTo>
                      <a:pt x="2225040" y="464820"/>
                      <a:pt x="2208847" y="414338"/>
                      <a:pt x="2177415" y="374333"/>
                    </a:cubicBezTo>
                    <a:cubicBezTo>
                      <a:pt x="2145030" y="334328"/>
                      <a:pt x="2105025" y="309563"/>
                      <a:pt x="2056447" y="299085"/>
                    </a:cubicBezTo>
                    <a:cubicBezTo>
                      <a:pt x="2020252" y="291465"/>
                      <a:pt x="1947863" y="287655"/>
                      <a:pt x="1839277" y="287655"/>
                    </a:cubicBezTo>
                    <a:lnTo>
                      <a:pt x="1693545" y="287655"/>
                    </a:lnTo>
                    <a:close/>
                    <a:moveTo>
                      <a:pt x="301943" y="286703"/>
                    </a:moveTo>
                    <a:lnTo>
                      <a:pt x="301943" y="767715"/>
                    </a:lnTo>
                    <a:lnTo>
                      <a:pt x="466725" y="767715"/>
                    </a:lnTo>
                    <a:cubicBezTo>
                      <a:pt x="585788" y="767715"/>
                      <a:pt x="664845" y="759143"/>
                      <a:pt x="704850" y="741045"/>
                    </a:cubicBezTo>
                    <a:cubicBezTo>
                      <a:pt x="744855" y="722948"/>
                      <a:pt x="776288" y="695325"/>
                      <a:pt x="799147" y="658178"/>
                    </a:cubicBezTo>
                    <a:cubicBezTo>
                      <a:pt x="822007" y="620078"/>
                      <a:pt x="833438" y="576263"/>
                      <a:pt x="833438" y="526733"/>
                    </a:cubicBezTo>
                    <a:cubicBezTo>
                      <a:pt x="833438" y="464820"/>
                      <a:pt x="817245" y="414338"/>
                      <a:pt x="785813" y="374333"/>
                    </a:cubicBezTo>
                    <a:cubicBezTo>
                      <a:pt x="753427" y="334328"/>
                      <a:pt x="713422" y="309563"/>
                      <a:pt x="664845" y="299085"/>
                    </a:cubicBezTo>
                    <a:cubicBezTo>
                      <a:pt x="628650" y="291465"/>
                      <a:pt x="556260" y="287655"/>
                      <a:pt x="447675" y="287655"/>
                    </a:cubicBezTo>
                    <a:lnTo>
                      <a:pt x="301943" y="287655"/>
                    </a:lnTo>
                    <a:close/>
                    <a:moveTo>
                      <a:pt x="2676525" y="0"/>
                    </a:moveTo>
                    <a:lnTo>
                      <a:pt x="3864293" y="0"/>
                    </a:lnTo>
                    <a:lnTo>
                      <a:pt x="3864293" y="286703"/>
                    </a:lnTo>
                    <a:lnTo>
                      <a:pt x="3422333" y="286703"/>
                    </a:lnTo>
                    <a:lnTo>
                      <a:pt x="3422333" y="1695450"/>
                    </a:lnTo>
                    <a:lnTo>
                      <a:pt x="3120390" y="1695450"/>
                    </a:lnTo>
                    <a:lnTo>
                      <a:pt x="3120390" y="286703"/>
                    </a:lnTo>
                    <a:lnTo>
                      <a:pt x="2676525" y="286703"/>
                    </a:lnTo>
                    <a:lnTo>
                      <a:pt x="2676525" y="0"/>
                    </a:lnTo>
                    <a:lnTo>
                      <a:pt x="2676525" y="0"/>
                    </a:lnTo>
                    <a:close/>
                    <a:moveTo>
                      <a:pt x="1392555" y="0"/>
                    </a:moveTo>
                    <a:lnTo>
                      <a:pt x="1876425" y="0"/>
                    </a:lnTo>
                    <a:cubicBezTo>
                      <a:pt x="2060257" y="0"/>
                      <a:pt x="2179320" y="8573"/>
                      <a:pt x="2235518" y="25718"/>
                    </a:cubicBezTo>
                    <a:cubicBezTo>
                      <a:pt x="2321243" y="51435"/>
                      <a:pt x="2392680" y="106680"/>
                      <a:pt x="2450783" y="191453"/>
                    </a:cubicBezTo>
                    <a:cubicBezTo>
                      <a:pt x="2508885" y="276225"/>
                      <a:pt x="2537460" y="386715"/>
                      <a:pt x="2537460" y="521970"/>
                    </a:cubicBezTo>
                    <a:cubicBezTo>
                      <a:pt x="2537460" y="625793"/>
                      <a:pt x="2521268" y="713423"/>
                      <a:pt x="2487930" y="784860"/>
                    </a:cubicBezTo>
                    <a:cubicBezTo>
                      <a:pt x="2454593" y="855345"/>
                      <a:pt x="2412683" y="911543"/>
                      <a:pt x="2361247" y="951548"/>
                    </a:cubicBezTo>
                    <a:cubicBezTo>
                      <a:pt x="2309813" y="991553"/>
                      <a:pt x="2257425" y="1019175"/>
                      <a:pt x="2205038" y="1031558"/>
                    </a:cubicBezTo>
                    <a:cubicBezTo>
                      <a:pt x="2132647" y="1047750"/>
                      <a:pt x="2028825" y="1055370"/>
                      <a:pt x="1891665" y="1055370"/>
                    </a:cubicBezTo>
                    <a:lnTo>
                      <a:pt x="1694497" y="1055370"/>
                    </a:lnTo>
                    <a:lnTo>
                      <a:pt x="1694497" y="1694498"/>
                    </a:lnTo>
                    <a:lnTo>
                      <a:pt x="1392555" y="1694498"/>
                    </a:lnTo>
                    <a:lnTo>
                      <a:pt x="1392555" y="0"/>
                    </a:lnTo>
                    <a:lnTo>
                      <a:pt x="1392555" y="0"/>
                    </a:lnTo>
                    <a:close/>
                    <a:moveTo>
                      <a:pt x="0" y="0"/>
                    </a:moveTo>
                    <a:lnTo>
                      <a:pt x="483870" y="0"/>
                    </a:lnTo>
                    <a:cubicBezTo>
                      <a:pt x="667702" y="0"/>
                      <a:pt x="786765" y="8573"/>
                      <a:pt x="842963" y="25718"/>
                    </a:cubicBezTo>
                    <a:cubicBezTo>
                      <a:pt x="928688" y="51435"/>
                      <a:pt x="1000125" y="106680"/>
                      <a:pt x="1058227" y="191453"/>
                    </a:cubicBezTo>
                    <a:cubicBezTo>
                      <a:pt x="1116330" y="276225"/>
                      <a:pt x="1144905" y="386715"/>
                      <a:pt x="1144905" y="521970"/>
                    </a:cubicBezTo>
                    <a:cubicBezTo>
                      <a:pt x="1144905" y="625793"/>
                      <a:pt x="1128713" y="713423"/>
                      <a:pt x="1095375" y="784860"/>
                    </a:cubicBezTo>
                    <a:cubicBezTo>
                      <a:pt x="1062038" y="855345"/>
                      <a:pt x="1020127" y="911543"/>
                      <a:pt x="968693" y="951548"/>
                    </a:cubicBezTo>
                    <a:cubicBezTo>
                      <a:pt x="917257" y="991553"/>
                      <a:pt x="864870" y="1019175"/>
                      <a:pt x="812482" y="1031558"/>
                    </a:cubicBezTo>
                    <a:cubicBezTo>
                      <a:pt x="740093" y="1047750"/>
                      <a:pt x="636270" y="1055370"/>
                      <a:pt x="499110" y="1055370"/>
                    </a:cubicBezTo>
                    <a:lnTo>
                      <a:pt x="301943" y="1055370"/>
                    </a:lnTo>
                    <a:lnTo>
                      <a:pt x="301943" y="1694498"/>
                    </a:lnTo>
                    <a:lnTo>
                      <a:pt x="0" y="1694498"/>
                    </a:lnTo>
                    <a:lnTo>
                      <a:pt x="0" y="0"/>
                    </a:lnTo>
                    <a:lnTo>
                      <a:pt x="0" y="0"/>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7" name="Graphic 1">
                <a:extLst>
                  <a:ext uri="{FF2B5EF4-FFF2-40B4-BE49-F238E27FC236}">
                    <a16:creationId xmlns:a16="http://schemas.microsoft.com/office/drawing/2014/main" id="{9297C94F-E886-28E2-1B26-9E56D4B861BE}"/>
                  </a:ext>
                </a:extLst>
              </p:cNvPr>
              <p:cNvGrpSpPr/>
              <p:nvPr/>
            </p:nvGrpSpPr>
            <p:grpSpPr>
              <a:xfrm>
                <a:off x="1795462" y="2615564"/>
                <a:ext cx="8943975" cy="1697354"/>
                <a:chOff x="1795462" y="2615564"/>
                <a:chExt cx="8943975" cy="1697354"/>
              </a:xfrm>
              <a:grpFill/>
            </p:grpSpPr>
            <p:sp>
              <p:nvSpPr>
                <p:cNvPr id="10" name="Freeform: Shape 28">
                  <a:extLst>
                    <a:ext uri="{FF2B5EF4-FFF2-40B4-BE49-F238E27FC236}">
                      <a16:creationId xmlns:a16="http://schemas.microsoft.com/office/drawing/2014/main" id="{B3BBF4F0-F565-3F0C-562D-137BB10B91BB}"/>
                    </a:ext>
                  </a:extLst>
                </p:cNvPr>
                <p:cNvSpPr/>
                <p:nvPr/>
              </p:nvSpPr>
              <p:spPr>
                <a:xfrm>
                  <a:off x="1795462" y="2615564"/>
                  <a:ext cx="1414462" cy="1697354"/>
                </a:xfrm>
                <a:custGeom>
                  <a:avLst/>
                  <a:gdLst>
                    <a:gd name="connsiteX0" fmla="*/ 1288732 w 1414462"/>
                    <a:gd name="connsiteY0" fmla="*/ 1835468 h 1835467"/>
                    <a:gd name="connsiteX1" fmla="*/ 689610 w 1414462"/>
                    <a:gd name="connsiteY1" fmla="*/ 365760 h 1835467"/>
                    <a:gd name="connsiteX2" fmla="*/ 126683 w 1414462"/>
                    <a:gd name="connsiteY2" fmla="*/ 1798320 h 1835467"/>
                    <a:gd name="connsiteX3" fmla="*/ 0 w 1414462"/>
                    <a:gd name="connsiteY3" fmla="*/ 1747838 h 1835467"/>
                    <a:gd name="connsiteX4" fmla="*/ 687705 w 1414462"/>
                    <a:gd name="connsiteY4" fmla="*/ 0 h 1835467"/>
                    <a:gd name="connsiteX5" fmla="*/ 1414463 w 1414462"/>
                    <a:gd name="connsiteY5" fmla="*/ 1784985 h 18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1835467">
                      <a:moveTo>
                        <a:pt x="1288732" y="1835468"/>
                      </a:moveTo>
                      <a:lnTo>
                        <a:pt x="689610" y="365760"/>
                      </a:lnTo>
                      <a:lnTo>
                        <a:pt x="126683" y="1798320"/>
                      </a:lnTo>
                      <a:lnTo>
                        <a:pt x="0" y="1747838"/>
                      </a:lnTo>
                      <a:lnTo>
                        <a:pt x="687705" y="0"/>
                      </a:lnTo>
                      <a:lnTo>
                        <a:pt x="1414463" y="1784985"/>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11" name="Graphic 1">
                  <a:extLst>
                    <a:ext uri="{FF2B5EF4-FFF2-40B4-BE49-F238E27FC236}">
                      <a16:creationId xmlns:a16="http://schemas.microsoft.com/office/drawing/2014/main" id="{3152B4E9-BD52-29A2-6054-BBEF5FD3B5D9}"/>
                    </a:ext>
                  </a:extLst>
                </p:cNvPr>
                <p:cNvGrpSpPr/>
                <p:nvPr/>
              </p:nvGrpSpPr>
              <p:grpSpPr>
                <a:xfrm>
                  <a:off x="3416617" y="2615564"/>
                  <a:ext cx="7322820" cy="1697354"/>
                  <a:chOff x="3416617" y="2615564"/>
                  <a:chExt cx="7322820" cy="1697354"/>
                </a:xfrm>
                <a:grpFill/>
              </p:grpSpPr>
              <p:sp>
                <p:nvSpPr>
                  <p:cNvPr id="12" name="Freeform: Shape 30">
                    <a:extLst>
                      <a:ext uri="{FF2B5EF4-FFF2-40B4-BE49-F238E27FC236}">
                        <a16:creationId xmlns:a16="http://schemas.microsoft.com/office/drawing/2014/main" id="{2EE06704-34E1-2D36-3628-2EB3BDD4A848}"/>
                      </a:ext>
                    </a:extLst>
                  </p:cNvPr>
                  <p:cNvSpPr/>
                  <p:nvPr/>
                </p:nvSpPr>
                <p:spPr>
                  <a:xfrm>
                    <a:off x="3416617" y="2615564"/>
                    <a:ext cx="815339" cy="1697354"/>
                  </a:xfrm>
                  <a:custGeom>
                    <a:avLst/>
                    <a:gdLst>
                      <a:gd name="connsiteX0" fmla="*/ 815340 w 815339"/>
                      <a:gd name="connsiteY0" fmla="*/ 1697355 h 1697354"/>
                      <a:gd name="connsiteX1" fmla="*/ 0 w 815339"/>
                      <a:gd name="connsiteY1" fmla="*/ 1697355 h 1697354"/>
                      <a:gd name="connsiteX2" fmla="*/ 37147 w 815339"/>
                      <a:gd name="connsiteY2" fmla="*/ 0 h 1697354"/>
                      <a:gd name="connsiteX3" fmla="*/ 172402 w 815339"/>
                      <a:gd name="connsiteY3" fmla="*/ 3810 h 1697354"/>
                      <a:gd name="connsiteX4" fmla="*/ 139065 w 815339"/>
                      <a:gd name="connsiteY4" fmla="*/ 1561148 h 1697354"/>
                      <a:gd name="connsiteX5" fmla="*/ 815340 w 815339"/>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339" h="1697354">
                        <a:moveTo>
                          <a:pt x="815340" y="1697355"/>
                        </a:moveTo>
                        <a:lnTo>
                          <a:pt x="0" y="1697355"/>
                        </a:lnTo>
                        <a:lnTo>
                          <a:pt x="37147" y="0"/>
                        </a:lnTo>
                        <a:lnTo>
                          <a:pt x="172402" y="3810"/>
                        </a:lnTo>
                        <a:lnTo>
                          <a:pt x="139065" y="1561148"/>
                        </a:lnTo>
                        <a:lnTo>
                          <a:pt x="815340" y="1561148"/>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13" name="Graphic 1">
                    <a:extLst>
                      <a:ext uri="{FF2B5EF4-FFF2-40B4-BE49-F238E27FC236}">
                        <a16:creationId xmlns:a16="http://schemas.microsoft.com/office/drawing/2014/main" id="{EE4D9D05-E8F2-9C6F-E50B-557AD1B99FF3}"/>
                      </a:ext>
                    </a:extLst>
                  </p:cNvPr>
                  <p:cNvGrpSpPr/>
                  <p:nvPr/>
                </p:nvGrpSpPr>
                <p:grpSpPr>
                  <a:xfrm>
                    <a:off x="4501515" y="2615564"/>
                    <a:ext cx="6237922" cy="1697354"/>
                    <a:chOff x="4501515" y="2615564"/>
                    <a:chExt cx="6237922" cy="1697354"/>
                  </a:xfrm>
                  <a:grpFill/>
                </p:grpSpPr>
                <p:sp>
                  <p:nvSpPr>
                    <p:cNvPr id="14" name="Freeform: Shape 32">
                      <a:extLst>
                        <a:ext uri="{FF2B5EF4-FFF2-40B4-BE49-F238E27FC236}">
                          <a16:creationId xmlns:a16="http://schemas.microsoft.com/office/drawing/2014/main" id="{7D89B4BB-BD8E-4C9F-C40D-EFB95364234C}"/>
                        </a:ext>
                      </a:extLst>
                    </p:cNvPr>
                    <p:cNvSpPr/>
                    <p:nvPr/>
                  </p:nvSpPr>
                  <p:spPr>
                    <a:xfrm>
                      <a:off x="4501515" y="2615564"/>
                      <a:ext cx="882967" cy="1697354"/>
                    </a:xfrm>
                    <a:custGeom>
                      <a:avLst/>
                      <a:gdLst>
                        <a:gd name="connsiteX0" fmla="*/ 882967 w 882967"/>
                        <a:gd name="connsiteY0" fmla="*/ 1697355 h 1697354"/>
                        <a:gd name="connsiteX1" fmla="*/ 0 w 882967"/>
                        <a:gd name="connsiteY1" fmla="*/ 1697355 h 1697354"/>
                        <a:gd name="connsiteX2" fmla="*/ 40005 w 882967"/>
                        <a:gd name="connsiteY2" fmla="*/ 0 h 1697354"/>
                        <a:gd name="connsiteX3" fmla="*/ 175260 w 882967"/>
                        <a:gd name="connsiteY3" fmla="*/ 3810 h 1697354"/>
                        <a:gd name="connsiteX4" fmla="*/ 138113 w 882967"/>
                        <a:gd name="connsiteY4" fmla="*/ 1561148 h 1697354"/>
                        <a:gd name="connsiteX5" fmla="*/ 882967 w 882967"/>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67" h="1697354">
                          <a:moveTo>
                            <a:pt x="882967" y="1697355"/>
                          </a:moveTo>
                          <a:lnTo>
                            <a:pt x="0" y="1697355"/>
                          </a:lnTo>
                          <a:lnTo>
                            <a:pt x="40005" y="0"/>
                          </a:lnTo>
                          <a:lnTo>
                            <a:pt x="175260" y="3810"/>
                          </a:lnTo>
                          <a:lnTo>
                            <a:pt x="138113" y="1561148"/>
                          </a:lnTo>
                          <a:lnTo>
                            <a:pt x="882967" y="1561148"/>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sp>
                  <p:nvSpPr>
                    <p:cNvPr id="15" name="Freeform: Shape 33">
                      <a:extLst>
                        <a:ext uri="{FF2B5EF4-FFF2-40B4-BE49-F238E27FC236}">
                          <a16:creationId xmlns:a16="http://schemas.microsoft.com/office/drawing/2014/main" id="{54EFDB1A-8C48-6963-5035-FA6423976311}"/>
                        </a:ext>
                      </a:extLst>
                    </p:cNvPr>
                    <p:cNvSpPr/>
                    <p:nvPr/>
                  </p:nvSpPr>
                  <p:spPr>
                    <a:xfrm>
                      <a:off x="9180194" y="3837621"/>
                      <a:ext cx="1559242" cy="407670"/>
                    </a:xfrm>
                    <a:custGeom>
                      <a:avLst/>
                      <a:gdLst>
                        <a:gd name="connsiteX0" fmla="*/ 0 w 1559242"/>
                        <a:gd name="connsiteY0" fmla="*/ 324803 h 407670"/>
                        <a:gd name="connsiteX1" fmla="*/ 88582 w 1559242"/>
                        <a:gd name="connsiteY1" fmla="*/ 324803 h 407670"/>
                        <a:gd name="connsiteX2" fmla="*/ 88582 w 1559242"/>
                        <a:gd name="connsiteY2" fmla="*/ 400050 h 407670"/>
                        <a:gd name="connsiteX3" fmla="*/ 0 w 1559242"/>
                        <a:gd name="connsiteY3" fmla="*/ 400050 h 407670"/>
                        <a:gd name="connsiteX4" fmla="*/ 0 w 1559242"/>
                        <a:gd name="connsiteY4" fmla="*/ 324803 h 407670"/>
                        <a:gd name="connsiteX5" fmla="*/ 0 w 1559242"/>
                        <a:gd name="connsiteY5" fmla="*/ 324803 h 407670"/>
                        <a:gd name="connsiteX6" fmla="*/ 851535 w 1559242"/>
                        <a:gd name="connsiteY6" fmla="*/ 68580 h 407670"/>
                        <a:gd name="connsiteX7" fmla="*/ 758190 w 1559242"/>
                        <a:gd name="connsiteY7" fmla="*/ 101918 h 407670"/>
                        <a:gd name="connsiteX8" fmla="*/ 722947 w 1559242"/>
                        <a:gd name="connsiteY8" fmla="*/ 203835 h 407670"/>
                        <a:gd name="connsiteX9" fmla="*/ 759143 w 1559242"/>
                        <a:gd name="connsiteY9" fmla="*/ 304800 h 407670"/>
                        <a:gd name="connsiteX10" fmla="*/ 851535 w 1559242"/>
                        <a:gd name="connsiteY10" fmla="*/ 339090 h 407670"/>
                        <a:gd name="connsiteX11" fmla="*/ 942976 w 1559242"/>
                        <a:gd name="connsiteY11" fmla="*/ 304800 h 407670"/>
                        <a:gd name="connsiteX12" fmla="*/ 979170 w 1559242"/>
                        <a:gd name="connsiteY12" fmla="*/ 201930 h 407670"/>
                        <a:gd name="connsiteX13" fmla="*/ 943928 w 1559242"/>
                        <a:gd name="connsiteY13" fmla="*/ 100965 h 407670"/>
                        <a:gd name="connsiteX14" fmla="*/ 851535 w 1559242"/>
                        <a:gd name="connsiteY14" fmla="*/ 68580 h 407670"/>
                        <a:gd name="connsiteX15" fmla="*/ 851535 w 1559242"/>
                        <a:gd name="connsiteY15" fmla="*/ 68580 h 407670"/>
                        <a:gd name="connsiteX16" fmla="*/ 1113472 w 1559242"/>
                        <a:gd name="connsiteY16" fmla="*/ 6668 h 407670"/>
                        <a:gd name="connsiteX17" fmla="*/ 1252538 w 1559242"/>
                        <a:gd name="connsiteY17" fmla="*/ 6668 h 407670"/>
                        <a:gd name="connsiteX18" fmla="*/ 1336357 w 1559242"/>
                        <a:gd name="connsiteY18" fmla="*/ 275273 h 407670"/>
                        <a:gd name="connsiteX19" fmla="*/ 1419226 w 1559242"/>
                        <a:gd name="connsiteY19" fmla="*/ 6668 h 407670"/>
                        <a:gd name="connsiteX20" fmla="*/ 1559243 w 1559242"/>
                        <a:gd name="connsiteY20" fmla="*/ 6668 h 407670"/>
                        <a:gd name="connsiteX21" fmla="*/ 1559243 w 1559242"/>
                        <a:gd name="connsiteY21" fmla="*/ 400050 h 407670"/>
                        <a:gd name="connsiteX22" fmla="*/ 1472565 w 1559242"/>
                        <a:gd name="connsiteY22" fmla="*/ 400050 h 407670"/>
                        <a:gd name="connsiteX23" fmla="*/ 1472565 w 1559242"/>
                        <a:gd name="connsiteY23" fmla="*/ 90488 h 407670"/>
                        <a:gd name="connsiteX24" fmla="*/ 1381126 w 1559242"/>
                        <a:gd name="connsiteY24" fmla="*/ 400050 h 407670"/>
                        <a:gd name="connsiteX25" fmla="*/ 1291590 w 1559242"/>
                        <a:gd name="connsiteY25" fmla="*/ 400050 h 407670"/>
                        <a:gd name="connsiteX26" fmla="*/ 1200151 w 1559242"/>
                        <a:gd name="connsiteY26" fmla="*/ 90488 h 407670"/>
                        <a:gd name="connsiteX27" fmla="*/ 1200151 w 1559242"/>
                        <a:gd name="connsiteY27" fmla="*/ 400050 h 407670"/>
                        <a:gd name="connsiteX28" fmla="*/ 1113472 w 1559242"/>
                        <a:gd name="connsiteY28" fmla="*/ 400050 h 407670"/>
                        <a:gd name="connsiteX29" fmla="*/ 1113472 w 1559242"/>
                        <a:gd name="connsiteY29" fmla="*/ 6668 h 407670"/>
                        <a:gd name="connsiteX30" fmla="*/ 1113472 w 1559242"/>
                        <a:gd name="connsiteY30" fmla="*/ 6668 h 407670"/>
                        <a:gd name="connsiteX31" fmla="*/ 850582 w 1559242"/>
                        <a:gd name="connsiteY31" fmla="*/ 0 h 407670"/>
                        <a:gd name="connsiteX32" fmla="*/ 1013460 w 1559242"/>
                        <a:gd name="connsiteY32" fmla="*/ 54293 h 407670"/>
                        <a:gd name="connsiteX33" fmla="*/ 1074420 w 1559242"/>
                        <a:gd name="connsiteY33" fmla="*/ 203835 h 407670"/>
                        <a:gd name="connsiteX34" fmla="*/ 1013460 w 1559242"/>
                        <a:gd name="connsiteY34" fmla="*/ 352425 h 407670"/>
                        <a:gd name="connsiteX35" fmla="*/ 850582 w 1559242"/>
                        <a:gd name="connsiteY35" fmla="*/ 405765 h 407670"/>
                        <a:gd name="connsiteX36" fmla="*/ 686753 w 1559242"/>
                        <a:gd name="connsiteY36" fmla="*/ 352425 h 407670"/>
                        <a:gd name="connsiteX37" fmla="*/ 625793 w 1559242"/>
                        <a:gd name="connsiteY37" fmla="*/ 204788 h 407670"/>
                        <a:gd name="connsiteX38" fmla="*/ 646747 w 1559242"/>
                        <a:gd name="connsiteY38" fmla="*/ 103823 h 407670"/>
                        <a:gd name="connsiteX39" fmla="*/ 689610 w 1559242"/>
                        <a:gd name="connsiteY39" fmla="*/ 49530 h 407670"/>
                        <a:gd name="connsiteX40" fmla="*/ 749618 w 1559242"/>
                        <a:gd name="connsiteY40" fmla="*/ 14288 h 407670"/>
                        <a:gd name="connsiteX41" fmla="*/ 850582 w 1559242"/>
                        <a:gd name="connsiteY41" fmla="*/ 0 h 407670"/>
                        <a:gd name="connsiteX42" fmla="*/ 850582 w 1559242"/>
                        <a:gd name="connsiteY42" fmla="*/ 0 h 407670"/>
                        <a:gd name="connsiteX43" fmla="*/ 376238 w 1559242"/>
                        <a:gd name="connsiteY43" fmla="*/ 0 h 407670"/>
                        <a:gd name="connsiteX44" fmla="*/ 513398 w 1559242"/>
                        <a:gd name="connsiteY44" fmla="*/ 42863 h 407670"/>
                        <a:gd name="connsiteX45" fmla="*/ 561023 w 1559242"/>
                        <a:gd name="connsiteY45" fmla="*/ 115253 h 407670"/>
                        <a:gd name="connsiteX46" fmla="*/ 468630 w 1559242"/>
                        <a:gd name="connsiteY46" fmla="*/ 134303 h 407670"/>
                        <a:gd name="connsiteX47" fmla="*/ 434340 w 1559242"/>
                        <a:gd name="connsiteY47" fmla="*/ 85725 h 407670"/>
                        <a:gd name="connsiteX48" fmla="*/ 371475 w 1559242"/>
                        <a:gd name="connsiteY48" fmla="*/ 67628 h 407670"/>
                        <a:gd name="connsiteX49" fmla="*/ 288607 w 1559242"/>
                        <a:gd name="connsiteY49" fmla="*/ 99060 h 407670"/>
                        <a:gd name="connsiteX50" fmla="*/ 256223 w 1559242"/>
                        <a:gd name="connsiteY50" fmla="*/ 200978 h 407670"/>
                        <a:gd name="connsiteX51" fmla="*/ 287655 w 1559242"/>
                        <a:gd name="connsiteY51" fmla="*/ 307658 h 407670"/>
                        <a:gd name="connsiteX52" fmla="*/ 369570 w 1559242"/>
                        <a:gd name="connsiteY52" fmla="*/ 339090 h 407670"/>
                        <a:gd name="connsiteX53" fmla="*/ 433388 w 1559242"/>
                        <a:gd name="connsiteY53" fmla="*/ 319088 h 407670"/>
                        <a:gd name="connsiteX54" fmla="*/ 471488 w 1559242"/>
                        <a:gd name="connsiteY54" fmla="*/ 256223 h 407670"/>
                        <a:gd name="connsiteX55" fmla="*/ 561975 w 1559242"/>
                        <a:gd name="connsiteY55" fmla="*/ 280988 h 407670"/>
                        <a:gd name="connsiteX56" fmla="*/ 492443 w 1559242"/>
                        <a:gd name="connsiteY56" fmla="*/ 376238 h 407670"/>
                        <a:gd name="connsiteX57" fmla="*/ 369570 w 1559242"/>
                        <a:gd name="connsiteY57" fmla="*/ 407670 h 407670"/>
                        <a:gd name="connsiteX58" fmla="*/ 218123 w 1559242"/>
                        <a:gd name="connsiteY58" fmla="*/ 354330 h 407670"/>
                        <a:gd name="connsiteX59" fmla="*/ 159068 w 1559242"/>
                        <a:gd name="connsiteY59" fmla="*/ 207645 h 407670"/>
                        <a:gd name="connsiteX60" fmla="*/ 218123 w 1559242"/>
                        <a:gd name="connsiteY60" fmla="*/ 55245 h 407670"/>
                        <a:gd name="connsiteX61" fmla="*/ 376238 w 1559242"/>
                        <a:gd name="connsiteY61" fmla="*/ 0 h 407670"/>
                        <a:gd name="connsiteX62" fmla="*/ 376238 w 1559242"/>
                        <a:gd name="connsiteY62"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59242" h="407670">
                          <a:moveTo>
                            <a:pt x="0" y="324803"/>
                          </a:moveTo>
                          <a:lnTo>
                            <a:pt x="88582" y="324803"/>
                          </a:lnTo>
                          <a:lnTo>
                            <a:pt x="88582" y="400050"/>
                          </a:lnTo>
                          <a:lnTo>
                            <a:pt x="0" y="400050"/>
                          </a:lnTo>
                          <a:lnTo>
                            <a:pt x="0" y="324803"/>
                          </a:lnTo>
                          <a:lnTo>
                            <a:pt x="0" y="324803"/>
                          </a:lnTo>
                          <a:close/>
                          <a:moveTo>
                            <a:pt x="851535" y="68580"/>
                          </a:moveTo>
                          <a:cubicBezTo>
                            <a:pt x="813435" y="68580"/>
                            <a:pt x="782003" y="80010"/>
                            <a:pt x="758190" y="101918"/>
                          </a:cubicBezTo>
                          <a:cubicBezTo>
                            <a:pt x="734378" y="124778"/>
                            <a:pt x="722947" y="158115"/>
                            <a:pt x="722947" y="203835"/>
                          </a:cubicBezTo>
                          <a:cubicBezTo>
                            <a:pt x="722947" y="248603"/>
                            <a:pt x="735330" y="281940"/>
                            <a:pt x="759143" y="304800"/>
                          </a:cubicBezTo>
                          <a:cubicBezTo>
                            <a:pt x="782955" y="327660"/>
                            <a:pt x="814388" y="339090"/>
                            <a:pt x="851535" y="339090"/>
                          </a:cubicBezTo>
                          <a:cubicBezTo>
                            <a:pt x="888682" y="339090"/>
                            <a:pt x="919163" y="327660"/>
                            <a:pt x="942976" y="304800"/>
                          </a:cubicBezTo>
                          <a:cubicBezTo>
                            <a:pt x="966788" y="281940"/>
                            <a:pt x="979170" y="247650"/>
                            <a:pt x="979170" y="201930"/>
                          </a:cubicBezTo>
                          <a:cubicBezTo>
                            <a:pt x="979170" y="157163"/>
                            <a:pt x="967740" y="122873"/>
                            <a:pt x="943928" y="100965"/>
                          </a:cubicBezTo>
                          <a:cubicBezTo>
                            <a:pt x="920115" y="79058"/>
                            <a:pt x="889635" y="68580"/>
                            <a:pt x="851535" y="68580"/>
                          </a:cubicBezTo>
                          <a:lnTo>
                            <a:pt x="851535" y="68580"/>
                          </a:lnTo>
                          <a:close/>
                          <a:moveTo>
                            <a:pt x="1113472" y="6668"/>
                          </a:moveTo>
                          <a:lnTo>
                            <a:pt x="1252538" y="6668"/>
                          </a:lnTo>
                          <a:lnTo>
                            <a:pt x="1336357" y="275273"/>
                          </a:lnTo>
                          <a:lnTo>
                            <a:pt x="1419226" y="6668"/>
                          </a:lnTo>
                          <a:lnTo>
                            <a:pt x="1559243" y="6668"/>
                          </a:lnTo>
                          <a:lnTo>
                            <a:pt x="1559243" y="400050"/>
                          </a:lnTo>
                          <a:lnTo>
                            <a:pt x="1472565" y="400050"/>
                          </a:lnTo>
                          <a:lnTo>
                            <a:pt x="1472565" y="90488"/>
                          </a:lnTo>
                          <a:lnTo>
                            <a:pt x="1381126" y="400050"/>
                          </a:lnTo>
                          <a:lnTo>
                            <a:pt x="1291590" y="400050"/>
                          </a:lnTo>
                          <a:lnTo>
                            <a:pt x="1200151" y="90488"/>
                          </a:lnTo>
                          <a:lnTo>
                            <a:pt x="1200151" y="400050"/>
                          </a:lnTo>
                          <a:lnTo>
                            <a:pt x="1113472" y="400050"/>
                          </a:lnTo>
                          <a:lnTo>
                            <a:pt x="1113472" y="6668"/>
                          </a:lnTo>
                          <a:lnTo>
                            <a:pt x="1113472" y="6668"/>
                          </a:lnTo>
                          <a:close/>
                          <a:moveTo>
                            <a:pt x="850582" y="0"/>
                          </a:moveTo>
                          <a:cubicBezTo>
                            <a:pt x="918210" y="0"/>
                            <a:pt x="973455" y="18098"/>
                            <a:pt x="1013460" y="54293"/>
                          </a:cubicBezTo>
                          <a:cubicBezTo>
                            <a:pt x="1054418" y="90488"/>
                            <a:pt x="1074420" y="140018"/>
                            <a:pt x="1074420" y="203835"/>
                          </a:cubicBezTo>
                          <a:cubicBezTo>
                            <a:pt x="1074420" y="267653"/>
                            <a:pt x="1054418" y="317183"/>
                            <a:pt x="1013460" y="352425"/>
                          </a:cubicBezTo>
                          <a:cubicBezTo>
                            <a:pt x="972503" y="388620"/>
                            <a:pt x="919163" y="405765"/>
                            <a:pt x="850582" y="405765"/>
                          </a:cubicBezTo>
                          <a:cubicBezTo>
                            <a:pt x="782003" y="405765"/>
                            <a:pt x="727710" y="387668"/>
                            <a:pt x="686753" y="352425"/>
                          </a:cubicBezTo>
                          <a:cubicBezTo>
                            <a:pt x="645795" y="317183"/>
                            <a:pt x="625793" y="267653"/>
                            <a:pt x="625793" y="204788"/>
                          </a:cubicBezTo>
                          <a:cubicBezTo>
                            <a:pt x="625793" y="164783"/>
                            <a:pt x="632460" y="131445"/>
                            <a:pt x="646747" y="103823"/>
                          </a:cubicBezTo>
                          <a:cubicBezTo>
                            <a:pt x="657226" y="83820"/>
                            <a:pt x="671513" y="65723"/>
                            <a:pt x="689610" y="49530"/>
                          </a:cubicBezTo>
                          <a:cubicBezTo>
                            <a:pt x="707707" y="33338"/>
                            <a:pt x="727710" y="21908"/>
                            <a:pt x="749618" y="14288"/>
                          </a:cubicBezTo>
                          <a:cubicBezTo>
                            <a:pt x="779145" y="5715"/>
                            <a:pt x="812482" y="0"/>
                            <a:pt x="850582" y="0"/>
                          </a:cubicBezTo>
                          <a:lnTo>
                            <a:pt x="850582" y="0"/>
                          </a:lnTo>
                          <a:close/>
                          <a:moveTo>
                            <a:pt x="376238" y="0"/>
                          </a:moveTo>
                          <a:cubicBezTo>
                            <a:pt x="432435" y="0"/>
                            <a:pt x="478155" y="14288"/>
                            <a:pt x="513398" y="42863"/>
                          </a:cubicBezTo>
                          <a:cubicBezTo>
                            <a:pt x="534353" y="60008"/>
                            <a:pt x="550545" y="83820"/>
                            <a:pt x="561023" y="115253"/>
                          </a:cubicBezTo>
                          <a:lnTo>
                            <a:pt x="468630" y="134303"/>
                          </a:lnTo>
                          <a:cubicBezTo>
                            <a:pt x="462915" y="114300"/>
                            <a:pt x="451485" y="98108"/>
                            <a:pt x="434340" y="85725"/>
                          </a:cubicBezTo>
                          <a:cubicBezTo>
                            <a:pt x="417195" y="74295"/>
                            <a:pt x="396240" y="67628"/>
                            <a:pt x="371475" y="67628"/>
                          </a:cubicBezTo>
                          <a:cubicBezTo>
                            <a:pt x="337185" y="67628"/>
                            <a:pt x="309563" y="78105"/>
                            <a:pt x="288607" y="99060"/>
                          </a:cubicBezTo>
                          <a:cubicBezTo>
                            <a:pt x="267653" y="120015"/>
                            <a:pt x="256223" y="154305"/>
                            <a:pt x="256223" y="200978"/>
                          </a:cubicBezTo>
                          <a:cubicBezTo>
                            <a:pt x="256223" y="250508"/>
                            <a:pt x="266700" y="285750"/>
                            <a:pt x="287655" y="307658"/>
                          </a:cubicBezTo>
                          <a:cubicBezTo>
                            <a:pt x="308610" y="328613"/>
                            <a:pt x="336232" y="339090"/>
                            <a:pt x="369570" y="339090"/>
                          </a:cubicBezTo>
                          <a:cubicBezTo>
                            <a:pt x="394335" y="339090"/>
                            <a:pt x="415290" y="332423"/>
                            <a:pt x="433388" y="319088"/>
                          </a:cubicBezTo>
                          <a:cubicBezTo>
                            <a:pt x="451485" y="305753"/>
                            <a:pt x="463868" y="284798"/>
                            <a:pt x="471488" y="256223"/>
                          </a:cubicBezTo>
                          <a:lnTo>
                            <a:pt x="561975" y="280988"/>
                          </a:lnTo>
                          <a:cubicBezTo>
                            <a:pt x="547688" y="323850"/>
                            <a:pt x="524828" y="356235"/>
                            <a:pt x="492443" y="376238"/>
                          </a:cubicBezTo>
                          <a:cubicBezTo>
                            <a:pt x="460057" y="397193"/>
                            <a:pt x="419100" y="407670"/>
                            <a:pt x="369570" y="407670"/>
                          </a:cubicBezTo>
                          <a:cubicBezTo>
                            <a:pt x="308610" y="407670"/>
                            <a:pt x="258128" y="389573"/>
                            <a:pt x="218123" y="354330"/>
                          </a:cubicBezTo>
                          <a:cubicBezTo>
                            <a:pt x="179070" y="319088"/>
                            <a:pt x="159068" y="269558"/>
                            <a:pt x="159068" y="207645"/>
                          </a:cubicBezTo>
                          <a:cubicBezTo>
                            <a:pt x="159068" y="141923"/>
                            <a:pt x="179070" y="91440"/>
                            <a:pt x="218123" y="55245"/>
                          </a:cubicBezTo>
                          <a:cubicBezTo>
                            <a:pt x="257175" y="19050"/>
                            <a:pt x="311468" y="0"/>
                            <a:pt x="376238" y="0"/>
                          </a:cubicBezTo>
                          <a:lnTo>
                            <a:pt x="376238" y="0"/>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grpSp>
          </p:grpSp>
        </p:grpSp>
      </p:grpSp>
      <p:sp>
        <p:nvSpPr>
          <p:cNvPr id="16" name="TextBox 7">
            <a:extLst>
              <a:ext uri="{FF2B5EF4-FFF2-40B4-BE49-F238E27FC236}">
                <a16:creationId xmlns:a16="http://schemas.microsoft.com/office/drawing/2014/main" id="{385276AF-7159-F293-48CF-F0790C205E4E}"/>
              </a:ext>
            </a:extLst>
          </p:cNvPr>
          <p:cNvSpPr txBox="1"/>
          <p:nvPr/>
        </p:nvSpPr>
        <p:spPr>
          <a:xfrm>
            <a:off x="2948683" y="4501621"/>
            <a:ext cx="12191999" cy="830997"/>
          </a:xfrm>
          <a:prstGeom prst="rect">
            <a:avLst/>
          </a:prstGeom>
          <a:noFill/>
        </p:spPr>
        <p:txBody>
          <a:bodyPr wrap="square" rtlCol="0" anchor="ctr">
            <a:spAutoFit/>
          </a:bodyPr>
          <a:lstStyle/>
          <a:p>
            <a:pPr algn="ctr"/>
            <a:r>
              <a:rPr lang="en-US" sz="4800" dirty="0">
                <a:solidFill>
                  <a:schemeClr val="bg1"/>
                </a:solidFill>
                <a:latin typeface="+mj-lt"/>
              </a:rPr>
              <a:t>Free PPT Templates</a:t>
            </a:r>
            <a:endParaRPr lang="ko-KR" altLang="en-US" sz="4800" dirty="0">
              <a:solidFill>
                <a:schemeClr val="bg1"/>
              </a:solidFill>
              <a:latin typeface="+mj-lt"/>
              <a:cs typeface="Arial" pitchFamily="34" charset="0"/>
            </a:endParaRPr>
          </a:p>
        </p:txBody>
      </p:sp>
      <p:sp>
        <p:nvSpPr>
          <p:cNvPr id="17" name="TextBox 3">
            <a:hlinkClick r:id="rId3"/>
            <a:extLst>
              <a:ext uri="{FF2B5EF4-FFF2-40B4-BE49-F238E27FC236}">
                <a16:creationId xmlns:a16="http://schemas.microsoft.com/office/drawing/2014/main" id="{238AF629-9997-3FAF-0AE3-DB7149548D08}"/>
              </a:ext>
            </a:extLst>
          </p:cNvPr>
          <p:cNvSpPr txBox="1"/>
          <p:nvPr/>
        </p:nvSpPr>
        <p:spPr>
          <a:xfrm>
            <a:off x="2013736" y="6208437"/>
            <a:ext cx="12191996"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hlinkClick r:id="rId3">
                  <a:extLst>
                    <a:ext uri="{A12FA001-AC4F-418D-AE19-62706E023703}">
                      <ahyp:hlinkClr xmlns:ahyp="http://schemas.microsoft.com/office/drawing/2018/hyperlinkcolor" val="tx"/>
                    </a:ext>
                  </a:extLst>
                </a:hlinkClick>
              </a:rPr>
              <a:t>http://www.free-powerpoint-templates-design.com</a:t>
            </a:r>
            <a:endParaRPr lang="ko-KR" altLang="en-US" sz="2800" dirty="0">
              <a:solidFill>
                <a:schemeClr val="bg1"/>
              </a:solidFill>
              <a:cs typeface="Arial" pitchFamily="34" charset="0"/>
            </a:endParaRPr>
          </a:p>
        </p:txBody>
      </p:sp>
    </p:spTree>
    <p:extLst>
      <p:ext uri="{BB962C8B-B14F-4D97-AF65-F5344CB8AC3E}">
        <p14:creationId xmlns:p14="http://schemas.microsoft.com/office/powerpoint/2010/main" val="103314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461394" y="4115628"/>
            <a:ext cx="4241235" cy="2585323"/>
          </a:xfrm>
          <a:prstGeom prst="rect">
            <a:avLst/>
          </a:prstGeom>
          <a:noFill/>
        </p:spPr>
        <p:txBody>
          <a:bodyPr wrap="square" rtlCol="0" anchor="ctr">
            <a:spAutoFit/>
          </a:bodyPr>
          <a:lstStyle/>
          <a:p>
            <a:r>
              <a:rPr lang="fr-CA" altLang="ko-KR" sz="5400" dirty="0">
                <a:solidFill>
                  <a:schemeClr val="bg1"/>
                </a:solidFill>
                <a:cs typeface="Arial" pitchFamily="34" charset="0"/>
              </a:rPr>
              <a:t>Contenu de la présentation</a:t>
            </a:r>
            <a:endParaRPr lang="ko-KR" altLang="en-US" sz="5400" dirty="0">
              <a:solidFill>
                <a:schemeClr val="bg1"/>
              </a:solidFill>
              <a:cs typeface="Arial" pitchFamily="34" charset="0"/>
            </a:endParaRPr>
          </a:p>
        </p:txBody>
      </p:sp>
      <p:sp>
        <p:nvSpPr>
          <p:cNvPr id="5" name="Oval 4">
            <a:extLst>
              <a:ext uri="{FF2B5EF4-FFF2-40B4-BE49-F238E27FC236}">
                <a16:creationId xmlns:a16="http://schemas.microsoft.com/office/drawing/2014/main" id="{CEEC233A-BD03-476B-A93D-DF1278FEE79D}"/>
              </a:ext>
            </a:extLst>
          </p:cNvPr>
          <p:cNvSpPr>
            <a:spLocks noChangeAspect="1"/>
          </p:cNvSpPr>
          <p:nvPr/>
        </p:nvSpPr>
        <p:spPr>
          <a:xfrm>
            <a:off x="5626854" y="5606154"/>
            <a:ext cx="731520" cy="731520"/>
          </a:xfrm>
          <a:prstGeom prst="ellipse">
            <a:avLst/>
          </a:prstGeom>
          <a:solidFill>
            <a:schemeClr val="accent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6" name="Oval 5">
            <a:extLst>
              <a:ext uri="{FF2B5EF4-FFF2-40B4-BE49-F238E27FC236}">
                <a16:creationId xmlns:a16="http://schemas.microsoft.com/office/drawing/2014/main" id="{5D8550FA-DE31-4CA1-A402-B988BCA77C6E}"/>
              </a:ext>
            </a:extLst>
          </p:cNvPr>
          <p:cNvSpPr>
            <a:spLocks noChangeAspect="1"/>
          </p:cNvSpPr>
          <p:nvPr/>
        </p:nvSpPr>
        <p:spPr>
          <a:xfrm>
            <a:off x="5610812" y="4610066"/>
            <a:ext cx="731520" cy="731520"/>
          </a:xfrm>
          <a:prstGeom prst="ellipse">
            <a:avLst/>
          </a:prstGeom>
          <a:solidFill>
            <a:schemeClr val="accent2"/>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7" name="Oval 6">
            <a:extLst>
              <a:ext uri="{FF2B5EF4-FFF2-40B4-BE49-F238E27FC236}">
                <a16:creationId xmlns:a16="http://schemas.microsoft.com/office/drawing/2014/main" id="{BE1E0340-DB55-4530-A1BE-C0ECA893512D}"/>
              </a:ext>
            </a:extLst>
          </p:cNvPr>
          <p:cNvSpPr>
            <a:spLocks noChangeAspect="1"/>
          </p:cNvSpPr>
          <p:nvPr/>
        </p:nvSpPr>
        <p:spPr>
          <a:xfrm>
            <a:off x="5645410" y="2644761"/>
            <a:ext cx="731520" cy="731520"/>
          </a:xfrm>
          <a:prstGeom prst="ellipse">
            <a:avLst/>
          </a:prstGeom>
          <a:solidFill>
            <a:schemeClr val="accent3"/>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8" name="Oval 7">
            <a:extLst>
              <a:ext uri="{FF2B5EF4-FFF2-40B4-BE49-F238E27FC236}">
                <a16:creationId xmlns:a16="http://schemas.microsoft.com/office/drawing/2014/main" id="{31D8FADF-1D74-4928-8796-D7E950BC741E}"/>
              </a:ext>
            </a:extLst>
          </p:cNvPr>
          <p:cNvSpPr>
            <a:spLocks noChangeAspect="1"/>
          </p:cNvSpPr>
          <p:nvPr/>
        </p:nvSpPr>
        <p:spPr>
          <a:xfrm>
            <a:off x="5632221" y="219201"/>
            <a:ext cx="731520" cy="731520"/>
          </a:xfrm>
          <a:prstGeom prst="ellipse">
            <a:avLst/>
          </a:prstGeom>
          <a:solidFill>
            <a:schemeClr val="accent4"/>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9" name="TextBox 8">
            <a:extLst>
              <a:ext uri="{FF2B5EF4-FFF2-40B4-BE49-F238E27FC236}">
                <a16:creationId xmlns:a16="http://schemas.microsoft.com/office/drawing/2014/main" id="{046F1C30-5C5E-4005-A7A4-DB2B5E725CFF}"/>
              </a:ext>
            </a:extLst>
          </p:cNvPr>
          <p:cNvSpPr txBox="1"/>
          <p:nvPr/>
        </p:nvSpPr>
        <p:spPr>
          <a:xfrm>
            <a:off x="5646288" y="283036"/>
            <a:ext cx="703386" cy="603851"/>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1</a:t>
            </a:r>
            <a:endParaRPr lang="ko-KR" altLang="en-US" sz="3200" b="1" dirty="0">
              <a:solidFill>
                <a:schemeClr val="bg1"/>
              </a:solidFill>
              <a:cs typeface="Arial" pitchFamily="34" charset="0"/>
            </a:endParaRPr>
          </a:p>
        </p:txBody>
      </p:sp>
      <p:grpSp>
        <p:nvGrpSpPr>
          <p:cNvPr id="10" name="Group 9">
            <a:extLst>
              <a:ext uri="{FF2B5EF4-FFF2-40B4-BE49-F238E27FC236}">
                <a16:creationId xmlns:a16="http://schemas.microsoft.com/office/drawing/2014/main" id="{404483E1-D593-4390-B45A-3FA9347ADAA0}"/>
              </a:ext>
            </a:extLst>
          </p:cNvPr>
          <p:cNvGrpSpPr/>
          <p:nvPr/>
        </p:nvGrpSpPr>
        <p:grpSpPr>
          <a:xfrm>
            <a:off x="6369730" y="301411"/>
            <a:ext cx="5500636" cy="1024443"/>
            <a:chOff x="1797648" y="951079"/>
            <a:chExt cx="5500636" cy="1024443"/>
          </a:xfrm>
        </p:grpSpPr>
        <p:sp>
          <p:nvSpPr>
            <p:cNvPr id="11" name="TextBox 10">
              <a:extLst>
                <a:ext uri="{FF2B5EF4-FFF2-40B4-BE49-F238E27FC236}">
                  <a16:creationId xmlns:a16="http://schemas.microsoft.com/office/drawing/2014/main" id="{C282BA3B-7453-43BA-94E7-D5EC46E06D68}"/>
                </a:ext>
              </a:extLst>
            </p:cNvPr>
            <p:cNvSpPr txBox="1"/>
            <p:nvPr/>
          </p:nvSpPr>
          <p:spPr>
            <a:xfrm>
              <a:off x="1797648" y="951079"/>
              <a:ext cx="4361012" cy="338554"/>
            </a:xfrm>
            <a:prstGeom prst="rect">
              <a:avLst/>
            </a:prstGeom>
            <a:noFill/>
          </p:spPr>
          <p:txBody>
            <a:bodyPr wrap="square" lIns="108000" rIns="108000" rtlCol="0">
              <a:spAutoFit/>
            </a:bodyPr>
            <a:lstStyle/>
            <a:p>
              <a:r>
                <a:rPr lang="fr-CA" altLang="ko-KR" sz="1600" b="1" dirty="0">
                  <a:solidFill>
                    <a:schemeClr val="accent4"/>
                  </a:solidFill>
                  <a:cs typeface="Arial" pitchFamily="34" charset="0"/>
                </a:rPr>
                <a:t>LA PROBLÉMATIQUE</a:t>
              </a:r>
              <a:endParaRPr lang="ko-KR" altLang="en-US" sz="1600" b="1" dirty="0">
                <a:solidFill>
                  <a:schemeClr val="accent4"/>
                </a:solidFill>
                <a:cs typeface="Arial" pitchFamily="34" charset="0"/>
              </a:endParaRPr>
            </a:p>
          </p:txBody>
        </p:sp>
        <p:sp>
          <p:nvSpPr>
            <p:cNvPr id="13" name="TextBox 12">
              <a:extLst>
                <a:ext uri="{FF2B5EF4-FFF2-40B4-BE49-F238E27FC236}">
                  <a16:creationId xmlns:a16="http://schemas.microsoft.com/office/drawing/2014/main" id="{F56EFCF2-AEAA-4DEB-B93C-6E87DB134262}"/>
                </a:ext>
              </a:extLst>
            </p:cNvPr>
            <p:cNvSpPr txBox="1"/>
            <p:nvPr/>
          </p:nvSpPr>
          <p:spPr>
            <a:xfrm>
              <a:off x="2147566" y="1698523"/>
              <a:ext cx="5150718" cy="276999"/>
            </a:xfrm>
            <a:prstGeom prst="rect">
              <a:avLst/>
            </a:prstGeom>
            <a:noFill/>
          </p:spPr>
          <p:txBody>
            <a:bodyPr wrap="square" rtlCol="0">
              <a:spAutoFit/>
            </a:bodyPr>
            <a:lstStyle/>
            <a:p>
              <a:pPr marL="228600" indent="-228600">
                <a:buFont typeface="Wingdings" panose="05000000000000000000" pitchFamily="2" charset="2"/>
                <a:buChar char="Ø"/>
              </a:pPr>
              <a:endParaRPr lang="ko-KR" altLang="en-US" sz="1200" dirty="0">
                <a:solidFill>
                  <a:schemeClr val="bg1"/>
                </a:solidFill>
                <a:cs typeface="Arial" pitchFamily="34" charset="0"/>
              </a:endParaRPr>
            </a:p>
          </p:txBody>
        </p:sp>
      </p:grpSp>
      <p:sp>
        <p:nvSpPr>
          <p:cNvPr id="14" name="TextBox 13">
            <a:extLst>
              <a:ext uri="{FF2B5EF4-FFF2-40B4-BE49-F238E27FC236}">
                <a16:creationId xmlns:a16="http://schemas.microsoft.com/office/drawing/2014/main" id="{9BB01505-7FC3-4CFF-9C50-CBDA5523A059}"/>
              </a:ext>
            </a:extLst>
          </p:cNvPr>
          <p:cNvSpPr txBox="1"/>
          <p:nvPr/>
        </p:nvSpPr>
        <p:spPr>
          <a:xfrm>
            <a:off x="5672666" y="2726456"/>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2</a:t>
            </a:r>
            <a:endParaRPr lang="ko-KR" altLang="en-US" sz="3200" b="1" dirty="0">
              <a:solidFill>
                <a:schemeClr val="bg1"/>
              </a:solidFill>
              <a:cs typeface="Arial" pitchFamily="34" charset="0"/>
            </a:endParaRPr>
          </a:p>
        </p:txBody>
      </p:sp>
      <p:grpSp>
        <p:nvGrpSpPr>
          <p:cNvPr id="15" name="Group 14">
            <a:extLst>
              <a:ext uri="{FF2B5EF4-FFF2-40B4-BE49-F238E27FC236}">
                <a16:creationId xmlns:a16="http://schemas.microsoft.com/office/drawing/2014/main" id="{840DD14D-4CA4-432E-B92A-2AF275F527A8}"/>
              </a:ext>
            </a:extLst>
          </p:cNvPr>
          <p:cNvGrpSpPr/>
          <p:nvPr/>
        </p:nvGrpSpPr>
        <p:grpSpPr>
          <a:xfrm>
            <a:off x="6378837" y="686805"/>
            <a:ext cx="5480312" cy="2338745"/>
            <a:chOff x="1776021" y="629284"/>
            <a:chExt cx="5480312" cy="2338745"/>
          </a:xfrm>
        </p:grpSpPr>
        <p:sp>
          <p:nvSpPr>
            <p:cNvPr id="16" name="TextBox 15">
              <a:extLst>
                <a:ext uri="{FF2B5EF4-FFF2-40B4-BE49-F238E27FC236}">
                  <a16:creationId xmlns:a16="http://schemas.microsoft.com/office/drawing/2014/main" id="{89F30679-F535-411F-9928-4398F5E14659}"/>
                </a:ext>
              </a:extLst>
            </p:cNvPr>
            <p:cNvSpPr txBox="1"/>
            <p:nvPr/>
          </p:nvSpPr>
          <p:spPr>
            <a:xfrm>
              <a:off x="1776021" y="2629475"/>
              <a:ext cx="4478458" cy="338554"/>
            </a:xfrm>
            <a:prstGeom prst="rect">
              <a:avLst/>
            </a:prstGeom>
            <a:noFill/>
          </p:spPr>
          <p:txBody>
            <a:bodyPr wrap="square" lIns="108000" rIns="108000" rtlCol="0">
              <a:spAutoFit/>
            </a:bodyPr>
            <a:lstStyle/>
            <a:p>
              <a:r>
                <a:rPr lang="fr-CA" altLang="ko-KR" sz="1600" b="1" dirty="0">
                  <a:solidFill>
                    <a:schemeClr val="accent3"/>
                  </a:solidFill>
                  <a:cs typeface="Arial" pitchFamily="34" charset="0"/>
                </a:rPr>
                <a:t>LE CADRE DE RÉFÉRENCE</a:t>
              </a:r>
              <a:endParaRPr lang="ko-KR" altLang="en-US" sz="16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id="{EF0EEBAF-3BD3-4E13-96AA-6288671CEBF1}"/>
                </a:ext>
              </a:extLst>
            </p:cNvPr>
            <p:cNvSpPr txBox="1"/>
            <p:nvPr/>
          </p:nvSpPr>
          <p:spPr>
            <a:xfrm>
              <a:off x="2105615" y="629284"/>
              <a:ext cx="5150718"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La compréhension inférentielle en lecture</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64D1B6AF-45C4-461D-8138-D5E850A38AF5}"/>
                </a:ext>
              </a:extLst>
            </p:cNvPr>
            <p:cNvSpPr txBox="1"/>
            <p:nvPr/>
          </p:nvSpPr>
          <p:spPr>
            <a:xfrm>
              <a:off x="2105615" y="1000784"/>
              <a:ext cx="5150718"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Le trouble du développement du langage et les difficultés en lecture</a:t>
              </a:r>
              <a:endParaRPr lang="ko-KR" altLang="en-US" sz="1200" dirty="0">
                <a:solidFill>
                  <a:schemeClr val="bg1"/>
                </a:solidFill>
                <a:cs typeface="Arial" pitchFamily="34" charset="0"/>
              </a:endParaRPr>
            </a:p>
          </p:txBody>
        </p:sp>
      </p:grpSp>
      <p:sp>
        <p:nvSpPr>
          <p:cNvPr id="19" name="TextBox 18">
            <a:extLst>
              <a:ext uri="{FF2B5EF4-FFF2-40B4-BE49-F238E27FC236}">
                <a16:creationId xmlns:a16="http://schemas.microsoft.com/office/drawing/2014/main" id="{06BAA981-0E4D-406B-A1FB-730D57E9690F}"/>
              </a:ext>
            </a:extLst>
          </p:cNvPr>
          <p:cNvSpPr txBox="1"/>
          <p:nvPr/>
        </p:nvSpPr>
        <p:spPr>
          <a:xfrm>
            <a:off x="5638068" y="4690546"/>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3</a:t>
            </a:r>
            <a:endParaRPr lang="ko-KR" altLang="en-US" sz="32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id="{70698A36-CE29-42BE-8C06-4C9A00B3DA1C}"/>
              </a:ext>
            </a:extLst>
          </p:cNvPr>
          <p:cNvGrpSpPr/>
          <p:nvPr/>
        </p:nvGrpSpPr>
        <p:grpSpPr>
          <a:xfrm>
            <a:off x="6369730" y="3917408"/>
            <a:ext cx="5489419" cy="1067151"/>
            <a:chOff x="1797648" y="3059466"/>
            <a:chExt cx="5489419" cy="1067151"/>
          </a:xfrm>
        </p:grpSpPr>
        <p:sp>
          <p:nvSpPr>
            <p:cNvPr id="21" name="TextBox 20">
              <a:extLst>
                <a:ext uri="{FF2B5EF4-FFF2-40B4-BE49-F238E27FC236}">
                  <a16:creationId xmlns:a16="http://schemas.microsoft.com/office/drawing/2014/main" id="{556B44AD-0B24-4E65-9351-2B9EEAD6FF2C}"/>
                </a:ext>
              </a:extLst>
            </p:cNvPr>
            <p:cNvSpPr txBox="1"/>
            <p:nvPr/>
          </p:nvSpPr>
          <p:spPr>
            <a:xfrm>
              <a:off x="1797648" y="3788063"/>
              <a:ext cx="4361010" cy="338554"/>
            </a:xfrm>
            <a:prstGeom prst="rect">
              <a:avLst/>
            </a:prstGeom>
            <a:noFill/>
          </p:spPr>
          <p:txBody>
            <a:bodyPr wrap="square" lIns="108000" rIns="108000" rtlCol="0">
              <a:spAutoFit/>
            </a:bodyPr>
            <a:lstStyle/>
            <a:p>
              <a:r>
                <a:rPr lang="fr-CA" altLang="ko-KR" sz="1600" b="1" dirty="0">
                  <a:solidFill>
                    <a:schemeClr val="accent2"/>
                  </a:solidFill>
                  <a:cs typeface="Arial" pitchFamily="34" charset="0"/>
                </a:rPr>
                <a:t>LA MÉTHODOLOGIE</a:t>
              </a:r>
              <a:endParaRPr lang="ko-KR" altLang="en-US" sz="1600" b="1" dirty="0">
                <a:solidFill>
                  <a:schemeClr val="accent2"/>
                </a:solidFill>
                <a:cs typeface="Arial" pitchFamily="34" charset="0"/>
              </a:endParaRPr>
            </a:p>
          </p:txBody>
        </p:sp>
        <p:sp>
          <p:nvSpPr>
            <p:cNvPr id="22" name="TextBox 21">
              <a:extLst>
                <a:ext uri="{FF2B5EF4-FFF2-40B4-BE49-F238E27FC236}">
                  <a16:creationId xmlns:a16="http://schemas.microsoft.com/office/drawing/2014/main" id="{F9AAC2E0-8F60-40CE-AA51-FD8303A219B6}"/>
                </a:ext>
              </a:extLst>
            </p:cNvPr>
            <p:cNvSpPr txBox="1"/>
            <p:nvPr/>
          </p:nvSpPr>
          <p:spPr>
            <a:xfrm>
              <a:off x="2136350" y="3460349"/>
              <a:ext cx="5150717"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La lecture interactive sous forme de dialogue</a:t>
              </a:r>
              <a:endParaRPr lang="ko-KR" altLang="en-US" sz="1200" dirty="0">
                <a:solidFill>
                  <a:schemeClr val="bg1"/>
                </a:solidFill>
                <a:cs typeface="Arial" pitchFamily="34" charset="0"/>
              </a:endParaRPr>
            </a:p>
          </p:txBody>
        </p:sp>
        <p:sp>
          <p:nvSpPr>
            <p:cNvPr id="23" name="TextBox 22">
              <a:extLst>
                <a:ext uri="{FF2B5EF4-FFF2-40B4-BE49-F238E27FC236}">
                  <a16:creationId xmlns:a16="http://schemas.microsoft.com/office/drawing/2014/main" id="{0B9A3FE4-3AEE-4BA8-8493-0C4144914340}"/>
                </a:ext>
              </a:extLst>
            </p:cNvPr>
            <p:cNvSpPr txBox="1"/>
            <p:nvPr/>
          </p:nvSpPr>
          <p:spPr>
            <a:xfrm>
              <a:off x="2136350" y="3059466"/>
              <a:ext cx="5150717"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Le trouble du développement du langage (TDL)</a:t>
              </a:r>
              <a:endParaRPr lang="ko-KR" altLang="en-US" sz="1200" dirty="0">
                <a:solidFill>
                  <a:schemeClr val="bg1"/>
                </a:solidFill>
                <a:cs typeface="Arial" pitchFamily="34" charset="0"/>
              </a:endParaRPr>
            </a:p>
          </p:txBody>
        </p:sp>
      </p:grpSp>
      <p:sp>
        <p:nvSpPr>
          <p:cNvPr id="24" name="TextBox 23">
            <a:extLst>
              <a:ext uri="{FF2B5EF4-FFF2-40B4-BE49-F238E27FC236}">
                <a16:creationId xmlns:a16="http://schemas.microsoft.com/office/drawing/2014/main" id="{E21ECA1C-525F-4090-8CD2-6CC24E849A16}"/>
              </a:ext>
            </a:extLst>
          </p:cNvPr>
          <p:cNvSpPr txBox="1"/>
          <p:nvPr/>
        </p:nvSpPr>
        <p:spPr>
          <a:xfrm>
            <a:off x="5665324" y="5679526"/>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4</a:t>
            </a:r>
            <a:endParaRPr lang="ko-KR" altLang="en-US" sz="3200" b="1" dirty="0">
              <a:solidFill>
                <a:schemeClr val="bg1"/>
              </a:solidFill>
              <a:cs typeface="Arial" pitchFamily="34" charset="0"/>
            </a:endParaRPr>
          </a:p>
        </p:txBody>
      </p:sp>
      <p:grpSp>
        <p:nvGrpSpPr>
          <p:cNvPr id="25" name="Group 24">
            <a:extLst>
              <a:ext uri="{FF2B5EF4-FFF2-40B4-BE49-F238E27FC236}">
                <a16:creationId xmlns:a16="http://schemas.microsoft.com/office/drawing/2014/main" id="{F16D0586-24E9-4F59-B3B8-4101C2E4E797}"/>
              </a:ext>
            </a:extLst>
          </p:cNvPr>
          <p:cNvGrpSpPr/>
          <p:nvPr/>
        </p:nvGrpSpPr>
        <p:grpSpPr>
          <a:xfrm>
            <a:off x="6396844" y="5107631"/>
            <a:ext cx="5462303" cy="1282561"/>
            <a:chOff x="1852018" y="4729159"/>
            <a:chExt cx="5462303" cy="1282561"/>
          </a:xfrm>
        </p:grpSpPr>
        <p:sp>
          <p:nvSpPr>
            <p:cNvPr id="26" name="TextBox 25">
              <a:extLst>
                <a:ext uri="{FF2B5EF4-FFF2-40B4-BE49-F238E27FC236}">
                  <a16:creationId xmlns:a16="http://schemas.microsoft.com/office/drawing/2014/main" id="{7BB622C7-7C7F-4DA2-957E-7EEA8F670FDE}"/>
                </a:ext>
              </a:extLst>
            </p:cNvPr>
            <p:cNvSpPr txBox="1"/>
            <p:nvPr/>
          </p:nvSpPr>
          <p:spPr>
            <a:xfrm>
              <a:off x="1852018" y="5254887"/>
              <a:ext cx="4092563" cy="338554"/>
            </a:xfrm>
            <a:prstGeom prst="rect">
              <a:avLst/>
            </a:prstGeom>
            <a:noFill/>
          </p:spPr>
          <p:txBody>
            <a:bodyPr wrap="square" lIns="108000" rIns="108000" rtlCol="0">
              <a:spAutoFit/>
            </a:bodyPr>
            <a:lstStyle/>
            <a:p>
              <a:r>
                <a:rPr lang="en-GB" altLang="ko-KR" sz="1600" b="1" dirty="0">
                  <a:solidFill>
                    <a:schemeClr val="accent1"/>
                  </a:solidFill>
                  <a:cs typeface="Arial" pitchFamily="34" charset="0"/>
                </a:rPr>
                <a:t>L’ÉCHÉANCIER</a:t>
              </a:r>
              <a:endParaRPr lang="ko-KR" altLang="en-US" sz="1600" b="1" dirty="0">
                <a:solidFill>
                  <a:schemeClr val="accent1"/>
                </a:solidFill>
                <a:cs typeface="Arial" pitchFamily="34" charset="0"/>
              </a:endParaRPr>
            </a:p>
          </p:txBody>
        </p:sp>
        <p:sp>
          <p:nvSpPr>
            <p:cNvPr id="27" name="TextBox 26">
              <a:extLst>
                <a:ext uri="{FF2B5EF4-FFF2-40B4-BE49-F238E27FC236}">
                  <a16:creationId xmlns:a16="http://schemas.microsoft.com/office/drawing/2014/main" id="{B507B2F3-59D6-4F01-BAC1-84CE8F7FBB40}"/>
                </a:ext>
              </a:extLst>
            </p:cNvPr>
            <p:cNvSpPr txBox="1"/>
            <p:nvPr/>
          </p:nvSpPr>
          <p:spPr>
            <a:xfrm>
              <a:off x="2163605" y="4729159"/>
              <a:ext cx="5150716"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Brève description de l’esquisse de la méthodologie</a:t>
              </a:r>
              <a:endParaRPr lang="ko-KR" altLang="en-US" sz="1200" dirty="0">
                <a:solidFill>
                  <a:schemeClr val="bg1"/>
                </a:solidFill>
                <a:cs typeface="Arial" pitchFamily="34" charset="0"/>
              </a:endParaRPr>
            </a:p>
          </p:txBody>
        </p:sp>
        <p:sp>
          <p:nvSpPr>
            <p:cNvPr id="28" name="TextBox 27">
              <a:extLst>
                <a:ext uri="{FF2B5EF4-FFF2-40B4-BE49-F238E27FC236}">
                  <a16:creationId xmlns:a16="http://schemas.microsoft.com/office/drawing/2014/main" id="{536A5212-4DDE-4E6E-92A8-51B050541ADF}"/>
                </a:ext>
              </a:extLst>
            </p:cNvPr>
            <p:cNvSpPr txBox="1"/>
            <p:nvPr/>
          </p:nvSpPr>
          <p:spPr>
            <a:xfrm>
              <a:off x="2163605" y="5734721"/>
              <a:ext cx="5150716"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Tableau de l’échéancier de réalisation du projet de recherche</a:t>
              </a:r>
              <a:endParaRPr lang="ko-KR" altLang="en-US" sz="1200" dirty="0">
                <a:solidFill>
                  <a:schemeClr val="bg1"/>
                </a:solidFill>
                <a:cs typeface="Arial" pitchFamily="34" charset="0"/>
              </a:endParaRPr>
            </a:p>
          </p:txBody>
        </p:sp>
      </p:grpSp>
      <p:sp>
        <p:nvSpPr>
          <p:cNvPr id="2" name="TextBox 12">
            <a:extLst>
              <a:ext uri="{FF2B5EF4-FFF2-40B4-BE49-F238E27FC236}">
                <a16:creationId xmlns:a16="http://schemas.microsoft.com/office/drawing/2014/main" id="{EF124D19-90F9-D0B0-0B04-9B0B2B05AB58}"/>
              </a:ext>
            </a:extLst>
          </p:cNvPr>
          <p:cNvSpPr txBox="1"/>
          <p:nvPr/>
        </p:nvSpPr>
        <p:spPr>
          <a:xfrm>
            <a:off x="6719648" y="3516565"/>
            <a:ext cx="5150718"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Les inférences en lecture</a:t>
            </a:r>
            <a:endParaRPr lang="ko-KR" altLang="en-US" sz="1200" dirty="0">
              <a:solidFill>
                <a:schemeClr val="bg1"/>
              </a:solidFill>
              <a:cs typeface="Arial" pitchFamily="34" charset="0"/>
            </a:endParaRPr>
          </a:p>
        </p:txBody>
      </p:sp>
      <p:sp>
        <p:nvSpPr>
          <p:cNvPr id="3" name="TextBox 12">
            <a:extLst>
              <a:ext uri="{FF2B5EF4-FFF2-40B4-BE49-F238E27FC236}">
                <a16:creationId xmlns:a16="http://schemas.microsoft.com/office/drawing/2014/main" id="{AC9EB855-292C-24F0-FB8D-49F000204B98}"/>
              </a:ext>
            </a:extLst>
          </p:cNvPr>
          <p:cNvSpPr txBox="1"/>
          <p:nvPr/>
        </p:nvSpPr>
        <p:spPr>
          <a:xfrm>
            <a:off x="6708431" y="1412186"/>
            <a:ext cx="5150718"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Interventions en compréhension de lecture au premier cycle </a:t>
            </a:r>
            <a:endParaRPr lang="ko-KR" altLang="en-US" sz="1200" dirty="0">
              <a:solidFill>
                <a:schemeClr val="bg1"/>
              </a:solidFill>
              <a:cs typeface="Arial" pitchFamily="34" charset="0"/>
            </a:endParaRPr>
          </a:p>
        </p:txBody>
      </p:sp>
      <p:sp>
        <p:nvSpPr>
          <p:cNvPr id="29" name="TextBox 12">
            <a:extLst>
              <a:ext uri="{FF2B5EF4-FFF2-40B4-BE49-F238E27FC236}">
                <a16:creationId xmlns:a16="http://schemas.microsoft.com/office/drawing/2014/main" id="{AD6B88FC-E038-45BA-4AAA-EE3A49178310}"/>
              </a:ext>
            </a:extLst>
          </p:cNvPr>
          <p:cNvSpPr txBox="1"/>
          <p:nvPr/>
        </p:nvSpPr>
        <p:spPr>
          <a:xfrm>
            <a:off x="6719648" y="1834210"/>
            <a:ext cx="5150718"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Le rôle de l’orthopédagogue</a:t>
            </a:r>
            <a:endParaRPr lang="ko-KR" altLang="en-US" sz="1200" dirty="0">
              <a:solidFill>
                <a:schemeClr val="bg1"/>
              </a:solidFill>
              <a:cs typeface="Arial" pitchFamily="34" charset="0"/>
            </a:endParaRPr>
          </a:p>
        </p:txBody>
      </p:sp>
      <p:sp>
        <p:nvSpPr>
          <p:cNvPr id="30" name="TextBox 12">
            <a:extLst>
              <a:ext uri="{FF2B5EF4-FFF2-40B4-BE49-F238E27FC236}">
                <a16:creationId xmlns:a16="http://schemas.microsoft.com/office/drawing/2014/main" id="{2C1C87B0-D254-F590-D525-5C88CAE45ECC}"/>
              </a:ext>
            </a:extLst>
          </p:cNvPr>
          <p:cNvSpPr txBox="1"/>
          <p:nvPr/>
        </p:nvSpPr>
        <p:spPr>
          <a:xfrm>
            <a:off x="6708431" y="2230731"/>
            <a:ext cx="5150718"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La pertinence sociale et la pertinence scientifique</a:t>
            </a:r>
            <a:endParaRPr lang="ko-KR" altLang="en-US" sz="1200" dirty="0">
              <a:solidFill>
                <a:schemeClr val="bg1"/>
              </a:solidFill>
              <a:cs typeface="Arial" pitchFamily="34" charset="0"/>
            </a:endParaRPr>
          </a:p>
        </p:txBody>
      </p:sp>
      <p:sp>
        <p:nvSpPr>
          <p:cNvPr id="32" name="TextBox 12">
            <a:extLst>
              <a:ext uri="{FF2B5EF4-FFF2-40B4-BE49-F238E27FC236}">
                <a16:creationId xmlns:a16="http://schemas.microsoft.com/office/drawing/2014/main" id="{E12B3780-78AB-885A-3E97-CF7C5DA65400}"/>
              </a:ext>
            </a:extLst>
          </p:cNvPr>
          <p:cNvSpPr txBox="1"/>
          <p:nvPr/>
        </p:nvSpPr>
        <p:spPr>
          <a:xfrm>
            <a:off x="6719648" y="3124616"/>
            <a:ext cx="5150718" cy="276999"/>
          </a:xfrm>
          <a:prstGeom prst="rect">
            <a:avLst/>
          </a:prstGeom>
          <a:noFill/>
        </p:spPr>
        <p:txBody>
          <a:bodyPr wrap="square" rtlCol="0">
            <a:spAutoFit/>
          </a:bodyPr>
          <a:lstStyle/>
          <a:p>
            <a:pPr marL="228600" indent="-228600">
              <a:buFont typeface="Wingdings" panose="05000000000000000000" pitchFamily="2" charset="2"/>
              <a:buChar char="Ø"/>
            </a:pPr>
            <a:r>
              <a:rPr lang="fr-CA" altLang="ko-KR" sz="1200" dirty="0">
                <a:solidFill>
                  <a:schemeClr val="bg1"/>
                </a:solidFill>
                <a:cs typeface="Arial" pitchFamily="34" charset="0"/>
              </a:rPr>
              <a:t>La compréhension en lecture</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314882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a:extLst>
              <a:ext uri="{FF2B5EF4-FFF2-40B4-BE49-F238E27FC236}">
                <a16:creationId xmlns:a16="http://schemas.microsoft.com/office/drawing/2014/main" id="{7BFEA89F-AFC2-D772-E6AC-784E8378AD36}"/>
              </a:ext>
            </a:extLst>
          </p:cNvPr>
          <p:cNvSpPr>
            <a:spLocks noChangeAspect="1"/>
          </p:cNvSpPr>
          <p:nvPr/>
        </p:nvSpPr>
        <p:spPr>
          <a:xfrm>
            <a:off x="3551861" y="211320"/>
            <a:ext cx="1413715" cy="1413715"/>
          </a:xfrm>
          <a:prstGeom prst="ellipse">
            <a:avLst/>
          </a:prstGeom>
          <a:solidFill>
            <a:schemeClr val="accent4"/>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7" name="TextBox 8">
            <a:extLst>
              <a:ext uri="{FF2B5EF4-FFF2-40B4-BE49-F238E27FC236}">
                <a16:creationId xmlns:a16="http://schemas.microsoft.com/office/drawing/2014/main" id="{F360946E-03D0-50C7-1966-F26F765120A3}"/>
              </a:ext>
            </a:extLst>
          </p:cNvPr>
          <p:cNvSpPr txBox="1"/>
          <p:nvPr/>
        </p:nvSpPr>
        <p:spPr>
          <a:xfrm>
            <a:off x="3907025" y="164735"/>
            <a:ext cx="703386"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1</a:t>
            </a:r>
            <a:endParaRPr lang="ko-KR" altLang="en-US" sz="9600" b="1" dirty="0">
              <a:solidFill>
                <a:schemeClr val="bg1"/>
              </a:solidFill>
              <a:cs typeface="Arial" pitchFamily="34" charset="0"/>
            </a:endParaRPr>
          </a:p>
        </p:txBody>
      </p:sp>
      <p:grpSp>
        <p:nvGrpSpPr>
          <p:cNvPr id="9" name="Group 9">
            <a:extLst>
              <a:ext uri="{FF2B5EF4-FFF2-40B4-BE49-F238E27FC236}">
                <a16:creationId xmlns:a16="http://schemas.microsoft.com/office/drawing/2014/main" id="{6B56C60E-DF37-A281-85EA-EDCA8BD25F14}"/>
              </a:ext>
            </a:extLst>
          </p:cNvPr>
          <p:cNvGrpSpPr/>
          <p:nvPr/>
        </p:nvGrpSpPr>
        <p:grpSpPr>
          <a:xfrm>
            <a:off x="5178493" y="416405"/>
            <a:ext cx="6968400" cy="1812343"/>
            <a:chOff x="2067485" y="942028"/>
            <a:chExt cx="6792232" cy="1342091"/>
          </a:xfrm>
        </p:grpSpPr>
        <p:sp>
          <p:nvSpPr>
            <p:cNvPr id="10" name="TextBox 10">
              <a:extLst>
                <a:ext uri="{FF2B5EF4-FFF2-40B4-BE49-F238E27FC236}">
                  <a16:creationId xmlns:a16="http://schemas.microsoft.com/office/drawing/2014/main" id="{D462BEE1-92BE-E764-6972-CBFAD4A99F44}"/>
                </a:ext>
              </a:extLst>
            </p:cNvPr>
            <p:cNvSpPr txBox="1"/>
            <p:nvPr/>
          </p:nvSpPr>
          <p:spPr>
            <a:xfrm>
              <a:off x="2206136" y="942028"/>
              <a:ext cx="6653581" cy="615377"/>
            </a:xfrm>
            <a:prstGeom prst="rect">
              <a:avLst/>
            </a:prstGeom>
            <a:noFill/>
          </p:spPr>
          <p:txBody>
            <a:bodyPr wrap="square" lIns="108000" rIns="108000" rtlCol="0">
              <a:spAutoFit/>
            </a:bodyPr>
            <a:lstStyle/>
            <a:p>
              <a:r>
                <a:rPr lang="fr-CA" altLang="ko-KR" sz="4800" b="1" dirty="0">
                  <a:solidFill>
                    <a:schemeClr val="accent4"/>
                  </a:solidFill>
                  <a:cs typeface="Arial" pitchFamily="34" charset="0"/>
                </a:rPr>
                <a:t>LA PROBLÉMATIQUE</a:t>
              </a:r>
              <a:endParaRPr lang="ko-KR" altLang="en-US" sz="4800" b="1" dirty="0">
                <a:solidFill>
                  <a:schemeClr val="accent4"/>
                </a:solidFill>
                <a:cs typeface="Arial" pitchFamily="34" charset="0"/>
              </a:endParaRPr>
            </a:p>
          </p:txBody>
        </p:sp>
        <p:sp>
          <p:nvSpPr>
            <p:cNvPr id="12" name="TextBox 12">
              <a:extLst>
                <a:ext uri="{FF2B5EF4-FFF2-40B4-BE49-F238E27FC236}">
                  <a16:creationId xmlns:a16="http://schemas.microsoft.com/office/drawing/2014/main" id="{F85CBBFB-92DA-AB35-DF0E-17082F778392}"/>
                </a:ext>
              </a:extLst>
            </p:cNvPr>
            <p:cNvSpPr txBox="1"/>
            <p:nvPr/>
          </p:nvSpPr>
          <p:spPr>
            <a:xfrm>
              <a:off x="2067485" y="2007120"/>
              <a:ext cx="5778651" cy="276999"/>
            </a:xfrm>
            <a:prstGeom prst="rect">
              <a:avLst/>
            </a:prstGeom>
            <a:noFill/>
          </p:spPr>
          <p:txBody>
            <a:bodyPr wrap="square" rtlCol="0">
              <a:spAutoFit/>
            </a:bodyPr>
            <a:lstStyle/>
            <a:p>
              <a:pPr marL="228600" indent="-228600">
                <a:buFont typeface="Wingdings" panose="05000000000000000000" pitchFamily="2" charset="2"/>
                <a:buChar char="Ø"/>
              </a:pPr>
              <a:endParaRPr lang="ko-KR" altLang="en-US" sz="1200" dirty="0">
                <a:solidFill>
                  <a:schemeClr val="bg1"/>
                </a:solidFill>
                <a:cs typeface="Arial" pitchFamily="34" charset="0"/>
              </a:endParaRPr>
            </a:p>
          </p:txBody>
        </p:sp>
      </p:grpSp>
    </p:spTree>
    <p:extLst>
      <p:ext uri="{BB962C8B-B14F-4D97-AF65-F5344CB8AC3E}">
        <p14:creationId xmlns:p14="http://schemas.microsoft.com/office/powerpoint/2010/main" val="245318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C7ECFC70-96E1-4AE1-8FE0-452F19DD4B7B}"/>
              </a:ext>
            </a:extLst>
          </p:cNvPr>
          <p:cNvSpPr/>
          <p:nvPr/>
        </p:nvSpPr>
        <p:spPr>
          <a:xfrm rot="17102282" flipH="1">
            <a:off x="1038479" y="2899761"/>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BAB19F0E-AA28-4142-901B-D94A4DF18800}"/>
              </a:ext>
            </a:extLst>
          </p:cNvPr>
          <p:cNvSpPr/>
          <p:nvPr/>
        </p:nvSpPr>
        <p:spPr>
          <a:xfrm rot="4497718">
            <a:off x="2622568" y="2899761"/>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74A0A527-5BEF-4F64-AB2E-C6E7B57A7AFF}"/>
              </a:ext>
            </a:extLst>
          </p:cNvPr>
          <p:cNvSpPr/>
          <p:nvPr/>
        </p:nvSpPr>
        <p:spPr>
          <a:xfrm rot="17102282" flipH="1">
            <a:off x="4206657" y="2899761"/>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3AC60782-7F76-47A8-AE4E-E9A13FCB7F5A}"/>
              </a:ext>
            </a:extLst>
          </p:cNvPr>
          <p:cNvSpPr/>
          <p:nvPr/>
        </p:nvSpPr>
        <p:spPr>
          <a:xfrm rot="4497718">
            <a:off x="5790746" y="2899761"/>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654AC912-AE71-4AB9-8F62-8C171E9B25B8}"/>
              </a:ext>
            </a:extLst>
          </p:cNvPr>
          <p:cNvSpPr/>
          <p:nvPr/>
        </p:nvSpPr>
        <p:spPr>
          <a:xfrm rot="17102282" flipH="1">
            <a:off x="7374835" y="2899761"/>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06F0EB48-2586-42B0-8F9A-5AD26382FB32}"/>
              </a:ext>
            </a:extLst>
          </p:cNvPr>
          <p:cNvSpPr/>
          <p:nvPr/>
        </p:nvSpPr>
        <p:spPr>
          <a:xfrm rot="4497718">
            <a:off x="8958923" y="2899761"/>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17">
            <a:extLst>
              <a:ext uri="{FF2B5EF4-FFF2-40B4-BE49-F238E27FC236}">
                <a16:creationId xmlns:a16="http://schemas.microsoft.com/office/drawing/2014/main" id="{426D4023-21C6-4B2E-B425-F698266F1EB0}"/>
              </a:ext>
            </a:extLst>
          </p:cNvPr>
          <p:cNvGrpSpPr/>
          <p:nvPr/>
        </p:nvGrpSpPr>
        <p:grpSpPr>
          <a:xfrm>
            <a:off x="1745456" y="1920532"/>
            <a:ext cx="2345099" cy="990403"/>
            <a:chOff x="7029441" y="3242711"/>
            <a:chExt cx="1730063" cy="990403"/>
          </a:xfrm>
        </p:grpSpPr>
        <p:sp>
          <p:nvSpPr>
            <p:cNvPr id="68" name="TextBox 67">
              <a:extLst>
                <a:ext uri="{FF2B5EF4-FFF2-40B4-BE49-F238E27FC236}">
                  <a16:creationId xmlns:a16="http://schemas.microsoft.com/office/drawing/2014/main" id="{5B1F9127-BCD5-4E5B-9444-4C7801EFA721}"/>
                </a:ext>
              </a:extLst>
            </p:cNvPr>
            <p:cNvSpPr txBox="1"/>
            <p:nvPr/>
          </p:nvSpPr>
          <p:spPr>
            <a:xfrm>
              <a:off x="7119339" y="3242711"/>
              <a:ext cx="1550267" cy="523220"/>
            </a:xfrm>
            <a:prstGeom prst="rect">
              <a:avLst/>
            </a:prstGeom>
            <a:noFill/>
          </p:spPr>
          <p:txBody>
            <a:bodyPr wrap="square" rtlCol="0" anchor="ctr">
              <a:spAutoFit/>
            </a:bodyPr>
            <a:lstStyle/>
            <a:p>
              <a:pPr algn="ctr"/>
              <a:r>
                <a:rPr lang="fr-CA" altLang="ko-KR" sz="1400" b="1" dirty="0">
                  <a:solidFill>
                    <a:schemeClr val="tx1">
                      <a:lumMod val="75000"/>
                      <a:lumOff val="25000"/>
                    </a:schemeClr>
                  </a:solidFill>
                  <a:cs typeface="Arial" pitchFamily="34" charset="0"/>
                </a:rPr>
                <a:t>1.2 La compréhension inférentielle</a:t>
              </a:r>
              <a:endParaRPr lang="ko-KR" altLang="en-US" sz="1400" b="1" dirty="0">
                <a:solidFill>
                  <a:schemeClr val="tx1">
                    <a:lumMod val="75000"/>
                    <a:lumOff val="25000"/>
                  </a:schemeClr>
                </a:solidFill>
                <a:cs typeface="Arial" pitchFamily="34" charset="0"/>
              </a:endParaRPr>
            </a:p>
          </p:txBody>
        </p:sp>
        <p:sp>
          <p:nvSpPr>
            <p:cNvPr id="69" name="TextBox 68">
              <a:extLst>
                <a:ext uri="{FF2B5EF4-FFF2-40B4-BE49-F238E27FC236}">
                  <a16:creationId xmlns:a16="http://schemas.microsoft.com/office/drawing/2014/main" id="{4CA2B8AD-E6CF-4135-8609-82F6D0BBD639}"/>
                </a:ext>
              </a:extLst>
            </p:cNvPr>
            <p:cNvSpPr txBox="1"/>
            <p:nvPr/>
          </p:nvSpPr>
          <p:spPr>
            <a:xfrm>
              <a:off x="7029441" y="3771449"/>
              <a:ext cx="1730063" cy="461665"/>
            </a:xfrm>
            <a:prstGeom prst="rect">
              <a:avLst/>
            </a:prstGeom>
            <a:noFill/>
          </p:spPr>
          <p:txBody>
            <a:bodyPr wrap="square" rtlCol="0">
              <a:spAutoFit/>
            </a:bodyPr>
            <a:lstStyle/>
            <a:p>
              <a:pPr marL="171450" indent="-171450" algn="ctr">
                <a:buFont typeface="Wingdings" panose="05000000000000000000" pitchFamily="2" charset="2"/>
                <a:buChar char="Ø"/>
              </a:pPr>
              <a:r>
                <a:rPr lang="fr-CA" altLang="ko-KR" sz="1200" dirty="0">
                  <a:solidFill>
                    <a:schemeClr val="tx1">
                      <a:lumMod val="75000"/>
                      <a:lumOff val="25000"/>
                    </a:schemeClr>
                  </a:solidFill>
                  <a:cs typeface="Arial" pitchFamily="34" charset="0"/>
                </a:rPr>
                <a:t>L’inférence est l’élément central de la compréhension</a:t>
              </a:r>
              <a:endParaRPr lang="ko-KR" altLang="en-US" sz="1200" dirty="0">
                <a:solidFill>
                  <a:schemeClr val="tx1">
                    <a:lumMod val="75000"/>
                    <a:lumOff val="25000"/>
                  </a:schemeClr>
                </a:solidFill>
                <a:cs typeface="Arial" pitchFamily="34" charset="0"/>
              </a:endParaRPr>
            </a:p>
          </p:txBody>
        </p:sp>
      </p:grpSp>
      <p:grpSp>
        <p:nvGrpSpPr>
          <p:cNvPr id="62" name="Group 17">
            <a:extLst>
              <a:ext uri="{FF2B5EF4-FFF2-40B4-BE49-F238E27FC236}">
                <a16:creationId xmlns:a16="http://schemas.microsoft.com/office/drawing/2014/main" id="{CB019C83-7B48-4355-9A37-27C1B6E10140}"/>
              </a:ext>
            </a:extLst>
          </p:cNvPr>
          <p:cNvGrpSpPr/>
          <p:nvPr/>
        </p:nvGrpSpPr>
        <p:grpSpPr>
          <a:xfrm>
            <a:off x="3022235" y="2684719"/>
            <a:ext cx="4124458" cy="2974047"/>
            <a:chOff x="5632487" y="4006898"/>
            <a:chExt cx="3042759" cy="2974047"/>
          </a:xfrm>
        </p:grpSpPr>
        <p:sp>
          <p:nvSpPr>
            <p:cNvPr id="64" name="TextBox 63">
              <a:extLst>
                <a:ext uri="{FF2B5EF4-FFF2-40B4-BE49-F238E27FC236}">
                  <a16:creationId xmlns:a16="http://schemas.microsoft.com/office/drawing/2014/main" id="{87763A43-83F3-4A88-BD50-E8991A289C49}"/>
                </a:ext>
              </a:extLst>
            </p:cNvPr>
            <p:cNvSpPr txBox="1"/>
            <p:nvPr/>
          </p:nvSpPr>
          <p:spPr>
            <a:xfrm>
              <a:off x="5632487" y="6242281"/>
              <a:ext cx="2307578" cy="738664"/>
            </a:xfrm>
            <a:prstGeom prst="rect">
              <a:avLst/>
            </a:prstGeom>
            <a:noFill/>
          </p:spPr>
          <p:txBody>
            <a:bodyPr wrap="square" rtlCol="0" anchor="ctr">
              <a:spAutoFit/>
            </a:bodyPr>
            <a:lstStyle/>
            <a:p>
              <a:pPr algn="ctr"/>
              <a:r>
                <a:rPr lang="fr-CA" altLang="ko-KR" sz="1400" b="1" dirty="0">
                  <a:solidFill>
                    <a:schemeClr val="tx1">
                      <a:lumMod val="75000"/>
                      <a:lumOff val="25000"/>
                    </a:schemeClr>
                  </a:solidFill>
                  <a:cs typeface="Arial" pitchFamily="34" charset="0"/>
                </a:rPr>
                <a:t>1.3 Le trouble du développement du langage et les inférences causales</a:t>
              </a:r>
              <a:endParaRPr lang="ko-KR" altLang="en-US" sz="1400" b="1" dirty="0">
                <a:solidFill>
                  <a:schemeClr val="tx1">
                    <a:lumMod val="75000"/>
                    <a:lumOff val="25000"/>
                  </a:schemeClr>
                </a:solidFill>
                <a:cs typeface="Arial" pitchFamily="34" charset="0"/>
              </a:endParaRPr>
            </a:p>
          </p:txBody>
        </p:sp>
        <p:sp>
          <p:nvSpPr>
            <p:cNvPr id="65" name="TextBox 64">
              <a:extLst>
                <a:ext uri="{FF2B5EF4-FFF2-40B4-BE49-F238E27FC236}">
                  <a16:creationId xmlns:a16="http://schemas.microsoft.com/office/drawing/2014/main" id="{62FF8C08-6453-4F82-B6F0-743B4C0323CC}"/>
                </a:ext>
              </a:extLst>
            </p:cNvPr>
            <p:cNvSpPr txBox="1"/>
            <p:nvPr/>
          </p:nvSpPr>
          <p:spPr>
            <a:xfrm>
              <a:off x="7124979" y="4006898"/>
              <a:ext cx="1550267" cy="276999"/>
            </a:xfrm>
            <a:prstGeom prst="rect">
              <a:avLst/>
            </a:prstGeom>
            <a:noFill/>
          </p:spPr>
          <p:txBody>
            <a:bodyPr wrap="square" rtlCol="0">
              <a:spAutoFit/>
            </a:bodyPr>
            <a:lstStyle/>
            <a:p>
              <a:pPr marL="171450" indent="-171450" algn="ctr">
                <a:buFont typeface="Wingdings" panose="05000000000000000000" pitchFamily="2" charset="2"/>
                <a:buChar char="Ø"/>
              </a:pPr>
              <a:r>
                <a:rPr lang="fr-CA" altLang="ko-KR" sz="1200" dirty="0">
                  <a:solidFill>
                    <a:schemeClr val="tx1">
                      <a:lumMod val="75000"/>
                      <a:lumOff val="25000"/>
                    </a:schemeClr>
                  </a:solidFill>
                  <a:cs typeface="Arial" pitchFamily="34" charset="0"/>
                </a:rPr>
                <a:t>Directives ministérielles</a:t>
              </a:r>
              <a:endParaRPr lang="ko-KR" altLang="en-US" sz="1200" dirty="0">
                <a:solidFill>
                  <a:schemeClr val="tx1">
                    <a:lumMod val="75000"/>
                    <a:lumOff val="25000"/>
                  </a:schemeClr>
                </a:solidFill>
                <a:cs typeface="Arial" pitchFamily="34" charset="0"/>
              </a:endParaRPr>
            </a:p>
          </p:txBody>
        </p:sp>
      </p:grpSp>
      <p:grpSp>
        <p:nvGrpSpPr>
          <p:cNvPr id="58" name="Group 17">
            <a:extLst>
              <a:ext uri="{FF2B5EF4-FFF2-40B4-BE49-F238E27FC236}">
                <a16:creationId xmlns:a16="http://schemas.microsoft.com/office/drawing/2014/main" id="{B0469FE9-1BF1-431F-AD8A-4FF142F82B27}"/>
              </a:ext>
            </a:extLst>
          </p:cNvPr>
          <p:cNvGrpSpPr/>
          <p:nvPr/>
        </p:nvGrpSpPr>
        <p:grpSpPr>
          <a:xfrm>
            <a:off x="7552912" y="1752489"/>
            <a:ext cx="3809567" cy="1160368"/>
            <a:chOff x="6636052" y="3074668"/>
            <a:chExt cx="2810453" cy="1160368"/>
          </a:xfrm>
        </p:grpSpPr>
        <p:sp>
          <p:nvSpPr>
            <p:cNvPr id="60" name="TextBox 59">
              <a:extLst>
                <a:ext uri="{FF2B5EF4-FFF2-40B4-BE49-F238E27FC236}">
                  <a16:creationId xmlns:a16="http://schemas.microsoft.com/office/drawing/2014/main" id="{F9F3761E-7E5D-4E2D-8609-1C068F47DE32}"/>
                </a:ext>
              </a:extLst>
            </p:cNvPr>
            <p:cNvSpPr txBox="1"/>
            <p:nvPr/>
          </p:nvSpPr>
          <p:spPr>
            <a:xfrm>
              <a:off x="6636052" y="3074668"/>
              <a:ext cx="2810453" cy="523220"/>
            </a:xfrm>
            <a:prstGeom prst="rect">
              <a:avLst/>
            </a:prstGeom>
            <a:noFill/>
          </p:spPr>
          <p:txBody>
            <a:bodyPr wrap="square" rtlCol="0" anchor="ctr">
              <a:spAutoFit/>
            </a:bodyPr>
            <a:lstStyle/>
            <a:p>
              <a:pPr algn="ctr"/>
              <a:r>
                <a:rPr lang="fr-CA" altLang="ko-KR" sz="1400" b="1" dirty="0">
                  <a:solidFill>
                    <a:schemeClr val="tx1">
                      <a:lumMod val="75000"/>
                      <a:lumOff val="25000"/>
                    </a:schemeClr>
                  </a:solidFill>
                  <a:cs typeface="Arial" pitchFamily="34" charset="0"/>
                </a:rPr>
                <a:t>1.6 Listes des outils orthopédagogiques en compréhension de lecture</a:t>
              </a:r>
              <a:endParaRPr lang="ko-KR" altLang="en-US" sz="1400" b="1" dirty="0">
                <a:solidFill>
                  <a:schemeClr val="tx1">
                    <a:lumMod val="75000"/>
                    <a:lumOff val="25000"/>
                  </a:schemeClr>
                </a:solidFill>
                <a:cs typeface="Arial" pitchFamily="34" charset="0"/>
              </a:endParaRPr>
            </a:p>
          </p:txBody>
        </p:sp>
        <p:sp>
          <p:nvSpPr>
            <p:cNvPr id="61" name="TextBox 60">
              <a:extLst>
                <a:ext uri="{FF2B5EF4-FFF2-40B4-BE49-F238E27FC236}">
                  <a16:creationId xmlns:a16="http://schemas.microsoft.com/office/drawing/2014/main" id="{9071BE77-3485-46E7-B672-C84C196313D7}"/>
                </a:ext>
              </a:extLst>
            </p:cNvPr>
            <p:cNvSpPr txBox="1"/>
            <p:nvPr/>
          </p:nvSpPr>
          <p:spPr>
            <a:xfrm>
              <a:off x="6992008" y="3588705"/>
              <a:ext cx="1988563" cy="646331"/>
            </a:xfrm>
            <a:prstGeom prst="rect">
              <a:avLst/>
            </a:prstGeom>
            <a:noFill/>
          </p:spPr>
          <p:txBody>
            <a:bodyPr wrap="square" rtlCol="0">
              <a:spAutoFit/>
            </a:bodyPr>
            <a:lstStyle/>
            <a:p>
              <a:pPr marL="171450" indent="-171450" algn="ctr">
                <a:buFont typeface="Wingdings" panose="05000000000000000000" pitchFamily="2" charset="2"/>
                <a:buChar char="Ø"/>
              </a:pPr>
              <a:r>
                <a:rPr lang="fr-CA" altLang="ko-KR" sz="1200" dirty="0">
                  <a:solidFill>
                    <a:schemeClr val="tx1">
                      <a:lumMod val="75000"/>
                      <a:lumOff val="25000"/>
                    </a:schemeClr>
                  </a:solidFill>
                  <a:cs typeface="Arial" pitchFamily="34" charset="0"/>
                </a:rPr>
                <a:t>Recension des outils pour le développement de la compréhension inférentielle</a:t>
              </a:r>
              <a:endParaRPr lang="ko-KR" altLang="en-US" sz="1200" dirty="0">
                <a:solidFill>
                  <a:schemeClr val="tx1">
                    <a:lumMod val="75000"/>
                    <a:lumOff val="25000"/>
                  </a:schemeClr>
                </a:solidFill>
                <a:cs typeface="Arial" pitchFamily="34" charset="0"/>
              </a:endParaRPr>
            </a:p>
          </p:txBody>
        </p:sp>
      </p:grpSp>
      <p:grpSp>
        <p:nvGrpSpPr>
          <p:cNvPr id="54" name="Group 17">
            <a:extLst>
              <a:ext uri="{FF2B5EF4-FFF2-40B4-BE49-F238E27FC236}">
                <a16:creationId xmlns:a16="http://schemas.microsoft.com/office/drawing/2014/main" id="{8EBC60B5-DB78-451E-8A95-3D5D1C632DEC}"/>
              </a:ext>
            </a:extLst>
          </p:cNvPr>
          <p:cNvGrpSpPr/>
          <p:nvPr/>
        </p:nvGrpSpPr>
        <p:grpSpPr>
          <a:xfrm>
            <a:off x="3434466" y="1999529"/>
            <a:ext cx="4394276" cy="4104851"/>
            <a:chOff x="7106043" y="281755"/>
            <a:chExt cx="3241813" cy="4104851"/>
          </a:xfrm>
        </p:grpSpPr>
        <p:sp>
          <p:nvSpPr>
            <p:cNvPr id="56" name="TextBox 55">
              <a:extLst>
                <a:ext uri="{FF2B5EF4-FFF2-40B4-BE49-F238E27FC236}">
                  <a16:creationId xmlns:a16="http://schemas.microsoft.com/office/drawing/2014/main" id="{7C490E27-CCD5-4EE6-8420-D74148135387}"/>
                </a:ext>
              </a:extLst>
            </p:cNvPr>
            <p:cNvSpPr txBox="1"/>
            <p:nvPr/>
          </p:nvSpPr>
          <p:spPr>
            <a:xfrm>
              <a:off x="7818343" y="281755"/>
              <a:ext cx="2529513" cy="738664"/>
            </a:xfrm>
            <a:prstGeom prst="rect">
              <a:avLst/>
            </a:prstGeom>
            <a:noFill/>
          </p:spPr>
          <p:txBody>
            <a:bodyPr wrap="square" rtlCol="0" anchor="ctr">
              <a:spAutoFit/>
            </a:bodyPr>
            <a:lstStyle/>
            <a:p>
              <a:pPr algn="ctr"/>
              <a:r>
                <a:rPr lang="fr-CA" altLang="ko-KR" sz="1400" b="1" dirty="0">
                  <a:solidFill>
                    <a:schemeClr val="tx1">
                      <a:lumMod val="75000"/>
                      <a:lumOff val="25000"/>
                    </a:schemeClr>
                  </a:solidFill>
                  <a:cs typeface="Arial" pitchFamily="34" charset="0"/>
                </a:rPr>
                <a:t>1.4 Interventions en compréhension de lecture au premier cycle du primaire</a:t>
              </a:r>
              <a:endParaRPr lang="ko-KR" altLang="en-US" sz="1400" b="1"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DC9CFDED-F3FF-4C5E-8913-EB0CA7E5F004}"/>
                </a:ext>
              </a:extLst>
            </p:cNvPr>
            <p:cNvSpPr txBox="1"/>
            <p:nvPr/>
          </p:nvSpPr>
          <p:spPr>
            <a:xfrm>
              <a:off x="7106043" y="3924941"/>
              <a:ext cx="1747899" cy="461665"/>
            </a:xfrm>
            <a:prstGeom prst="rect">
              <a:avLst/>
            </a:prstGeom>
            <a:noFill/>
          </p:spPr>
          <p:txBody>
            <a:bodyPr wrap="square" rtlCol="0">
              <a:spAutoFit/>
            </a:bodyPr>
            <a:lstStyle/>
            <a:p>
              <a:pPr marL="171450" indent="-171450" algn="ctr">
                <a:buFont typeface="Wingdings" panose="05000000000000000000" pitchFamily="2" charset="2"/>
                <a:buChar char="Ø"/>
              </a:pPr>
              <a:r>
                <a:rPr lang="fr-CA" altLang="ko-KR" sz="1200" dirty="0">
                  <a:solidFill>
                    <a:schemeClr val="tx1">
                      <a:lumMod val="75000"/>
                      <a:lumOff val="25000"/>
                    </a:schemeClr>
                  </a:solidFill>
                  <a:cs typeface="Arial" pitchFamily="34" charset="0"/>
                </a:rPr>
                <a:t>Le langage est un outil de pensée et de communication</a:t>
              </a:r>
              <a:endParaRPr lang="ko-KR" altLang="en-US" sz="1200" dirty="0">
                <a:solidFill>
                  <a:schemeClr val="tx1">
                    <a:lumMod val="75000"/>
                    <a:lumOff val="25000"/>
                  </a:schemeClr>
                </a:solidFill>
                <a:cs typeface="Arial" pitchFamily="34" charset="0"/>
              </a:endParaRPr>
            </a:p>
          </p:txBody>
        </p:sp>
      </p:grpSp>
      <p:grpSp>
        <p:nvGrpSpPr>
          <p:cNvPr id="50" name="Group 17">
            <a:extLst>
              <a:ext uri="{FF2B5EF4-FFF2-40B4-BE49-F238E27FC236}">
                <a16:creationId xmlns:a16="http://schemas.microsoft.com/office/drawing/2014/main" id="{208624CD-9563-43E8-BE19-61910A2764AA}"/>
              </a:ext>
            </a:extLst>
          </p:cNvPr>
          <p:cNvGrpSpPr/>
          <p:nvPr/>
        </p:nvGrpSpPr>
        <p:grpSpPr>
          <a:xfrm>
            <a:off x="6520159" y="4886631"/>
            <a:ext cx="2695497" cy="1139918"/>
            <a:chOff x="7043591" y="3168857"/>
            <a:chExt cx="1988564" cy="1139918"/>
          </a:xfrm>
        </p:grpSpPr>
        <p:sp>
          <p:nvSpPr>
            <p:cNvPr id="52" name="TextBox 51">
              <a:extLst>
                <a:ext uri="{FF2B5EF4-FFF2-40B4-BE49-F238E27FC236}">
                  <a16:creationId xmlns:a16="http://schemas.microsoft.com/office/drawing/2014/main" id="{4EB14E72-4F97-4F5F-BB8C-92D3F7674E27}"/>
                </a:ext>
              </a:extLst>
            </p:cNvPr>
            <p:cNvSpPr txBox="1"/>
            <p:nvPr/>
          </p:nvSpPr>
          <p:spPr>
            <a:xfrm>
              <a:off x="7043591" y="3168857"/>
              <a:ext cx="1988564" cy="523220"/>
            </a:xfrm>
            <a:prstGeom prst="rect">
              <a:avLst/>
            </a:prstGeom>
            <a:noFill/>
          </p:spPr>
          <p:txBody>
            <a:bodyPr wrap="square" rtlCol="0" anchor="ctr">
              <a:spAutoFit/>
            </a:bodyPr>
            <a:lstStyle/>
            <a:p>
              <a:pPr algn="ctr"/>
              <a:r>
                <a:rPr lang="fr-CA" altLang="ko-KR" sz="1400" b="1" dirty="0">
                  <a:solidFill>
                    <a:schemeClr val="tx1">
                      <a:lumMod val="75000"/>
                      <a:lumOff val="25000"/>
                    </a:schemeClr>
                  </a:solidFill>
                  <a:cs typeface="Arial" pitchFamily="34" charset="0"/>
                </a:rPr>
                <a:t>1.5 Le rôle de l’orthopédagogue</a:t>
              </a:r>
              <a:endParaRPr lang="ko-KR" altLang="en-US" sz="1400" b="1" dirty="0">
                <a:solidFill>
                  <a:schemeClr val="tx1">
                    <a:lumMod val="75000"/>
                    <a:lumOff val="25000"/>
                  </a:schemeClr>
                </a:solidFill>
                <a:cs typeface="Arial" pitchFamily="34" charset="0"/>
              </a:endParaRPr>
            </a:p>
          </p:txBody>
        </p:sp>
        <p:sp>
          <p:nvSpPr>
            <p:cNvPr id="53" name="TextBox 52">
              <a:extLst>
                <a:ext uri="{FF2B5EF4-FFF2-40B4-BE49-F238E27FC236}">
                  <a16:creationId xmlns:a16="http://schemas.microsoft.com/office/drawing/2014/main" id="{F0616246-BCDC-40AB-BECF-40B4CBF42118}"/>
                </a:ext>
              </a:extLst>
            </p:cNvPr>
            <p:cNvSpPr txBox="1"/>
            <p:nvPr/>
          </p:nvSpPr>
          <p:spPr>
            <a:xfrm>
              <a:off x="7087567" y="3662444"/>
              <a:ext cx="1940917" cy="646331"/>
            </a:xfrm>
            <a:prstGeom prst="rect">
              <a:avLst/>
            </a:prstGeom>
            <a:noFill/>
          </p:spPr>
          <p:txBody>
            <a:bodyPr wrap="square" rtlCol="0">
              <a:spAutoFit/>
            </a:bodyPr>
            <a:lstStyle/>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Tracer la genèse des apprentissages en lien avec les processus de lecture</a:t>
              </a:r>
              <a:endParaRPr lang="ko-KR" altLang="en-US" sz="1200" dirty="0">
                <a:solidFill>
                  <a:schemeClr val="tx1">
                    <a:lumMod val="75000"/>
                    <a:lumOff val="25000"/>
                  </a:schemeClr>
                </a:solidFill>
                <a:cs typeface="Arial" pitchFamily="34" charset="0"/>
              </a:endParaRPr>
            </a:p>
          </p:txBody>
        </p:sp>
      </p:grpSp>
      <p:sp>
        <p:nvSpPr>
          <p:cNvPr id="71" name="Rectangle 9">
            <a:extLst>
              <a:ext uri="{FF2B5EF4-FFF2-40B4-BE49-F238E27FC236}">
                <a16:creationId xmlns:a16="http://schemas.microsoft.com/office/drawing/2014/main" id="{29422532-BE22-4AD3-8C86-093A11B5EDBF}"/>
              </a:ext>
            </a:extLst>
          </p:cNvPr>
          <p:cNvSpPr/>
          <p:nvPr/>
        </p:nvSpPr>
        <p:spPr>
          <a:xfrm>
            <a:off x="5848523" y="3279149"/>
            <a:ext cx="516833" cy="50990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 name="Rectangle 2">
            <a:extLst>
              <a:ext uri="{FF2B5EF4-FFF2-40B4-BE49-F238E27FC236}">
                <a16:creationId xmlns:a16="http://schemas.microsoft.com/office/drawing/2014/main" id="{04073A83-F5B0-90CA-A1BC-B7E0E3FD61C9}"/>
              </a:ext>
            </a:extLst>
          </p:cNvPr>
          <p:cNvSpPr/>
          <p:nvPr/>
        </p:nvSpPr>
        <p:spPr>
          <a:xfrm>
            <a:off x="0" y="379503"/>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1">
            <a:extLst>
              <a:ext uri="{FF2B5EF4-FFF2-40B4-BE49-F238E27FC236}">
                <a16:creationId xmlns:a16="http://schemas.microsoft.com/office/drawing/2014/main" id="{DE4568AA-F794-5AF6-A615-EEBCBD252B18}"/>
              </a:ext>
            </a:extLst>
          </p:cNvPr>
          <p:cNvSpPr txBox="1"/>
          <p:nvPr/>
        </p:nvSpPr>
        <p:spPr>
          <a:xfrm>
            <a:off x="1814675" y="475402"/>
            <a:ext cx="5240466"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La </a:t>
            </a:r>
            <a:r>
              <a:rPr lang="en-US" altLang="ko-KR" sz="4400" b="1" dirty="0" err="1">
                <a:solidFill>
                  <a:schemeClr val="bg1"/>
                </a:solidFill>
                <a:latin typeface="+mj-lt"/>
                <a:cs typeface="Arial" pitchFamily="34" charset="0"/>
              </a:rPr>
              <a:t>problématique</a:t>
            </a:r>
            <a:endParaRPr lang="en-US" altLang="ko-KR" sz="4400" b="1" dirty="0">
              <a:solidFill>
                <a:schemeClr val="bg1"/>
              </a:solidFill>
              <a:latin typeface="+mj-lt"/>
              <a:cs typeface="Arial" pitchFamily="34" charset="0"/>
            </a:endParaRPr>
          </a:p>
        </p:txBody>
      </p:sp>
      <p:sp>
        <p:nvSpPr>
          <p:cNvPr id="5" name="Oval 7">
            <a:extLst>
              <a:ext uri="{FF2B5EF4-FFF2-40B4-BE49-F238E27FC236}">
                <a16:creationId xmlns:a16="http://schemas.microsoft.com/office/drawing/2014/main" id="{2756A0D4-9BD7-B7E5-3419-587D7B3F3E24}"/>
              </a:ext>
            </a:extLst>
          </p:cNvPr>
          <p:cNvSpPr>
            <a:spLocks noChangeAspect="1"/>
          </p:cNvSpPr>
          <p:nvPr/>
        </p:nvSpPr>
        <p:spPr>
          <a:xfrm>
            <a:off x="283072" y="153266"/>
            <a:ext cx="1413715" cy="1413715"/>
          </a:xfrm>
          <a:prstGeom prst="ellipse">
            <a:avLst/>
          </a:prstGeom>
          <a:solidFill>
            <a:schemeClr val="accent4"/>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6" name="TextBox 8">
            <a:extLst>
              <a:ext uri="{FF2B5EF4-FFF2-40B4-BE49-F238E27FC236}">
                <a16:creationId xmlns:a16="http://schemas.microsoft.com/office/drawing/2014/main" id="{B68D7871-948E-C187-CF9A-0221D8876F7A}"/>
              </a:ext>
            </a:extLst>
          </p:cNvPr>
          <p:cNvSpPr txBox="1"/>
          <p:nvPr/>
        </p:nvSpPr>
        <p:spPr>
          <a:xfrm>
            <a:off x="638236" y="106681"/>
            <a:ext cx="703386" cy="1569660"/>
          </a:xfrm>
          <a:prstGeom prst="rect">
            <a:avLst/>
          </a:prstGeom>
          <a:noFill/>
        </p:spPr>
        <p:txBody>
          <a:bodyPr wrap="square" lIns="108000" rIns="108000" rtlCol="0">
            <a:spAutoFit/>
          </a:bodyPr>
          <a:lstStyle/>
          <a:p>
            <a:pPr algn="ctr"/>
            <a:r>
              <a:rPr lang="en-US" altLang="ko-KR" sz="9600" b="1" dirty="0">
                <a:solidFill>
                  <a:schemeClr val="bg1"/>
                </a:solidFill>
                <a:cs typeface="Arial" pitchFamily="34" charset="0"/>
              </a:rPr>
              <a:t>1</a:t>
            </a:r>
            <a:endParaRPr lang="ko-KR" altLang="en-US" sz="9600" b="1" dirty="0">
              <a:solidFill>
                <a:schemeClr val="bg1"/>
              </a:solidFill>
              <a:cs typeface="Arial" pitchFamily="34" charset="0"/>
            </a:endParaRPr>
          </a:p>
        </p:txBody>
      </p:sp>
      <p:sp>
        <p:nvSpPr>
          <p:cNvPr id="13" name="Oval 6">
            <a:extLst>
              <a:ext uri="{FF2B5EF4-FFF2-40B4-BE49-F238E27FC236}">
                <a16:creationId xmlns:a16="http://schemas.microsoft.com/office/drawing/2014/main" id="{D07DFC7F-8ED0-9806-C150-3D11E9289337}"/>
              </a:ext>
            </a:extLst>
          </p:cNvPr>
          <p:cNvSpPr/>
          <p:nvPr/>
        </p:nvSpPr>
        <p:spPr>
          <a:xfrm>
            <a:off x="10614303" y="4177391"/>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51">
            <a:extLst>
              <a:ext uri="{FF2B5EF4-FFF2-40B4-BE49-F238E27FC236}">
                <a16:creationId xmlns:a16="http://schemas.microsoft.com/office/drawing/2014/main" id="{E07BEA6B-D608-9C57-6AE0-71C9E6D3E3E6}"/>
              </a:ext>
            </a:extLst>
          </p:cNvPr>
          <p:cNvSpPr/>
          <p:nvPr/>
        </p:nvSpPr>
        <p:spPr>
          <a:xfrm rot="16200000" flipH="1">
            <a:off x="1088838" y="4136235"/>
            <a:ext cx="605720" cy="61017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5">
            <a:extLst>
              <a:ext uri="{FF2B5EF4-FFF2-40B4-BE49-F238E27FC236}">
                <a16:creationId xmlns:a16="http://schemas.microsoft.com/office/drawing/2014/main" id="{BA3F347E-372A-42B8-B289-C610674564E6}"/>
              </a:ext>
            </a:extLst>
          </p:cNvPr>
          <p:cNvSpPr/>
          <p:nvPr/>
        </p:nvSpPr>
        <p:spPr>
          <a:xfrm flipH="1">
            <a:off x="4264434" y="4240505"/>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30">
            <a:extLst>
              <a:ext uri="{FF2B5EF4-FFF2-40B4-BE49-F238E27FC236}">
                <a16:creationId xmlns:a16="http://schemas.microsoft.com/office/drawing/2014/main" id="{44F859B8-F3DD-E608-A1B2-913AD1182D46}"/>
              </a:ext>
            </a:extLst>
          </p:cNvPr>
          <p:cNvSpPr/>
          <p:nvPr/>
        </p:nvSpPr>
        <p:spPr>
          <a:xfrm>
            <a:off x="9026453" y="3306371"/>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ectangle 7">
            <a:extLst>
              <a:ext uri="{FF2B5EF4-FFF2-40B4-BE49-F238E27FC236}">
                <a16:creationId xmlns:a16="http://schemas.microsoft.com/office/drawing/2014/main" id="{F0F50A1D-E7C2-8277-B002-15FE6F0F460A}"/>
              </a:ext>
            </a:extLst>
          </p:cNvPr>
          <p:cNvSpPr/>
          <p:nvPr/>
        </p:nvSpPr>
        <p:spPr>
          <a:xfrm rot="18900000">
            <a:off x="7612485" y="4223807"/>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Rectangle 16">
            <a:extLst>
              <a:ext uri="{FF2B5EF4-FFF2-40B4-BE49-F238E27FC236}">
                <a16:creationId xmlns:a16="http://schemas.microsoft.com/office/drawing/2014/main" id="{F9234E3B-3092-0AC4-FCEE-7BE0EF622ED9}"/>
              </a:ext>
            </a:extLst>
          </p:cNvPr>
          <p:cNvSpPr/>
          <p:nvPr/>
        </p:nvSpPr>
        <p:spPr>
          <a:xfrm rot="2700000">
            <a:off x="2775331" y="320588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TextBox 67">
            <a:extLst>
              <a:ext uri="{FF2B5EF4-FFF2-40B4-BE49-F238E27FC236}">
                <a16:creationId xmlns:a16="http://schemas.microsoft.com/office/drawing/2014/main" id="{E571DF0C-E599-D8BC-DEAD-E3CD36AFF107}"/>
              </a:ext>
            </a:extLst>
          </p:cNvPr>
          <p:cNvSpPr txBox="1"/>
          <p:nvPr/>
        </p:nvSpPr>
        <p:spPr>
          <a:xfrm>
            <a:off x="330478" y="4994352"/>
            <a:ext cx="2101386" cy="523220"/>
          </a:xfrm>
          <a:prstGeom prst="rect">
            <a:avLst/>
          </a:prstGeom>
          <a:noFill/>
        </p:spPr>
        <p:txBody>
          <a:bodyPr wrap="square" rtlCol="0" anchor="ctr">
            <a:spAutoFit/>
          </a:bodyPr>
          <a:lstStyle/>
          <a:p>
            <a:pPr algn="ctr"/>
            <a:r>
              <a:rPr lang="fr-CA" altLang="ko-KR" sz="1400" b="1" dirty="0">
                <a:solidFill>
                  <a:schemeClr val="tx1">
                    <a:lumMod val="75000"/>
                    <a:lumOff val="25000"/>
                  </a:schemeClr>
                </a:solidFill>
                <a:cs typeface="Arial" pitchFamily="34" charset="0"/>
              </a:rPr>
              <a:t>1.1 La compréhension en lecture</a:t>
            </a:r>
            <a:endParaRPr lang="ko-KR" altLang="en-US" sz="1400" b="1" dirty="0">
              <a:solidFill>
                <a:schemeClr val="tx1">
                  <a:lumMod val="75000"/>
                  <a:lumOff val="25000"/>
                </a:schemeClr>
              </a:solidFill>
              <a:cs typeface="Arial" pitchFamily="34" charset="0"/>
            </a:endParaRPr>
          </a:p>
        </p:txBody>
      </p:sp>
      <p:sp>
        <p:nvSpPr>
          <p:cNvPr id="20" name="TextBox 67">
            <a:extLst>
              <a:ext uri="{FF2B5EF4-FFF2-40B4-BE49-F238E27FC236}">
                <a16:creationId xmlns:a16="http://schemas.microsoft.com/office/drawing/2014/main" id="{DD260331-D1DD-1083-C642-DCC796DADEF0}"/>
              </a:ext>
            </a:extLst>
          </p:cNvPr>
          <p:cNvSpPr txBox="1"/>
          <p:nvPr/>
        </p:nvSpPr>
        <p:spPr>
          <a:xfrm>
            <a:off x="9817590" y="4994352"/>
            <a:ext cx="2101386" cy="523220"/>
          </a:xfrm>
          <a:prstGeom prst="rect">
            <a:avLst/>
          </a:prstGeom>
          <a:noFill/>
        </p:spPr>
        <p:txBody>
          <a:bodyPr wrap="square" rtlCol="0" anchor="ctr">
            <a:spAutoFit/>
          </a:bodyPr>
          <a:lstStyle/>
          <a:p>
            <a:pPr algn="ctr"/>
            <a:r>
              <a:rPr lang="fr-CA" altLang="ko-KR" sz="1400" b="1" dirty="0">
                <a:solidFill>
                  <a:schemeClr val="tx1">
                    <a:lumMod val="75000"/>
                    <a:lumOff val="25000"/>
                  </a:schemeClr>
                </a:solidFill>
                <a:cs typeface="Arial" pitchFamily="34" charset="0"/>
              </a:rPr>
              <a:t>1.7 La question de recherche</a:t>
            </a:r>
            <a:endParaRPr lang="ko-KR" altLang="en-US" sz="1400" b="1" dirty="0">
              <a:solidFill>
                <a:schemeClr val="tx1">
                  <a:lumMod val="75000"/>
                  <a:lumOff val="25000"/>
                </a:schemeClr>
              </a:solidFill>
              <a:cs typeface="Arial" pitchFamily="34" charset="0"/>
            </a:endParaRPr>
          </a:p>
        </p:txBody>
      </p:sp>
      <p:sp>
        <p:nvSpPr>
          <p:cNvPr id="2" name="TextBox 68">
            <a:extLst>
              <a:ext uri="{FF2B5EF4-FFF2-40B4-BE49-F238E27FC236}">
                <a16:creationId xmlns:a16="http://schemas.microsoft.com/office/drawing/2014/main" id="{E7F56DC5-01A4-A7DB-B8D4-8E6C0DB4EEFB}"/>
              </a:ext>
            </a:extLst>
          </p:cNvPr>
          <p:cNvSpPr txBox="1"/>
          <p:nvPr/>
        </p:nvSpPr>
        <p:spPr>
          <a:xfrm>
            <a:off x="296074" y="5517572"/>
            <a:ext cx="2101386" cy="461665"/>
          </a:xfrm>
          <a:prstGeom prst="rect">
            <a:avLst/>
          </a:prstGeom>
          <a:noFill/>
        </p:spPr>
        <p:txBody>
          <a:bodyPr wrap="square" rtlCol="0">
            <a:spAutoFit/>
          </a:bodyPr>
          <a:lstStyle/>
          <a:p>
            <a:pPr marL="171450" indent="-171450" algn="ctr">
              <a:buFont typeface="Wingdings" panose="05000000000000000000" pitchFamily="2" charset="2"/>
              <a:buChar char="Ø"/>
            </a:pPr>
            <a:r>
              <a:rPr lang="fr-CA" altLang="ko-KR" sz="1200" dirty="0">
                <a:solidFill>
                  <a:schemeClr val="tx1">
                    <a:lumMod val="75000"/>
                    <a:lumOff val="25000"/>
                  </a:schemeClr>
                </a:solidFill>
                <a:cs typeface="Arial" pitchFamily="34" charset="0"/>
              </a:rPr>
              <a:t>La principale cause de l’abandon scolaire</a:t>
            </a:r>
            <a:endParaRPr lang="ko-KR" altLang="en-US" sz="1200" dirty="0">
              <a:solidFill>
                <a:schemeClr val="tx1">
                  <a:lumMod val="75000"/>
                  <a:lumOff val="25000"/>
                </a:schemeClr>
              </a:solidFill>
              <a:cs typeface="Arial" pitchFamily="34" charset="0"/>
            </a:endParaRPr>
          </a:p>
        </p:txBody>
      </p:sp>
      <p:sp>
        <p:nvSpPr>
          <p:cNvPr id="7" name="TextBox 60">
            <a:extLst>
              <a:ext uri="{FF2B5EF4-FFF2-40B4-BE49-F238E27FC236}">
                <a16:creationId xmlns:a16="http://schemas.microsoft.com/office/drawing/2014/main" id="{BFC106FE-3676-E22D-5440-EF6957B7E3A9}"/>
              </a:ext>
            </a:extLst>
          </p:cNvPr>
          <p:cNvSpPr txBox="1"/>
          <p:nvPr/>
        </p:nvSpPr>
        <p:spPr>
          <a:xfrm>
            <a:off x="9794540" y="5499092"/>
            <a:ext cx="2101386" cy="461665"/>
          </a:xfrm>
          <a:prstGeom prst="rect">
            <a:avLst/>
          </a:prstGeom>
          <a:noFill/>
        </p:spPr>
        <p:txBody>
          <a:bodyPr wrap="square" rtlCol="0">
            <a:spAutoFit/>
          </a:bodyPr>
          <a:lstStyle/>
          <a:p>
            <a:pPr marL="171450" indent="-171450" algn="ctr">
              <a:buFont typeface="Wingdings" panose="05000000000000000000" pitchFamily="2" charset="2"/>
              <a:buChar char="Ø"/>
            </a:pPr>
            <a:r>
              <a:rPr lang="fr-CA" altLang="ko-KR" sz="1200" dirty="0">
                <a:solidFill>
                  <a:schemeClr val="tx1">
                    <a:lumMod val="75000"/>
                    <a:lumOff val="25000"/>
                  </a:schemeClr>
                </a:solidFill>
                <a:cs typeface="Arial" pitchFamily="34" charset="0"/>
              </a:rPr>
              <a:t>Pertinence sociale et scientifique</a:t>
            </a:r>
            <a:endParaRPr lang="ko-KR" altLang="en-US" sz="1200" dirty="0">
              <a:solidFill>
                <a:schemeClr val="tx1">
                  <a:lumMod val="75000"/>
                  <a:lumOff val="25000"/>
                </a:schemeClr>
              </a:solidFill>
              <a:cs typeface="Arial" pitchFamily="34" charset="0"/>
            </a:endParaRPr>
          </a:p>
        </p:txBody>
      </p:sp>
      <p:sp>
        <p:nvSpPr>
          <p:cNvPr id="9" name="ZoneTexte 8">
            <a:extLst>
              <a:ext uri="{FF2B5EF4-FFF2-40B4-BE49-F238E27FC236}">
                <a16:creationId xmlns:a16="http://schemas.microsoft.com/office/drawing/2014/main" id="{9A70633A-225D-9658-BA25-42ACC4ABB128}"/>
              </a:ext>
            </a:extLst>
          </p:cNvPr>
          <p:cNvSpPr txBox="1"/>
          <p:nvPr/>
        </p:nvSpPr>
        <p:spPr>
          <a:xfrm>
            <a:off x="7025836" y="6500757"/>
            <a:ext cx="5312118" cy="276999"/>
          </a:xfrm>
          <a:prstGeom prst="rect">
            <a:avLst/>
          </a:prstGeom>
          <a:noFill/>
        </p:spPr>
        <p:txBody>
          <a:bodyPr wrap="square">
            <a:spAutoFit/>
          </a:bodyPr>
          <a:lstStyle/>
          <a:p>
            <a:r>
              <a:rPr lang="fr-CA" sz="1200" i="1" dirty="0">
                <a:effectLst/>
                <a:latin typeface="+mj-lt"/>
                <a:ea typeface="SimSun" panose="02010600030101010101" pitchFamily="2" charset="-122"/>
              </a:rPr>
              <a:t>(Irwin, 2007; Van </a:t>
            </a:r>
            <a:r>
              <a:rPr lang="fr-CA" sz="1200" i="1" dirty="0" err="1">
                <a:effectLst/>
                <a:latin typeface="+mj-lt"/>
                <a:ea typeface="SimSun" panose="02010600030101010101" pitchFamily="2" charset="-122"/>
              </a:rPr>
              <a:t>Kleeck</a:t>
            </a:r>
            <a:r>
              <a:rPr lang="fr-CA" sz="1200" i="1" dirty="0">
                <a:effectLst/>
                <a:latin typeface="+mj-lt"/>
                <a:ea typeface="SimSun" panose="02010600030101010101" pitchFamily="2" charset="-122"/>
              </a:rPr>
              <a:t>, 2008; Maillart et al., 2012;  Brodeur et al, 2015) </a:t>
            </a:r>
            <a:endParaRPr lang="fr-CA" sz="1200" dirty="0"/>
          </a:p>
        </p:txBody>
      </p:sp>
    </p:spTree>
    <p:extLst>
      <p:ext uri="{BB962C8B-B14F-4D97-AF65-F5344CB8AC3E}">
        <p14:creationId xmlns:p14="http://schemas.microsoft.com/office/powerpoint/2010/main" val="377438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073A83-F5B0-90CA-A1BC-B7E0E3FD61C9}"/>
              </a:ext>
            </a:extLst>
          </p:cNvPr>
          <p:cNvSpPr/>
          <p:nvPr/>
        </p:nvSpPr>
        <p:spPr>
          <a:xfrm>
            <a:off x="0" y="282045"/>
            <a:ext cx="12192000" cy="478921"/>
          </a:xfrm>
          <a:prstGeom prst="rect">
            <a:avLst/>
          </a:prstGeom>
          <a:solidFill>
            <a:schemeClr val="accent1">
              <a:lumMod val="75000"/>
              <a:alpha val="7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38">
            <a:extLst>
              <a:ext uri="{FF2B5EF4-FFF2-40B4-BE49-F238E27FC236}">
                <a16:creationId xmlns:a16="http://schemas.microsoft.com/office/drawing/2014/main" id="{AF002E63-4AAF-B1B8-42C2-D344991A986A}"/>
              </a:ext>
            </a:extLst>
          </p:cNvPr>
          <p:cNvSpPr/>
          <p:nvPr/>
        </p:nvSpPr>
        <p:spPr>
          <a:xfrm rot="17102282" flipH="1">
            <a:off x="282921" y="-133463"/>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ounded Rectangle 51">
            <a:extLst>
              <a:ext uri="{FF2B5EF4-FFF2-40B4-BE49-F238E27FC236}">
                <a16:creationId xmlns:a16="http://schemas.microsoft.com/office/drawing/2014/main" id="{5D6AC74B-BA50-3B80-0191-32F6D8D9B35D}"/>
              </a:ext>
            </a:extLst>
          </p:cNvPr>
          <p:cNvSpPr/>
          <p:nvPr/>
        </p:nvSpPr>
        <p:spPr>
          <a:xfrm rot="16200000" flipH="1">
            <a:off x="300399" y="1088153"/>
            <a:ext cx="653798" cy="674873"/>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 name="ZoneTexte 9">
            <a:extLst>
              <a:ext uri="{FF2B5EF4-FFF2-40B4-BE49-F238E27FC236}">
                <a16:creationId xmlns:a16="http://schemas.microsoft.com/office/drawing/2014/main" id="{99308405-89DC-BAB7-FB3F-53751DE28DD2}"/>
              </a:ext>
            </a:extLst>
          </p:cNvPr>
          <p:cNvSpPr txBox="1"/>
          <p:nvPr/>
        </p:nvSpPr>
        <p:spPr>
          <a:xfrm>
            <a:off x="1789131" y="232080"/>
            <a:ext cx="978247" cy="584775"/>
          </a:xfrm>
          <a:prstGeom prst="rect">
            <a:avLst/>
          </a:prstGeom>
          <a:noFill/>
        </p:spPr>
        <p:txBody>
          <a:bodyPr wrap="square" rtlCol="0">
            <a:spAutoFit/>
          </a:bodyPr>
          <a:lstStyle/>
          <a:p>
            <a:r>
              <a:rPr lang="fr-CA" sz="3200" b="1" dirty="0">
                <a:solidFill>
                  <a:schemeClr val="bg1"/>
                </a:solidFill>
              </a:rPr>
              <a:t>1.1 </a:t>
            </a:r>
          </a:p>
        </p:txBody>
      </p:sp>
      <p:sp>
        <p:nvSpPr>
          <p:cNvPr id="11" name="ZoneTexte 10">
            <a:extLst>
              <a:ext uri="{FF2B5EF4-FFF2-40B4-BE49-F238E27FC236}">
                <a16:creationId xmlns:a16="http://schemas.microsoft.com/office/drawing/2014/main" id="{881D9F7E-A9A0-4327-A811-73F18B51649F}"/>
              </a:ext>
            </a:extLst>
          </p:cNvPr>
          <p:cNvSpPr txBox="1"/>
          <p:nvPr/>
        </p:nvSpPr>
        <p:spPr>
          <a:xfrm>
            <a:off x="2676629" y="284850"/>
            <a:ext cx="8428255" cy="523220"/>
          </a:xfrm>
          <a:prstGeom prst="rect">
            <a:avLst/>
          </a:prstGeom>
          <a:noFill/>
        </p:spPr>
        <p:txBody>
          <a:bodyPr wrap="square" rtlCol="0">
            <a:spAutoFit/>
          </a:bodyPr>
          <a:lstStyle/>
          <a:p>
            <a:r>
              <a:rPr lang="fr-CA" sz="2800" b="1" dirty="0">
                <a:solidFill>
                  <a:schemeClr val="bg1"/>
                </a:solidFill>
              </a:rPr>
              <a:t>LA COMPRÉHENSION EN LECTURE</a:t>
            </a:r>
          </a:p>
        </p:txBody>
      </p:sp>
      <p:sp>
        <p:nvSpPr>
          <p:cNvPr id="21" name="ZoneTexte 20">
            <a:extLst>
              <a:ext uri="{FF2B5EF4-FFF2-40B4-BE49-F238E27FC236}">
                <a16:creationId xmlns:a16="http://schemas.microsoft.com/office/drawing/2014/main" id="{959713E2-8C61-7A58-699F-0498E5517E0D}"/>
              </a:ext>
            </a:extLst>
          </p:cNvPr>
          <p:cNvSpPr txBox="1"/>
          <p:nvPr/>
        </p:nvSpPr>
        <p:spPr>
          <a:xfrm>
            <a:off x="1749307" y="6558149"/>
            <a:ext cx="10563938" cy="276999"/>
          </a:xfrm>
          <a:prstGeom prst="rect">
            <a:avLst/>
          </a:prstGeom>
          <a:noFill/>
        </p:spPr>
        <p:txBody>
          <a:bodyPr wrap="square">
            <a:spAutoFit/>
          </a:bodyPr>
          <a:lstStyle/>
          <a:p>
            <a:r>
              <a:rPr lang="fr-CA" sz="1200" i="1" dirty="0">
                <a:effectLst/>
                <a:latin typeface="+mj-lt"/>
                <a:ea typeface="SimSun" panose="02010600030101010101" pitchFamily="2" charset="-122"/>
              </a:rPr>
              <a:t>(</a:t>
            </a:r>
            <a:r>
              <a:rPr lang="fr-CA" sz="1200" i="1" dirty="0" err="1">
                <a:effectLst/>
                <a:latin typeface="+mj-lt"/>
                <a:ea typeface="SimSun" panose="02010600030101010101" pitchFamily="2" charset="-122"/>
              </a:rPr>
              <a:t>Bisaillon</a:t>
            </a:r>
            <a:r>
              <a:rPr lang="fr-CA" sz="1200" i="1" dirty="0">
                <a:effectLst/>
                <a:latin typeface="+mj-lt"/>
                <a:ea typeface="SimSun" panose="02010600030101010101" pitchFamily="2" charset="-122"/>
              </a:rPr>
              <a:t> et al., </a:t>
            </a:r>
            <a:r>
              <a:rPr lang="fr-CA" sz="1200" i="1" dirty="0">
                <a:latin typeface="+mj-lt"/>
                <a:ea typeface="SimSun" panose="02010600030101010101" pitchFamily="2" charset="-122"/>
              </a:rPr>
              <a:t>2007; Brodeur et al., 2015; </a:t>
            </a:r>
            <a:r>
              <a:rPr lang="fr-CA" sz="1200" i="1" dirty="0" err="1">
                <a:latin typeface="+mj-lt"/>
                <a:ea typeface="SimSun" panose="02010600030101010101" pitchFamily="2" charset="-122"/>
              </a:rPr>
              <a:t>Catts</a:t>
            </a:r>
            <a:r>
              <a:rPr lang="fr-CA" sz="1200" i="1" dirty="0">
                <a:latin typeface="+mj-lt"/>
                <a:ea typeface="SimSun" panose="02010600030101010101" pitchFamily="2" charset="-122"/>
              </a:rPr>
              <a:t> et al., 2006; Chapleau et Godin, 2020; </a:t>
            </a:r>
            <a:r>
              <a:rPr lang="fr-CA" sz="1200" i="1" dirty="0">
                <a:effectLst/>
                <a:latin typeface="+mj-lt"/>
                <a:ea typeface="SimSun" panose="02010600030101010101" pitchFamily="2" charset="-122"/>
              </a:rPr>
              <a:t>Giasson, 2011; </a:t>
            </a:r>
            <a:r>
              <a:rPr lang="fr-CA" sz="1200" i="1" dirty="0" err="1">
                <a:effectLst/>
                <a:latin typeface="+mj-lt"/>
                <a:ea typeface="SimSun" panose="02010600030101010101" pitchFamily="2" charset="-122"/>
              </a:rPr>
              <a:t>Gough</a:t>
            </a:r>
            <a:r>
              <a:rPr lang="fr-CA" sz="1200" i="1" dirty="0">
                <a:effectLst/>
                <a:latin typeface="+mj-lt"/>
                <a:ea typeface="SimSun" panose="02010600030101010101" pitchFamily="2" charset="-122"/>
              </a:rPr>
              <a:t> Kenyon et al., 2018; Maillart et al., 2012). </a:t>
            </a:r>
            <a:endParaRPr lang="fr-CA" sz="1200" i="1" dirty="0">
              <a:latin typeface="+mj-lt"/>
            </a:endParaRPr>
          </a:p>
        </p:txBody>
      </p:sp>
      <p:sp>
        <p:nvSpPr>
          <p:cNvPr id="22" name="Rectangle 21">
            <a:extLst>
              <a:ext uri="{FF2B5EF4-FFF2-40B4-BE49-F238E27FC236}">
                <a16:creationId xmlns:a16="http://schemas.microsoft.com/office/drawing/2014/main" id="{1C12022B-4AB1-C1CA-7B95-5AFE65B63366}"/>
              </a:ext>
            </a:extLst>
          </p:cNvPr>
          <p:cNvSpPr/>
          <p:nvPr/>
        </p:nvSpPr>
        <p:spPr>
          <a:xfrm>
            <a:off x="1567616" y="4049566"/>
            <a:ext cx="2350800" cy="1120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Rectangle 22">
            <a:extLst>
              <a:ext uri="{FF2B5EF4-FFF2-40B4-BE49-F238E27FC236}">
                <a16:creationId xmlns:a16="http://schemas.microsoft.com/office/drawing/2014/main" id="{AD87726C-2C83-E94D-0B23-861F2AB6D3CF}"/>
              </a:ext>
            </a:extLst>
          </p:cNvPr>
          <p:cNvSpPr/>
          <p:nvPr/>
        </p:nvSpPr>
        <p:spPr>
          <a:xfrm>
            <a:off x="3915998" y="3202016"/>
            <a:ext cx="2350800" cy="1375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Rectangle 23">
            <a:extLst>
              <a:ext uri="{FF2B5EF4-FFF2-40B4-BE49-F238E27FC236}">
                <a16:creationId xmlns:a16="http://schemas.microsoft.com/office/drawing/2014/main" id="{8459E169-BC9B-E06E-9C89-BB9CF6021AE6}"/>
              </a:ext>
            </a:extLst>
          </p:cNvPr>
          <p:cNvSpPr/>
          <p:nvPr/>
        </p:nvSpPr>
        <p:spPr>
          <a:xfrm>
            <a:off x="6266392" y="2356140"/>
            <a:ext cx="2350800" cy="1349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ectangle 24">
            <a:extLst>
              <a:ext uri="{FF2B5EF4-FFF2-40B4-BE49-F238E27FC236}">
                <a16:creationId xmlns:a16="http://schemas.microsoft.com/office/drawing/2014/main" id="{C8901A41-7C30-7E1B-C670-812B4657E82C}"/>
              </a:ext>
            </a:extLst>
          </p:cNvPr>
          <p:cNvSpPr/>
          <p:nvPr/>
        </p:nvSpPr>
        <p:spPr>
          <a:xfrm>
            <a:off x="8618376" y="1498774"/>
            <a:ext cx="2350800" cy="14626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9" name="그룹 6">
            <a:extLst>
              <a:ext uri="{FF2B5EF4-FFF2-40B4-BE49-F238E27FC236}">
                <a16:creationId xmlns:a16="http://schemas.microsoft.com/office/drawing/2014/main" id="{A4D99FC9-5526-875D-FA92-187B602DE3B8}"/>
              </a:ext>
            </a:extLst>
          </p:cNvPr>
          <p:cNvGrpSpPr/>
          <p:nvPr/>
        </p:nvGrpSpPr>
        <p:grpSpPr>
          <a:xfrm>
            <a:off x="898975" y="967029"/>
            <a:ext cx="10394049" cy="4557944"/>
            <a:chOff x="856030" y="1829372"/>
            <a:chExt cx="10394049" cy="4557944"/>
          </a:xfrm>
        </p:grpSpPr>
        <p:grpSp>
          <p:nvGrpSpPr>
            <p:cNvPr id="30" name="Group 19">
              <a:extLst>
                <a:ext uri="{FF2B5EF4-FFF2-40B4-BE49-F238E27FC236}">
                  <a16:creationId xmlns:a16="http://schemas.microsoft.com/office/drawing/2014/main" id="{626D7C3E-1C3A-C5C1-CD69-DFE98D1FFF42}"/>
                </a:ext>
              </a:extLst>
            </p:cNvPr>
            <p:cNvGrpSpPr/>
            <p:nvPr/>
          </p:nvGrpSpPr>
          <p:grpSpPr>
            <a:xfrm>
              <a:off x="856030" y="4390253"/>
              <a:ext cx="820144" cy="1997063"/>
              <a:chOff x="611560" y="3962300"/>
              <a:chExt cx="998939" cy="2432432"/>
            </a:xfrm>
          </p:grpSpPr>
          <p:grpSp>
            <p:nvGrpSpPr>
              <p:cNvPr id="47" name="Group 30">
                <a:extLst>
                  <a:ext uri="{FF2B5EF4-FFF2-40B4-BE49-F238E27FC236}">
                    <a16:creationId xmlns:a16="http://schemas.microsoft.com/office/drawing/2014/main" id="{15C1C445-AD6A-E153-C3AB-83CBFAB2B3C2}"/>
                  </a:ext>
                </a:extLst>
              </p:cNvPr>
              <p:cNvGrpSpPr/>
              <p:nvPr/>
            </p:nvGrpSpPr>
            <p:grpSpPr>
              <a:xfrm>
                <a:off x="611560" y="6019700"/>
                <a:ext cx="998939" cy="375032"/>
                <a:chOff x="1950157" y="5792396"/>
                <a:chExt cx="1396179" cy="524168"/>
              </a:xfrm>
            </p:grpSpPr>
            <p:sp>
              <p:nvSpPr>
                <p:cNvPr id="59" name="Oval 35">
                  <a:extLst>
                    <a:ext uri="{FF2B5EF4-FFF2-40B4-BE49-F238E27FC236}">
                      <a16:creationId xmlns:a16="http://schemas.microsoft.com/office/drawing/2014/main" id="{D4F40622-EE06-3E36-FBBC-EE556DBC8D30}"/>
                    </a:ext>
                  </a:extLst>
                </p:cNvPr>
                <p:cNvSpPr/>
                <p:nvPr/>
              </p:nvSpPr>
              <p:spPr>
                <a:xfrm flipV="1">
                  <a:off x="1950157" y="5792396"/>
                  <a:ext cx="1387404" cy="444916"/>
                </a:xfrm>
                <a:prstGeom prst="ellipse">
                  <a:avLst/>
                </a:prstGeom>
                <a:solidFill>
                  <a:schemeClr val="tx1">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Oval 36">
                  <a:extLst>
                    <a:ext uri="{FF2B5EF4-FFF2-40B4-BE49-F238E27FC236}">
                      <a16:creationId xmlns:a16="http://schemas.microsoft.com/office/drawing/2014/main" id="{ADC022D1-0915-E7CB-B607-05D7E310096F}"/>
                    </a:ext>
                  </a:extLst>
                </p:cNvPr>
                <p:cNvSpPr/>
                <p:nvPr/>
              </p:nvSpPr>
              <p:spPr>
                <a:xfrm flipV="1">
                  <a:off x="1955961" y="5859544"/>
                  <a:ext cx="1390375" cy="457020"/>
                </a:xfrm>
                <a:prstGeom prst="ellipse">
                  <a:avLst/>
                </a:prstGeom>
                <a:solidFill>
                  <a:schemeClr val="tx1">
                    <a:alpha val="81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8" name="Rectangle 8">
                <a:extLst>
                  <a:ext uri="{FF2B5EF4-FFF2-40B4-BE49-F238E27FC236}">
                    <a16:creationId xmlns:a16="http://schemas.microsoft.com/office/drawing/2014/main" id="{B2F10FA5-CDA2-AE93-3ADF-051A86671CC6}"/>
                  </a:ext>
                </a:extLst>
              </p:cNvPr>
              <p:cNvSpPr/>
              <p:nvPr/>
            </p:nvSpPr>
            <p:spPr>
              <a:xfrm>
                <a:off x="787266" y="5539463"/>
                <a:ext cx="644784" cy="644004"/>
              </a:xfrm>
              <a:custGeom>
                <a:avLst/>
                <a:gdLst/>
                <a:ahLst/>
                <a:cxnLst/>
                <a:rect l="l" t="t" r="r" b="b"/>
                <a:pathLst>
                  <a:path w="780084" h="779141">
                    <a:moveTo>
                      <a:pt x="0" y="0"/>
                    </a:moveTo>
                    <a:lnTo>
                      <a:pt x="1" y="0"/>
                    </a:lnTo>
                    <a:lnTo>
                      <a:pt x="388409" y="0"/>
                    </a:lnTo>
                    <a:lnTo>
                      <a:pt x="588206" y="0"/>
                    </a:lnTo>
                    <a:lnTo>
                      <a:pt x="780084" y="0"/>
                    </a:lnTo>
                    <a:lnTo>
                      <a:pt x="780084" y="125396"/>
                    </a:lnTo>
                    <a:lnTo>
                      <a:pt x="779646" y="125396"/>
                    </a:lnTo>
                    <a:lnTo>
                      <a:pt x="390042" y="779141"/>
                    </a:lnTo>
                    <a:lnTo>
                      <a:pt x="438" y="125397"/>
                    </a:lnTo>
                    <a:lnTo>
                      <a:pt x="1" y="125397"/>
                    </a:lnTo>
                    <a:lnTo>
                      <a:pt x="1" y="125396"/>
                    </a:lnTo>
                    <a:lnTo>
                      <a:pt x="0" y="125396"/>
                    </a:lnTo>
                    <a:lnTo>
                      <a:pt x="0" y="124662"/>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Rectangle 8">
                <a:extLst>
                  <a:ext uri="{FF2B5EF4-FFF2-40B4-BE49-F238E27FC236}">
                    <a16:creationId xmlns:a16="http://schemas.microsoft.com/office/drawing/2014/main" id="{E42745C5-10D5-4A78-D050-10431317BE60}"/>
                  </a:ext>
                </a:extLst>
              </p:cNvPr>
              <p:cNvSpPr/>
              <p:nvPr/>
            </p:nvSpPr>
            <p:spPr>
              <a:xfrm>
                <a:off x="787266" y="5539463"/>
                <a:ext cx="320624" cy="641036"/>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ectangle 8">
                <a:extLst>
                  <a:ext uri="{FF2B5EF4-FFF2-40B4-BE49-F238E27FC236}">
                    <a16:creationId xmlns:a16="http://schemas.microsoft.com/office/drawing/2014/main" id="{2871382D-6461-7019-E55D-E36322695FBC}"/>
                  </a:ext>
                </a:extLst>
              </p:cNvPr>
              <p:cNvSpPr/>
              <p:nvPr/>
            </p:nvSpPr>
            <p:spPr>
              <a:xfrm>
                <a:off x="1035311" y="6036161"/>
                <a:ext cx="145662" cy="14634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Rectangle 2">
                <a:extLst>
                  <a:ext uri="{FF2B5EF4-FFF2-40B4-BE49-F238E27FC236}">
                    <a16:creationId xmlns:a16="http://schemas.microsoft.com/office/drawing/2014/main" id="{F413E96B-CA8E-6849-B1CD-A010C99B179E}"/>
                  </a:ext>
                </a:extLst>
              </p:cNvPr>
              <p:cNvSpPr/>
              <p:nvPr/>
            </p:nvSpPr>
            <p:spPr>
              <a:xfrm>
                <a:off x="781506" y="3962300"/>
                <a:ext cx="643020" cy="1675401"/>
              </a:xfrm>
              <a:custGeom>
                <a:avLst/>
                <a:gdLst/>
                <a:ahLst/>
                <a:cxnLst/>
                <a:rect l="l" t="t" r="r" b="b"/>
                <a:pathLst>
                  <a:path w="777949" h="1837378">
                    <a:moveTo>
                      <a:pt x="680702" y="710729"/>
                    </a:moveTo>
                    <a:lnTo>
                      <a:pt x="668322" y="715415"/>
                    </a:lnTo>
                    <a:lnTo>
                      <a:pt x="693083" y="715415"/>
                    </a:lnTo>
                    <a:cubicBezTo>
                      <a:pt x="689585" y="711399"/>
                      <a:pt x="685179" y="710729"/>
                      <a:pt x="680702" y="710729"/>
                    </a:cubicBezTo>
                    <a:close/>
                    <a:moveTo>
                      <a:pt x="486216" y="710729"/>
                    </a:moveTo>
                    <a:lnTo>
                      <a:pt x="473836" y="715415"/>
                    </a:lnTo>
                    <a:lnTo>
                      <a:pt x="498597" y="715415"/>
                    </a:lnTo>
                    <a:cubicBezTo>
                      <a:pt x="495099" y="711399"/>
                      <a:pt x="490693" y="710729"/>
                      <a:pt x="486216" y="710729"/>
                    </a:cubicBezTo>
                    <a:close/>
                    <a:moveTo>
                      <a:pt x="291729" y="710729"/>
                    </a:moveTo>
                    <a:lnTo>
                      <a:pt x="279349" y="715415"/>
                    </a:lnTo>
                    <a:lnTo>
                      <a:pt x="304109" y="715415"/>
                    </a:lnTo>
                    <a:cubicBezTo>
                      <a:pt x="300611" y="711399"/>
                      <a:pt x="296205" y="710729"/>
                      <a:pt x="291729" y="710729"/>
                    </a:cubicBezTo>
                    <a:close/>
                    <a:moveTo>
                      <a:pt x="97243" y="710729"/>
                    </a:moveTo>
                    <a:lnTo>
                      <a:pt x="84863" y="715415"/>
                    </a:lnTo>
                    <a:lnTo>
                      <a:pt x="109623" y="715415"/>
                    </a:lnTo>
                    <a:cubicBezTo>
                      <a:pt x="106125" y="711399"/>
                      <a:pt x="101719" y="710729"/>
                      <a:pt x="97243" y="710729"/>
                    </a:cubicBezTo>
                    <a:close/>
                    <a:moveTo>
                      <a:pt x="0" y="0"/>
                    </a:moveTo>
                    <a:lnTo>
                      <a:pt x="388972" y="0"/>
                    </a:lnTo>
                    <a:lnTo>
                      <a:pt x="388972" y="715415"/>
                    </a:lnTo>
                    <a:lnTo>
                      <a:pt x="388973" y="715415"/>
                    </a:lnTo>
                    <a:lnTo>
                      <a:pt x="388973" y="0"/>
                    </a:lnTo>
                    <a:lnTo>
                      <a:pt x="777946" y="0"/>
                    </a:lnTo>
                    <a:lnTo>
                      <a:pt x="777946" y="715415"/>
                    </a:lnTo>
                    <a:lnTo>
                      <a:pt x="777949" y="715415"/>
                    </a:lnTo>
                    <a:lnTo>
                      <a:pt x="777949" y="1837378"/>
                    </a:lnTo>
                    <a:lnTo>
                      <a:pt x="774289" y="1837378"/>
                    </a:lnTo>
                    <a:cubicBezTo>
                      <a:pt x="764395" y="1805629"/>
                      <a:pt x="726198" y="1782200"/>
                      <a:pt x="680705" y="1782200"/>
                    </a:cubicBezTo>
                    <a:cubicBezTo>
                      <a:pt x="635213" y="1782200"/>
                      <a:pt x="597016" y="1805629"/>
                      <a:pt x="587122" y="1837378"/>
                    </a:cubicBezTo>
                    <a:lnTo>
                      <a:pt x="583462" y="1837378"/>
                    </a:lnTo>
                    <a:lnTo>
                      <a:pt x="583462" y="873632"/>
                    </a:lnTo>
                    <a:lnTo>
                      <a:pt x="583460" y="873632"/>
                    </a:lnTo>
                    <a:lnTo>
                      <a:pt x="583460" y="1837378"/>
                    </a:lnTo>
                    <a:lnTo>
                      <a:pt x="579800" y="1837378"/>
                    </a:lnTo>
                    <a:cubicBezTo>
                      <a:pt x="569906" y="1805629"/>
                      <a:pt x="531709" y="1782200"/>
                      <a:pt x="486216" y="1782200"/>
                    </a:cubicBezTo>
                    <a:cubicBezTo>
                      <a:pt x="440724" y="1782200"/>
                      <a:pt x="402527" y="1805629"/>
                      <a:pt x="392633" y="1837378"/>
                    </a:cubicBezTo>
                    <a:lnTo>
                      <a:pt x="388974" y="1837378"/>
                    </a:lnTo>
                    <a:lnTo>
                      <a:pt x="388973" y="1837378"/>
                    </a:lnTo>
                    <a:lnTo>
                      <a:pt x="385314" y="1837378"/>
                    </a:lnTo>
                    <a:cubicBezTo>
                      <a:pt x="375420" y="1805629"/>
                      <a:pt x="337223" y="1782200"/>
                      <a:pt x="291730" y="1782200"/>
                    </a:cubicBezTo>
                    <a:cubicBezTo>
                      <a:pt x="246238" y="1782200"/>
                      <a:pt x="208041" y="1805629"/>
                      <a:pt x="198147" y="1837378"/>
                    </a:cubicBezTo>
                    <a:lnTo>
                      <a:pt x="194487" y="1837378"/>
                    </a:lnTo>
                    <a:lnTo>
                      <a:pt x="190827" y="1837378"/>
                    </a:lnTo>
                    <a:cubicBezTo>
                      <a:pt x="180933" y="1805629"/>
                      <a:pt x="142736" y="1782200"/>
                      <a:pt x="97243" y="1782200"/>
                    </a:cubicBezTo>
                    <a:cubicBezTo>
                      <a:pt x="51751" y="1782200"/>
                      <a:pt x="13554" y="1805629"/>
                      <a:pt x="3660" y="1837378"/>
                    </a:cubicBezTo>
                    <a:lnTo>
                      <a:pt x="0" y="1837378"/>
                    </a:lnTo>
                    <a:lnTo>
                      <a:pt x="0" y="873632"/>
                    </a:lnTo>
                    <a:lnTo>
                      <a:pt x="0" y="715415"/>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1" name="Group 20">
              <a:extLst>
                <a:ext uri="{FF2B5EF4-FFF2-40B4-BE49-F238E27FC236}">
                  <a16:creationId xmlns:a16="http://schemas.microsoft.com/office/drawing/2014/main" id="{9A845DF0-E42C-BB62-6E2D-D6C728CF5725}"/>
                </a:ext>
              </a:extLst>
            </p:cNvPr>
            <p:cNvGrpSpPr/>
            <p:nvPr/>
          </p:nvGrpSpPr>
          <p:grpSpPr>
            <a:xfrm>
              <a:off x="10919166" y="1831521"/>
              <a:ext cx="330913" cy="527497"/>
              <a:chOff x="9200612" y="1556792"/>
              <a:chExt cx="330913" cy="527497"/>
            </a:xfrm>
          </p:grpSpPr>
          <p:sp>
            <p:nvSpPr>
              <p:cNvPr id="45" name="Rectangle 44">
                <a:extLst>
                  <a:ext uri="{FF2B5EF4-FFF2-40B4-BE49-F238E27FC236}">
                    <a16:creationId xmlns:a16="http://schemas.microsoft.com/office/drawing/2014/main" id="{6F75F447-CC84-2A09-2B7E-80B8D1A046DF}"/>
                  </a:ext>
                </a:extLst>
              </p:cNvPr>
              <p:cNvSpPr/>
              <p:nvPr/>
            </p:nvSpPr>
            <p:spPr>
              <a:xfrm>
                <a:off x="9200612" y="1556792"/>
                <a:ext cx="152400" cy="527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ound Same Side Corner Rectangle 10">
                <a:extLst>
                  <a:ext uri="{FF2B5EF4-FFF2-40B4-BE49-F238E27FC236}">
                    <a16:creationId xmlns:a16="http://schemas.microsoft.com/office/drawing/2014/main" id="{8763B41C-B061-4F5F-FB3B-8B9876BC87DA}"/>
                  </a:ext>
                </a:extLst>
              </p:cNvPr>
              <p:cNvSpPr/>
              <p:nvPr/>
            </p:nvSpPr>
            <p:spPr>
              <a:xfrm rot="5400000">
                <a:off x="9180456" y="1731284"/>
                <a:ext cx="523626" cy="178513"/>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2" name="직사각형 4">
              <a:extLst>
                <a:ext uri="{FF2B5EF4-FFF2-40B4-BE49-F238E27FC236}">
                  <a16:creationId xmlns:a16="http://schemas.microsoft.com/office/drawing/2014/main" id="{99580400-4193-9D94-482E-31D84813D53C}"/>
                </a:ext>
              </a:extLst>
            </p:cNvPr>
            <p:cNvSpPr/>
            <p:nvPr/>
          </p:nvSpPr>
          <p:spPr>
            <a:xfrm>
              <a:off x="993053" y="4390253"/>
              <a:ext cx="2880000" cy="529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직사각형 5">
              <a:extLst>
                <a:ext uri="{FF2B5EF4-FFF2-40B4-BE49-F238E27FC236}">
                  <a16:creationId xmlns:a16="http://schemas.microsoft.com/office/drawing/2014/main" id="{FAE6F32C-58CB-F1D8-BDB6-D1FAE303CEB9}"/>
                </a:ext>
              </a:extLst>
            </p:cNvPr>
            <p:cNvSpPr/>
            <p:nvPr/>
          </p:nvSpPr>
          <p:spPr>
            <a:xfrm>
              <a:off x="3335722" y="3532439"/>
              <a:ext cx="529200" cy="13873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4" name="직사각형 44">
              <a:extLst>
                <a:ext uri="{FF2B5EF4-FFF2-40B4-BE49-F238E27FC236}">
                  <a16:creationId xmlns:a16="http://schemas.microsoft.com/office/drawing/2014/main" id="{32DC82FF-37AD-D98F-AE15-4DCE51653F0C}"/>
                </a:ext>
              </a:extLst>
            </p:cNvPr>
            <p:cNvSpPr/>
            <p:nvPr/>
          </p:nvSpPr>
          <p:spPr>
            <a:xfrm>
              <a:off x="3342265" y="3535159"/>
              <a:ext cx="2880000" cy="529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직사각형 45">
              <a:extLst>
                <a:ext uri="{FF2B5EF4-FFF2-40B4-BE49-F238E27FC236}">
                  <a16:creationId xmlns:a16="http://schemas.microsoft.com/office/drawing/2014/main" id="{B9FB97F2-C716-37A9-4216-DAB310E61947}"/>
                </a:ext>
              </a:extLst>
            </p:cNvPr>
            <p:cNvSpPr/>
            <p:nvPr/>
          </p:nvSpPr>
          <p:spPr>
            <a:xfrm>
              <a:off x="5693065" y="2715077"/>
              <a:ext cx="529200" cy="13492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직사각형 46">
              <a:extLst>
                <a:ext uri="{FF2B5EF4-FFF2-40B4-BE49-F238E27FC236}">
                  <a16:creationId xmlns:a16="http://schemas.microsoft.com/office/drawing/2014/main" id="{644D8A9E-01F5-B6CB-E791-B0CBFA6BB996}"/>
                </a:ext>
              </a:extLst>
            </p:cNvPr>
            <p:cNvSpPr/>
            <p:nvPr/>
          </p:nvSpPr>
          <p:spPr>
            <a:xfrm>
              <a:off x="5693065" y="2704000"/>
              <a:ext cx="2880000" cy="529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직사각형 47">
              <a:extLst>
                <a:ext uri="{FF2B5EF4-FFF2-40B4-BE49-F238E27FC236}">
                  <a16:creationId xmlns:a16="http://schemas.microsoft.com/office/drawing/2014/main" id="{660FA6FD-B11B-D37D-9E0E-6081B2D46B97}"/>
                </a:ext>
              </a:extLst>
            </p:cNvPr>
            <p:cNvSpPr/>
            <p:nvPr/>
          </p:nvSpPr>
          <p:spPr>
            <a:xfrm>
              <a:off x="8045639" y="1829372"/>
              <a:ext cx="529200" cy="14025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직사각형 48">
              <a:extLst>
                <a:ext uri="{FF2B5EF4-FFF2-40B4-BE49-F238E27FC236}">
                  <a16:creationId xmlns:a16="http://schemas.microsoft.com/office/drawing/2014/main" id="{ABCED639-AECB-E111-DEAC-696612A5D9A8}"/>
                </a:ext>
              </a:extLst>
            </p:cNvPr>
            <p:cNvSpPr/>
            <p:nvPr/>
          </p:nvSpPr>
          <p:spPr>
            <a:xfrm>
              <a:off x="8046231" y="1832768"/>
              <a:ext cx="2880000" cy="529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7" name="TextBox 8">
            <a:extLst>
              <a:ext uri="{FF2B5EF4-FFF2-40B4-BE49-F238E27FC236}">
                <a16:creationId xmlns:a16="http://schemas.microsoft.com/office/drawing/2014/main" id="{3739A6DE-0FAE-0B31-BCAD-0291540D8E87}"/>
              </a:ext>
            </a:extLst>
          </p:cNvPr>
          <p:cNvSpPr txBox="1"/>
          <p:nvPr/>
        </p:nvSpPr>
        <p:spPr>
          <a:xfrm>
            <a:off x="8865900" y="1773434"/>
            <a:ext cx="1879621" cy="1077218"/>
          </a:xfrm>
          <a:prstGeom prst="rect">
            <a:avLst/>
          </a:prstGeom>
          <a:noFill/>
        </p:spPr>
        <p:txBody>
          <a:bodyPr wrap="square" rtlCol="0">
            <a:spAutoFit/>
          </a:bodyPr>
          <a:lstStyle/>
          <a:p>
            <a:pPr algn="ctr"/>
            <a:r>
              <a:rPr lang="fr-CA" altLang="ko-KR" sz="1600" b="1" dirty="0">
                <a:solidFill>
                  <a:schemeClr val="bg1"/>
                </a:solidFill>
                <a:cs typeface="Arial" pitchFamily="34" charset="0"/>
              </a:rPr>
              <a:t>Répercussions scolaires, sociales et affectives</a:t>
            </a:r>
            <a:endParaRPr lang="ko-KR" altLang="en-US" sz="1600" b="1" dirty="0">
              <a:solidFill>
                <a:schemeClr val="bg1"/>
              </a:solidFill>
              <a:cs typeface="Arial" pitchFamily="34" charset="0"/>
            </a:endParaRPr>
          </a:p>
        </p:txBody>
      </p:sp>
      <p:sp>
        <p:nvSpPr>
          <p:cNvPr id="70" name="TextBox 8">
            <a:extLst>
              <a:ext uri="{FF2B5EF4-FFF2-40B4-BE49-F238E27FC236}">
                <a16:creationId xmlns:a16="http://schemas.microsoft.com/office/drawing/2014/main" id="{E1E67B2A-6001-08F2-DFAC-CC42CEAAE9A0}"/>
              </a:ext>
            </a:extLst>
          </p:cNvPr>
          <p:cNvSpPr txBox="1"/>
          <p:nvPr/>
        </p:nvSpPr>
        <p:spPr>
          <a:xfrm>
            <a:off x="6622977" y="2579979"/>
            <a:ext cx="1879621" cy="830997"/>
          </a:xfrm>
          <a:prstGeom prst="rect">
            <a:avLst/>
          </a:prstGeom>
          <a:noFill/>
        </p:spPr>
        <p:txBody>
          <a:bodyPr wrap="square" rtlCol="0">
            <a:spAutoFit/>
          </a:bodyPr>
          <a:lstStyle/>
          <a:p>
            <a:pPr algn="ctr"/>
            <a:r>
              <a:rPr lang="fr-CA" altLang="ko-KR" sz="1600" b="1" dirty="0">
                <a:solidFill>
                  <a:schemeClr val="bg1"/>
                </a:solidFill>
                <a:cs typeface="Arial" pitchFamily="34" charset="0"/>
              </a:rPr>
              <a:t>La principale cause d’échec scolaire</a:t>
            </a:r>
            <a:endParaRPr lang="ko-KR" altLang="en-US" sz="1600" b="1" dirty="0">
              <a:solidFill>
                <a:schemeClr val="bg1"/>
              </a:solidFill>
              <a:cs typeface="Arial" pitchFamily="34" charset="0"/>
            </a:endParaRPr>
          </a:p>
        </p:txBody>
      </p:sp>
      <p:sp>
        <p:nvSpPr>
          <p:cNvPr id="72" name="TextBox 8">
            <a:extLst>
              <a:ext uri="{FF2B5EF4-FFF2-40B4-BE49-F238E27FC236}">
                <a16:creationId xmlns:a16="http://schemas.microsoft.com/office/drawing/2014/main" id="{27C111DB-F64B-3131-D457-4A99665C846F}"/>
              </a:ext>
            </a:extLst>
          </p:cNvPr>
          <p:cNvSpPr txBox="1"/>
          <p:nvPr/>
        </p:nvSpPr>
        <p:spPr>
          <a:xfrm>
            <a:off x="1749307" y="5517667"/>
            <a:ext cx="4567677" cy="584775"/>
          </a:xfrm>
          <a:prstGeom prst="rect">
            <a:avLst/>
          </a:prstGeom>
          <a:noFill/>
        </p:spPr>
        <p:txBody>
          <a:bodyPr wrap="square" rtlCol="0">
            <a:spAutoFit/>
          </a:bodyPr>
          <a:lstStyle/>
          <a:p>
            <a:pPr algn="ctr"/>
            <a:r>
              <a:rPr lang="fr-CA" altLang="ko-KR" sz="1600" b="1" dirty="0">
                <a:solidFill>
                  <a:srgbClr val="FF0000"/>
                </a:solidFill>
                <a:cs typeface="Arial" pitchFamily="34" charset="0"/>
              </a:rPr>
              <a:t>La compréhension en lecture est l’élément centrale de la réussite scolaire et sociale.</a:t>
            </a:r>
            <a:endParaRPr lang="ko-KR" altLang="en-US" sz="1600" b="1" dirty="0">
              <a:solidFill>
                <a:srgbClr val="FF0000"/>
              </a:solidFill>
              <a:cs typeface="Arial" pitchFamily="34" charset="0"/>
            </a:endParaRPr>
          </a:p>
        </p:txBody>
      </p:sp>
      <p:sp>
        <p:nvSpPr>
          <p:cNvPr id="73" name="TextBox 8">
            <a:extLst>
              <a:ext uri="{FF2B5EF4-FFF2-40B4-BE49-F238E27FC236}">
                <a16:creationId xmlns:a16="http://schemas.microsoft.com/office/drawing/2014/main" id="{464E48DC-C1B1-DC34-F8D6-A4A987DFC493}"/>
              </a:ext>
            </a:extLst>
          </p:cNvPr>
          <p:cNvSpPr txBox="1"/>
          <p:nvPr/>
        </p:nvSpPr>
        <p:spPr>
          <a:xfrm>
            <a:off x="1447317" y="4064865"/>
            <a:ext cx="2541449" cy="1077218"/>
          </a:xfrm>
          <a:prstGeom prst="rect">
            <a:avLst/>
          </a:prstGeom>
          <a:noFill/>
        </p:spPr>
        <p:txBody>
          <a:bodyPr wrap="square" rtlCol="0">
            <a:spAutoFit/>
          </a:bodyPr>
          <a:lstStyle/>
          <a:p>
            <a:pPr algn="ctr"/>
            <a:r>
              <a:rPr lang="fr-CA" altLang="ko-KR" sz="1600" b="1" dirty="0">
                <a:solidFill>
                  <a:schemeClr val="bg1"/>
                </a:solidFill>
                <a:cs typeface="Arial" pitchFamily="34" charset="0"/>
              </a:rPr>
              <a:t>Les difficultés augmentent avec la nécessité à inférer les éléments du texte</a:t>
            </a:r>
            <a:endParaRPr lang="ko-KR" altLang="en-US" sz="1600" b="1" dirty="0">
              <a:solidFill>
                <a:schemeClr val="bg1"/>
              </a:solidFill>
              <a:cs typeface="Arial" pitchFamily="34" charset="0"/>
            </a:endParaRPr>
          </a:p>
        </p:txBody>
      </p:sp>
      <p:sp>
        <p:nvSpPr>
          <p:cNvPr id="74" name="Oval 2">
            <a:extLst>
              <a:ext uri="{FF2B5EF4-FFF2-40B4-BE49-F238E27FC236}">
                <a16:creationId xmlns:a16="http://schemas.microsoft.com/office/drawing/2014/main" id="{92992584-15E3-03C3-F749-3BA9D15A9D13}"/>
              </a:ext>
            </a:extLst>
          </p:cNvPr>
          <p:cNvSpPr/>
          <p:nvPr/>
        </p:nvSpPr>
        <p:spPr>
          <a:xfrm rot="10800000" flipH="1">
            <a:off x="8089176" y="4317155"/>
            <a:ext cx="3965827" cy="1873919"/>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5" name="Rectangle 16">
            <a:extLst>
              <a:ext uri="{FF2B5EF4-FFF2-40B4-BE49-F238E27FC236}">
                <a16:creationId xmlns:a16="http://schemas.microsoft.com/office/drawing/2014/main" id="{29A2A342-BA9C-34DB-0693-C2994C346F91}"/>
              </a:ext>
            </a:extLst>
          </p:cNvPr>
          <p:cNvSpPr/>
          <p:nvPr/>
        </p:nvSpPr>
        <p:spPr>
          <a:xfrm rot="2700000">
            <a:off x="8372817" y="4669874"/>
            <a:ext cx="744978" cy="116806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ZoneTexte 75">
            <a:extLst>
              <a:ext uri="{FF2B5EF4-FFF2-40B4-BE49-F238E27FC236}">
                <a16:creationId xmlns:a16="http://schemas.microsoft.com/office/drawing/2014/main" id="{6548B00C-9CFB-FA9B-F2BF-C1ADAAC14FF5}"/>
              </a:ext>
            </a:extLst>
          </p:cNvPr>
          <p:cNvSpPr txBox="1"/>
          <p:nvPr/>
        </p:nvSpPr>
        <p:spPr>
          <a:xfrm>
            <a:off x="9185957" y="4933345"/>
            <a:ext cx="2809181" cy="646331"/>
          </a:xfrm>
          <a:prstGeom prst="rect">
            <a:avLst/>
          </a:prstGeom>
          <a:noFill/>
        </p:spPr>
        <p:txBody>
          <a:bodyPr wrap="square" rtlCol="0">
            <a:spAutoFit/>
          </a:bodyPr>
          <a:lstStyle/>
          <a:p>
            <a:r>
              <a:rPr lang="fr-CA" b="1" dirty="0">
                <a:solidFill>
                  <a:schemeClr val="accent2">
                    <a:lumMod val="50000"/>
                  </a:schemeClr>
                </a:solidFill>
              </a:rPr>
              <a:t>L’inférence: nécessaire à la compréhension</a:t>
            </a:r>
          </a:p>
        </p:txBody>
      </p:sp>
      <p:sp>
        <p:nvSpPr>
          <p:cNvPr id="77" name="Rounded Rectangle 51">
            <a:extLst>
              <a:ext uri="{FF2B5EF4-FFF2-40B4-BE49-F238E27FC236}">
                <a16:creationId xmlns:a16="http://schemas.microsoft.com/office/drawing/2014/main" id="{69B31846-F0E8-E85D-C402-31D3DB40A7F1}"/>
              </a:ext>
            </a:extLst>
          </p:cNvPr>
          <p:cNvSpPr/>
          <p:nvPr/>
        </p:nvSpPr>
        <p:spPr>
          <a:xfrm rot="16200000" flipH="1">
            <a:off x="745995" y="5428393"/>
            <a:ext cx="1120948" cy="1123053"/>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8" name="TextBox 8">
            <a:extLst>
              <a:ext uri="{FF2B5EF4-FFF2-40B4-BE49-F238E27FC236}">
                <a16:creationId xmlns:a16="http://schemas.microsoft.com/office/drawing/2014/main" id="{2DC1C655-DAF1-D955-FABB-9B611CEDA015}"/>
              </a:ext>
            </a:extLst>
          </p:cNvPr>
          <p:cNvSpPr txBox="1"/>
          <p:nvPr/>
        </p:nvSpPr>
        <p:spPr>
          <a:xfrm>
            <a:off x="4171449" y="3339404"/>
            <a:ext cx="1879621" cy="1077218"/>
          </a:xfrm>
          <a:prstGeom prst="rect">
            <a:avLst/>
          </a:prstGeom>
          <a:noFill/>
        </p:spPr>
        <p:txBody>
          <a:bodyPr wrap="square" rtlCol="0">
            <a:spAutoFit/>
          </a:bodyPr>
          <a:lstStyle/>
          <a:p>
            <a:pPr algn="ctr"/>
            <a:r>
              <a:rPr lang="fr-CA" altLang="ko-KR" sz="1600" b="1" dirty="0">
                <a:solidFill>
                  <a:schemeClr val="bg1"/>
                </a:solidFill>
                <a:cs typeface="Arial" pitchFamily="34" charset="0"/>
              </a:rPr>
              <a:t>Les difficultés dans les autres matières scolaires</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320415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Donut 77">
            <a:extLst>
              <a:ext uri="{FF2B5EF4-FFF2-40B4-BE49-F238E27FC236}">
                <a16:creationId xmlns:a16="http://schemas.microsoft.com/office/drawing/2014/main" id="{78F4EE4A-08A9-F1C7-D715-AA7AD8FCC26C}"/>
              </a:ext>
            </a:extLst>
          </p:cNvPr>
          <p:cNvSpPr/>
          <p:nvPr/>
        </p:nvSpPr>
        <p:spPr>
          <a:xfrm>
            <a:off x="4430489" y="2231633"/>
            <a:ext cx="3114206" cy="3114206"/>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1" name="Oval 3">
            <a:extLst>
              <a:ext uri="{FF2B5EF4-FFF2-40B4-BE49-F238E27FC236}">
                <a16:creationId xmlns:a16="http://schemas.microsoft.com/office/drawing/2014/main" id="{82E9CC41-40E4-0F90-DC0D-62FC8AA35DB3}"/>
              </a:ext>
            </a:extLst>
          </p:cNvPr>
          <p:cNvSpPr/>
          <p:nvPr/>
        </p:nvSpPr>
        <p:spPr>
          <a:xfrm>
            <a:off x="5102025" y="2903169"/>
            <a:ext cx="1771134" cy="17711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 name="Rectangle 2">
            <a:extLst>
              <a:ext uri="{FF2B5EF4-FFF2-40B4-BE49-F238E27FC236}">
                <a16:creationId xmlns:a16="http://schemas.microsoft.com/office/drawing/2014/main" id="{04073A83-F5B0-90CA-A1BC-B7E0E3FD61C9}"/>
              </a:ext>
            </a:extLst>
          </p:cNvPr>
          <p:cNvSpPr/>
          <p:nvPr/>
        </p:nvSpPr>
        <p:spPr>
          <a:xfrm>
            <a:off x="0" y="282045"/>
            <a:ext cx="12192000" cy="478921"/>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1">
            <a:extLst>
              <a:ext uri="{FF2B5EF4-FFF2-40B4-BE49-F238E27FC236}">
                <a16:creationId xmlns:a16="http://schemas.microsoft.com/office/drawing/2014/main" id="{E07BEA6B-D608-9C57-6AE0-71C9E6D3E3E6}"/>
              </a:ext>
            </a:extLst>
          </p:cNvPr>
          <p:cNvSpPr/>
          <p:nvPr/>
        </p:nvSpPr>
        <p:spPr>
          <a:xfrm rot="16200000" flipH="1">
            <a:off x="1070839" y="4154234"/>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Rounded Rectangle 51">
            <a:extLst>
              <a:ext uri="{FF2B5EF4-FFF2-40B4-BE49-F238E27FC236}">
                <a16:creationId xmlns:a16="http://schemas.microsoft.com/office/drawing/2014/main" id="{5D6AC74B-BA50-3B80-0191-32F6D8D9B35D}"/>
              </a:ext>
            </a:extLst>
          </p:cNvPr>
          <p:cNvSpPr/>
          <p:nvPr/>
        </p:nvSpPr>
        <p:spPr>
          <a:xfrm rot="16200000" flipH="1">
            <a:off x="321630" y="1135583"/>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 name="ZoneTexte 10">
            <a:extLst>
              <a:ext uri="{FF2B5EF4-FFF2-40B4-BE49-F238E27FC236}">
                <a16:creationId xmlns:a16="http://schemas.microsoft.com/office/drawing/2014/main" id="{881D9F7E-A9A0-4327-A811-73F18B51649F}"/>
              </a:ext>
            </a:extLst>
          </p:cNvPr>
          <p:cNvSpPr txBox="1"/>
          <p:nvPr/>
        </p:nvSpPr>
        <p:spPr>
          <a:xfrm>
            <a:off x="2676629" y="284850"/>
            <a:ext cx="8428255" cy="523220"/>
          </a:xfrm>
          <a:prstGeom prst="rect">
            <a:avLst/>
          </a:prstGeom>
          <a:noFill/>
        </p:spPr>
        <p:txBody>
          <a:bodyPr wrap="square" rtlCol="0">
            <a:spAutoFit/>
          </a:bodyPr>
          <a:lstStyle/>
          <a:p>
            <a:r>
              <a:rPr lang="fr-CA" sz="2800" b="1" dirty="0">
                <a:solidFill>
                  <a:schemeClr val="bg1"/>
                </a:solidFill>
              </a:rPr>
              <a:t>LA COMPRÉHENSION INFÉRENTIELLE</a:t>
            </a:r>
          </a:p>
        </p:txBody>
      </p:sp>
      <p:sp>
        <p:nvSpPr>
          <p:cNvPr id="4" name="Freeform: Shape 39">
            <a:extLst>
              <a:ext uri="{FF2B5EF4-FFF2-40B4-BE49-F238E27FC236}">
                <a16:creationId xmlns:a16="http://schemas.microsoft.com/office/drawing/2014/main" id="{0496F4BC-EA7C-2CA7-D435-1A6D6924C8BD}"/>
              </a:ext>
            </a:extLst>
          </p:cNvPr>
          <p:cNvSpPr/>
          <p:nvPr/>
        </p:nvSpPr>
        <p:spPr>
          <a:xfrm rot="11598695">
            <a:off x="324562" y="-101454"/>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16">
            <a:extLst>
              <a:ext uri="{FF2B5EF4-FFF2-40B4-BE49-F238E27FC236}">
                <a16:creationId xmlns:a16="http://schemas.microsoft.com/office/drawing/2014/main" id="{56853B57-13BF-8FA0-705B-1EB2340076DC}"/>
              </a:ext>
            </a:extLst>
          </p:cNvPr>
          <p:cNvSpPr/>
          <p:nvPr/>
        </p:nvSpPr>
        <p:spPr>
          <a:xfrm rot="2700000">
            <a:off x="485866" y="1109849"/>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ZoneTexte 11">
            <a:extLst>
              <a:ext uri="{FF2B5EF4-FFF2-40B4-BE49-F238E27FC236}">
                <a16:creationId xmlns:a16="http://schemas.microsoft.com/office/drawing/2014/main" id="{99ACC9C4-4DFB-0DAE-8714-DE5295D5FFCD}"/>
              </a:ext>
            </a:extLst>
          </p:cNvPr>
          <p:cNvSpPr txBox="1"/>
          <p:nvPr/>
        </p:nvSpPr>
        <p:spPr>
          <a:xfrm>
            <a:off x="1767337" y="254072"/>
            <a:ext cx="938565" cy="584775"/>
          </a:xfrm>
          <a:prstGeom prst="rect">
            <a:avLst/>
          </a:prstGeom>
          <a:noFill/>
        </p:spPr>
        <p:txBody>
          <a:bodyPr wrap="square" rtlCol="0">
            <a:spAutoFit/>
          </a:bodyPr>
          <a:lstStyle/>
          <a:p>
            <a:r>
              <a:rPr lang="fr-CA" sz="3200" b="1" dirty="0">
                <a:solidFill>
                  <a:schemeClr val="bg1"/>
                </a:solidFill>
              </a:rPr>
              <a:t>1.2</a:t>
            </a:r>
          </a:p>
        </p:txBody>
      </p:sp>
      <p:sp>
        <p:nvSpPr>
          <p:cNvPr id="24" name="Rectangle 9">
            <a:extLst>
              <a:ext uri="{FF2B5EF4-FFF2-40B4-BE49-F238E27FC236}">
                <a16:creationId xmlns:a16="http://schemas.microsoft.com/office/drawing/2014/main" id="{539CE4D5-38B5-3686-3AF2-EE89AA4D490A}"/>
              </a:ext>
            </a:extLst>
          </p:cNvPr>
          <p:cNvSpPr/>
          <p:nvPr/>
        </p:nvSpPr>
        <p:spPr>
          <a:xfrm>
            <a:off x="8047119" y="4752886"/>
            <a:ext cx="1282570" cy="92333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Donut 26">
            <a:extLst>
              <a:ext uri="{FF2B5EF4-FFF2-40B4-BE49-F238E27FC236}">
                <a16:creationId xmlns:a16="http://schemas.microsoft.com/office/drawing/2014/main" id="{9C664D9C-B600-0AD3-04EE-B51BEA927F72}"/>
              </a:ext>
            </a:extLst>
          </p:cNvPr>
          <p:cNvSpPr/>
          <p:nvPr/>
        </p:nvSpPr>
        <p:spPr>
          <a:xfrm>
            <a:off x="4116122" y="1967163"/>
            <a:ext cx="3816424" cy="3816424"/>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26" name="Group 5">
            <a:extLst>
              <a:ext uri="{FF2B5EF4-FFF2-40B4-BE49-F238E27FC236}">
                <a16:creationId xmlns:a16="http://schemas.microsoft.com/office/drawing/2014/main" id="{B3D88D08-1439-3DC8-5FF1-E7E87B699683}"/>
              </a:ext>
            </a:extLst>
          </p:cNvPr>
          <p:cNvGrpSpPr/>
          <p:nvPr/>
        </p:nvGrpSpPr>
        <p:grpSpPr>
          <a:xfrm rot="12600000">
            <a:off x="4764796" y="4572984"/>
            <a:ext cx="979049" cy="1469591"/>
            <a:chOff x="5093002" y="2426934"/>
            <a:chExt cx="2232248" cy="3350691"/>
          </a:xfrm>
          <a:solidFill>
            <a:schemeClr val="accent6"/>
          </a:solidFill>
        </p:grpSpPr>
        <p:grpSp>
          <p:nvGrpSpPr>
            <p:cNvPr id="27" name="Group 6">
              <a:extLst>
                <a:ext uri="{FF2B5EF4-FFF2-40B4-BE49-F238E27FC236}">
                  <a16:creationId xmlns:a16="http://schemas.microsoft.com/office/drawing/2014/main" id="{2AB3FAE7-FEC2-0C01-046B-FDD3A82F07CF}"/>
                </a:ext>
              </a:extLst>
            </p:cNvPr>
            <p:cNvGrpSpPr/>
            <p:nvPr/>
          </p:nvGrpSpPr>
          <p:grpSpPr>
            <a:xfrm>
              <a:off x="5625823" y="4659182"/>
              <a:ext cx="1166607" cy="1118443"/>
              <a:chOff x="4964627" y="3703863"/>
              <a:chExt cx="393594" cy="377344"/>
            </a:xfrm>
            <a:grpFill/>
          </p:grpSpPr>
          <p:sp>
            <p:nvSpPr>
              <p:cNvPr id="29" name="Oval 1">
                <a:extLst>
                  <a:ext uri="{FF2B5EF4-FFF2-40B4-BE49-F238E27FC236}">
                    <a16:creationId xmlns:a16="http://schemas.microsoft.com/office/drawing/2014/main" id="{4E322DF7-FB3C-93A8-D20E-6D8BF5D1CA23}"/>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1">
                <a:extLst>
                  <a:ext uri="{FF2B5EF4-FFF2-40B4-BE49-F238E27FC236}">
                    <a16:creationId xmlns:a16="http://schemas.microsoft.com/office/drawing/2014/main" id="{CAE842C4-66CA-D7D3-776E-AFEB6D6D69C3}"/>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1">
                <a:extLst>
                  <a:ext uri="{FF2B5EF4-FFF2-40B4-BE49-F238E27FC236}">
                    <a16:creationId xmlns:a16="http://schemas.microsoft.com/office/drawing/2014/main" id="{2024671C-9DD7-A330-28B3-C3CBEB2AAA5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1">
                <a:extLst>
                  <a:ext uri="{FF2B5EF4-FFF2-40B4-BE49-F238E27FC236}">
                    <a16:creationId xmlns:a16="http://schemas.microsoft.com/office/drawing/2014/main" id="{F10F6EB9-D217-C448-CA29-D15B3F40ABE7}"/>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8" name="Block Arc 7">
              <a:extLst>
                <a:ext uri="{FF2B5EF4-FFF2-40B4-BE49-F238E27FC236}">
                  <a16:creationId xmlns:a16="http://schemas.microsoft.com/office/drawing/2014/main" id="{811EEAB5-BA59-675C-C68F-5288C46CF604}"/>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33" name="Group 12">
            <a:extLst>
              <a:ext uri="{FF2B5EF4-FFF2-40B4-BE49-F238E27FC236}">
                <a16:creationId xmlns:a16="http://schemas.microsoft.com/office/drawing/2014/main" id="{00716932-3E14-C2AF-CBC5-BADDA6853799}"/>
              </a:ext>
            </a:extLst>
          </p:cNvPr>
          <p:cNvGrpSpPr/>
          <p:nvPr/>
        </p:nvGrpSpPr>
        <p:grpSpPr>
          <a:xfrm rot="19800000">
            <a:off x="4680907" y="1629640"/>
            <a:ext cx="979049" cy="1469591"/>
            <a:chOff x="5093002" y="2426934"/>
            <a:chExt cx="2232248" cy="3350691"/>
          </a:xfrm>
          <a:solidFill>
            <a:schemeClr val="accent4"/>
          </a:solidFill>
        </p:grpSpPr>
        <p:grpSp>
          <p:nvGrpSpPr>
            <p:cNvPr id="34" name="Group 13">
              <a:extLst>
                <a:ext uri="{FF2B5EF4-FFF2-40B4-BE49-F238E27FC236}">
                  <a16:creationId xmlns:a16="http://schemas.microsoft.com/office/drawing/2014/main" id="{09EF93D1-92A8-211F-B9E4-00A91D4BC6E8}"/>
                </a:ext>
              </a:extLst>
            </p:cNvPr>
            <p:cNvGrpSpPr/>
            <p:nvPr/>
          </p:nvGrpSpPr>
          <p:grpSpPr>
            <a:xfrm>
              <a:off x="5625823" y="4659182"/>
              <a:ext cx="1166607" cy="1118443"/>
              <a:chOff x="4964627" y="3703863"/>
              <a:chExt cx="393594" cy="377344"/>
            </a:xfrm>
            <a:grpFill/>
          </p:grpSpPr>
          <p:sp>
            <p:nvSpPr>
              <p:cNvPr id="36" name="Oval 1">
                <a:extLst>
                  <a:ext uri="{FF2B5EF4-FFF2-40B4-BE49-F238E27FC236}">
                    <a16:creationId xmlns:a16="http://schemas.microsoft.com/office/drawing/2014/main" id="{5108B4E4-BE27-28D6-3635-659DC3F5807C}"/>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Oval 1">
                <a:extLst>
                  <a:ext uri="{FF2B5EF4-FFF2-40B4-BE49-F238E27FC236}">
                    <a16:creationId xmlns:a16="http://schemas.microsoft.com/office/drawing/2014/main" id="{80A268EA-4C36-21B3-F20A-6D9EC228D492}"/>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1">
                <a:extLst>
                  <a:ext uri="{FF2B5EF4-FFF2-40B4-BE49-F238E27FC236}">
                    <a16:creationId xmlns:a16="http://schemas.microsoft.com/office/drawing/2014/main" id="{4F40AB47-0435-039D-4A06-472D3DD0673A}"/>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1">
                <a:extLst>
                  <a:ext uri="{FF2B5EF4-FFF2-40B4-BE49-F238E27FC236}">
                    <a16:creationId xmlns:a16="http://schemas.microsoft.com/office/drawing/2014/main" id="{4F5AE549-9ECB-0093-B06B-BB44D078CEB5}"/>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5" name="Block Arc 14">
              <a:extLst>
                <a:ext uri="{FF2B5EF4-FFF2-40B4-BE49-F238E27FC236}">
                  <a16:creationId xmlns:a16="http://schemas.microsoft.com/office/drawing/2014/main" id="{C74D6A4A-F865-7D0B-1904-6161F9522D49}"/>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46" name="Group 19">
            <a:extLst>
              <a:ext uri="{FF2B5EF4-FFF2-40B4-BE49-F238E27FC236}">
                <a16:creationId xmlns:a16="http://schemas.microsoft.com/office/drawing/2014/main" id="{3B75380E-2B9A-3FF2-FDEF-FF9407623BEC}"/>
              </a:ext>
            </a:extLst>
          </p:cNvPr>
          <p:cNvGrpSpPr/>
          <p:nvPr/>
        </p:nvGrpSpPr>
        <p:grpSpPr>
          <a:xfrm rot="16200000">
            <a:off x="3844918" y="3140581"/>
            <a:ext cx="979049" cy="1469591"/>
            <a:chOff x="5093002" y="2426934"/>
            <a:chExt cx="2232248" cy="3350691"/>
          </a:xfrm>
          <a:solidFill>
            <a:schemeClr val="accent5"/>
          </a:solidFill>
        </p:grpSpPr>
        <p:grpSp>
          <p:nvGrpSpPr>
            <p:cNvPr id="47" name="Group 20">
              <a:extLst>
                <a:ext uri="{FF2B5EF4-FFF2-40B4-BE49-F238E27FC236}">
                  <a16:creationId xmlns:a16="http://schemas.microsoft.com/office/drawing/2014/main" id="{CFD7E165-C2A0-2A50-C832-A5507043429B}"/>
                </a:ext>
              </a:extLst>
            </p:cNvPr>
            <p:cNvGrpSpPr/>
            <p:nvPr/>
          </p:nvGrpSpPr>
          <p:grpSpPr>
            <a:xfrm>
              <a:off x="5625823" y="4659182"/>
              <a:ext cx="1166607" cy="1118443"/>
              <a:chOff x="4964627" y="3703863"/>
              <a:chExt cx="393594" cy="377344"/>
            </a:xfrm>
            <a:grpFill/>
          </p:grpSpPr>
          <p:sp>
            <p:nvSpPr>
              <p:cNvPr id="49" name="Oval 1">
                <a:extLst>
                  <a:ext uri="{FF2B5EF4-FFF2-40B4-BE49-F238E27FC236}">
                    <a16:creationId xmlns:a16="http://schemas.microsoft.com/office/drawing/2014/main" id="{79DF9C06-7294-8E22-2FBA-B121005581A9}"/>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Oval 1">
                <a:extLst>
                  <a:ext uri="{FF2B5EF4-FFF2-40B4-BE49-F238E27FC236}">
                    <a16:creationId xmlns:a16="http://schemas.microsoft.com/office/drawing/2014/main" id="{8A82FEA5-1778-A073-7FE9-7735A2ACF650}"/>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Oval 1">
                <a:extLst>
                  <a:ext uri="{FF2B5EF4-FFF2-40B4-BE49-F238E27FC236}">
                    <a16:creationId xmlns:a16="http://schemas.microsoft.com/office/drawing/2014/main" id="{707E1D1C-D73C-BAA9-436F-67A65130D55A}"/>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Oval 1">
                <a:extLst>
                  <a:ext uri="{FF2B5EF4-FFF2-40B4-BE49-F238E27FC236}">
                    <a16:creationId xmlns:a16="http://schemas.microsoft.com/office/drawing/2014/main" id="{E07C2828-8A69-8B18-D39A-340E1841614F}"/>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8" name="Block Arc 21">
              <a:extLst>
                <a:ext uri="{FF2B5EF4-FFF2-40B4-BE49-F238E27FC236}">
                  <a16:creationId xmlns:a16="http://schemas.microsoft.com/office/drawing/2014/main" id="{3D3818B3-1A2E-2C6E-0F58-E945429C728D}"/>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63" name="Group 26">
            <a:extLst>
              <a:ext uri="{FF2B5EF4-FFF2-40B4-BE49-F238E27FC236}">
                <a16:creationId xmlns:a16="http://schemas.microsoft.com/office/drawing/2014/main" id="{F82ACF9C-B056-A390-F710-7F023485C73F}"/>
              </a:ext>
            </a:extLst>
          </p:cNvPr>
          <p:cNvGrpSpPr/>
          <p:nvPr/>
        </p:nvGrpSpPr>
        <p:grpSpPr>
          <a:xfrm rot="9000000" flipH="1">
            <a:off x="6420380" y="4617756"/>
            <a:ext cx="979049" cy="1469591"/>
            <a:chOff x="5093002" y="2426934"/>
            <a:chExt cx="2232248" cy="3350691"/>
          </a:xfrm>
          <a:solidFill>
            <a:schemeClr val="accent3"/>
          </a:solidFill>
        </p:grpSpPr>
        <p:grpSp>
          <p:nvGrpSpPr>
            <p:cNvPr id="67" name="Group 27">
              <a:extLst>
                <a:ext uri="{FF2B5EF4-FFF2-40B4-BE49-F238E27FC236}">
                  <a16:creationId xmlns:a16="http://schemas.microsoft.com/office/drawing/2014/main" id="{C0E7B0AF-2287-D347-C2DA-C5D0DA58E155}"/>
                </a:ext>
              </a:extLst>
            </p:cNvPr>
            <p:cNvGrpSpPr/>
            <p:nvPr/>
          </p:nvGrpSpPr>
          <p:grpSpPr>
            <a:xfrm>
              <a:off x="5625823" y="4659182"/>
              <a:ext cx="1166607" cy="1118443"/>
              <a:chOff x="4964627" y="3703863"/>
              <a:chExt cx="393594" cy="377344"/>
            </a:xfrm>
            <a:grpFill/>
          </p:grpSpPr>
          <p:sp>
            <p:nvSpPr>
              <p:cNvPr id="72" name="Oval 1">
                <a:extLst>
                  <a:ext uri="{FF2B5EF4-FFF2-40B4-BE49-F238E27FC236}">
                    <a16:creationId xmlns:a16="http://schemas.microsoft.com/office/drawing/2014/main" id="{6E35D46A-AC4A-60F6-3D12-84F16EE04DDD}"/>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Oval 1">
                <a:extLst>
                  <a:ext uri="{FF2B5EF4-FFF2-40B4-BE49-F238E27FC236}">
                    <a16:creationId xmlns:a16="http://schemas.microsoft.com/office/drawing/2014/main" id="{3F07FF5E-9F39-3342-CB15-29FE859A2387}"/>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1">
                <a:extLst>
                  <a:ext uri="{FF2B5EF4-FFF2-40B4-BE49-F238E27FC236}">
                    <a16:creationId xmlns:a16="http://schemas.microsoft.com/office/drawing/2014/main" id="{B6105BB7-762F-87F0-4059-C3B65502647B}"/>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Oval 1">
                <a:extLst>
                  <a:ext uri="{FF2B5EF4-FFF2-40B4-BE49-F238E27FC236}">
                    <a16:creationId xmlns:a16="http://schemas.microsoft.com/office/drawing/2014/main" id="{998AE6FF-C209-D612-F688-B640AA0B5387}"/>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0" name="Block Arc 28">
              <a:extLst>
                <a:ext uri="{FF2B5EF4-FFF2-40B4-BE49-F238E27FC236}">
                  <a16:creationId xmlns:a16="http://schemas.microsoft.com/office/drawing/2014/main" id="{04245242-BEC1-32E7-5740-C2D79FC61675}"/>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76" name="Group 33">
            <a:extLst>
              <a:ext uri="{FF2B5EF4-FFF2-40B4-BE49-F238E27FC236}">
                <a16:creationId xmlns:a16="http://schemas.microsoft.com/office/drawing/2014/main" id="{EA708FF2-F7BC-8F7B-7472-4432776198F3}"/>
              </a:ext>
            </a:extLst>
          </p:cNvPr>
          <p:cNvGrpSpPr/>
          <p:nvPr/>
        </p:nvGrpSpPr>
        <p:grpSpPr>
          <a:xfrm rot="1800000" flipH="1">
            <a:off x="6420380" y="1629640"/>
            <a:ext cx="979049" cy="1469591"/>
            <a:chOff x="5093002" y="2426934"/>
            <a:chExt cx="2232248" cy="3350691"/>
          </a:xfrm>
          <a:solidFill>
            <a:schemeClr val="accent1"/>
          </a:solidFill>
        </p:grpSpPr>
        <p:grpSp>
          <p:nvGrpSpPr>
            <p:cNvPr id="77" name="Group 34">
              <a:extLst>
                <a:ext uri="{FF2B5EF4-FFF2-40B4-BE49-F238E27FC236}">
                  <a16:creationId xmlns:a16="http://schemas.microsoft.com/office/drawing/2014/main" id="{8918E8DD-88CC-0A09-0B90-79D049CECF49}"/>
                </a:ext>
              </a:extLst>
            </p:cNvPr>
            <p:cNvGrpSpPr/>
            <p:nvPr/>
          </p:nvGrpSpPr>
          <p:grpSpPr>
            <a:xfrm>
              <a:off x="5625823" y="4659182"/>
              <a:ext cx="1166607" cy="1118443"/>
              <a:chOff x="4964627" y="3703863"/>
              <a:chExt cx="393594" cy="377344"/>
            </a:xfrm>
            <a:grpFill/>
          </p:grpSpPr>
          <p:sp>
            <p:nvSpPr>
              <p:cNvPr id="79" name="Oval 1">
                <a:extLst>
                  <a:ext uri="{FF2B5EF4-FFF2-40B4-BE49-F238E27FC236}">
                    <a16:creationId xmlns:a16="http://schemas.microsoft.com/office/drawing/2014/main" id="{CAE4782A-A4ED-9DE0-D8A0-D47DAAFA8622}"/>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Oval 1">
                <a:extLst>
                  <a:ext uri="{FF2B5EF4-FFF2-40B4-BE49-F238E27FC236}">
                    <a16:creationId xmlns:a16="http://schemas.microsoft.com/office/drawing/2014/main" id="{9F2EA4C0-EF4E-501F-AB20-5567404AC62D}"/>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1">
                <a:extLst>
                  <a:ext uri="{FF2B5EF4-FFF2-40B4-BE49-F238E27FC236}">
                    <a16:creationId xmlns:a16="http://schemas.microsoft.com/office/drawing/2014/main" id="{F18BDC05-F9F4-9588-E5CD-8AD784DC897C}"/>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1">
                <a:extLst>
                  <a:ext uri="{FF2B5EF4-FFF2-40B4-BE49-F238E27FC236}">
                    <a16:creationId xmlns:a16="http://schemas.microsoft.com/office/drawing/2014/main" id="{47FBC0DB-1896-80D8-427F-71D368CEA0EE}"/>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8" name="Block Arc 35">
              <a:extLst>
                <a:ext uri="{FF2B5EF4-FFF2-40B4-BE49-F238E27FC236}">
                  <a16:creationId xmlns:a16="http://schemas.microsoft.com/office/drawing/2014/main" id="{820A63D6-8DEA-0C4E-1465-771A26031A0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83" name="Group 40">
            <a:extLst>
              <a:ext uri="{FF2B5EF4-FFF2-40B4-BE49-F238E27FC236}">
                <a16:creationId xmlns:a16="http://schemas.microsoft.com/office/drawing/2014/main" id="{60A8042C-748F-C0D5-8B09-4AABA933025E}"/>
              </a:ext>
            </a:extLst>
          </p:cNvPr>
          <p:cNvGrpSpPr/>
          <p:nvPr/>
        </p:nvGrpSpPr>
        <p:grpSpPr>
          <a:xfrm rot="5400000" flipH="1">
            <a:off x="7256369" y="3140581"/>
            <a:ext cx="979049" cy="1469591"/>
            <a:chOff x="5093002" y="2426934"/>
            <a:chExt cx="2232248" cy="3350691"/>
          </a:xfrm>
          <a:solidFill>
            <a:schemeClr val="accent2"/>
          </a:solidFill>
        </p:grpSpPr>
        <p:grpSp>
          <p:nvGrpSpPr>
            <p:cNvPr id="84" name="Group 41">
              <a:extLst>
                <a:ext uri="{FF2B5EF4-FFF2-40B4-BE49-F238E27FC236}">
                  <a16:creationId xmlns:a16="http://schemas.microsoft.com/office/drawing/2014/main" id="{E9D4384C-CFC4-00FB-861C-5E591721F39B}"/>
                </a:ext>
              </a:extLst>
            </p:cNvPr>
            <p:cNvGrpSpPr/>
            <p:nvPr/>
          </p:nvGrpSpPr>
          <p:grpSpPr>
            <a:xfrm>
              <a:off x="5625823" y="4659182"/>
              <a:ext cx="1166607" cy="1118443"/>
              <a:chOff x="4964627" y="3703863"/>
              <a:chExt cx="393594" cy="377344"/>
            </a:xfrm>
            <a:grpFill/>
          </p:grpSpPr>
          <p:sp>
            <p:nvSpPr>
              <p:cNvPr id="86" name="Oval 1">
                <a:extLst>
                  <a:ext uri="{FF2B5EF4-FFF2-40B4-BE49-F238E27FC236}">
                    <a16:creationId xmlns:a16="http://schemas.microsoft.com/office/drawing/2014/main" id="{B927937B-DFDD-1926-8208-C6BBA5C42E2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1">
                <a:extLst>
                  <a:ext uri="{FF2B5EF4-FFF2-40B4-BE49-F238E27FC236}">
                    <a16:creationId xmlns:a16="http://schemas.microsoft.com/office/drawing/2014/main" id="{3819FD6D-936E-1979-0B59-A2D748930E88}"/>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Oval 1">
                <a:extLst>
                  <a:ext uri="{FF2B5EF4-FFF2-40B4-BE49-F238E27FC236}">
                    <a16:creationId xmlns:a16="http://schemas.microsoft.com/office/drawing/2014/main" id="{B3539E47-D4F8-8A9B-4CC2-DE26A620CA40}"/>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Oval 1">
                <a:extLst>
                  <a:ext uri="{FF2B5EF4-FFF2-40B4-BE49-F238E27FC236}">
                    <a16:creationId xmlns:a16="http://schemas.microsoft.com/office/drawing/2014/main" id="{22941F24-B0DC-F6F1-5FC6-392C7888BBE4}"/>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5" name="Block Arc 42">
              <a:extLst>
                <a:ext uri="{FF2B5EF4-FFF2-40B4-BE49-F238E27FC236}">
                  <a16:creationId xmlns:a16="http://schemas.microsoft.com/office/drawing/2014/main" id="{3EC6F231-0F7C-CC1E-AD78-39C2FE7CF5CB}"/>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90" name="Group 53">
            <a:extLst>
              <a:ext uri="{FF2B5EF4-FFF2-40B4-BE49-F238E27FC236}">
                <a16:creationId xmlns:a16="http://schemas.microsoft.com/office/drawing/2014/main" id="{0486EDDB-000A-CACE-EA57-7AA586A8CB18}"/>
              </a:ext>
            </a:extLst>
          </p:cNvPr>
          <p:cNvGrpSpPr/>
          <p:nvPr/>
        </p:nvGrpSpPr>
        <p:grpSpPr>
          <a:xfrm>
            <a:off x="7564176" y="1474269"/>
            <a:ext cx="3998319" cy="772820"/>
            <a:chOff x="2456209" y="4064492"/>
            <a:chExt cx="3320788" cy="772820"/>
          </a:xfrm>
        </p:grpSpPr>
        <p:sp>
          <p:nvSpPr>
            <p:cNvPr id="91" name="TextBox 54">
              <a:extLst>
                <a:ext uri="{FF2B5EF4-FFF2-40B4-BE49-F238E27FC236}">
                  <a16:creationId xmlns:a16="http://schemas.microsoft.com/office/drawing/2014/main" id="{636AAFE8-DA27-4748-0F78-5E068C499CE8}"/>
                </a:ext>
              </a:extLst>
            </p:cNvPr>
            <p:cNvSpPr txBox="1"/>
            <p:nvPr/>
          </p:nvSpPr>
          <p:spPr>
            <a:xfrm>
              <a:off x="2551706" y="4560313"/>
              <a:ext cx="2357002"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92" name="TextBox 55">
              <a:extLst>
                <a:ext uri="{FF2B5EF4-FFF2-40B4-BE49-F238E27FC236}">
                  <a16:creationId xmlns:a16="http://schemas.microsoft.com/office/drawing/2014/main" id="{587020FE-8C08-E865-D2B0-54CF2F98886F}"/>
                </a:ext>
              </a:extLst>
            </p:cNvPr>
            <p:cNvSpPr txBox="1"/>
            <p:nvPr/>
          </p:nvSpPr>
          <p:spPr>
            <a:xfrm>
              <a:off x="2456209" y="4064492"/>
              <a:ext cx="3320788" cy="338554"/>
            </a:xfrm>
            <a:prstGeom prst="rect">
              <a:avLst/>
            </a:prstGeom>
            <a:noFill/>
          </p:spPr>
          <p:txBody>
            <a:bodyPr wrap="square" rtlCol="0">
              <a:spAutoFit/>
            </a:bodyPr>
            <a:lstStyle/>
            <a:p>
              <a:r>
                <a:rPr lang="fr-CA" altLang="ko-KR" sz="1600" b="1" dirty="0">
                  <a:solidFill>
                    <a:schemeClr val="accent1"/>
                  </a:solidFill>
                  <a:cs typeface="Arial" pitchFamily="34" charset="0"/>
                </a:rPr>
                <a:t>Un élément central</a:t>
              </a:r>
              <a:endParaRPr lang="ko-KR" altLang="en-US" sz="1600" b="1" dirty="0">
                <a:solidFill>
                  <a:schemeClr val="accent1"/>
                </a:solidFill>
                <a:cs typeface="Arial" pitchFamily="34" charset="0"/>
              </a:endParaRPr>
            </a:p>
          </p:txBody>
        </p:sp>
      </p:grpSp>
      <p:grpSp>
        <p:nvGrpSpPr>
          <p:cNvPr id="93" name="Group 56">
            <a:extLst>
              <a:ext uri="{FF2B5EF4-FFF2-40B4-BE49-F238E27FC236}">
                <a16:creationId xmlns:a16="http://schemas.microsoft.com/office/drawing/2014/main" id="{A4BF6C79-A349-B606-007F-1DEDD4C3A8F4}"/>
              </a:ext>
            </a:extLst>
          </p:cNvPr>
          <p:cNvGrpSpPr/>
          <p:nvPr/>
        </p:nvGrpSpPr>
        <p:grpSpPr>
          <a:xfrm>
            <a:off x="8426818" y="3254025"/>
            <a:ext cx="3618810" cy="704866"/>
            <a:chOff x="2430136" y="4132446"/>
            <a:chExt cx="3005586" cy="704866"/>
          </a:xfrm>
        </p:grpSpPr>
        <p:sp>
          <p:nvSpPr>
            <p:cNvPr id="94" name="TextBox 57">
              <a:extLst>
                <a:ext uri="{FF2B5EF4-FFF2-40B4-BE49-F238E27FC236}">
                  <a16:creationId xmlns:a16="http://schemas.microsoft.com/office/drawing/2014/main" id="{BE1A5B32-FC56-D211-3F1E-66DAA8C3F7C1}"/>
                </a:ext>
              </a:extLst>
            </p:cNvPr>
            <p:cNvSpPr txBox="1"/>
            <p:nvPr/>
          </p:nvSpPr>
          <p:spPr>
            <a:xfrm>
              <a:off x="2551707" y="4560313"/>
              <a:ext cx="2357001"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95" name="TextBox 58">
              <a:extLst>
                <a:ext uri="{FF2B5EF4-FFF2-40B4-BE49-F238E27FC236}">
                  <a16:creationId xmlns:a16="http://schemas.microsoft.com/office/drawing/2014/main" id="{D7DF781E-6034-D3A2-6675-FB1C51D23FDB}"/>
                </a:ext>
              </a:extLst>
            </p:cNvPr>
            <p:cNvSpPr txBox="1"/>
            <p:nvPr/>
          </p:nvSpPr>
          <p:spPr>
            <a:xfrm>
              <a:off x="2430136" y="4132446"/>
              <a:ext cx="3005586" cy="338554"/>
            </a:xfrm>
            <a:prstGeom prst="rect">
              <a:avLst/>
            </a:prstGeom>
            <a:noFill/>
          </p:spPr>
          <p:txBody>
            <a:bodyPr wrap="square" rtlCol="0">
              <a:spAutoFit/>
            </a:bodyPr>
            <a:lstStyle/>
            <a:p>
              <a:r>
                <a:rPr lang="fr-CA" altLang="ko-KR" sz="1600" b="1" dirty="0">
                  <a:solidFill>
                    <a:schemeClr val="accent2"/>
                  </a:solidFill>
                  <a:cs typeface="Arial" pitchFamily="34" charset="0"/>
                </a:rPr>
                <a:t>Le modèle d’Irwin (2007)</a:t>
              </a:r>
              <a:endParaRPr lang="ko-KR" altLang="en-US" sz="1600" b="1" dirty="0">
                <a:solidFill>
                  <a:schemeClr val="accent2"/>
                </a:solidFill>
                <a:cs typeface="Arial" pitchFamily="34" charset="0"/>
              </a:endParaRPr>
            </a:p>
          </p:txBody>
        </p:sp>
      </p:grpSp>
      <p:grpSp>
        <p:nvGrpSpPr>
          <p:cNvPr id="96" name="Group 59">
            <a:extLst>
              <a:ext uri="{FF2B5EF4-FFF2-40B4-BE49-F238E27FC236}">
                <a16:creationId xmlns:a16="http://schemas.microsoft.com/office/drawing/2014/main" id="{CC2F9D3A-3E3B-56F0-2AF2-A16A82CA490E}"/>
              </a:ext>
            </a:extLst>
          </p:cNvPr>
          <p:cNvGrpSpPr/>
          <p:nvPr/>
        </p:nvGrpSpPr>
        <p:grpSpPr>
          <a:xfrm>
            <a:off x="7679156" y="5047444"/>
            <a:ext cx="4087517" cy="754796"/>
            <a:chOff x="2551704" y="4207520"/>
            <a:chExt cx="3423976" cy="754796"/>
          </a:xfrm>
        </p:grpSpPr>
        <p:sp>
          <p:nvSpPr>
            <p:cNvPr id="97" name="TextBox 60">
              <a:extLst>
                <a:ext uri="{FF2B5EF4-FFF2-40B4-BE49-F238E27FC236}">
                  <a16:creationId xmlns:a16="http://schemas.microsoft.com/office/drawing/2014/main" id="{6C27CE2E-C759-E2DF-22A9-181908ED4335}"/>
                </a:ext>
              </a:extLst>
            </p:cNvPr>
            <p:cNvSpPr txBox="1"/>
            <p:nvPr/>
          </p:nvSpPr>
          <p:spPr>
            <a:xfrm>
              <a:off x="2551704" y="4685317"/>
              <a:ext cx="2357002"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98" name="TextBox 61">
              <a:extLst>
                <a:ext uri="{FF2B5EF4-FFF2-40B4-BE49-F238E27FC236}">
                  <a16:creationId xmlns:a16="http://schemas.microsoft.com/office/drawing/2014/main" id="{B36A7C57-C9EA-F718-C649-FE6477198382}"/>
                </a:ext>
              </a:extLst>
            </p:cNvPr>
            <p:cNvSpPr txBox="1"/>
            <p:nvPr/>
          </p:nvSpPr>
          <p:spPr>
            <a:xfrm>
              <a:off x="2570206" y="4207520"/>
              <a:ext cx="3405474" cy="584775"/>
            </a:xfrm>
            <a:prstGeom prst="rect">
              <a:avLst/>
            </a:prstGeom>
            <a:noFill/>
          </p:spPr>
          <p:txBody>
            <a:bodyPr wrap="square" rtlCol="0">
              <a:spAutoFit/>
            </a:bodyPr>
            <a:lstStyle/>
            <a:p>
              <a:r>
                <a:rPr lang="fr-CA" altLang="ko-KR" sz="1600" b="1" dirty="0">
                  <a:solidFill>
                    <a:schemeClr val="accent3"/>
                  </a:solidFill>
                  <a:cs typeface="Arial" pitchFamily="34" charset="0"/>
                </a:rPr>
                <a:t>La période optimale de développement de cette compétence</a:t>
              </a:r>
              <a:endParaRPr lang="ko-KR" altLang="en-US" sz="1600" b="1" dirty="0">
                <a:solidFill>
                  <a:schemeClr val="accent3"/>
                </a:solidFill>
                <a:cs typeface="Arial" pitchFamily="34" charset="0"/>
              </a:endParaRPr>
            </a:p>
          </p:txBody>
        </p:sp>
      </p:grpSp>
      <p:grpSp>
        <p:nvGrpSpPr>
          <p:cNvPr id="99" name="Group 62">
            <a:extLst>
              <a:ext uri="{FF2B5EF4-FFF2-40B4-BE49-F238E27FC236}">
                <a16:creationId xmlns:a16="http://schemas.microsoft.com/office/drawing/2014/main" id="{0F7D328C-CF96-9607-93EB-B9F747B85FDF}"/>
              </a:ext>
            </a:extLst>
          </p:cNvPr>
          <p:cNvGrpSpPr/>
          <p:nvPr/>
        </p:nvGrpSpPr>
        <p:grpSpPr>
          <a:xfrm>
            <a:off x="1157242" y="1359403"/>
            <a:ext cx="3887058" cy="887686"/>
            <a:chOff x="2196914" y="3949626"/>
            <a:chExt cx="3273345" cy="887686"/>
          </a:xfrm>
        </p:grpSpPr>
        <p:sp>
          <p:nvSpPr>
            <p:cNvPr id="100" name="TextBox 63">
              <a:extLst>
                <a:ext uri="{FF2B5EF4-FFF2-40B4-BE49-F238E27FC236}">
                  <a16:creationId xmlns:a16="http://schemas.microsoft.com/office/drawing/2014/main" id="{D6E14BF6-191B-0807-13BE-3D60462658A0}"/>
                </a:ext>
              </a:extLst>
            </p:cNvPr>
            <p:cNvSpPr txBox="1"/>
            <p:nvPr/>
          </p:nvSpPr>
          <p:spPr>
            <a:xfrm>
              <a:off x="2551706" y="4560313"/>
              <a:ext cx="2357002" cy="276999"/>
            </a:xfrm>
            <a:prstGeom prst="rect">
              <a:avLst/>
            </a:prstGeom>
            <a:noFill/>
          </p:spPr>
          <p:txBody>
            <a:bodyPr wrap="square" rtlCol="0">
              <a:spAutoFit/>
            </a:bodyPr>
            <a:lstStyle/>
            <a:p>
              <a:pPr algn="r"/>
              <a:endParaRPr lang="ko-KR" altLang="en-US" sz="1200" dirty="0">
                <a:solidFill>
                  <a:schemeClr val="tx1">
                    <a:lumMod val="75000"/>
                    <a:lumOff val="25000"/>
                  </a:schemeClr>
                </a:solidFill>
                <a:cs typeface="Arial" pitchFamily="34" charset="0"/>
              </a:endParaRPr>
            </a:p>
          </p:txBody>
        </p:sp>
        <p:sp>
          <p:nvSpPr>
            <p:cNvPr id="101" name="TextBox 64">
              <a:extLst>
                <a:ext uri="{FF2B5EF4-FFF2-40B4-BE49-F238E27FC236}">
                  <a16:creationId xmlns:a16="http://schemas.microsoft.com/office/drawing/2014/main" id="{1038B671-A346-91BA-B7BA-379C3DA03CF9}"/>
                </a:ext>
              </a:extLst>
            </p:cNvPr>
            <p:cNvSpPr txBox="1"/>
            <p:nvPr/>
          </p:nvSpPr>
          <p:spPr>
            <a:xfrm>
              <a:off x="2196914" y="3949626"/>
              <a:ext cx="3273345" cy="338554"/>
            </a:xfrm>
            <a:prstGeom prst="rect">
              <a:avLst/>
            </a:prstGeom>
            <a:noFill/>
          </p:spPr>
          <p:txBody>
            <a:bodyPr wrap="square" rtlCol="0">
              <a:spAutoFit/>
            </a:bodyPr>
            <a:lstStyle/>
            <a:p>
              <a:pPr algn="r"/>
              <a:r>
                <a:rPr lang="fr-CA" altLang="ko-KR" sz="1600" b="1" dirty="0">
                  <a:solidFill>
                    <a:schemeClr val="accent4"/>
                  </a:solidFill>
                  <a:cs typeface="Arial" pitchFamily="34" charset="0"/>
                </a:rPr>
                <a:t>Le terme compréhension inférentielle</a:t>
              </a:r>
              <a:endParaRPr lang="ko-KR" altLang="en-US" sz="1600" b="1" dirty="0">
                <a:solidFill>
                  <a:schemeClr val="accent4"/>
                </a:solidFill>
                <a:cs typeface="Arial" pitchFamily="34" charset="0"/>
              </a:endParaRPr>
            </a:p>
          </p:txBody>
        </p:sp>
      </p:grpSp>
      <p:grpSp>
        <p:nvGrpSpPr>
          <p:cNvPr id="102" name="Group 65">
            <a:extLst>
              <a:ext uri="{FF2B5EF4-FFF2-40B4-BE49-F238E27FC236}">
                <a16:creationId xmlns:a16="http://schemas.microsoft.com/office/drawing/2014/main" id="{FF57E0D6-D237-0024-086C-475B98CAD201}"/>
              </a:ext>
            </a:extLst>
          </p:cNvPr>
          <p:cNvGrpSpPr/>
          <p:nvPr/>
        </p:nvGrpSpPr>
        <p:grpSpPr>
          <a:xfrm>
            <a:off x="62443" y="3277710"/>
            <a:ext cx="3529107" cy="958528"/>
            <a:chOff x="2090087" y="4224384"/>
            <a:chExt cx="2971906" cy="958528"/>
          </a:xfrm>
        </p:grpSpPr>
        <p:sp>
          <p:nvSpPr>
            <p:cNvPr id="103" name="TextBox 66">
              <a:extLst>
                <a:ext uri="{FF2B5EF4-FFF2-40B4-BE49-F238E27FC236}">
                  <a16:creationId xmlns:a16="http://schemas.microsoft.com/office/drawing/2014/main" id="{5FB865C3-89D8-D547-D96E-68485B3D9DCB}"/>
                </a:ext>
              </a:extLst>
            </p:cNvPr>
            <p:cNvSpPr txBox="1"/>
            <p:nvPr/>
          </p:nvSpPr>
          <p:spPr>
            <a:xfrm>
              <a:off x="2639989" y="4905913"/>
              <a:ext cx="2357001" cy="276999"/>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04" name="TextBox 67">
              <a:extLst>
                <a:ext uri="{FF2B5EF4-FFF2-40B4-BE49-F238E27FC236}">
                  <a16:creationId xmlns:a16="http://schemas.microsoft.com/office/drawing/2014/main" id="{1F87062E-FA35-41A8-5929-DEF9579F6DFD}"/>
                </a:ext>
              </a:extLst>
            </p:cNvPr>
            <p:cNvSpPr txBox="1"/>
            <p:nvPr/>
          </p:nvSpPr>
          <p:spPr>
            <a:xfrm>
              <a:off x="2090087" y="4224384"/>
              <a:ext cx="2971906" cy="584775"/>
            </a:xfrm>
            <a:prstGeom prst="rect">
              <a:avLst/>
            </a:prstGeom>
            <a:noFill/>
          </p:spPr>
          <p:txBody>
            <a:bodyPr wrap="square" rtlCol="0">
              <a:spAutoFit/>
            </a:bodyPr>
            <a:lstStyle/>
            <a:p>
              <a:pPr algn="r"/>
              <a:r>
                <a:rPr lang="fr-CA" altLang="ko-KR" sz="1600" b="1" dirty="0">
                  <a:solidFill>
                    <a:schemeClr val="accent5"/>
                  </a:solidFill>
                  <a:cs typeface="Arial" pitchFamily="34" charset="0"/>
                </a:rPr>
                <a:t>Le lien entre la compréhension orale et la compréhension écrite</a:t>
              </a:r>
              <a:endParaRPr lang="ko-KR" altLang="en-US" sz="1600" b="1" dirty="0">
                <a:solidFill>
                  <a:schemeClr val="accent5"/>
                </a:solidFill>
                <a:cs typeface="Arial" pitchFamily="34" charset="0"/>
              </a:endParaRPr>
            </a:p>
          </p:txBody>
        </p:sp>
      </p:grpSp>
      <p:grpSp>
        <p:nvGrpSpPr>
          <p:cNvPr id="105" name="Group 68">
            <a:extLst>
              <a:ext uri="{FF2B5EF4-FFF2-40B4-BE49-F238E27FC236}">
                <a16:creationId xmlns:a16="http://schemas.microsoft.com/office/drawing/2014/main" id="{8440D84E-C145-BC28-8A28-B30DD02246CA}"/>
              </a:ext>
            </a:extLst>
          </p:cNvPr>
          <p:cNvGrpSpPr/>
          <p:nvPr/>
        </p:nvGrpSpPr>
        <p:grpSpPr>
          <a:xfrm>
            <a:off x="1578552" y="5123238"/>
            <a:ext cx="2798914" cy="553998"/>
            <a:chOff x="2551705" y="4283314"/>
            <a:chExt cx="2357003" cy="553998"/>
          </a:xfrm>
        </p:grpSpPr>
        <p:sp>
          <p:nvSpPr>
            <p:cNvPr id="106" name="TextBox 69">
              <a:extLst>
                <a:ext uri="{FF2B5EF4-FFF2-40B4-BE49-F238E27FC236}">
                  <a16:creationId xmlns:a16="http://schemas.microsoft.com/office/drawing/2014/main" id="{508CD2DF-D960-64AF-3BB2-2AB50B85BF00}"/>
                </a:ext>
              </a:extLst>
            </p:cNvPr>
            <p:cNvSpPr txBox="1"/>
            <p:nvPr/>
          </p:nvSpPr>
          <p:spPr>
            <a:xfrm>
              <a:off x="2551706" y="4560313"/>
              <a:ext cx="2357002" cy="276999"/>
            </a:xfrm>
            <a:prstGeom prst="rect">
              <a:avLst/>
            </a:prstGeom>
            <a:noFill/>
          </p:spPr>
          <p:txBody>
            <a:bodyPr wrap="square" rtlCol="0">
              <a:spAutoFit/>
            </a:bodyPr>
            <a:lstStyle/>
            <a:p>
              <a:pPr algn="r"/>
              <a:endParaRPr lang="ko-KR" altLang="en-US" sz="1200" dirty="0">
                <a:solidFill>
                  <a:schemeClr val="tx1">
                    <a:lumMod val="75000"/>
                    <a:lumOff val="25000"/>
                  </a:schemeClr>
                </a:solidFill>
                <a:cs typeface="Arial" pitchFamily="34" charset="0"/>
              </a:endParaRPr>
            </a:p>
          </p:txBody>
        </p:sp>
        <p:sp>
          <p:nvSpPr>
            <p:cNvPr id="107" name="TextBox 70">
              <a:extLst>
                <a:ext uri="{FF2B5EF4-FFF2-40B4-BE49-F238E27FC236}">
                  <a16:creationId xmlns:a16="http://schemas.microsoft.com/office/drawing/2014/main" id="{781FFA42-8DFD-5F08-0847-FFBC54CB88BF}"/>
                </a:ext>
              </a:extLst>
            </p:cNvPr>
            <p:cNvSpPr txBox="1"/>
            <p:nvPr/>
          </p:nvSpPr>
          <p:spPr>
            <a:xfrm>
              <a:off x="2551705" y="4283314"/>
              <a:ext cx="2336966" cy="276999"/>
            </a:xfrm>
            <a:prstGeom prst="rect">
              <a:avLst/>
            </a:prstGeom>
            <a:noFill/>
          </p:spPr>
          <p:txBody>
            <a:bodyPr wrap="square" rtlCol="0">
              <a:spAutoFit/>
            </a:bodyPr>
            <a:lstStyle/>
            <a:p>
              <a:pPr algn="r"/>
              <a:endParaRPr lang="ko-KR" altLang="en-US" sz="1200" b="1" dirty="0">
                <a:solidFill>
                  <a:schemeClr val="tx1">
                    <a:lumMod val="65000"/>
                    <a:lumOff val="35000"/>
                  </a:schemeClr>
                </a:solidFill>
                <a:cs typeface="Arial" pitchFamily="34" charset="0"/>
              </a:endParaRPr>
            </a:p>
          </p:txBody>
        </p:sp>
      </p:grpSp>
      <p:grpSp>
        <p:nvGrpSpPr>
          <p:cNvPr id="108" name="Group 110">
            <a:extLst>
              <a:ext uri="{FF2B5EF4-FFF2-40B4-BE49-F238E27FC236}">
                <a16:creationId xmlns:a16="http://schemas.microsoft.com/office/drawing/2014/main" id="{659762C6-16EB-E775-2390-126B8B5BD76A}"/>
              </a:ext>
            </a:extLst>
          </p:cNvPr>
          <p:cNvGrpSpPr/>
          <p:nvPr/>
        </p:nvGrpSpPr>
        <p:grpSpPr>
          <a:xfrm>
            <a:off x="5536162" y="3317569"/>
            <a:ext cx="874199" cy="965993"/>
            <a:chOff x="4835382" y="73243"/>
            <a:chExt cx="2920830" cy="3227535"/>
          </a:xfrm>
          <a:solidFill>
            <a:schemeClr val="tx1">
              <a:lumMod val="75000"/>
              <a:lumOff val="25000"/>
            </a:schemeClr>
          </a:solidFill>
        </p:grpSpPr>
        <p:sp>
          <p:nvSpPr>
            <p:cNvPr id="109" name="Freeform 111">
              <a:extLst>
                <a:ext uri="{FF2B5EF4-FFF2-40B4-BE49-F238E27FC236}">
                  <a16:creationId xmlns:a16="http://schemas.microsoft.com/office/drawing/2014/main" id="{61944432-884C-9390-1E5A-2DB0EAEF2F2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0" name="Oval 37">
              <a:extLst>
                <a:ext uri="{FF2B5EF4-FFF2-40B4-BE49-F238E27FC236}">
                  <a16:creationId xmlns:a16="http://schemas.microsoft.com/office/drawing/2014/main" id="{B19B75FC-20B0-03C8-9D69-DBC87199BF0C}"/>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111" name="TextBox 70">
            <a:extLst>
              <a:ext uri="{FF2B5EF4-FFF2-40B4-BE49-F238E27FC236}">
                <a16:creationId xmlns:a16="http://schemas.microsoft.com/office/drawing/2014/main" id="{01E003F0-C7F8-EC8E-9814-D2E31D3FD811}"/>
              </a:ext>
            </a:extLst>
          </p:cNvPr>
          <p:cNvSpPr txBox="1"/>
          <p:nvPr/>
        </p:nvSpPr>
        <p:spPr>
          <a:xfrm>
            <a:off x="540703" y="5169674"/>
            <a:ext cx="3816424" cy="338554"/>
          </a:xfrm>
          <a:prstGeom prst="rect">
            <a:avLst/>
          </a:prstGeom>
          <a:noFill/>
        </p:spPr>
        <p:txBody>
          <a:bodyPr wrap="square" rtlCol="0">
            <a:spAutoFit/>
          </a:bodyPr>
          <a:lstStyle/>
          <a:p>
            <a:pPr algn="r"/>
            <a:r>
              <a:rPr lang="fr-CA" altLang="ko-KR" sz="1600" b="1" dirty="0">
                <a:solidFill>
                  <a:schemeClr val="accent6">
                    <a:lumMod val="75000"/>
                  </a:schemeClr>
                </a:solidFill>
                <a:cs typeface="Arial" pitchFamily="34" charset="0"/>
              </a:rPr>
              <a:t>La réussite scolaire </a:t>
            </a:r>
            <a:endParaRPr lang="ko-KR" altLang="en-US" sz="1600" b="1" dirty="0">
              <a:solidFill>
                <a:schemeClr val="accent6">
                  <a:lumMod val="75000"/>
                </a:schemeClr>
              </a:solidFill>
              <a:cs typeface="Arial" pitchFamily="34" charset="0"/>
            </a:endParaRPr>
          </a:p>
        </p:txBody>
      </p:sp>
      <p:sp>
        <p:nvSpPr>
          <p:cNvPr id="112" name="ZoneTexte 111">
            <a:extLst>
              <a:ext uri="{FF2B5EF4-FFF2-40B4-BE49-F238E27FC236}">
                <a16:creationId xmlns:a16="http://schemas.microsoft.com/office/drawing/2014/main" id="{8F5862B7-DA67-1171-016E-BE3E3BEB7E00}"/>
              </a:ext>
            </a:extLst>
          </p:cNvPr>
          <p:cNvSpPr txBox="1"/>
          <p:nvPr/>
        </p:nvSpPr>
        <p:spPr>
          <a:xfrm>
            <a:off x="4760689" y="1702445"/>
            <a:ext cx="397643" cy="830997"/>
          </a:xfrm>
          <a:prstGeom prst="rect">
            <a:avLst/>
          </a:prstGeom>
          <a:noFill/>
        </p:spPr>
        <p:txBody>
          <a:bodyPr wrap="square" rtlCol="0">
            <a:spAutoFit/>
          </a:bodyPr>
          <a:lstStyle/>
          <a:p>
            <a:r>
              <a:rPr lang="fr-CA" sz="4800" dirty="0">
                <a:solidFill>
                  <a:schemeClr val="accent4"/>
                </a:solidFill>
              </a:rPr>
              <a:t>A</a:t>
            </a:r>
          </a:p>
        </p:txBody>
      </p:sp>
      <p:sp>
        <p:nvSpPr>
          <p:cNvPr id="113" name="ZoneTexte 112">
            <a:extLst>
              <a:ext uri="{FF2B5EF4-FFF2-40B4-BE49-F238E27FC236}">
                <a16:creationId xmlns:a16="http://schemas.microsoft.com/office/drawing/2014/main" id="{4C9CBEA3-B9BC-F612-ADBA-70D95AE76E30}"/>
              </a:ext>
            </a:extLst>
          </p:cNvPr>
          <p:cNvSpPr txBox="1"/>
          <p:nvPr/>
        </p:nvSpPr>
        <p:spPr>
          <a:xfrm>
            <a:off x="6740376" y="1722261"/>
            <a:ext cx="397643" cy="830997"/>
          </a:xfrm>
          <a:prstGeom prst="rect">
            <a:avLst/>
          </a:prstGeom>
          <a:noFill/>
        </p:spPr>
        <p:txBody>
          <a:bodyPr wrap="square" rtlCol="0">
            <a:spAutoFit/>
          </a:bodyPr>
          <a:lstStyle/>
          <a:p>
            <a:r>
              <a:rPr lang="fr-CA" sz="4800" dirty="0">
                <a:solidFill>
                  <a:schemeClr val="accent1"/>
                </a:solidFill>
              </a:rPr>
              <a:t>B</a:t>
            </a:r>
          </a:p>
        </p:txBody>
      </p:sp>
      <p:sp>
        <p:nvSpPr>
          <p:cNvPr id="116" name="ZoneTexte 115">
            <a:extLst>
              <a:ext uri="{FF2B5EF4-FFF2-40B4-BE49-F238E27FC236}">
                <a16:creationId xmlns:a16="http://schemas.microsoft.com/office/drawing/2014/main" id="{6780ABCC-D3E3-23A5-B569-E68DDBF73179}"/>
              </a:ext>
            </a:extLst>
          </p:cNvPr>
          <p:cNvSpPr txBox="1"/>
          <p:nvPr/>
        </p:nvSpPr>
        <p:spPr>
          <a:xfrm>
            <a:off x="7723162" y="3414299"/>
            <a:ext cx="397643" cy="830997"/>
          </a:xfrm>
          <a:prstGeom prst="rect">
            <a:avLst/>
          </a:prstGeom>
          <a:noFill/>
        </p:spPr>
        <p:txBody>
          <a:bodyPr wrap="square" rtlCol="0">
            <a:spAutoFit/>
          </a:bodyPr>
          <a:lstStyle/>
          <a:p>
            <a:r>
              <a:rPr lang="fr-CA" sz="4800" dirty="0">
                <a:solidFill>
                  <a:schemeClr val="accent2"/>
                </a:solidFill>
              </a:rPr>
              <a:t>C</a:t>
            </a:r>
          </a:p>
        </p:txBody>
      </p:sp>
      <p:sp>
        <p:nvSpPr>
          <p:cNvPr id="117" name="ZoneTexte 116">
            <a:extLst>
              <a:ext uri="{FF2B5EF4-FFF2-40B4-BE49-F238E27FC236}">
                <a16:creationId xmlns:a16="http://schemas.microsoft.com/office/drawing/2014/main" id="{8B1EFACE-1D32-E912-696D-E597BB0E18C5}"/>
              </a:ext>
            </a:extLst>
          </p:cNvPr>
          <p:cNvSpPr txBox="1"/>
          <p:nvPr/>
        </p:nvSpPr>
        <p:spPr>
          <a:xfrm>
            <a:off x="6757147" y="5126355"/>
            <a:ext cx="397643" cy="830997"/>
          </a:xfrm>
          <a:prstGeom prst="rect">
            <a:avLst/>
          </a:prstGeom>
          <a:noFill/>
        </p:spPr>
        <p:txBody>
          <a:bodyPr wrap="square" rtlCol="0">
            <a:spAutoFit/>
          </a:bodyPr>
          <a:lstStyle/>
          <a:p>
            <a:r>
              <a:rPr lang="fr-CA" sz="4800" dirty="0">
                <a:solidFill>
                  <a:schemeClr val="accent3"/>
                </a:solidFill>
              </a:rPr>
              <a:t>D</a:t>
            </a:r>
          </a:p>
        </p:txBody>
      </p:sp>
      <p:sp>
        <p:nvSpPr>
          <p:cNvPr id="118" name="ZoneTexte 117">
            <a:extLst>
              <a:ext uri="{FF2B5EF4-FFF2-40B4-BE49-F238E27FC236}">
                <a16:creationId xmlns:a16="http://schemas.microsoft.com/office/drawing/2014/main" id="{F5E1DDA5-A6A8-8C0C-BF4D-3A350FB0F5A6}"/>
              </a:ext>
            </a:extLst>
          </p:cNvPr>
          <p:cNvSpPr txBox="1"/>
          <p:nvPr/>
        </p:nvSpPr>
        <p:spPr>
          <a:xfrm>
            <a:off x="4852346" y="5070922"/>
            <a:ext cx="397643" cy="830997"/>
          </a:xfrm>
          <a:prstGeom prst="rect">
            <a:avLst/>
          </a:prstGeom>
          <a:noFill/>
        </p:spPr>
        <p:txBody>
          <a:bodyPr wrap="square" rtlCol="0">
            <a:spAutoFit/>
          </a:bodyPr>
          <a:lstStyle/>
          <a:p>
            <a:r>
              <a:rPr lang="fr-CA" sz="4800" dirty="0">
                <a:solidFill>
                  <a:schemeClr val="accent6"/>
                </a:solidFill>
              </a:rPr>
              <a:t>E</a:t>
            </a:r>
          </a:p>
        </p:txBody>
      </p:sp>
      <p:sp>
        <p:nvSpPr>
          <p:cNvPr id="119" name="ZoneTexte 118">
            <a:extLst>
              <a:ext uri="{FF2B5EF4-FFF2-40B4-BE49-F238E27FC236}">
                <a16:creationId xmlns:a16="http://schemas.microsoft.com/office/drawing/2014/main" id="{EF003535-3FF9-EFCB-D672-3FBB3279D9B0}"/>
              </a:ext>
            </a:extLst>
          </p:cNvPr>
          <p:cNvSpPr txBox="1"/>
          <p:nvPr/>
        </p:nvSpPr>
        <p:spPr>
          <a:xfrm>
            <a:off x="3804479" y="3423302"/>
            <a:ext cx="397643" cy="830997"/>
          </a:xfrm>
          <a:prstGeom prst="rect">
            <a:avLst/>
          </a:prstGeom>
          <a:noFill/>
        </p:spPr>
        <p:txBody>
          <a:bodyPr wrap="square" rtlCol="0">
            <a:spAutoFit/>
          </a:bodyPr>
          <a:lstStyle/>
          <a:p>
            <a:r>
              <a:rPr lang="fr-CA" sz="4800" dirty="0">
                <a:solidFill>
                  <a:schemeClr val="accent5"/>
                </a:solidFill>
              </a:rPr>
              <a:t>F</a:t>
            </a:r>
          </a:p>
        </p:txBody>
      </p:sp>
      <p:sp>
        <p:nvSpPr>
          <p:cNvPr id="124" name="ZoneTexte 123">
            <a:extLst>
              <a:ext uri="{FF2B5EF4-FFF2-40B4-BE49-F238E27FC236}">
                <a16:creationId xmlns:a16="http://schemas.microsoft.com/office/drawing/2014/main" id="{6657C164-771D-D773-DB0F-0BA3ACB86824}"/>
              </a:ext>
            </a:extLst>
          </p:cNvPr>
          <p:cNvSpPr txBox="1"/>
          <p:nvPr/>
        </p:nvSpPr>
        <p:spPr>
          <a:xfrm>
            <a:off x="1109294" y="1703509"/>
            <a:ext cx="3563794" cy="830997"/>
          </a:xfrm>
          <a:prstGeom prst="rect">
            <a:avLst/>
          </a:prstGeom>
          <a:noFill/>
        </p:spPr>
        <p:txBody>
          <a:bodyPr wrap="square">
            <a:spAutoFit/>
          </a:bodyPr>
          <a:lstStyle/>
          <a:p>
            <a:r>
              <a:rPr lang="fr-CA" sz="1200" dirty="0">
                <a:effectLst/>
                <a:latin typeface="+mj-lt"/>
                <a:ea typeface="Calibri" panose="020F0502020204030204" pitchFamily="34" charset="0"/>
              </a:rPr>
              <a:t>Certains auteurs utilisent le terme compréhension inférentielle pour définir la capacité à faire des inférences </a:t>
            </a:r>
            <a:r>
              <a:rPr lang="fr-CA" sz="1200" i="1" dirty="0">
                <a:effectLst/>
                <a:latin typeface="+mj-lt"/>
                <a:ea typeface="Calibri" panose="020F0502020204030204" pitchFamily="34" charset="0"/>
              </a:rPr>
              <a:t>(Dawes et al., 2018; Van </a:t>
            </a:r>
            <a:r>
              <a:rPr lang="fr-CA" sz="1200" i="1" dirty="0" err="1">
                <a:effectLst/>
                <a:latin typeface="+mj-lt"/>
                <a:ea typeface="Calibri" panose="020F0502020204030204" pitchFamily="34" charset="0"/>
              </a:rPr>
              <a:t>Kleeck</a:t>
            </a:r>
            <a:r>
              <a:rPr lang="fr-CA" sz="1200" i="1" dirty="0">
                <a:effectLst/>
                <a:latin typeface="+mj-lt"/>
                <a:ea typeface="Calibri" panose="020F0502020204030204" pitchFamily="34" charset="0"/>
              </a:rPr>
              <a:t>, 2008).</a:t>
            </a:r>
            <a:endParaRPr lang="fr-CA" sz="1200" i="1" dirty="0">
              <a:latin typeface="+mj-lt"/>
            </a:endParaRPr>
          </a:p>
        </p:txBody>
      </p:sp>
      <p:sp>
        <p:nvSpPr>
          <p:cNvPr id="126" name="ZoneTexte 125">
            <a:extLst>
              <a:ext uri="{FF2B5EF4-FFF2-40B4-BE49-F238E27FC236}">
                <a16:creationId xmlns:a16="http://schemas.microsoft.com/office/drawing/2014/main" id="{7685A07F-8298-8D3A-3CEB-A260CE6EA41B}"/>
              </a:ext>
            </a:extLst>
          </p:cNvPr>
          <p:cNvSpPr txBox="1"/>
          <p:nvPr/>
        </p:nvSpPr>
        <p:spPr>
          <a:xfrm>
            <a:off x="7569890" y="1801717"/>
            <a:ext cx="4456569" cy="646331"/>
          </a:xfrm>
          <a:prstGeom prst="rect">
            <a:avLst/>
          </a:prstGeom>
          <a:noFill/>
        </p:spPr>
        <p:txBody>
          <a:bodyPr wrap="square">
            <a:spAutoFit/>
          </a:bodyPr>
          <a:lstStyle/>
          <a:p>
            <a:r>
              <a:rPr lang="fr-CA" sz="1200" dirty="0">
                <a:effectLst/>
                <a:latin typeface="+mj-lt"/>
                <a:ea typeface="SimSun" panose="02010600030101010101" pitchFamily="2" charset="-122"/>
              </a:rPr>
              <a:t>Pour certains, l’inférence est l’élément central de la compréhension</a:t>
            </a:r>
            <a:r>
              <a:rPr lang="fr-CA" sz="1200" i="1" dirty="0">
                <a:effectLst/>
                <a:latin typeface="+mj-lt"/>
                <a:ea typeface="SimSun" panose="02010600030101010101" pitchFamily="2" charset="-122"/>
              </a:rPr>
              <a:t> (Irwin, 2007; </a:t>
            </a:r>
            <a:r>
              <a:rPr lang="fr-CA" sz="1200" i="1" dirty="0" err="1">
                <a:effectLst/>
                <a:latin typeface="+mj-lt"/>
                <a:ea typeface="SimSun" panose="02010600030101010101" pitchFamily="2" charset="-122"/>
              </a:rPr>
              <a:t>Makdissi</a:t>
            </a:r>
            <a:r>
              <a:rPr lang="fr-CA" sz="1200" i="1" dirty="0">
                <a:effectLst/>
                <a:latin typeface="+mj-lt"/>
                <a:ea typeface="SimSun" panose="02010600030101010101" pitchFamily="2" charset="-122"/>
              </a:rPr>
              <a:t> et Boisclair, 2006; Van </a:t>
            </a:r>
            <a:r>
              <a:rPr lang="fr-CA" sz="1200" i="1" dirty="0" err="1">
                <a:effectLst/>
                <a:latin typeface="+mj-lt"/>
                <a:ea typeface="SimSun" panose="02010600030101010101" pitchFamily="2" charset="-122"/>
              </a:rPr>
              <a:t>Kleeck</a:t>
            </a:r>
            <a:r>
              <a:rPr lang="fr-CA" sz="1200" i="1" dirty="0">
                <a:effectLst/>
                <a:latin typeface="+mj-lt"/>
                <a:ea typeface="SimSun" panose="02010600030101010101" pitchFamily="2" charset="-122"/>
              </a:rPr>
              <a:t>, 2008).</a:t>
            </a:r>
            <a:endParaRPr lang="fr-CA" sz="1200" i="1" dirty="0">
              <a:latin typeface="+mj-lt"/>
            </a:endParaRPr>
          </a:p>
        </p:txBody>
      </p:sp>
      <p:sp>
        <p:nvSpPr>
          <p:cNvPr id="128" name="ZoneTexte 127">
            <a:extLst>
              <a:ext uri="{FF2B5EF4-FFF2-40B4-BE49-F238E27FC236}">
                <a16:creationId xmlns:a16="http://schemas.microsoft.com/office/drawing/2014/main" id="{AEFDEBE7-0F3D-E6CF-0657-D4E99550D72F}"/>
              </a:ext>
            </a:extLst>
          </p:cNvPr>
          <p:cNvSpPr txBox="1"/>
          <p:nvPr/>
        </p:nvSpPr>
        <p:spPr>
          <a:xfrm>
            <a:off x="8449021" y="3592579"/>
            <a:ext cx="3444816" cy="1015663"/>
          </a:xfrm>
          <a:prstGeom prst="rect">
            <a:avLst/>
          </a:prstGeom>
          <a:noFill/>
        </p:spPr>
        <p:txBody>
          <a:bodyPr wrap="square">
            <a:spAutoFit/>
          </a:bodyPr>
          <a:lstStyle/>
          <a:p>
            <a:r>
              <a:rPr lang="fr-CA" sz="1200" dirty="0">
                <a:latin typeface="+mj-lt"/>
              </a:rPr>
              <a:t>Une inférence est l’un des processus d’intégration qui permet des mises en relation entre des éléments du texte qui ne sont pas explicites afin d’établir des liens de cause à effet </a:t>
            </a:r>
            <a:r>
              <a:rPr lang="fr-CA" sz="1200" i="1" dirty="0">
                <a:latin typeface="+mj-lt"/>
              </a:rPr>
              <a:t>(Irwin, 2007). </a:t>
            </a:r>
          </a:p>
        </p:txBody>
      </p:sp>
      <p:sp>
        <p:nvSpPr>
          <p:cNvPr id="130" name="ZoneTexte 129">
            <a:extLst>
              <a:ext uri="{FF2B5EF4-FFF2-40B4-BE49-F238E27FC236}">
                <a16:creationId xmlns:a16="http://schemas.microsoft.com/office/drawing/2014/main" id="{CF13A42C-19DF-933E-F6D6-AB7935726494}"/>
              </a:ext>
            </a:extLst>
          </p:cNvPr>
          <p:cNvSpPr txBox="1"/>
          <p:nvPr/>
        </p:nvSpPr>
        <p:spPr>
          <a:xfrm>
            <a:off x="7501640" y="5597058"/>
            <a:ext cx="4707824" cy="738664"/>
          </a:xfrm>
          <a:prstGeom prst="rect">
            <a:avLst/>
          </a:prstGeom>
          <a:noFill/>
        </p:spPr>
        <p:txBody>
          <a:bodyPr wrap="square">
            <a:spAutoFit/>
          </a:bodyPr>
          <a:lstStyle/>
          <a:p>
            <a:r>
              <a:rPr lang="fr-CA" sz="1200" dirty="0">
                <a:latin typeface="+mj-lt"/>
              </a:rPr>
              <a:t>Selon l’étude de </a:t>
            </a:r>
            <a:r>
              <a:rPr lang="fr-CA" sz="1200" i="1" dirty="0">
                <a:latin typeface="+mj-lt"/>
              </a:rPr>
              <a:t>Filiatrault-Veilleux et al. (2016), </a:t>
            </a:r>
            <a:r>
              <a:rPr lang="fr-CA" sz="1200" dirty="0">
                <a:latin typeface="+mj-lt"/>
              </a:rPr>
              <a:t>la capacité à faire des inférences à l’oral émerge vers l’âge de trois ans.</a:t>
            </a:r>
          </a:p>
          <a:p>
            <a:r>
              <a:rPr lang="fr-CA" sz="1200" dirty="0">
                <a:latin typeface="+mj-lt"/>
              </a:rPr>
              <a:t> </a:t>
            </a:r>
            <a:r>
              <a:rPr lang="fr-CA" sz="1200" b="1" dirty="0">
                <a:latin typeface="+mj-lt"/>
              </a:rPr>
              <a:t>Celle-ci s’accentue progressivement jusqu’à l’âge de six ans</a:t>
            </a:r>
            <a:r>
              <a:rPr lang="fr-CA" sz="1800" b="1" dirty="0">
                <a:effectLst/>
                <a:latin typeface="Times New Roman" panose="02020603050405020304" pitchFamily="18" charset="0"/>
                <a:ea typeface="Calibri" panose="020F0502020204030204" pitchFamily="34" charset="0"/>
              </a:rPr>
              <a:t>. </a:t>
            </a:r>
            <a:endParaRPr lang="fr-CA" b="1" dirty="0"/>
          </a:p>
        </p:txBody>
      </p:sp>
      <p:sp>
        <p:nvSpPr>
          <p:cNvPr id="132" name="ZoneTexte 131">
            <a:extLst>
              <a:ext uri="{FF2B5EF4-FFF2-40B4-BE49-F238E27FC236}">
                <a16:creationId xmlns:a16="http://schemas.microsoft.com/office/drawing/2014/main" id="{3F915C89-9939-0B76-AA0C-E394DEFB43B7}"/>
              </a:ext>
            </a:extLst>
          </p:cNvPr>
          <p:cNvSpPr txBox="1"/>
          <p:nvPr/>
        </p:nvSpPr>
        <p:spPr>
          <a:xfrm>
            <a:off x="513601" y="6047241"/>
            <a:ext cx="4087167" cy="646331"/>
          </a:xfrm>
          <a:prstGeom prst="rect">
            <a:avLst/>
          </a:prstGeom>
          <a:noFill/>
        </p:spPr>
        <p:txBody>
          <a:bodyPr wrap="square">
            <a:spAutoFit/>
          </a:bodyPr>
          <a:lstStyle/>
          <a:p>
            <a:r>
              <a:rPr lang="fr-CA" sz="1200" dirty="0">
                <a:latin typeface="+mj-lt"/>
              </a:rPr>
              <a:t>C’est possiblement ce qui explique pourquoi selon certains, la capacité à faire des inférences est liée à la réussite scolaire </a:t>
            </a:r>
            <a:r>
              <a:rPr lang="fr-CA" sz="1200" i="1" dirty="0">
                <a:latin typeface="+mj-lt"/>
              </a:rPr>
              <a:t>(Dawes et al., 2018; Van </a:t>
            </a:r>
            <a:r>
              <a:rPr lang="fr-CA" sz="1200" i="1" dirty="0" err="1">
                <a:latin typeface="+mj-lt"/>
              </a:rPr>
              <a:t>Kleeck</a:t>
            </a:r>
            <a:r>
              <a:rPr lang="fr-CA" sz="1200" i="1" dirty="0">
                <a:latin typeface="+mj-lt"/>
              </a:rPr>
              <a:t>, 2008).</a:t>
            </a:r>
          </a:p>
        </p:txBody>
      </p:sp>
      <p:sp>
        <p:nvSpPr>
          <p:cNvPr id="134" name="ZoneTexte 133">
            <a:extLst>
              <a:ext uri="{FF2B5EF4-FFF2-40B4-BE49-F238E27FC236}">
                <a16:creationId xmlns:a16="http://schemas.microsoft.com/office/drawing/2014/main" id="{C993D65C-5477-E5F2-DDC1-B2F454BA4B2E}"/>
              </a:ext>
            </a:extLst>
          </p:cNvPr>
          <p:cNvSpPr txBox="1"/>
          <p:nvPr/>
        </p:nvSpPr>
        <p:spPr>
          <a:xfrm>
            <a:off x="270131" y="3912933"/>
            <a:ext cx="3252326" cy="1200329"/>
          </a:xfrm>
          <a:prstGeom prst="rect">
            <a:avLst/>
          </a:prstGeom>
          <a:noFill/>
        </p:spPr>
        <p:txBody>
          <a:bodyPr wrap="square">
            <a:spAutoFit/>
          </a:bodyPr>
          <a:lstStyle/>
          <a:p>
            <a:r>
              <a:rPr lang="fr-CA" sz="1200" dirty="0">
                <a:latin typeface="+mj-lt"/>
              </a:rPr>
              <a:t>La compréhension orale influence la compréhension écrite</a:t>
            </a:r>
            <a:r>
              <a:rPr lang="fr-CA" sz="1200" i="1" dirty="0">
                <a:latin typeface="+mj-lt"/>
              </a:rPr>
              <a:t> (Doré, 2012; Maillart et al., 2012).</a:t>
            </a:r>
            <a:r>
              <a:rPr lang="fr-CA" sz="1200" dirty="0">
                <a:latin typeface="+mj-lt"/>
              </a:rPr>
              <a:t>  La compréhension orale est d’ailleurs un indicateur prédictif fiable concernant la compréhension en lecture au primaire </a:t>
            </a:r>
            <a:r>
              <a:rPr lang="fr-CA" sz="1200" i="1" dirty="0">
                <a:latin typeface="+mj-lt"/>
              </a:rPr>
              <a:t>(Gaudreau, 2018). </a:t>
            </a:r>
          </a:p>
        </p:txBody>
      </p:sp>
      <p:sp>
        <p:nvSpPr>
          <p:cNvPr id="135" name="Rectangle 16">
            <a:extLst>
              <a:ext uri="{FF2B5EF4-FFF2-40B4-BE49-F238E27FC236}">
                <a16:creationId xmlns:a16="http://schemas.microsoft.com/office/drawing/2014/main" id="{6FD7A534-2E2B-4099-E792-68A43CFB87F4}"/>
              </a:ext>
            </a:extLst>
          </p:cNvPr>
          <p:cNvSpPr/>
          <p:nvPr/>
        </p:nvSpPr>
        <p:spPr>
          <a:xfrm rot="2700000">
            <a:off x="5973566" y="3391908"/>
            <a:ext cx="206513" cy="33385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ZoneTexte 1">
            <a:extLst>
              <a:ext uri="{FF2B5EF4-FFF2-40B4-BE49-F238E27FC236}">
                <a16:creationId xmlns:a16="http://schemas.microsoft.com/office/drawing/2014/main" id="{38EB8191-73ED-9464-89A3-CD3DBED82BFE}"/>
              </a:ext>
            </a:extLst>
          </p:cNvPr>
          <p:cNvSpPr txBox="1"/>
          <p:nvPr/>
        </p:nvSpPr>
        <p:spPr>
          <a:xfrm>
            <a:off x="509611" y="5453897"/>
            <a:ext cx="4087167" cy="646331"/>
          </a:xfrm>
          <a:prstGeom prst="rect">
            <a:avLst/>
          </a:prstGeom>
          <a:noFill/>
        </p:spPr>
        <p:txBody>
          <a:bodyPr wrap="square">
            <a:spAutoFit/>
          </a:bodyPr>
          <a:lstStyle/>
          <a:p>
            <a:r>
              <a:rPr lang="fr-CA" sz="1200" dirty="0">
                <a:latin typeface="+mj-lt"/>
              </a:rPr>
              <a:t>Une mauvaise compréhension inférentielle à l’oral est liée à une mauvaise compréhension inférentielle en lecture </a:t>
            </a:r>
            <a:r>
              <a:rPr lang="fr-CA" sz="1200" i="1" dirty="0">
                <a:latin typeface="+mj-lt"/>
              </a:rPr>
              <a:t>(Filiatrault-Veilleux et al., 2016).</a:t>
            </a:r>
          </a:p>
        </p:txBody>
      </p:sp>
    </p:spTree>
    <p:extLst>
      <p:ext uri="{BB962C8B-B14F-4D97-AF65-F5344CB8AC3E}">
        <p14:creationId xmlns:p14="http://schemas.microsoft.com/office/powerpoint/2010/main" val="339069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500"/>
                                        <p:tgtEl>
                                          <p:spTgt spid="1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fade">
                                      <p:cBhvr>
                                        <p:cTn id="47" dur="500"/>
                                        <p:tgtEl>
                                          <p:spTgt spid="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fade">
                                      <p:cBhvr>
                                        <p:cTn id="57" dur="500"/>
                                        <p:tgtEl>
                                          <p:spTgt spid="1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fade">
                                      <p:cBhvr>
                                        <p:cTn id="6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24" grpId="0"/>
      <p:bldP spid="126" grpId="0"/>
      <p:bldP spid="128" grpId="0"/>
      <p:bldP spid="130" grpId="0"/>
      <p:bldP spid="132" grpId="0"/>
      <p:bldP spid="13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073A83-F5B0-90CA-A1BC-B7E0E3FD61C9}"/>
              </a:ext>
            </a:extLst>
          </p:cNvPr>
          <p:cNvSpPr/>
          <p:nvPr/>
        </p:nvSpPr>
        <p:spPr>
          <a:xfrm>
            <a:off x="0" y="282045"/>
            <a:ext cx="12192000" cy="478921"/>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1">
            <a:extLst>
              <a:ext uri="{FF2B5EF4-FFF2-40B4-BE49-F238E27FC236}">
                <a16:creationId xmlns:a16="http://schemas.microsoft.com/office/drawing/2014/main" id="{E07BEA6B-D608-9C57-6AE0-71C9E6D3E3E6}"/>
              </a:ext>
            </a:extLst>
          </p:cNvPr>
          <p:cNvSpPr/>
          <p:nvPr/>
        </p:nvSpPr>
        <p:spPr>
          <a:xfrm rot="16200000" flipH="1">
            <a:off x="1070839" y="4154234"/>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Rounded Rectangle 51">
            <a:extLst>
              <a:ext uri="{FF2B5EF4-FFF2-40B4-BE49-F238E27FC236}">
                <a16:creationId xmlns:a16="http://schemas.microsoft.com/office/drawing/2014/main" id="{5D6AC74B-BA50-3B80-0191-32F6D8D9B35D}"/>
              </a:ext>
            </a:extLst>
          </p:cNvPr>
          <p:cNvSpPr/>
          <p:nvPr/>
        </p:nvSpPr>
        <p:spPr>
          <a:xfrm rot="16200000" flipH="1">
            <a:off x="321630" y="1135583"/>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 name="ZoneTexte 10">
            <a:extLst>
              <a:ext uri="{FF2B5EF4-FFF2-40B4-BE49-F238E27FC236}">
                <a16:creationId xmlns:a16="http://schemas.microsoft.com/office/drawing/2014/main" id="{881D9F7E-A9A0-4327-A811-73F18B51649F}"/>
              </a:ext>
            </a:extLst>
          </p:cNvPr>
          <p:cNvSpPr txBox="1"/>
          <p:nvPr/>
        </p:nvSpPr>
        <p:spPr>
          <a:xfrm>
            <a:off x="2676629" y="284850"/>
            <a:ext cx="8428255" cy="523220"/>
          </a:xfrm>
          <a:prstGeom prst="rect">
            <a:avLst/>
          </a:prstGeom>
          <a:noFill/>
        </p:spPr>
        <p:txBody>
          <a:bodyPr wrap="square" rtlCol="0">
            <a:spAutoFit/>
          </a:bodyPr>
          <a:lstStyle/>
          <a:p>
            <a:r>
              <a:rPr lang="fr-CA" sz="2800" b="1" dirty="0">
                <a:solidFill>
                  <a:schemeClr val="bg1"/>
                </a:solidFill>
              </a:rPr>
              <a:t>LA COMPRÉHENSION INFÉRENTIELLE</a:t>
            </a:r>
          </a:p>
        </p:txBody>
      </p:sp>
      <p:sp>
        <p:nvSpPr>
          <p:cNvPr id="4" name="Freeform: Shape 39">
            <a:extLst>
              <a:ext uri="{FF2B5EF4-FFF2-40B4-BE49-F238E27FC236}">
                <a16:creationId xmlns:a16="http://schemas.microsoft.com/office/drawing/2014/main" id="{0496F4BC-EA7C-2CA7-D435-1A6D6924C8BD}"/>
              </a:ext>
            </a:extLst>
          </p:cNvPr>
          <p:cNvSpPr/>
          <p:nvPr/>
        </p:nvSpPr>
        <p:spPr>
          <a:xfrm rot="11598695">
            <a:off x="324562" y="-101454"/>
            <a:ext cx="2200022" cy="2200021"/>
          </a:xfrm>
          <a:custGeom>
            <a:avLst/>
            <a:gdLst>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 name="connsiteX0" fmla="*/ 127534 w 2113910"/>
              <a:gd name="connsiteY0" fmla="*/ 1986375 h 2113909"/>
              <a:gd name="connsiteX1" fmla="*/ 435429 w 2113910"/>
              <a:gd name="connsiteY1" fmla="*/ 2113909 h 2113909"/>
              <a:gd name="connsiteX2" fmla="*/ 870858 w 2113910"/>
              <a:gd name="connsiteY2" fmla="*/ 1678480 h 2113909"/>
              <a:gd name="connsiteX3" fmla="*/ 913964 w 2113910"/>
              <a:gd name="connsiteY3" fmla="*/ 1374555 h 2113909"/>
              <a:gd name="connsiteX4" fmla="*/ 942229 w 2113910"/>
              <a:gd name="connsiteY4" fmla="*/ 1294839 h 2113909"/>
              <a:gd name="connsiteX5" fmla="*/ 1294837 w 2113910"/>
              <a:gd name="connsiteY5" fmla="*/ 942230 h 2113909"/>
              <a:gd name="connsiteX6" fmla="*/ 1374556 w 2113910"/>
              <a:gd name="connsiteY6" fmla="*/ 913964 h 2113909"/>
              <a:gd name="connsiteX7" fmla="*/ 1678481 w 2113910"/>
              <a:gd name="connsiteY7" fmla="*/ 870859 h 2113909"/>
              <a:gd name="connsiteX8" fmla="*/ 2113910 w 2113910"/>
              <a:gd name="connsiteY8" fmla="*/ 435429 h 2113909"/>
              <a:gd name="connsiteX9" fmla="*/ 1678481 w 2113910"/>
              <a:gd name="connsiteY9" fmla="*/ 0 h 2113909"/>
              <a:gd name="connsiteX10" fmla="*/ 1243052 w 2113910"/>
              <a:gd name="connsiteY10" fmla="*/ 435429 h 2113909"/>
              <a:gd name="connsiteX11" fmla="*/ 1199947 w 2113910"/>
              <a:gd name="connsiteY11" fmla="*/ 739355 h 2113909"/>
              <a:gd name="connsiteX12" fmla="*/ 1171682 w 2113910"/>
              <a:gd name="connsiteY12" fmla="*/ 819068 h 2113909"/>
              <a:gd name="connsiteX13" fmla="*/ 819070 w 2113910"/>
              <a:gd name="connsiteY13" fmla="*/ 1171680 h 2113909"/>
              <a:gd name="connsiteX14" fmla="*/ 739354 w 2113910"/>
              <a:gd name="connsiteY14" fmla="*/ 1199946 h 2113909"/>
              <a:gd name="connsiteX15" fmla="*/ 435429 w 2113910"/>
              <a:gd name="connsiteY15" fmla="*/ 1243051 h 2113909"/>
              <a:gd name="connsiteX16" fmla="*/ 0 w 2113910"/>
              <a:gd name="connsiteY16" fmla="*/ 1678480 h 2113909"/>
              <a:gd name="connsiteX17" fmla="*/ 127534 w 2113910"/>
              <a:gd name="connsiteY17" fmla="*/ 1986375 h 21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910" h="2113909">
                <a:moveTo>
                  <a:pt x="127534" y="1986375"/>
                </a:moveTo>
                <a:cubicBezTo>
                  <a:pt x="206331" y="2065172"/>
                  <a:pt x="315189" y="2113909"/>
                  <a:pt x="435429" y="2113909"/>
                </a:cubicBezTo>
                <a:cubicBezTo>
                  <a:pt x="675910" y="2113909"/>
                  <a:pt x="870858" y="1918961"/>
                  <a:pt x="870858" y="1678480"/>
                </a:cubicBezTo>
                <a:cubicBezTo>
                  <a:pt x="870858" y="1577172"/>
                  <a:pt x="885226" y="1475863"/>
                  <a:pt x="913964" y="1374555"/>
                </a:cubicBezTo>
                <a:lnTo>
                  <a:pt x="942229" y="1294839"/>
                </a:lnTo>
                <a:cubicBezTo>
                  <a:pt x="1044503" y="1136603"/>
                  <a:pt x="1154407" y="1036872"/>
                  <a:pt x="1294837" y="942230"/>
                </a:cubicBezTo>
                <a:lnTo>
                  <a:pt x="1374556" y="913964"/>
                </a:lnTo>
                <a:cubicBezTo>
                  <a:pt x="1475864" y="885227"/>
                  <a:pt x="1577172" y="870859"/>
                  <a:pt x="1678481" y="870859"/>
                </a:cubicBezTo>
                <a:cubicBezTo>
                  <a:pt x="1918962" y="870859"/>
                  <a:pt x="2113910" y="675911"/>
                  <a:pt x="2113910" y="435429"/>
                </a:cubicBezTo>
                <a:cubicBezTo>
                  <a:pt x="2113910" y="194948"/>
                  <a:pt x="1918962" y="0"/>
                  <a:pt x="1678481" y="0"/>
                </a:cubicBezTo>
                <a:cubicBezTo>
                  <a:pt x="1438000" y="0"/>
                  <a:pt x="1243052" y="194948"/>
                  <a:pt x="1243052" y="435429"/>
                </a:cubicBezTo>
                <a:cubicBezTo>
                  <a:pt x="1243052" y="536738"/>
                  <a:pt x="1228684" y="638046"/>
                  <a:pt x="1199947" y="739355"/>
                </a:cubicBezTo>
                <a:lnTo>
                  <a:pt x="1171682" y="819068"/>
                </a:lnTo>
                <a:cubicBezTo>
                  <a:pt x="1082126" y="959499"/>
                  <a:pt x="969676" y="1082124"/>
                  <a:pt x="819070" y="1171680"/>
                </a:cubicBezTo>
                <a:lnTo>
                  <a:pt x="739354" y="1199946"/>
                </a:lnTo>
                <a:cubicBezTo>
                  <a:pt x="638046" y="1228683"/>
                  <a:pt x="536737" y="1243051"/>
                  <a:pt x="435429" y="1243051"/>
                </a:cubicBezTo>
                <a:cubicBezTo>
                  <a:pt x="194948" y="1243051"/>
                  <a:pt x="0" y="1437999"/>
                  <a:pt x="0" y="1678480"/>
                </a:cubicBezTo>
                <a:cubicBezTo>
                  <a:pt x="0" y="1798720"/>
                  <a:pt x="48737" y="1907578"/>
                  <a:pt x="127534" y="1986375"/>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16">
            <a:extLst>
              <a:ext uri="{FF2B5EF4-FFF2-40B4-BE49-F238E27FC236}">
                <a16:creationId xmlns:a16="http://schemas.microsoft.com/office/drawing/2014/main" id="{56853B57-13BF-8FA0-705B-1EB2340076DC}"/>
              </a:ext>
            </a:extLst>
          </p:cNvPr>
          <p:cNvSpPr/>
          <p:nvPr/>
        </p:nvSpPr>
        <p:spPr>
          <a:xfrm rot="2700000">
            <a:off x="485866" y="1109849"/>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ZoneTexte 11">
            <a:extLst>
              <a:ext uri="{FF2B5EF4-FFF2-40B4-BE49-F238E27FC236}">
                <a16:creationId xmlns:a16="http://schemas.microsoft.com/office/drawing/2014/main" id="{99ACC9C4-4DFB-0DAE-8714-DE5295D5FFCD}"/>
              </a:ext>
            </a:extLst>
          </p:cNvPr>
          <p:cNvSpPr txBox="1"/>
          <p:nvPr/>
        </p:nvSpPr>
        <p:spPr>
          <a:xfrm>
            <a:off x="1767337" y="254072"/>
            <a:ext cx="938565" cy="584775"/>
          </a:xfrm>
          <a:prstGeom prst="rect">
            <a:avLst/>
          </a:prstGeom>
          <a:noFill/>
        </p:spPr>
        <p:txBody>
          <a:bodyPr wrap="square" rtlCol="0">
            <a:spAutoFit/>
          </a:bodyPr>
          <a:lstStyle/>
          <a:p>
            <a:r>
              <a:rPr lang="fr-CA" sz="3200" b="1" dirty="0">
                <a:solidFill>
                  <a:schemeClr val="bg1"/>
                </a:solidFill>
              </a:rPr>
              <a:t>1.2</a:t>
            </a:r>
          </a:p>
        </p:txBody>
      </p:sp>
      <p:sp>
        <p:nvSpPr>
          <p:cNvPr id="21" name="Oval 2">
            <a:extLst>
              <a:ext uri="{FF2B5EF4-FFF2-40B4-BE49-F238E27FC236}">
                <a16:creationId xmlns:a16="http://schemas.microsoft.com/office/drawing/2014/main" id="{7D91D11E-7422-8622-6B5A-78D50E6FFEE1}"/>
              </a:ext>
            </a:extLst>
          </p:cNvPr>
          <p:cNvSpPr/>
          <p:nvPr/>
        </p:nvSpPr>
        <p:spPr>
          <a:xfrm rot="10800000" flipH="1">
            <a:off x="7983306" y="4333933"/>
            <a:ext cx="4088885" cy="1878918"/>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ZoneTexte 22">
            <a:extLst>
              <a:ext uri="{FF2B5EF4-FFF2-40B4-BE49-F238E27FC236}">
                <a16:creationId xmlns:a16="http://schemas.microsoft.com/office/drawing/2014/main" id="{CF8A76F9-8586-8E9C-0E24-36CFB8761A56}"/>
              </a:ext>
            </a:extLst>
          </p:cNvPr>
          <p:cNvSpPr txBox="1"/>
          <p:nvPr/>
        </p:nvSpPr>
        <p:spPr>
          <a:xfrm>
            <a:off x="9245800" y="5088623"/>
            <a:ext cx="3414319" cy="369332"/>
          </a:xfrm>
          <a:prstGeom prst="rect">
            <a:avLst/>
          </a:prstGeom>
          <a:noFill/>
        </p:spPr>
        <p:txBody>
          <a:bodyPr wrap="square" rtlCol="0">
            <a:spAutoFit/>
          </a:bodyPr>
          <a:lstStyle/>
          <a:p>
            <a:r>
              <a:rPr lang="fr-CA" b="1" dirty="0">
                <a:solidFill>
                  <a:schemeClr val="accent3">
                    <a:lumMod val="50000"/>
                  </a:schemeClr>
                </a:solidFill>
              </a:rPr>
              <a:t>Les élèves ayant un TDL</a:t>
            </a:r>
          </a:p>
        </p:txBody>
      </p:sp>
      <p:grpSp>
        <p:nvGrpSpPr>
          <p:cNvPr id="2" name="Group 5">
            <a:extLst>
              <a:ext uri="{FF2B5EF4-FFF2-40B4-BE49-F238E27FC236}">
                <a16:creationId xmlns:a16="http://schemas.microsoft.com/office/drawing/2014/main" id="{0434ABBA-98A7-6CC3-3C49-30BA417F5D6F}"/>
              </a:ext>
            </a:extLst>
          </p:cNvPr>
          <p:cNvGrpSpPr/>
          <p:nvPr/>
        </p:nvGrpSpPr>
        <p:grpSpPr>
          <a:xfrm rot="12600000">
            <a:off x="2425428" y="4435480"/>
            <a:ext cx="979049" cy="1469591"/>
            <a:chOff x="5093002" y="2426934"/>
            <a:chExt cx="2232248" cy="3350691"/>
          </a:xfrm>
          <a:solidFill>
            <a:schemeClr val="accent6"/>
          </a:solidFill>
        </p:grpSpPr>
        <p:grpSp>
          <p:nvGrpSpPr>
            <p:cNvPr id="5" name="Group 6">
              <a:extLst>
                <a:ext uri="{FF2B5EF4-FFF2-40B4-BE49-F238E27FC236}">
                  <a16:creationId xmlns:a16="http://schemas.microsoft.com/office/drawing/2014/main" id="{2B3D8D01-9ECA-C789-B2E5-E296F871C183}"/>
                </a:ext>
              </a:extLst>
            </p:cNvPr>
            <p:cNvGrpSpPr/>
            <p:nvPr/>
          </p:nvGrpSpPr>
          <p:grpSpPr>
            <a:xfrm>
              <a:off x="5625823" y="4659182"/>
              <a:ext cx="1166607" cy="1118443"/>
              <a:chOff x="4964627" y="3703863"/>
              <a:chExt cx="393594" cy="377344"/>
            </a:xfrm>
            <a:grpFill/>
          </p:grpSpPr>
          <p:sp>
            <p:nvSpPr>
              <p:cNvPr id="8" name="Oval 1">
                <a:extLst>
                  <a:ext uri="{FF2B5EF4-FFF2-40B4-BE49-F238E27FC236}">
                    <a16:creationId xmlns:a16="http://schemas.microsoft.com/office/drawing/2014/main" id="{1BAAC321-ABBB-AAAF-0B58-0BB054155563}"/>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
                <a:extLst>
                  <a:ext uri="{FF2B5EF4-FFF2-40B4-BE49-F238E27FC236}">
                    <a16:creationId xmlns:a16="http://schemas.microsoft.com/office/drawing/2014/main" id="{081F2482-6CDF-34AB-6243-AA4F63CD15B4}"/>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
                <a:extLst>
                  <a:ext uri="{FF2B5EF4-FFF2-40B4-BE49-F238E27FC236}">
                    <a16:creationId xmlns:a16="http://schemas.microsoft.com/office/drawing/2014/main" id="{E36E13C0-C880-0FAF-2217-E83F2B9F7570}"/>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
                <a:extLst>
                  <a:ext uri="{FF2B5EF4-FFF2-40B4-BE49-F238E27FC236}">
                    <a16:creationId xmlns:a16="http://schemas.microsoft.com/office/drawing/2014/main" id="{50265CE8-6331-4FCA-0CDC-73734AB6A87E}"/>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Block Arc 7">
              <a:extLst>
                <a:ext uri="{FF2B5EF4-FFF2-40B4-BE49-F238E27FC236}">
                  <a16:creationId xmlns:a16="http://schemas.microsoft.com/office/drawing/2014/main" id="{779767B9-6007-8EBE-FD46-30560B7E72C2}"/>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16" name="Group 12">
            <a:extLst>
              <a:ext uri="{FF2B5EF4-FFF2-40B4-BE49-F238E27FC236}">
                <a16:creationId xmlns:a16="http://schemas.microsoft.com/office/drawing/2014/main" id="{09EFB189-7879-30DD-1945-36B8EB4920B9}"/>
              </a:ext>
            </a:extLst>
          </p:cNvPr>
          <p:cNvGrpSpPr/>
          <p:nvPr/>
        </p:nvGrpSpPr>
        <p:grpSpPr>
          <a:xfrm rot="19800000">
            <a:off x="2341539" y="1492136"/>
            <a:ext cx="979049" cy="1469591"/>
            <a:chOff x="5093002" y="2426934"/>
            <a:chExt cx="2232248" cy="3350691"/>
          </a:xfrm>
          <a:solidFill>
            <a:schemeClr val="accent4"/>
          </a:solidFill>
        </p:grpSpPr>
        <p:grpSp>
          <p:nvGrpSpPr>
            <p:cNvPr id="17" name="Group 13">
              <a:extLst>
                <a:ext uri="{FF2B5EF4-FFF2-40B4-BE49-F238E27FC236}">
                  <a16:creationId xmlns:a16="http://schemas.microsoft.com/office/drawing/2014/main" id="{23C39493-0585-310A-B361-FFBF02D62FA5}"/>
                </a:ext>
              </a:extLst>
            </p:cNvPr>
            <p:cNvGrpSpPr/>
            <p:nvPr/>
          </p:nvGrpSpPr>
          <p:grpSpPr>
            <a:xfrm>
              <a:off x="5625823" y="4659182"/>
              <a:ext cx="1166607" cy="1118443"/>
              <a:chOff x="4964627" y="3703863"/>
              <a:chExt cx="393594" cy="377344"/>
            </a:xfrm>
            <a:grpFill/>
          </p:grpSpPr>
          <p:sp>
            <p:nvSpPr>
              <p:cNvPr id="19" name="Oval 1">
                <a:extLst>
                  <a:ext uri="{FF2B5EF4-FFF2-40B4-BE49-F238E27FC236}">
                    <a16:creationId xmlns:a16="http://schemas.microsoft.com/office/drawing/2014/main" id="{CA9F346D-55EE-BA47-4C53-6E751F25CF86}"/>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
                <a:extLst>
                  <a:ext uri="{FF2B5EF4-FFF2-40B4-BE49-F238E27FC236}">
                    <a16:creationId xmlns:a16="http://schemas.microsoft.com/office/drawing/2014/main" id="{B86FC7A8-8A91-7CB4-A87F-42C0FC1D2D27}"/>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1">
                <a:extLst>
                  <a:ext uri="{FF2B5EF4-FFF2-40B4-BE49-F238E27FC236}">
                    <a16:creationId xmlns:a16="http://schemas.microsoft.com/office/drawing/2014/main" id="{8D5E204C-63C9-20F0-7E16-2FEAA5E13E35}"/>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1">
                <a:extLst>
                  <a:ext uri="{FF2B5EF4-FFF2-40B4-BE49-F238E27FC236}">
                    <a16:creationId xmlns:a16="http://schemas.microsoft.com/office/drawing/2014/main" id="{736C6CAC-C018-2ECA-DE33-FA336A500983}"/>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Block Arc 14">
              <a:extLst>
                <a:ext uri="{FF2B5EF4-FFF2-40B4-BE49-F238E27FC236}">
                  <a16:creationId xmlns:a16="http://schemas.microsoft.com/office/drawing/2014/main" id="{E8D46B5B-65AC-E8DB-9887-A08C1552BC57}"/>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40" name="Group 19">
            <a:extLst>
              <a:ext uri="{FF2B5EF4-FFF2-40B4-BE49-F238E27FC236}">
                <a16:creationId xmlns:a16="http://schemas.microsoft.com/office/drawing/2014/main" id="{38F9A9EC-2401-C038-4706-2C5D17C072B2}"/>
              </a:ext>
            </a:extLst>
          </p:cNvPr>
          <p:cNvGrpSpPr/>
          <p:nvPr/>
        </p:nvGrpSpPr>
        <p:grpSpPr>
          <a:xfrm rot="16200000">
            <a:off x="1505550" y="3003077"/>
            <a:ext cx="979049" cy="1469591"/>
            <a:chOff x="5093002" y="2426934"/>
            <a:chExt cx="2232248" cy="3350691"/>
          </a:xfrm>
          <a:solidFill>
            <a:schemeClr val="accent5"/>
          </a:solidFill>
        </p:grpSpPr>
        <p:grpSp>
          <p:nvGrpSpPr>
            <p:cNvPr id="41" name="Group 20">
              <a:extLst>
                <a:ext uri="{FF2B5EF4-FFF2-40B4-BE49-F238E27FC236}">
                  <a16:creationId xmlns:a16="http://schemas.microsoft.com/office/drawing/2014/main" id="{7159DB30-371E-F791-F835-E72284460916}"/>
                </a:ext>
              </a:extLst>
            </p:cNvPr>
            <p:cNvGrpSpPr/>
            <p:nvPr/>
          </p:nvGrpSpPr>
          <p:grpSpPr>
            <a:xfrm>
              <a:off x="5625823" y="4659182"/>
              <a:ext cx="1166607" cy="1118443"/>
              <a:chOff x="4964627" y="3703863"/>
              <a:chExt cx="393594" cy="377344"/>
            </a:xfrm>
            <a:grpFill/>
          </p:grpSpPr>
          <p:sp>
            <p:nvSpPr>
              <p:cNvPr id="43" name="Oval 1">
                <a:extLst>
                  <a:ext uri="{FF2B5EF4-FFF2-40B4-BE49-F238E27FC236}">
                    <a16:creationId xmlns:a16="http://schemas.microsoft.com/office/drawing/2014/main" id="{88CE0766-839B-036E-A6D2-8F56B1F0F73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1">
                <a:extLst>
                  <a:ext uri="{FF2B5EF4-FFF2-40B4-BE49-F238E27FC236}">
                    <a16:creationId xmlns:a16="http://schemas.microsoft.com/office/drawing/2014/main" id="{9508DEB4-C147-0B20-4E47-0049BF2C829F}"/>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
                <a:extLst>
                  <a:ext uri="{FF2B5EF4-FFF2-40B4-BE49-F238E27FC236}">
                    <a16:creationId xmlns:a16="http://schemas.microsoft.com/office/drawing/2014/main" id="{6062B611-878B-9936-7D17-C9D3B9EA4DFA}"/>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Oval 1">
                <a:extLst>
                  <a:ext uri="{FF2B5EF4-FFF2-40B4-BE49-F238E27FC236}">
                    <a16:creationId xmlns:a16="http://schemas.microsoft.com/office/drawing/2014/main" id="{3D1D12CC-D731-A6F4-C266-A3E763C38D74}"/>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2" name="Block Arc 21">
              <a:extLst>
                <a:ext uri="{FF2B5EF4-FFF2-40B4-BE49-F238E27FC236}">
                  <a16:creationId xmlns:a16="http://schemas.microsoft.com/office/drawing/2014/main" id="{AEA75EC3-F433-A950-8317-79074A3D6B61}"/>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53" name="Group 26">
            <a:extLst>
              <a:ext uri="{FF2B5EF4-FFF2-40B4-BE49-F238E27FC236}">
                <a16:creationId xmlns:a16="http://schemas.microsoft.com/office/drawing/2014/main" id="{CB37964D-7367-5C7D-6FB0-D77A4A6223B1}"/>
              </a:ext>
            </a:extLst>
          </p:cNvPr>
          <p:cNvGrpSpPr/>
          <p:nvPr/>
        </p:nvGrpSpPr>
        <p:grpSpPr>
          <a:xfrm rot="9000000" flipH="1">
            <a:off x="4081012" y="4480252"/>
            <a:ext cx="979049" cy="1469591"/>
            <a:chOff x="5093002" y="2426934"/>
            <a:chExt cx="2232248" cy="3350691"/>
          </a:xfrm>
          <a:solidFill>
            <a:schemeClr val="accent3"/>
          </a:solidFill>
        </p:grpSpPr>
        <p:grpSp>
          <p:nvGrpSpPr>
            <p:cNvPr id="54" name="Group 27">
              <a:extLst>
                <a:ext uri="{FF2B5EF4-FFF2-40B4-BE49-F238E27FC236}">
                  <a16:creationId xmlns:a16="http://schemas.microsoft.com/office/drawing/2014/main" id="{831B5F98-E009-7336-0032-AA420FD5505F}"/>
                </a:ext>
              </a:extLst>
            </p:cNvPr>
            <p:cNvGrpSpPr/>
            <p:nvPr/>
          </p:nvGrpSpPr>
          <p:grpSpPr>
            <a:xfrm>
              <a:off x="5625823" y="4659182"/>
              <a:ext cx="1166607" cy="1118443"/>
              <a:chOff x="4964627" y="3703863"/>
              <a:chExt cx="393594" cy="377344"/>
            </a:xfrm>
            <a:grpFill/>
          </p:grpSpPr>
          <p:sp>
            <p:nvSpPr>
              <p:cNvPr id="57" name="Oval 1">
                <a:extLst>
                  <a:ext uri="{FF2B5EF4-FFF2-40B4-BE49-F238E27FC236}">
                    <a16:creationId xmlns:a16="http://schemas.microsoft.com/office/drawing/2014/main" id="{433A3158-61C8-A46F-6C25-8AC79062B9EC}"/>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Oval 1">
                <a:extLst>
                  <a:ext uri="{FF2B5EF4-FFF2-40B4-BE49-F238E27FC236}">
                    <a16:creationId xmlns:a16="http://schemas.microsoft.com/office/drawing/2014/main" id="{2C6E75A8-C5C6-9D3B-7767-CF83B23A1D93}"/>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Oval 1">
                <a:extLst>
                  <a:ext uri="{FF2B5EF4-FFF2-40B4-BE49-F238E27FC236}">
                    <a16:creationId xmlns:a16="http://schemas.microsoft.com/office/drawing/2014/main" id="{68156527-AF6C-DC80-80E1-5C5234AB4FF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Oval 1">
                <a:extLst>
                  <a:ext uri="{FF2B5EF4-FFF2-40B4-BE49-F238E27FC236}">
                    <a16:creationId xmlns:a16="http://schemas.microsoft.com/office/drawing/2014/main" id="{02B56544-BCA2-D2E0-171C-DF879B782EAE}"/>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6" name="Block Arc 28">
              <a:extLst>
                <a:ext uri="{FF2B5EF4-FFF2-40B4-BE49-F238E27FC236}">
                  <a16:creationId xmlns:a16="http://schemas.microsoft.com/office/drawing/2014/main" id="{B77D2CFF-97EA-837D-B56F-E1866EBCD3A5}"/>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62" name="Group 33">
            <a:extLst>
              <a:ext uri="{FF2B5EF4-FFF2-40B4-BE49-F238E27FC236}">
                <a16:creationId xmlns:a16="http://schemas.microsoft.com/office/drawing/2014/main" id="{B60127E8-9E48-C2FE-7A6E-373EEAB4DD6B}"/>
              </a:ext>
            </a:extLst>
          </p:cNvPr>
          <p:cNvGrpSpPr/>
          <p:nvPr/>
        </p:nvGrpSpPr>
        <p:grpSpPr>
          <a:xfrm rot="1800000" flipH="1">
            <a:off x="4081012" y="1492136"/>
            <a:ext cx="979049" cy="1469591"/>
            <a:chOff x="5093002" y="2426934"/>
            <a:chExt cx="2232248" cy="3350691"/>
          </a:xfrm>
          <a:solidFill>
            <a:schemeClr val="accent1"/>
          </a:solidFill>
        </p:grpSpPr>
        <p:grpSp>
          <p:nvGrpSpPr>
            <p:cNvPr id="64" name="Group 34">
              <a:extLst>
                <a:ext uri="{FF2B5EF4-FFF2-40B4-BE49-F238E27FC236}">
                  <a16:creationId xmlns:a16="http://schemas.microsoft.com/office/drawing/2014/main" id="{6AF2A180-BABB-272B-5AC1-25D1F0081463}"/>
                </a:ext>
              </a:extLst>
            </p:cNvPr>
            <p:cNvGrpSpPr/>
            <p:nvPr/>
          </p:nvGrpSpPr>
          <p:grpSpPr>
            <a:xfrm>
              <a:off x="5625823" y="4659182"/>
              <a:ext cx="1166607" cy="1118443"/>
              <a:chOff x="4964627" y="3703863"/>
              <a:chExt cx="393594" cy="377344"/>
            </a:xfrm>
            <a:grpFill/>
          </p:grpSpPr>
          <p:sp>
            <p:nvSpPr>
              <p:cNvPr id="66" name="Oval 1">
                <a:extLst>
                  <a:ext uri="{FF2B5EF4-FFF2-40B4-BE49-F238E27FC236}">
                    <a16:creationId xmlns:a16="http://schemas.microsoft.com/office/drawing/2014/main" id="{41B58059-1B15-E882-1221-5DE85A174196}"/>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Oval 1">
                <a:extLst>
                  <a:ext uri="{FF2B5EF4-FFF2-40B4-BE49-F238E27FC236}">
                    <a16:creationId xmlns:a16="http://schemas.microsoft.com/office/drawing/2014/main" id="{859C3FD9-9322-2A81-2C7D-6587C0FE6BBF}"/>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Oval 1">
                <a:extLst>
                  <a:ext uri="{FF2B5EF4-FFF2-40B4-BE49-F238E27FC236}">
                    <a16:creationId xmlns:a16="http://schemas.microsoft.com/office/drawing/2014/main" id="{680C689E-7F33-D27F-3C4F-8EEA287CA82F}"/>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1">
                <a:extLst>
                  <a:ext uri="{FF2B5EF4-FFF2-40B4-BE49-F238E27FC236}">
                    <a16:creationId xmlns:a16="http://schemas.microsoft.com/office/drawing/2014/main" id="{DD0FE0AB-12C2-B73A-F1BF-87934975D226}"/>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5" name="Block Arc 35">
              <a:extLst>
                <a:ext uri="{FF2B5EF4-FFF2-40B4-BE49-F238E27FC236}">
                  <a16:creationId xmlns:a16="http://schemas.microsoft.com/office/drawing/2014/main" id="{45E6F492-714C-240F-DDCD-1932668E7DA9}"/>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111" name="Group 40">
            <a:extLst>
              <a:ext uri="{FF2B5EF4-FFF2-40B4-BE49-F238E27FC236}">
                <a16:creationId xmlns:a16="http://schemas.microsoft.com/office/drawing/2014/main" id="{0003C0E8-92C6-8005-2E11-D0E72E9F62FD}"/>
              </a:ext>
            </a:extLst>
          </p:cNvPr>
          <p:cNvGrpSpPr/>
          <p:nvPr/>
        </p:nvGrpSpPr>
        <p:grpSpPr>
          <a:xfrm rot="5400000" flipH="1">
            <a:off x="4917001" y="3003077"/>
            <a:ext cx="979049" cy="1469591"/>
            <a:chOff x="5093002" y="2426934"/>
            <a:chExt cx="2232248" cy="3350691"/>
          </a:xfrm>
          <a:solidFill>
            <a:schemeClr val="accent2"/>
          </a:solidFill>
        </p:grpSpPr>
        <p:grpSp>
          <p:nvGrpSpPr>
            <p:cNvPr id="112" name="Group 41">
              <a:extLst>
                <a:ext uri="{FF2B5EF4-FFF2-40B4-BE49-F238E27FC236}">
                  <a16:creationId xmlns:a16="http://schemas.microsoft.com/office/drawing/2014/main" id="{B1A6AC98-E6EC-0E51-F59F-97BDFC010284}"/>
                </a:ext>
              </a:extLst>
            </p:cNvPr>
            <p:cNvGrpSpPr/>
            <p:nvPr/>
          </p:nvGrpSpPr>
          <p:grpSpPr>
            <a:xfrm>
              <a:off x="5625823" y="4659182"/>
              <a:ext cx="1166607" cy="1118443"/>
              <a:chOff x="4964627" y="3703863"/>
              <a:chExt cx="393594" cy="377344"/>
            </a:xfrm>
            <a:grpFill/>
          </p:grpSpPr>
          <p:sp>
            <p:nvSpPr>
              <p:cNvPr id="114" name="Oval 1">
                <a:extLst>
                  <a:ext uri="{FF2B5EF4-FFF2-40B4-BE49-F238E27FC236}">
                    <a16:creationId xmlns:a16="http://schemas.microsoft.com/office/drawing/2014/main" id="{5805669E-5E96-6BB9-6ABB-A391D3EC8862}"/>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5" name="Oval 1">
                <a:extLst>
                  <a:ext uri="{FF2B5EF4-FFF2-40B4-BE49-F238E27FC236}">
                    <a16:creationId xmlns:a16="http://schemas.microsoft.com/office/drawing/2014/main" id="{436E29E9-B068-077F-89D8-FA7E267CBF7B}"/>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6" name="Oval 1">
                <a:extLst>
                  <a:ext uri="{FF2B5EF4-FFF2-40B4-BE49-F238E27FC236}">
                    <a16:creationId xmlns:a16="http://schemas.microsoft.com/office/drawing/2014/main" id="{3D25F789-0081-4A66-4CB7-8FC9F6F4135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
                <a:extLst>
                  <a:ext uri="{FF2B5EF4-FFF2-40B4-BE49-F238E27FC236}">
                    <a16:creationId xmlns:a16="http://schemas.microsoft.com/office/drawing/2014/main" id="{2742E8B1-CFAE-3641-D4EB-D816E2958392}"/>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3" name="Block Arc 42">
              <a:extLst>
                <a:ext uri="{FF2B5EF4-FFF2-40B4-BE49-F238E27FC236}">
                  <a16:creationId xmlns:a16="http://schemas.microsoft.com/office/drawing/2014/main" id="{10B52454-93CD-D6F5-880D-A3150FBE2934}"/>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18" name="ZoneTexte 117">
            <a:extLst>
              <a:ext uri="{FF2B5EF4-FFF2-40B4-BE49-F238E27FC236}">
                <a16:creationId xmlns:a16="http://schemas.microsoft.com/office/drawing/2014/main" id="{E0CEAA29-014E-3969-9A9A-F531C48199F5}"/>
              </a:ext>
            </a:extLst>
          </p:cNvPr>
          <p:cNvSpPr txBox="1"/>
          <p:nvPr/>
        </p:nvSpPr>
        <p:spPr>
          <a:xfrm>
            <a:off x="2421321" y="1564941"/>
            <a:ext cx="397643" cy="830997"/>
          </a:xfrm>
          <a:prstGeom prst="rect">
            <a:avLst/>
          </a:prstGeom>
          <a:noFill/>
        </p:spPr>
        <p:txBody>
          <a:bodyPr wrap="square" rtlCol="0">
            <a:spAutoFit/>
          </a:bodyPr>
          <a:lstStyle/>
          <a:p>
            <a:r>
              <a:rPr lang="fr-CA" sz="4800" dirty="0">
                <a:solidFill>
                  <a:schemeClr val="accent4"/>
                </a:solidFill>
              </a:rPr>
              <a:t>A</a:t>
            </a:r>
          </a:p>
        </p:txBody>
      </p:sp>
      <p:sp>
        <p:nvSpPr>
          <p:cNvPr id="119" name="ZoneTexte 118">
            <a:extLst>
              <a:ext uri="{FF2B5EF4-FFF2-40B4-BE49-F238E27FC236}">
                <a16:creationId xmlns:a16="http://schemas.microsoft.com/office/drawing/2014/main" id="{3325D7B8-7948-189E-F8A5-6B55F96D00D4}"/>
              </a:ext>
            </a:extLst>
          </p:cNvPr>
          <p:cNvSpPr txBox="1"/>
          <p:nvPr/>
        </p:nvSpPr>
        <p:spPr>
          <a:xfrm>
            <a:off x="4401008" y="1584757"/>
            <a:ext cx="397643" cy="830997"/>
          </a:xfrm>
          <a:prstGeom prst="rect">
            <a:avLst/>
          </a:prstGeom>
          <a:noFill/>
        </p:spPr>
        <p:txBody>
          <a:bodyPr wrap="square" rtlCol="0">
            <a:spAutoFit/>
          </a:bodyPr>
          <a:lstStyle/>
          <a:p>
            <a:r>
              <a:rPr lang="fr-CA" sz="4800" dirty="0">
                <a:solidFill>
                  <a:schemeClr val="accent1"/>
                </a:solidFill>
              </a:rPr>
              <a:t>B</a:t>
            </a:r>
          </a:p>
        </p:txBody>
      </p:sp>
      <p:sp>
        <p:nvSpPr>
          <p:cNvPr id="120" name="ZoneTexte 119">
            <a:extLst>
              <a:ext uri="{FF2B5EF4-FFF2-40B4-BE49-F238E27FC236}">
                <a16:creationId xmlns:a16="http://schemas.microsoft.com/office/drawing/2014/main" id="{95E2FFB1-BBAD-EF9B-C0DD-09D05F43C389}"/>
              </a:ext>
            </a:extLst>
          </p:cNvPr>
          <p:cNvSpPr txBox="1"/>
          <p:nvPr/>
        </p:nvSpPr>
        <p:spPr>
          <a:xfrm>
            <a:off x="5383794" y="3276795"/>
            <a:ext cx="397643" cy="830997"/>
          </a:xfrm>
          <a:prstGeom prst="rect">
            <a:avLst/>
          </a:prstGeom>
          <a:noFill/>
        </p:spPr>
        <p:txBody>
          <a:bodyPr wrap="square" rtlCol="0">
            <a:spAutoFit/>
          </a:bodyPr>
          <a:lstStyle/>
          <a:p>
            <a:r>
              <a:rPr lang="fr-CA" sz="4800" dirty="0">
                <a:solidFill>
                  <a:schemeClr val="accent2"/>
                </a:solidFill>
              </a:rPr>
              <a:t>C</a:t>
            </a:r>
          </a:p>
        </p:txBody>
      </p:sp>
      <p:sp>
        <p:nvSpPr>
          <p:cNvPr id="121" name="ZoneTexte 120">
            <a:extLst>
              <a:ext uri="{FF2B5EF4-FFF2-40B4-BE49-F238E27FC236}">
                <a16:creationId xmlns:a16="http://schemas.microsoft.com/office/drawing/2014/main" id="{92D11537-6B75-6EDA-2B14-0173D6229242}"/>
              </a:ext>
            </a:extLst>
          </p:cNvPr>
          <p:cNvSpPr txBox="1"/>
          <p:nvPr/>
        </p:nvSpPr>
        <p:spPr>
          <a:xfrm>
            <a:off x="4417779" y="4988851"/>
            <a:ext cx="397643" cy="830997"/>
          </a:xfrm>
          <a:prstGeom prst="rect">
            <a:avLst/>
          </a:prstGeom>
          <a:noFill/>
        </p:spPr>
        <p:txBody>
          <a:bodyPr wrap="square" rtlCol="0">
            <a:spAutoFit/>
          </a:bodyPr>
          <a:lstStyle/>
          <a:p>
            <a:r>
              <a:rPr lang="fr-CA" sz="4800" dirty="0">
                <a:solidFill>
                  <a:schemeClr val="accent3"/>
                </a:solidFill>
              </a:rPr>
              <a:t>D</a:t>
            </a:r>
          </a:p>
        </p:txBody>
      </p:sp>
      <p:sp>
        <p:nvSpPr>
          <p:cNvPr id="122" name="ZoneTexte 121">
            <a:extLst>
              <a:ext uri="{FF2B5EF4-FFF2-40B4-BE49-F238E27FC236}">
                <a16:creationId xmlns:a16="http://schemas.microsoft.com/office/drawing/2014/main" id="{DF1AA34A-EFA3-4943-B629-D87006947F0E}"/>
              </a:ext>
            </a:extLst>
          </p:cNvPr>
          <p:cNvSpPr txBox="1"/>
          <p:nvPr/>
        </p:nvSpPr>
        <p:spPr>
          <a:xfrm>
            <a:off x="2512978" y="4933418"/>
            <a:ext cx="397643" cy="830997"/>
          </a:xfrm>
          <a:prstGeom prst="rect">
            <a:avLst/>
          </a:prstGeom>
          <a:noFill/>
        </p:spPr>
        <p:txBody>
          <a:bodyPr wrap="square" rtlCol="0">
            <a:spAutoFit/>
          </a:bodyPr>
          <a:lstStyle/>
          <a:p>
            <a:r>
              <a:rPr lang="fr-CA" sz="4800" dirty="0">
                <a:solidFill>
                  <a:schemeClr val="accent6"/>
                </a:solidFill>
              </a:rPr>
              <a:t>E</a:t>
            </a:r>
          </a:p>
        </p:txBody>
      </p:sp>
      <p:sp>
        <p:nvSpPr>
          <p:cNvPr id="123" name="ZoneTexte 122">
            <a:extLst>
              <a:ext uri="{FF2B5EF4-FFF2-40B4-BE49-F238E27FC236}">
                <a16:creationId xmlns:a16="http://schemas.microsoft.com/office/drawing/2014/main" id="{AEC84DE0-C467-07AF-4E13-FF0C34105261}"/>
              </a:ext>
            </a:extLst>
          </p:cNvPr>
          <p:cNvSpPr txBox="1"/>
          <p:nvPr/>
        </p:nvSpPr>
        <p:spPr>
          <a:xfrm>
            <a:off x="1465111" y="3285798"/>
            <a:ext cx="397643" cy="830997"/>
          </a:xfrm>
          <a:prstGeom prst="rect">
            <a:avLst/>
          </a:prstGeom>
          <a:noFill/>
        </p:spPr>
        <p:txBody>
          <a:bodyPr wrap="square" rtlCol="0">
            <a:spAutoFit/>
          </a:bodyPr>
          <a:lstStyle/>
          <a:p>
            <a:r>
              <a:rPr lang="fr-CA" sz="4800" dirty="0">
                <a:solidFill>
                  <a:schemeClr val="accent5"/>
                </a:solidFill>
              </a:rPr>
              <a:t>F</a:t>
            </a:r>
          </a:p>
        </p:txBody>
      </p:sp>
      <p:sp>
        <p:nvSpPr>
          <p:cNvPr id="125" name="Rounded Rectangle 5">
            <a:extLst>
              <a:ext uri="{FF2B5EF4-FFF2-40B4-BE49-F238E27FC236}">
                <a16:creationId xmlns:a16="http://schemas.microsoft.com/office/drawing/2014/main" id="{A78E65D8-35DD-FC2F-FE31-CDA838316578}"/>
              </a:ext>
            </a:extLst>
          </p:cNvPr>
          <p:cNvSpPr/>
          <p:nvPr/>
        </p:nvSpPr>
        <p:spPr>
          <a:xfrm flipH="1">
            <a:off x="8202547" y="4881495"/>
            <a:ext cx="1100143" cy="88292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6" name="Group 110">
            <a:extLst>
              <a:ext uri="{FF2B5EF4-FFF2-40B4-BE49-F238E27FC236}">
                <a16:creationId xmlns:a16="http://schemas.microsoft.com/office/drawing/2014/main" id="{FA7DAE0F-687E-0FF1-5C44-378FE8F906D2}"/>
              </a:ext>
            </a:extLst>
          </p:cNvPr>
          <p:cNvGrpSpPr/>
          <p:nvPr/>
        </p:nvGrpSpPr>
        <p:grpSpPr>
          <a:xfrm>
            <a:off x="3204683" y="3122562"/>
            <a:ext cx="874199" cy="965993"/>
            <a:chOff x="4835382" y="73243"/>
            <a:chExt cx="2920830" cy="3227535"/>
          </a:xfrm>
          <a:solidFill>
            <a:schemeClr val="tx1">
              <a:lumMod val="75000"/>
              <a:lumOff val="25000"/>
            </a:schemeClr>
          </a:solidFill>
        </p:grpSpPr>
        <p:sp>
          <p:nvSpPr>
            <p:cNvPr id="127" name="Freeform 111">
              <a:extLst>
                <a:ext uri="{FF2B5EF4-FFF2-40B4-BE49-F238E27FC236}">
                  <a16:creationId xmlns:a16="http://schemas.microsoft.com/office/drawing/2014/main" id="{9A4BC64B-50C1-6293-BB9F-F7609C9A82AC}"/>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8" name="Oval 37">
              <a:extLst>
                <a:ext uri="{FF2B5EF4-FFF2-40B4-BE49-F238E27FC236}">
                  <a16:creationId xmlns:a16="http://schemas.microsoft.com/office/drawing/2014/main" id="{8FAD4CC2-8B26-F4AB-36A9-C8E82D00F00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129" name="Rectangle 16">
            <a:extLst>
              <a:ext uri="{FF2B5EF4-FFF2-40B4-BE49-F238E27FC236}">
                <a16:creationId xmlns:a16="http://schemas.microsoft.com/office/drawing/2014/main" id="{1E18F5C1-6108-2BE4-B06C-D3A41188EED0}"/>
              </a:ext>
            </a:extLst>
          </p:cNvPr>
          <p:cNvSpPr/>
          <p:nvPr/>
        </p:nvSpPr>
        <p:spPr>
          <a:xfrm rot="2700000">
            <a:off x="3642087" y="3196901"/>
            <a:ext cx="206513" cy="33385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1" name="ZoneTexte 130">
            <a:extLst>
              <a:ext uri="{FF2B5EF4-FFF2-40B4-BE49-F238E27FC236}">
                <a16:creationId xmlns:a16="http://schemas.microsoft.com/office/drawing/2014/main" id="{6D8F48F6-DCD3-FFBD-B9DC-604C10B313B9}"/>
              </a:ext>
            </a:extLst>
          </p:cNvPr>
          <p:cNvSpPr txBox="1"/>
          <p:nvPr/>
        </p:nvSpPr>
        <p:spPr>
          <a:xfrm>
            <a:off x="5862508" y="1200540"/>
            <a:ext cx="6329492" cy="1477328"/>
          </a:xfrm>
          <a:prstGeom prst="rect">
            <a:avLst/>
          </a:prstGeom>
          <a:noFill/>
        </p:spPr>
        <p:txBody>
          <a:bodyPr wrap="square">
            <a:spAutoFit/>
          </a:bodyPr>
          <a:lstStyle/>
          <a:p>
            <a:r>
              <a:rPr lang="fr-CA" sz="1800" b="1" i="1" dirty="0">
                <a:solidFill>
                  <a:srgbClr val="FF0000"/>
                </a:solidFill>
                <a:effectLst/>
                <a:latin typeface="+mj-lt"/>
                <a:ea typeface="SimSun" panose="02010600030101010101" pitchFamily="2" charset="-122"/>
              </a:rPr>
              <a:t>À cause du lien entre l’oral et l’écrit, les difficultés en compréhension orale, y compris des difficultés à faire des inférences, entraînent souvent des difficultés de compréhension en lecture, notamment pour les élèves en trouble du développement du langage (TDL).</a:t>
            </a:r>
            <a:endParaRPr lang="fr-CA" b="1" i="1" dirty="0">
              <a:solidFill>
                <a:srgbClr val="FF0000"/>
              </a:solidFill>
              <a:latin typeface="+mj-lt"/>
            </a:endParaRPr>
          </a:p>
        </p:txBody>
      </p:sp>
      <p:sp>
        <p:nvSpPr>
          <p:cNvPr id="132" name="TextBox 55">
            <a:extLst>
              <a:ext uri="{FF2B5EF4-FFF2-40B4-BE49-F238E27FC236}">
                <a16:creationId xmlns:a16="http://schemas.microsoft.com/office/drawing/2014/main" id="{A4169B90-925C-B7C1-C4CA-897F1B799DC8}"/>
              </a:ext>
            </a:extLst>
          </p:cNvPr>
          <p:cNvSpPr txBox="1"/>
          <p:nvPr/>
        </p:nvSpPr>
        <p:spPr>
          <a:xfrm>
            <a:off x="3782277" y="1180628"/>
            <a:ext cx="3998319" cy="338554"/>
          </a:xfrm>
          <a:prstGeom prst="rect">
            <a:avLst/>
          </a:prstGeom>
          <a:noFill/>
        </p:spPr>
        <p:txBody>
          <a:bodyPr wrap="square" rtlCol="0">
            <a:spAutoFit/>
          </a:bodyPr>
          <a:lstStyle/>
          <a:p>
            <a:r>
              <a:rPr lang="fr-CA" altLang="ko-KR" sz="1600" b="1" dirty="0">
                <a:solidFill>
                  <a:schemeClr val="accent1"/>
                </a:solidFill>
                <a:cs typeface="Arial" pitchFamily="34" charset="0"/>
              </a:rPr>
              <a:t>Élément central</a:t>
            </a:r>
            <a:endParaRPr lang="ko-KR" altLang="en-US" sz="1600" b="1" dirty="0">
              <a:solidFill>
                <a:schemeClr val="accent1"/>
              </a:solidFill>
              <a:cs typeface="Arial" pitchFamily="34" charset="0"/>
            </a:endParaRPr>
          </a:p>
        </p:txBody>
      </p:sp>
      <p:sp>
        <p:nvSpPr>
          <p:cNvPr id="133" name="TextBox 58">
            <a:extLst>
              <a:ext uri="{FF2B5EF4-FFF2-40B4-BE49-F238E27FC236}">
                <a16:creationId xmlns:a16="http://schemas.microsoft.com/office/drawing/2014/main" id="{E2817DF8-5649-3488-82BA-F83FA0137C8C}"/>
              </a:ext>
            </a:extLst>
          </p:cNvPr>
          <p:cNvSpPr txBox="1"/>
          <p:nvPr/>
        </p:nvSpPr>
        <p:spPr>
          <a:xfrm>
            <a:off x="6175569" y="3484877"/>
            <a:ext cx="2159914" cy="584775"/>
          </a:xfrm>
          <a:prstGeom prst="rect">
            <a:avLst/>
          </a:prstGeom>
          <a:noFill/>
        </p:spPr>
        <p:txBody>
          <a:bodyPr wrap="square" rtlCol="0">
            <a:spAutoFit/>
          </a:bodyPr>
          <a:lstStyle/>
          <a:p>
            <a:r>
              <a:rPr lang="fr-CA" altLang="ko-KR" sz="1600" b="1" dirty="0">
                <a:solidFill>
                  <a:schemeClr val="accent2"/>
                </a:solidFill>
                <a:cs typeface="Arial" pitchFamily="34" charset="0"/>
              </a:rPr>
              <a:t>Établir des liens de cause à effet</a:t>
            </a:r>
            <a:endParaRPr lang="ko-KR" altLang="en-US" sz="1600" b="1" dirty="0">
              <a:solidFill>
                <a:schemeClr val="accent2"/>
              </a:solidFill>
              <a:cs typeface="Arial" pitchFamily="34" charset="0"/>
            </a:endParaRPr>
          </a:p>
        </p:txBody>
      </p:sp>
      <p:sp>
        <p:nvSpPr>
          <p:cNvPr id="134" name="TextBox 61">
            <a:extLst>
              <a:ext uri="{FF2B5EF4-FFF2-40B4-BE49-F238E27FC236}">
                <a16:creationId xmlns:a16="http://schemas.microsoft.com/office/drawing/2014/main" id="{91D0B793-D469-7306-39C6-DE8B977F31CB}"/>
              </a:ext>
            </a:extLst>
          </p:cNvPr>
          <p:cNvSpPr txBox="1"/>
          <p:nvPr/>
        </p:nvSpPr>
        <p:spPr>
          <a:xfrm>
            <a:off x="3873631" y="5920256"/>
            <a:ext cx="4065429" cy="338554"/>
          </a:xfrm>
          <a:prstGeom prst="rect">
            <a:avLst/>
          </a:prstGeom>
          <a:noFill/>
        </p:spPr>
        <p:txBody>
          <a:bodyPr wrap="square" rtlCol="0">
            <a:spAutoFit/>
          </a:bodyPr>
          <a:lstStyle/>
          <a:p>
            <a:r>
              <a:rPr lang="fr-CA" altLang="ko-KR" sz="1600" b="1" dirty="0">
                <a:solidFill>
                  <a:schemeClr val="accent3"/>
                </a:solidFill>
                <a:cs typeface="Arial" pitchFamily="34" charset="0"/>
              </a:rPr>
              <a:t>Période optimale</a:t>
            </a:r>
            <a:endParaRPr lang="ko-KR" altLang="en-US" sz="1600" b="1" dirty="0">
              <a:solidFill>
                <a:schemeClr val="accent3"/>
              </a:solidFill>
              <a:cs typeface="Arial" pitchFamily="34" charset="0"/>
            </a:endParaRPr>
          </a:p>
        </p:txBody>
      </p:sp>
      <p:sp>
        <p:nvSpPr>
          <p:cNvPr id="135" name="TextBox 70">
            <a:extLst>
              <a:ext uri="{FF2B5EF4-FFF2-40B4-BE49-F238E27FC236}">
                <a16:creationId xmlns:a16="http://schemas.microsoft.com/office/drawing/2014/main" id="{8946A50E-EACF-1F15-4994-67C5052E8588}"/>
              </a:ext>
            </a:extLst>
          </p:cNvPr>
          <p:cNvSpPr txBox="1"/>
          <p:nvPr/>
        </p:nvSpPr>
        <p:spPr>
          <a:xfrm>
            <a:off x="-551079" y="5874298"/>
            <a:ext cx="3816424" cy="338554"/>
          </a:xfrm>
          <a:prstGeom prst="rect">
            <a:avLst/>
          </a:prstGeom>
          <a:noFill/>
        </p:spPr>
        <p:txBody>
          <a:bodyPr wrap="square" rtlCol="0">
            <a:spAutoFit/>
          </a:bodyPr>
          <a:lstStyle/>
          <a:p>
            <a:pPr algn="r"/>
            <a:r>
              <a:rPr lang="fr-CA" altLang="ko-KR" sz="1600" b="1" dirty="0">
                <a:solidFill>
                  <a:schemeClr val="accent6">
                    <a:lumMod val="75000"/>
                  </a:schemeClr>
                </a:solidFill>
                <a:cs typeface="Arial" pitchFamily="34" charset="0"/>
              </a:rPr>
              <a:t>La réussite scolaire</a:t>
            </a:r>
            <a:endParaRPr lang="ko-KR" altLang="en-US" sz="1600" b="1" dirty="0">
              <a:solidFill>
                <a:schemeClr val="accent6">
                  <a:lumMod val="75000"/>
                </a:schemeClr>
              </a:solidFill>
              <a:cs typeface="Arial" pitchFamily="34" charset="0"/>
            </a:endParaRPr>
          </a:p>
        </p:txBody>
      </p:sp>
      <p:sp>
        <p:nvSpPr>
          <p:cNvPr id="136" name="TextBox 67">
            <a:extLst>
              <a:ext uri="{FF2B5EF4-FFF2-40B4-BE49-F238E27FC236}">
                <a16:creationId xmlns:a16="http://schemas.microsoft.com/office/drawing/2014/main" id="{603B526F-3A40-D3EB-C116-AAE16ED2D0C9}"/>
              </a:ext>
            </a:extLst>
          </p:cNvPr>
          <p:cNvSpPr txBox="1"/>
          <p:nvPr/>
        </p:nvSpPr>
        <p:spPr>
          <a:xfrm>
            <a:off x="222191" y="4299225"/>
            <a:ext cx="1721214" cy="338554"/>
          </a:xfrm>
          <a:prstGeom prst="rect">
            <a:avLst/>
          </a:prstGeom>
          <a:noFill/>
        </p:spPr>
        <p:txBody>
          <a:bodyPr wrap="square" rtlCol="0">
            <a:spAutoFit/>
          </a:bodyPr>
          <a:lstStyle/>
          <a:p>
            <a:pPr algn="r"/>
            <a:r>
              <a:rPr lang="fr-CA" altLang="ko-KR" sz="1600" b="1" dirty="0">
                <a:solidFill>
                  <a:schemeClr val="accent5"/>
                </a:solidFill>
                <a:cs typeface="Arial" pitchFamily="34" charset="0"/>
              </a:rPr>
              <a:t>L’orale et l’écrit</a:t>
            </a:r>
            <a:endParaRPr lang="ko-KR" altLang="en-US" sz="1600" b="1" dirty="0">
              <a:solidFill>
                <a:schemeClr val="accent5"/>
              </a:solidFill>
              <a:cs typeface="Arial" pitchFamily="34" charset="0"/>
            </a:endParaRPr>
          </a:p>
        </p:txBody>
      </p:sp>
      <p:sp>
        <p:nvSpPr>
          <p:cNvPr id="137" name="TextBox 64">
            <a:extLst>
              <a:ext uri="{FF2B5EF4-FFF2-40B4-BE49-F238E27FC236}">
                <a16:creationId xmlns:a16="http://schemas.microsoft.com/office/drawing/2014/main" id="{EE316235-DC43-1308-2833-A94748F97C77}"/>
              </a:ext>
            </a:extLst>
          </p:cNvPr>
          <p:cNvSpPr txBox="1"/>
          <p:nvPr/>
        </p:nvSpPr>
        <p:spPr>
          <a:xfrm>
            <a:off x="163090" y="1997485"/>
            <a:ext cx="2081204" cy="338554"/>
          </a:xfrm>
          <a:prstGeom prst="rect">
            <a:avLst/>
          </a:prstGeom>
          <a:noFill/>
        </p:spPr>
        <p:txBody>
          <a:bodyPr wrap="square" rtlCol="0">
            <a:spAutoFit/>
          </a:bodyPr>
          <a:lstStyle/>
          <a:p>
            <a:pPr algn="r"/>
            <a:r>
              <a:rPr lang="fr-CA" altLang="ko-KR" sz="1600" b="1" dirty="0">
                <a:solidFill>
                  <a:schemeClr val="accent4"/>
                </a:solidFill>
                <a:cs typeface="Arial" pitchFamily="34" charset="0"/>
              </a:rPr>
              <a:t>Le terme inférence</a:t>
            </a:r>
            <a:endParaRPr lang="ko-KR" altLang="en-US" sz="1600" b="1" dirty="0">
              <a:solidFill>
                <a:schemeClr val="accent4"/>
              </a:solidFill>
              <a:cs typeface="Arial" pitchFamily="34" charset="0"/>
            </a:endParaRPr>
          </a:p>
        </p:txBody>
      </p:sp>
      <p:sp>
        <p:nvSpPr>
          <p:cNvPr id="25" name="ZoneTexte 24">
            <a:extLst>
              <a:ext uri="{FF2B5EF4-FFF2-40B4-BE49-F238E27FC236}">
                <a16:creationId xmlns:a16="http://schemas.microsoft.com/office/drawing/2014/main" id="{6F6E21FA-4C56-1A56-6B16-ECD0804BB60B}"/>
              </a:ext>
            </a:extLst>
          </p:cNvPr>
          <p:cNvSpPr txBox="1"/>
          <p:nvPr/>
        </p:nvSpPr>
        <p:spPr>
          <a:xfrm>
            <a:off x="10602877" y="6434650"/>
            <a:ext cx="1695383" cy="276999"/>
          </a:xfrm>
          <a:prstGeom prst="rect">
            <a:avLst/>
          </a:prstGeom>
          <a:noFill/>
        </p:spPr>
        <p:txBody>
          <a:bodyPr wrap="square">
            <a:spAutoFit/>
          </a:bodyPr>
          <a:lstStyle/>
          <a:p>
            <a:r>
              <a:rPr lang="fr-CA" sz="1200" i="1" dirty="0">
                <a:effectLst/>
                <a:latin typeface="+mj-lt"/>
                <a:ea typeface="SimSun" panose="02010600030101010101" pitchFamily="2" charset="-122"/>
              </a:rPr>
              <a:t>(Maillart et al., 2012) </a:t>
            </a:r>
            <a:endParaRPr lang="fr-CA" sz="1200" i="1" dirty="0"/>
          </a:p>
        </p:txBody>
      </p:sp>
    </p:spTree>
    <p:extLst>
      <p:ext uri="{BB962C8B-B14F-4D97-AF65-F5344CB8AC3E}">
        <p14:creationId xmlns:p14="http://schemas.microsoft.com/office/powerpoint/2010/main" val="40824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theme/theme1.xml><?xml version="1.0" encoding="utf-8"?>
<a:theme xmlns:a="http://schemas.openxmlformats.org/drawingml/2006/main" name="Cover and End Slide Master">
  <a:themeElements>
    <a:clrScheme name="ALLPPT-305">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1">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11">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4068</TotalTime>
  <Words>3335</Words>
  <Application>Microsoft Office PowerPoint</Application>
  <PresentationFormat>Grand écran</PresentationFormat>
  <Paragraphs>354</Paragraphs>
  <Slides>33</Slides>
  <Notes>20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33</vt:i4>
      </vt:variant>
    </vt:vector>
  </HeadingPairs>
  <TitlesOfParts>
    <vt:vector size="42" baseType="lpstr">
      <vt:lpstr>Arial</vt:lpstr>
      <vt:lpstr>Arial Black</vt:lpstr>
      <vt:lpstr>Calibri</vt:lpstr>
      <vt:lpstr>Calibri Light</vt:lpstr>
      <vt:lpstr>Times New Roman</vt:lpstr>
      <vt:lpstr>Wingdings</vt: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Dontigny, Carole</cp:lastModifiedBy>
  <cp:revision>77</cp:revision>
  <dcterms:created xsi:type="dcterms:W3CDTF">2020-01-20T05:08:25Z</dcterms:created>
  <dcterms:modified xsi:type="dcterms:W3CDTF">2023-06-28T15:48:14Z</dcterms:modified>
</cp:coreProperties>
</file>