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99" r:id="rId4"/>
    <p:sldId id="258" r:id="rId5"/>
    <p:sldId id="291" r:id="rId6"/>
    <p:sldId id="264" r:id="rId7"/>
    <p:sldId id="259" r:id="rId8"/>
    <p:sldId id="260" r:id="rId9"/>
    <p:sldId id="290" r:id="rId10"/>
    <p:sldId id="296" r:id="rId11"/>
    <p:sldId id="300" r:id="rId12"/>
    <p:sldId id="295" r:id="rId13"/>
    <p:sldId id="293" r:id="rId14"/>
    <p:sldId id="294" r:id="rId15"/>
    <p:sldId id="261" r:id="rId16"/>
    <p:sldId id="284" r:id="rId17"/>
    <p:sldId id="280" r:id="rId18"/>
    <p:sldId id="279" r:id="rId19"/>
    <p:sldId id="321" r:id="rId20"/>
    <p:sldId id="267" r:id="rId21"/>
    <p:sldId id="286" r:id="rId22"/>
    <p:sldId id="268" r:id="rId23"/>
    <p:sldId id="270" r:id="rId24"/>
    <p:sldId id="271" r:id="rId25"/>
    <p:sldId id="269" r:id="rId26"/>
    <p:sldId id="281" r:id="rId27"/>
    <p:sldId id="282" r:id="rId28"/>
    <p:sldId id="283" r:id="rId29"/>
    <p:sldId id="287" r:id="rId30"/>
    <p:sldId id="266" r:id="rId31"/>
    <p:sldId id="302" r:id="rId32"/>
    <p:sldId id="303" r:id="rId33"/>
    <p:sldId id="305" r:id="rId34"/>
    <p:sldId id="306" r:id="rId35"/>
    <p:sldId id="315" r:id="rId36"/>
    <p:sldId id="316" r:id="rId37"/>
    <p:sldId id="319" r:id="rId38"/>
    <p:sldId id="320" r:id="rId39"/>
    <p:sldId id="307" r:id="rId40"/>
    <p:sldId id="308" r:id="rId41"/>
    <p:sldId id="309" r:id="rId42"/>
    <p:sldId id="310" r:id="rId43"/>
    <p:sldId id="311" r:id="rId44"/>
    <p:sldId id="312" r:id="rId45"/>
    <p:sldId id="314" r:id="rId46"/>
    <p:sldId id="262" r:id="rId47"/>
    <p:sldId id="273" r:id="rId48"/>
    <p:sldId id="304" r:id="rId49"/>
    <p:sldId id="274" r:id="rId50"/>
    <p:sldId id="298" r:id="rId51"/>
    <p:sldId id="292" r:id="rId52"/>
    <p:sldId id="297" r:id="rId53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7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5A664-37F5-4FEF-B303-BDA466EFDAB0}" type="datetimeFigureOut">
              <a:rPr lang="fr-CA" smtClean="0"/>
              <a:t>2012-11-10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D79D3-1557-45C5-A92F-2A565B3536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037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764704"/>
            <a:ext cx="5184576" cy="1440160"/>
          </a:xfrm>
        </p:spPr>
        <p:txBody>
          <a:bodyPr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  <a:endParaRPr lang="fr-CA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2204864"/>
            <a:ext cx="4824412" cy="1055688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  <a:endParaRPr lang="fr-CA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4C65AC3-BEA3-4506-BE0D-3D4019E85E88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68D86-EA80-4D2D-8954-6EA03F050AA2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055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318250" y="333375"/>
            <a:ext cx="1998663" cy="51831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2263" y="333375"/>
            <a:ext cx="5843587" cy="51831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44B8C-ADAD-4E92-AEA5-2E6214293796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768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E22A0-2D87-479C-8169-BB4647ED57A1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794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FDCCE-3302-40EF-84B7-7787884A4D2A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679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5763" y="2319338"/>
            <a:ext cx="3889375" cy="319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27538" y="2319338"/>
            <a:ext cx="3889375" cy="319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FE7F4-C561-4182-913E-32CC55AFFDD4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172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AC0CF-66A7-45E4-BECD-D8B416F6C383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565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D4045-1DB3-4D0F-8F26-83B595894882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217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1A254-0EB9-4DE3-A29F-390004AF86B5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618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D347C-6D32-4DAA-AA24-E9F0C04B447B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253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0A715-D528-4326-A359-706E33812540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243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2263" y="333375"/>
            <a:ext cx="54737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2319338"/>
            <a:ext cx="7931150" cy="31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1CBE31-F8BC-4B43-9ADD-14958EA7E7AA}" type="slidenum">
              <a:rPr lang="fr-CA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../Affiches%20LABO%20didactique/demarche_scientifique_1cycle_primaire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../../cantinau/Local%20Settings/Temp/ARC11F/ponts_cahier_eleve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mailto:Ghislain.Samson@uqtr.c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1520" y="5799964"/>
            <a:ext cx="6023778" cy="1055688"/>
          </a:xfrm>
        </p:spPr>
        <p:txBody>
          <a:bodyPr/>
          <a:lstStyle/>
          <a:p>
            <a:r>
              <a:rPr lang="fr-FR" b="1" dirty="0" smtClean="0"/>
              <a:t>Ghislain Samson (UQTR) et Chantal </a:t>
            </a:r>
            <a:r>
              <a:rPr lang="fr-FR" b="1" dirty="0" err="1" smtClean="0"/>
              <a:t>Thiffault</a:t>
            </a:r>
            <a:r>
              <a:rPr lang="fr-FR" b="1" dirty="0" smtClean="0"/>
              <a:t> (</a:t>
            </a:r>
            <a:r>
              <a:rPr lang="fr-FR" b="1" dirty="0" err="1" smtClean="0"/>
              <a:t>C.s</a:t>
            </a:r>
            <a:r>
              <a:rPr lang="fr-FR" b="1" dirty="0" smtClean="0"/>
              <a:t>. de l’Énergie)</a:t>
            </a:r>
          </a:p>
          <a:p>
            <a:r>
              <a:rPr lang="fr-FR" b="1" dirty="0" smtClean="0"/>
              <a:t>Avec la collaboration de Marie-Soleil Simard (UQTR)</a:t>
            </a:r>
            <a:endParaRPr lang="fr-FR" b="1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3568" y="2348880"/>
            <a:ext cx="7560840" cy="936104"/>
          </a:xfrm>
        </p:spPr>
        <p:txBody>
          <a:bodyPr/>
          <a:lstStyle/>
          <a:p>
            <a:r>
              <a:rPr lang="fr-CA" dirty="0" smtClean="0"/>
              <a:t>DES ACTIVITÉS POUR « LAISSER SA TRACE » EN SCIENCES ET TECHNOLOGIE(s)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3099" t="32400" r="23951" b="35201"/>
          <a:stretch>
            <a:fillRect/>
          </a:stretch>
        </p:blipFill>
        <p:spPr bwMode="auto">
          <a:xfrm>
            <a:off x="5724128" y="836712"/>
            <a:ext cx="816091" cy="72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5004048" y="188640"/>
            <a:ext cx="395819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400" dirty="0" smtClean="0">
                <a:solidFill>
                  <a:schemeClr val="bg1"/>
                </a:solidFill>
              </a:rPr>
              <a:t>Association d’Éducation Préscolaire du Québec</a:t>
            </a:r>
          </a:p>
          <a:p>
            <a:pPr algn="r"/>
            <a:endParaRPr lang="en-CA" sz="1400" dirty="0" smtClean="0">
              <a:solidFill>
                <a:schemeClr val="bg1"/>
              </a:solidFill>
            </a:endParaRPr>
          </a:p>
          <a:p>
            <a:pPr algn="r"/>
            <a:r>
              <a:rPr lang="en-CA" sz="1400" b="1" i="1" dirty="0" smtClean="0">
                <a:solidFill>
                  <a:srgbClr val="92D050"/>
                </a:solidFill>
              </a:rPr>
              <a:t>Laisser sa trace</a:t>
            </a:r>
          </a:p>
          <a:p>
            <a:pPr algn="r"/>
            <a:endParaRPr lang="en-CA" sz="1400" dirty="0" smtClean="0">
              <a:solidFill>
                <a:schemeClr val="bg1"/>
              </a:solidFill>
            </a:endParaRPr>
          </a:p>
          <a:p>
            <a:pPr algn="r"/>
            <a:r>
              <a:rPr lang="en-CA" sz="1400" dirty="0" smtClean="0">
                <a:solidFill>
                  <a:schemeClr val="bg1"/>
                </a:solidFill>
              </a:rPr>
              <a:t>32e congrès</a:t>
            </a:r>
          </a:p>
          <a:p>
            <a:pPr algn="r"/>
            <a:r>
              <a:rPr lang="en-CA" sz="1400" dirty="0" smtClean="0">
                <a:solidFill>
                  <a:schemeClr val="bg1"/>
                </a:solidFill>
              </a:rPr>
              <a:t>9,10 et 11 novembre 2012</a:t>
            </a:r>
          </a:p>
          <a:p>
            <a:pPr algn="r"/>
            <a:r>
              <a:rPr lang="en-CA" sz="1400" dirty="0" smtClean="0">
                <a:solidFill>
                  <a:schemeClr val="bg1"/>
                </a:solidFill>
              </a:rPr>
              <a:t>Nicolet</a:t>
            </a:r>
            <a:endParaRPr lang="fr-CA" sz="1400" dirty="0">
              <a:solidFill>
                <a:schemeClr val="bg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65AC3-BEA3-4506-BE0D-3D4019E85E88}" type="slidenum">
              <a:rPr lang="fr-CA" smtClean="0"/>
              <a:pPr/>
              <a:t>1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Un (r)APPEL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>
                <a:hlinkClick r:id="rId2" action="ppaction://hlinkfile"/>
              </a:rPr>
              <a:t>..\Affiches LABO didactique\demarche_scientifique_1cycle_primaire.pdf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16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Deuxième temps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Après les quelques consignes, allez hop à l’action!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057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Des ateliers de 15, 30 ou 45 minutes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Deux possibilités</a:t>
            </a:r>
          </a:p>
          <a:p>
            <a:pPr lvl="1"/>
            <a:r>
              <a:rPr lang="fr-CA" dirty="0" smtClean="0"/>
              <a:t>Des ateliers dirigés avec démarches et accompagnement</a:t>
            </a:r>
          </a:p>
          <a:p>
            <a:pPr lvl="1"/>
            <a:r>
              <a:rPr lang="fr-CA" dirty="0" smtClean="0"/>
              <a:t>Des ateliers libres</a:t>
            </a:r>
          </a:p>
          <a:p>
            <a:pPr lvl="1"/>
            <a:endParaRPr lang="fr-CA" dirty="0"/>
          </a:p>
          <a:p>
            <a:pPr lvl="1"/>
            <a:endParaRPr lang="fr-CA" dirty="0" smtClean="0"/>
          </a:p>
          <a:p>
            <a:pPr marL="457200" lvl="1" indent="0">
              <a:buNone/>
            </a:pPr>
            <a:r>
              <a:rPr lang="fr-CA" dirty="0" smtClean="0"/>
              <a:t>Si tout le monde souhaite expérimenter la robotique, il faudrait se limiter à trente minutes! (5 équipes de 2 X 2)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504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1) Théâtre d’ombres et de lumière (Marie-Soleil)-15 minutes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À titre de stagiaire de quatrième année, mon intention était de: </a:t>
            </a:r>
          </a:p>
          <a:p>
            <a:pPr lvl="1"/>
            <a:r>
              <a:rPr lang="fr-CA" dirty="0" smtClean="0"/>
              <a:t>Développer </a:t>
            </a:r>
            <a:r>
              <a:rPr lang="fr-CA" dirty="0"/>
              <a:t>le goût des sciences et </a:t>
            </a:r>
            <a:r>
              <a:rPr lang="fr-CA" dirty="0" smtClean="0"/>
              <a:t>de la technologie </a:t>
            </a:r>
            <a:r>
              <a:rPr lang="fr-CA" dirty="0"/>
              <a:t>chez les enfants tout en expérimentant la démarche scientifique. Faire des liens entre les sciences et technologies, l'art plastique et l'art dramatique</a:t>
            </a:r>
            <a:r>
              <a:rPr lang="fr-CA" dirty="0" smtClean="0"/>
              <a:t>.</a:t>
            </a:r>
          </a:p>
          <a:p>
            <a:pPr marL="457200" lvl="1" indent="0">
              <a:buNone/>
            </a:pPr>
            <a:endParaRPr lang="fr-CA" dirty="0" smtClean="0"/>
          </a:p>
          <a:p>
            <a:pPr lvl="1"/>
            <a:r>
              <a:rPr lang="fr-CA" dirty="0"/>
              <a:t>Au total, deux semaines </a:t>
            </a:r>
            <a:r>
              <a:rPr lang="fr-CA" dirty="0" smtClean="0"/>
              <a:t>ont été </a:t>
            </a:r>
            <a:r>
              <a:rPr lang="fr-CA" dirty="0"/>
              <a:t>nécessaires pour réaliser le projet, à raison d'environ quatre heures par semaine.</a:t>
            </a:r>
          </a:p>
          <a:p>
            <a:pPr lvl="1"/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84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Allez hop à l’action!</a:t>
            </a:r>
            <a:endParaRPr lang="fr-CA" dirty="0"/>
          </a:p>
        </p:txBody>
      </p:sp>
      <p:pic>
        <p:nvPicPr>
          <p:cNvPr id="2068" name="Picture 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29" y="2319338"/>
            <a:ext cx="5414817" cy="31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15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2) Atelier </a:t>
            </a:r>
            <a:r>
              <a:rPr lang="en-CA" dirty="0" err="1" smtClean="0"/>
              <a:t>sur</a:t>
            </a:r>
            <a:r>
              <a:rPr lang="en-CA" dirty="0" smtClean="0"/>
              <a:t> la </a:t>
            </a:r>
            <a:r>
              <a:rPr lang="en-CA" dirty="0" err="1" smtClean="0"/>
              <a:t>robotique</a:t>
            </a:r>
            <a:r>
              <a:rPr lang="en-CA" dirty="0" smtClean="0"/>
              <a:t>-We Do (Chantal)-30 à 60 minutes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Qu’est-ce qu’un robot selon vous?</a:t>
            </a:r>
          </a:p>
          <a:p>
            <a:r>
              <a:rPr lang="fr-CA" dirty="0"/>
              <a:t>La définition d’un robot ou d’un système automatisé est :</a:t>
            </a:r>
            <a:br>
              <a:rPr lang="fr-CA" dirty="0"/>
            </a:br>
            <a:r>
              <a:rPr lang="fr-CA" dirty="0"/>
              <a:t>« Une machine ou un dispositif qui fonctionne de façon automatique ou en réponse à une commande à distance ».</a:t>
            </a:r>
            <a:br>
              <a:rPr lang="fr-CA" dirty="0"/>
            </a:br>
            <a:r>
              <a:rPr lang="fr-CA" dirty="0"/>
              <a:t> Référence : Agence spatiale canadienne, document pédagogique sur l’introduction à la robotique</a:t>
            </a:r>
            <a:br>
              <a:rPr lang="fr-CA" dirty="0"/>
            </a:br>
            <a:r>
              <a:rPr lang="fr-CA" dirty="0"/>
              <a:t/>
            </a:r>
            <a:br>
              <a:rPr lang="fr-CA" dirty="0"/>
            </a:b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653136"/>
            <a:ext cx="1684721" cy="180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15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Comment reconnaître un robot?</a:t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Les </a:t>
            </a:r>
            <a:r>
              <a:rPr lang="fr-CA" dirty="0"/>
              <a:t>robots ont </a:t>
            </a:r>
            <a:r>
              <a:rPr lang="fr-CA" dirty="0" smtClean="0"/>
              <a:t>trois </a:t>
            </a:r>
            <a:r>
              <a:rPr lang="fr-CA" dirty="0"/>
              <a:t>éléments en commun </a:t>
            </a:r>
            <a:r>
              <a:rPr lang="fr-CA" dirty="0" smtClean="0"/>
              <a:t>:</a:t>
            </a:r>
          </a:p>
          <a:p>
            <a:pPr marL="0" indent="0">
              <a:buNone/>
            </a:pPr>
            <a:r>
              <a:rPr lang="fr-CA" dirty="0"/>
              <a:t/>
            </a:r>
            <a:br>
              <a:rPr lang="fr-CA" dirty="0"/>
            </a:br>
            <a:r>
              <a:rPr lang="fr-CA" dirty="0"/>
              <a:t>* Un corps ou un processeur</a:t>
            </a:r>
            <a:br>
              <a:rPr lang="fr-CA" dirty="0"/>
            </a:br>
            <a:r>
              <a:rPr lang="fr-CA" dirty="0"/>
              <a:t> * Exécute un ou des programmes</a:t>
            </a:r>
            <a:br>
              <a:rPr lang="fr-CA" dirty="0"/>
            </a:br>
            <a:r>
              <a:rPr lang="fr-CA" dirty="0"/>
              <a:t> * Est muni de capteurs pour réagir à l’environnement sans l’intervention  humaine (automatique)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265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Allez hop à l’action!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Votre défi sera de construire un petit robot à partir d’un modèle</a:t>
            </a:r>
          </a:p>
          <a:p>
            <a:r>
              <a:rPr lang="fr-CA" dirty="0" smtClean="0"/>
              <a:t>Ensemble de robotique </a:t>
            </a:r>
            <a:r>
              <a:rPr lang="fr-CA" dirty="0" err="1" smtClean="0"/>
              <a:t>We</a:t>
            </a:r>
            <a:r>
              <a:rPr lang="fr-CA" dirty="0" smtClean="0"/>
              <a:t> Do</a:t>
            </a:r>
          </a:p>
          <a:p>
            <a:endParaRPr lang="fr-CA" dirty="0"/>
          </a:p>
          <a:p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45024"/>
            <a:ext cx="30575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131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3) L’infiniment petit…</a:t>
            </a:r>
            <a:br>
              <a:rPr lang="fr-CA" dirty="0" smtClean="0"/>
            </a:br>
            <a:r>
              <a:rPr lang="fr-CA" dirty="0"/>
              <a:t>(</a:t>
            </a:r>
            <a:r>
              <a:rPr lang="fr-CA" dirty="0" smtClean="0">
                <a:solidFill>
                  <a:srgbClr val="FF0000"/>
                </a:solidFill>
              </a:rPr>
              <a:t>microscope</a:t>
            </a:r>
            <a:r>
              <a:rPr lang="fr-CA" dirty="0" smtClean="0"/>
              <a:t> et loupe binoculaire) (Ghislain) 15 minutes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1838325" cy="2486025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996952"/>
            <a:ext cx="3429000" cy="3429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 rot="20397280">
            <a:off x="307481" y="439646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Curiosité</a:t>
            </a:r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1697418" y="281228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Histoire des sciences</a:t>
            </a:r>
            <a:endParaRPr lang="fr-CA" dirty="0"/>
          </a:p>
        </p:txBody>
      </p:sp>
      <p:sp>
        <p:nvSpPr>
          <p:cNvPr id="7" name="ZoneTexte 6"/>
          <p:cNvSpPr txBox="1"/>
          <p:nvPr/>
        </p:nvSpPr>
        <p:spPr>
          <a:xfrm rot="1694813">
            <a:off x="3836354" y="2374203"/>
            <a:ext cx="293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É</a:t>
            </a:r>
            <a:r>
              <a:rPr lang="fr-CA" dirty="0" smtClean="0"/>
              <a:t>merveillement</a:t>
            </a:r>
            <a:endParaRPr lang="fr-CA" dirty="0"/>
          </a:p>
        </p:txBody>
      </p:sp>
      <p:sp>
        <p:nvSpPr>
          <p:cNvPr id="8" name="ZoneTexte 7"/>
          <p:cNvSpPr txBox="1"/>
          <p:nvPr/>
        </p:nvSpPr>
        <p:spPr>
          <a:xfrm rot="1033492">
            <a:off x="3086729" y="5594907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Manipulations</a:t>
            </a:r>
            <a:endParaRPr lang="fr-CA" dirty="0"/>
          </a:p>
        </p:txBody>
      </p:sp>
      <p:sp>
        <p:nvSpPr>
          <p:cNvPr id="9" name="ZoneTexte 8"/>
          <p:cNvSpPr txBox="1"/>
          <p:nvPr/>
        </p:nvSpPr>
        <p:spPr>
          <a:xfrm rot="20718255">
            <a:off x="3491708" y="3724864"/>
            <a:ext cx="2874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Métiers et professions</a:t>
            </a:r>
            <a:endParaRPr lang="fr-CA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436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Allez hop à l’action!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L’intention est de s’initier à l’utilisation de la loupe binoculaire</a:t>
            </a:r>
          </a:p>
          <a:p>
            <a:r>
              <a:rPr lang="fr-CA" dirty="0" smtClean="0"/>
              <a:t>Comprendre son fonctionnement de base</a:t>
            </a:r>
          </a:p>
          <a:p>
            <a:r>
              <a:rPr lang="fr-CA" dirty="0" smtClean="0"/>
              <a:t>Distinguer du microscope</a:t>
            </a:r>
          </a:p>
          <a:p>
            <a:r>
              <a:rPr lang="fr-CA" dirty="0" smtClean="0"/>
              <a:t>Observer des artefacts de l’environnement</a:t>
            </a:r>
          </a:p>
          <a:p>
            <a:pPr lvl="1"/>
            <a:r>
              <a:rPr lang="fr-CA" dirty="0" smtClean="0"/>
              <a:t>Fleurs, fruits séchés, mine de crayon, papier absorbant, etc.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961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Plan de la communication en </a:t>
            </a:r>
            <a:r>
              <a:rPr lang="en-CA" dirty="0" err="1" smtClean="0"/>
              <a:t>trois</a:t>
            </a:r>
            <a:r>
              <a:rPr lang="en-CA" dirty="0" smtClean="0"/>
              <a:t> temps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Premier temps (environ 15 min.)</a:t>
            </a:r>
          </a:p>
          <a:p>
            <a:pPr lvl="1"/>
            <a:r>
              <a:rPr lang="en-CA" dirty="0" err="1" smtClean="0"/>
              <a:t>Contexte</a:t>
            </a:r>
            <a:endParaRPr lang="en-CA" dirty="0" smtClean="0"/>
          </a:p>
          <a:p>
            <a:pPr lvl="1"/>
            <a:r>
              <a:rPr lang="en-CA" dirty="0" smtClean="0"/>
              <a:t>Problématique</a:t>
            </a:r>
          </a:p>
          <a:p>
            <a:pPr lvl="1"/>
            <a:r>
              <a:rPr lang="en-CA" dirty="0" err="1" smtClean="0"/>
              <a:t>Nos</a:t>
            </a:r>
            <a:r>
              <a:rPr lang="en-CA" dirty="0" smtClean="0"/>
              <a:t> intentions</a:t>
            </a:r>
          </a:p>
          <a:p>
            <a:r>
              <a:rPr lang="en-CA" dirty="0" err="1" smtClean="0"/>
              <a:t>Deuxième</a:t>
            </a:r>
            <a:r>
              <a:rPr lang="en-CA" dirty="0" smtClean="0"/>
              <a:t> temps (environ 60 min.)</a:t>
            </a:r>
          </a:p>
          <a:p>
            <a:pPr lvl="1"/>
            <a:r>
              <a:rPr lang="en-CA" dirty="0" smtClean="0"/>
              <a:t>Ateliers</a:t>
            </a:r>
          </a:p>
          <a:p>
            <a:r>
              <a:rPr lang="en-CA" dirty="0" err="1" smtClean="0"/>
              <a:t>Troisième</a:t>
            </a:r>
            <a:r>
              <a:rPr lang="en-CA" dirty="0" smtClean="0"/>
              <a:t> temps (environ 15 min.)</a:t>
            </a:r>
          </a:p>
          <a:p>
            <a:pPr lvl="1"/>
            <a:r>
              <a:rPr lang="en-CA" dirty="0" smtClean="0"/>
              <a:t>Retour </a:t>
            </a:r>
            <a:r>
              <a:rPr lang="en-CA" dirty="0" err="1" smtClean="0"/>
              <a:t>sur</a:t>
            </a:r>
            <a:r>
              <a:rPr lang="en-CA" dirty="0" smtClean="0"/>
              <a:t> les ateliers</a:t>
            </a:r>
          </a:p>
          <a:p>
            <a:pPr lvl="1"/>
            <a:r>
              <a:rPr lang="en-CA" dirty="0" smtClean="0"/>
              <a:t>Discussion / Conclusion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2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4) Tu m’allumes!</a:t>
            </a:r>
            <a:r>
              <a:rPr lang="fr-CA" dirty="0"/>
              <a:t> </a:t>
            </a:r>
            <a:r>
              <a:rPr lang="fr-CA" dirty="0" smtClean="0"/>
              <a:t>(l’électricité) (Ghislain)-15 à 30 minutes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Deux options</a:t>
            </a:r>
          </a:p>
          <a:p>
            <a:pPr lvl="1"/>
            <a:r>
              <a:rPr lang="fr-CA" dirty="0" smtClean="0"/>
              <a:t>Un démarche guidée en six étapes</a:t>
            </a:r>
          </a:p>
          <a:p>
            <a:pPr lvl="1"/>
            <a:r>
              <a:rPr lang="fr-CA" dirty="0" smtClean="0"/>
              <a:t>Une démarche exploratoire</a:t>
            </a:r>
          </a:p>
          <a:p>
            <a:pPr lvl="1"/>
            <a:endParaRPr lang="fr-CA" dirty="0"/>
          </a:p>
          <a:p>
            <a:r>
              <a:rPr lang="fr-CA" dirty="0" smtClean="0"/>
              <a:t>L’intention est de vaincre la peur face à l’électricité</a:t>
            </a:r>
          </a:p>
          <a:p>
            <a:endParaRPr lang="fr-CA" dirty="0"/>
          </a:p>
          <a:p>
            <a:r>
              <a:rPr lang="fr-CA" dirty="0" smtClean="0"/>
              <a:t>Construire des circuits simples en vue de comprendre les bases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229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Allez hop à l’action!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Une boîte comprenant:</a:t>
            </a:r>
          </a:p>
          <a:p>
            <a:pPr lvl="1"/>
            <a:r>
              <a:rPr lang="fr-CA" dirty="0" smtClean="0"/>
              <a:t>Des piles</a:t>
            </a:r>
          </a:p>
          <a:p>
            <a:pPr lvl="1"/>
            <a:r>
              <a:rPr lang="fr-CA" dirty="0" smtClean="0"/>
              <a:t>Des ampoules</a:t>
            </a:r>
          </a:p>
          <a:p>
            <a:pPr lvl="1"/>
            <a:r>
              <a:rPr lang="fr-CA" dirty="0" smtClean="0"/>
              <a:t>Un moteur</a:t>
            </a:r>
          </a:p>
          <a:p>
            <a:pPr lvl="1"/>
            <a:r>
              <a:rPr lang="fr-CA" dirty="0" smtClean="0"/>
              <a:t>Des fils</a:t>
            </a:r>
          </a:p>
          <a:p>
            <a:pPr lvl="1"/>
            <a:r>
              <a:rPr lang="fr-CA" dirty="0" smtClean="0"/>
              <a:t>Etc.</a:t>
            </a:r>
          </a:p>
          <a:p>
            <a:r>
              <a:rPr lang="fr-CA" dirty="0" smtClean="0"/>
              <a:t>Une feuille avec six défis à réaliser</a:t>
            </a:r>
            <a:endParaRPr lang="fr-CA" dirty="0"/>
          </a:p>
        </p:txBody>
      </p:sp>
      <p:pic>
        <p:nvPicPr>
          <p:cNvPr id="4" name="Picture 4" descr="http://www.pariselectricite.fr/images/1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076056" y="1665306"/>
            <a:ext cx="3923928" cy="2613398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173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2262" y="333375"/>
            <a:ext cx="6481985" cy="936625"/>
          </a:xfrm>
        </p:spPr>
        <p:txBody>
          <a:bodyPr/>
          <a:lstStyle/>
          <a:p>
            <a:r>
              <a:rPr lang="fr-CA" dirty="0" smtClean="0"/>
              <a:t>5) Je filtre, tu filtres…nous filtrons</a:t>
            </a:r>
            <a:br>
              <a:rPr lang="fr-CA" dirty="0" smtClean="0"/>
            </a:br>
            <a:r>
              <a:rPr lang="fr-CA" dirty="0" smtClean="0"/>
              <a:t>(Ghislain)-15 minutes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Quand nous l’avons expérimenté, nous sommes partis d’une carte d’exploration, d’un projet sur la pollution des eaux, la vie des poissons, etc.</a:t>
            </a:r>
          </a:p>
          <a:p>
            <a:r>
              <a:rPr lang="fr-CA" dirty="0" smtClean="0"/>
              <a:t>Le PPT est disponible</a:t>
            </a:r>
            <a:endParaRPr lang="fr-CA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3655795"/>
            <a:ext cx="2144193" cy="289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92626"/>
            <a:ext cx="3086952" cy="2304256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16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matériel dont vous disposez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44824"/>
            <a:ext cx="7931150" cy="3197225"/>
          </a:xfrm>
        </p:spPr>
        <p:txBody>
          <a:bodyPr/>
          <a:lstStyle/>
          <a:p>
            <a:r>
              <a:rPr lang="fr-CA" dirty="0"/>
              <a:t>Une bouteille de deux litres, coupée en deux pour faire votre C_ N_R_</a:t>
            </a:r>
          </a:p>
          <a:p>
            <a:r>
              <a:rPr lang="fr-CA" dirty="0"/>
              <a:t>Et choisir trois ou quatre éléments pour construire le filtre parmi la liste suivante:</a:t>
            </a:r>
          </a:p>
          <a:p>
            <a:pPr lvl="1"/>
            <a:r>
              <a:rPr lang="fr-CA" dirty="0"/>
              <a:t>Du sable</a:t>
            </a:r>
          </a:p>
          <a:p>
            <a:pPr lvl="1"/>
            <a:r>
              <a:rPr lang="fr-CA" dirty="0"/>
              <a:t>Des roches</a:t>
            </a:r>
          </a:p>
          <a:p>
            <a:pPr lvl="1"/>
            <a:r>
              <a:rPr lang="fr-CA" dirty="0"/>
              <a:t>De la ouate</a:t>
            </a:r>
          </a:p>
          <a:p>
            <a:pPr lvl="1"/>
            <a:r>
              <a:rPr lang="fr-CA" dirty="0"/>
              <a:t>Du charbon activé</a:t>
            </a:r>
          </a:p>
          <a:p>
            <a:pPr lvl="1"/>
            <a:r>
              <a:rPr lang="fr-CA" dirty="0"/>
              <a:t>Du sel</a:t>
            </a:r>
          </a:p>
          <a:p>
            <a:pPr lvl="1"/>
            <a:r>
              <a:rPr lang="fr-CA" dirty="0"/>
              <a:t>Du plastique</a:t>
            </a:r>
          </a:p>
          <a:p>
            <a:pPr lvl="1"/>
            <a:r>
              <a:rPr lang="fr-CA" dirty="0"/>
              <a:t>Bas de nylon</a:t>
            </a:r>
          </a:p>
          <a:p>
            <a:pPr lvl="1"/>
            <a:r>
              <a:rPr lang="fr-CA" dirty="0"/>
              <a:t>Etc.</a:t>
            </a:r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068960"/>
            <a:ext cx="1600481" cy="3579742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22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but est de construire un filtre à eau capable de nettoyer l’eau boueuse…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Nous en profitons pour</a:t>
            </a:r>
          </a:p>
          <a:p>
            <a:pPr lvl="1"/>
            <a:r>
              <a:rPr lang="fr-CA" dirty="0" smtClean="0"/>
              <a:t>initier à la technologie (ingénierie)</a:t>
            </a:r>
          </a:p>
          <a:p>
            <a:pPr lvl="1"/>
            <a:r>
              <a:rPr lang="fr-CA" dirty="0"/>
              <a:t>a</a:t>
            </a:r>
            <a:r>
              <a:rPr lang="fr-CA" dirty="0" smtClean="0"/>
              <a:t>ux problématiques d’environnement</a:t>
            </a:r>
          </a:p>
          <a:p>
            <a:pPr lvl="1"/>
            <a:r>
              <a:rPr lang="fr-CA" dirty="0"/>
              <a:t>a</a:t>
            </a:r>
            <a:r>
              <a:rPr lang="fr-CA" dirty="0" smtClean="0"/>
              <a:t>u gaspillage de l’eau</a:t>
            </a:r>
          </a:p>
          <a:p>
            <a:pPr lvl="1"/>
            <a:r>
              <a:rPr lang="fr-CA" dirty="0"/>
              <a:t>e</a:t>
            </a:r>
            <a:r>
              <a:rPr lang="fr-CA" dirty="0" smtClean="0"/>
              <a:t>tc.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88840"/>
            <a:ext cx="2828109" cy="1872208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4005064"/>
            <a:ext cx="2501949" cy="250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012160" y="4797152"/>
            <a:ext cx="2684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Pourrait être complété par un </a:t>
            </a:r>
            <a:r>
              <a:rPr lang="fr-CA" dirty="0" err="1"/>
              <a:t>S</a:t>
            </a:r>
            <a:r>
              <a:rPr lang="fr-CA" dirty="0" err="1" smtClean="0"/>
              <a:t>udoku</a:t>
            </a:r>
            <a:r>
              <a:rPr lang="fr-CA" dirty="0" smtClean="0"/>
              <a:t> des animaux ou des poissons par exemple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531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2262" y="333375"/>
            <a:ext cx="6626001" cy="936625"/>
          </a:xfrm>
        </p:spPr>
        <p:txBody>
          <a:bodyPr/>
          <a:lstStyle/>
          <a:p>
            <a:r>
              <a:rPr lang="fr-CA" dirty="0" smtClean="0"/>
              <a:t>6) Le génie de la nature-</a:t>
            </a:r>
            <a:r>
              <a:rPr lang="fr-CA" dirty="0" err="1" smtClean="0"/>
              <a:t>biomimétisme</a:t>
            </a:r>
            <a:r>
              <a:rPr lang="fr-CA" dirty="0" smtClean="0"/>
              <a:t> (Ghislain)-15 minutes</a:t>
            </a:r>
            <a:endParaRPr lang="fr-CA" dirty="0"/>
          </a:p>
        </p:txBody>
      </p:sp>
      <p:pic>
        <p:nvPicPr>
          <p:cNvPr id="6" name="Image 5" descr="pale-eolienne-a-bosses-whalepower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420000">
            <a:off x="1657681" y="3915757"/>
            <a:ext cx="3384376" cy="2012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Expérience de développement</a:t>
            </a:r>
          </a:p>
          <a:p>
            <a:pPr lvl="1"/>
            <a:r>
              <a:rPr lang="fr-CA" dirty="0" smtClean="0"/>
              <a:t>Jeu d’associations</a:t>
            </a:r>
          </a:p>
          <a:p>
            <a:pPr lvl="1"/>
            <a:r>
              <a:rPr lang="fr-CA" dirty="0" smtClean="0"/>
              <a:t>Activité au binoculaire (Quel est le lien entre…)</a:t>
            </a:r>
            <a:endParaRPr lang="fr-CA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585221"/>
              </p:ext>
            </p:extLst>
          </p:nvPr>
        </p:nvGraphicFramePr>
        <p:xfrm>
          <a:off x="6948264" y="1844824"/>
          <a:ext cx="1872208" cy="4106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104"/>
                <a:gridCol w="936104"/>
              </a:tblGrid>
              <a:tr h="795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Nature</a:t>
                      </a:r>
                      <a:endParaRPr lang="fr-CA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75" marR="252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Homme</a:t>
                      </a:r>
                      <a:endParaRPr lang="fr-CA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75" marR="25275" marT="0" marB="0"/>
                </a:tc>
              </a:tr>
              <a:tr h="827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  <a:endParaRPr lang="fr-CA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75" marR="25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  <a:endParaRPr lang="fr-CA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75" marR="25275" marT="0" marB="0"/>
                </a:tc>
              </a:tr>
              <a:tr h="827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  <a:endParaRPr lang="fr-CA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75" marR="25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  <a:endParaRPr lang="fr-CA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75" marR="25275" marT="0" marB="0"/>
                </a:tc>
              </a:tr>
              <a:tr h="827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  <a:endParaRPr lang="fr-CA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75" marR="25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  <a:endParaRPr lang="fr-CA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75" marR="25275" marT="0" marB="0"/>
                </a:tc>
              </a:tr>
              <a:tr h="827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>
                          <a:effectLst/>
                        </a:rPr>
                        <a:t> </a:t>
                      </a:r>
                      <a:endParaRPr lang="fr-CA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75" marR="25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400" dirty="0">
                          <a:effectLst/>
                        </a:rPr>
                        <a:t> </a:t>
                      </a:r>
                      <a:endParaRPr lang="fr-CA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75" marR="25275" marT="0" marB="0"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51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2262" y="333375"/>
            <a:ext cx="6986041" cy="936625"/>
          </a:xfrm>
        </p:spPr>
        <p:txBody>
          <a:bodyPr/>
          <a:lstStyle/>
          <a:p>
            <a:r>
              <a:rPr lang="fr-CA" dirty="0" smtClean="0"/>
              <a:t>7) L’ingénieur, monsieur Dupont</a:t>
            </a:r>
            <a:br>
              <a:rPr lang="fr-CA" dirty="0" smtClean="0"/>
            </a:br>
            <a:r>
              <a:rPr lang="fr-CA" dirty="0" smtClean="0"/>
              <a:t>construction de ponts (Ghislain)-30 minutes</a:t>
            </a:r>
            <a:endParaRPr lang="fr-CA" dirty="0"/>
          </a:p>
        </p:txBody>
      </p:sp>
      <p:pic>
        <p:nvPicPr>
          <p:cNvPr id="4" name="Picture 4" descr="P0009599smal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80268" y="2319338"/>
            <a:ext cx="2142140" cy="3197225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38100"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179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Notre but était de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00808"/>
            <a:ext cx="5482381" cy="3197225"/>
          </a:xfrm>
        </p:spPr>
        <p:txBody>
          <a:bodyPr/>
          <a:lstStyle/>
          <a:p>
            <a:r>
              <a:rPr lang="fr-CA" dirty="0" smtClean="0"/>
              <a:t>Sensibiliser les enfants aux différentes formes de ponts</a:t>
            </a:r>
          </a:p>
          <a:p>
            <a:r>
              <a:rPr lang="fr-CA" dirty="0" smtClean="0"/>
              <a:t>D’informer sur la profession de l’ingénierie</a:t>
            </a:r>
          </a:p>
          <a:p>
            <a:r>
              <a:rPr lang="fr-CA" dirty="0" smtClean="0"/>
              <a:t>Développer des éléments de culture, d’histoire et de géographie</a:t>
            </a:r>
          </a:p>
          <a:p>
            <a:r>
              <a:rPr lang="fr-CA" dirty="0" smtClean="0"/>
              <a:t>Découvrir le tr…et le pourquoi</a:t>
            </a:r>
            <a:endParaRPr lang="fr-CA" dirty="0"/>
          </a:p>
        </p:txBody>
      </p:sp>
      <p:pic>
        <p:nvPicPr>
          <p:cNvPr id="4" name="Espace réservé du contenu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54782" y="1556792"/>
            <a:ext cx="3398912" cy="254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Espace réservé du contenu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1520" y="4769942"/>
            <a:ext cx="3125449" cy="208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38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Expérimentons</a:t>
            </a:r>
            <a:endParaRPr lang="fr-CA" dirty="0"/>
          </a:p>
        </p:txBody>
      </p:sp>
      <p:pic>
        <p:nvPicPr>
          <p:cNvPr id="4" name="Picture 4" descr="noemiesmal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23928" y="1700808"/>
            <a:ext cx="5110805" cy="3197225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38100"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788024" y="515719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2</a:t>
            </a:r>
            <a:r>
              <a:rPr lang="fr-CA" baseline="30000" dirty="0" smtClean="0"/>
              <a:t>e</a:t>
            </a:r>
            <a:r>
              <a:rPr lang="fr-CA" dirty="0" smtClean="0"/>
              <a:t> cycle du primaire</a:t>
            </a:r>
            <a:endParaRPr lang="fr-CA" dirty="0"/>
          </a:p>
        </p:txBody>
      </p:sp>
      <p:sp>
        <p:nvSpPr>
          <p:cNvPr id="6" name="Rectangle 5"/>
          <p:cNvSpPr/>
          <p:nvPr/>
        </p:nvSpPr>
        <p:spPr>
          <a:xfrm>
            <a:off x="180644" y="1772816"/>
            <a:ext cx="3599268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Cahier des charges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La </a:t>
            </a:r>
            <a:r>
              <a:rPr lang="en-US" dirty="0"/>
              <a:t>distance entre les 2 rives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smtClean="0"/>
              <a:t>de 35 cm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La </a:t>
            </a:r>
            <a:r>
              <a:rPr lang="en-US" dirty="0" err="1"/>
              <a:t>largeur</a:t>
            </a:r>
            <a:r>
              <a:rPr lang="en-US" dirty="0"/>
              <a:t> du </a:t>
            </a:r>
            <a:r>
              <a:rPr lang="en-US" dirty="0" err="1"/>
              <a:t>tablier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de </a:t>
            </a:r>
            <a:r>
              <a:rPr lang="en-US" dirty="0" smtClean="0"/>
              <a:t>5 cm </a:t>
            </a:r>
            <a:r>
              <a:rPr lang="en-US" dirty="0"/>
              <a:t>(au </a:t>
            </a:r>
            <a:r>
              <a:rPr lang="en-US" dirty="0" smtClean="0"/>
              <a:t>minimum)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Matériel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/>
              <a:t>B</a:t>
            </a:r>
            <a:r>
              <a:rPr lang="en-US" dirty="0" err="1" smtClean="0"/>
              <a:t>âtons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smtClean="0"/>
              <a:t>Pop-</a:t>
            </a:r>
            <a:r>
              <a:rPr lang="en-US" dirty="0" err="1" smtClean="0"/>
              <a:t>Sicle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Colle</a:t>
            </a:r>
            <a:r>
              <a:rPr lang="en-US" dirty="0"/>
              <a:t> </a:t>
            </a:r>
            <a:r>
              <a:rPr lang="en-US" dirty="0" err="1" smtClean="0"/>
              <a:t>chaude</a:t>
            </a:r>
            <a:r>
              <a:rPr lang="en-US" dirty="0" smtClean="0"/>
              <a:t> </a:t>
            </a:r>
            <a:r>
              <a:rPr lang="en-US" dirty="0"/>
              <a:t>en </a:t>
            </a:r>
            <a:r>
              <a:rPr lang="en-US" dirty="0" err="1"/>
              <a:t>bâton</a:t>
            </a:r>
            <a:r>
              <a:rPr lang="en-US" dirty="0"/>
              <a:t> </a:t>
            </a:r>
            <a:r>
              <a:rPr lang="en-US" dirty="0" err="1"/>
              <a:t>ainsi</a:t>
            </a:r>
            <a:r>
              <a:rPr lang="en-US" dirty="0"/>
              <a:t> </a:t>
            </a:r>
            <a:r>
              <a:rPr lang="en-US" dirty="0" err="1"/>
              <a:t>qu’un</a:t>
            </a:r>
            <a:r>
              <a:rPr lang="en-US" dirty="0"/>
              <a:t> fusil </a:t>
            </a:r>
            <a:r>
              <a:rPr lang="en-US" dirty="0" smtClean="0"/>
              <a:t>à </a:t>
            </a:r>
            <a:r>
              <a:rPr lang="en-US" dirty="0" err="1" smtClean="0"/>
              <a:t>colle</a:t>
            </a:r>
            <a:r>
              <a:rPr lang="en-US" dirty="0" smtClean="0"/>
              <a:t> </a:t>
            </a:r>
            <a:r>
              <a:rPr lang="en-US" dirty="0" err="1"/>
              <a:t>chaude</a:t>
            </a:r>
            <a:r>
              <a:rPr lang="en-US" dirty="0"/>
              <a:t>.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251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Construisons une tour en bonbons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Une variante</a:t>
            </a:r>
          </a:p>
          <a:p>
            <a:r>
              <a:rPr lang="fr-CA" dirty="0" smtClean="0"/>
              <a:t>Concours ou défi</a:t>
            </a:r>
          </a:p>
          <a:p>
            <a:r>
              <a:rPr lang="fr-CA" dirty="0" smtClean="0"/>
              <a:t>Coin des blocs (faire une analyse avec les enfants)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396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Premier temps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19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Allez hop, à l’action!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312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8</a:t>
            </a:r>
            <a:r>
              <a:rPr lang="fr-CA" dirty="0" smtClean="0"/>
              <a:t>) Tu m’attires (magnétisme)</a:t>
            </a:r>
            <a:br>
              <a:rPr lang="fr-CA" dirty="0" smtClean="0"/>
            </a:br>
            <a:r>
              <a:rPr lang="fr-CA" dirty="0" smtClean="0"/>
              <a:t>(Ghislain)-15 minutes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S’amuser tout en essayant de comprendre les principes du magnétisme</a:t>
            </a:r>
          </a:p>
          <a:p>
            <a:pPr lvl="1"/>
            <a:r>
              <a:rPr lang="fr-CA" dirty="0" smtClean="0"/>
              <a:t>Limaille de fer et les lignes du champ magnétique</a:t>
            </a:r>
          </a:p>
          <a:p>
            <a:pPr lvl="1"/>
            <a:r>
              <a:rPr lang="fr-CA" dirty="0" smtClean="0"/>
              <a:t>Y a-t-il du fer dans les matériaux de notre environnement?</a:t>
            </a:r>
          </a:p>
          <a:p>
            <a:pPr lvl="1"/>
            <a:r>
              <a:rPr lang="fr-CA" dirty="0" smtClean="0"/>
              <a:t>Et un tournevis alors?</a:t>
            </a:r>
          </a:p>
          <a:p>
            <a:pPr lvl="1"/>
            <a:r>
              <a:rPr lang="fr-CA" dirty="0"/>
              <a:t>U</a:t>
            </a:r>
            <a:endParaRPr lang="fr-CA" dirty="0" smtClean="0"/>
          </a:p>
          <a:p>
            <a:r>
              <a:rPr lang="fr-CA" dirty="0" smtClean="0"/>
              <a:t>Exploration libre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31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84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9</a:t>
            </a:r>
            <a:r>
              <a:rPr lang="fr-CA" dirty="0" smtClean="0"/>
              <a:t>) Dessine-moi…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u</a:t>
            </a:r>
            <a:r>
              <a:rPr lang="fr-CA" dirty="0" smtClean="0"/>
              <a:t>n scientifique</a:t>
            </a:r>
          </a:p>
          <a:p>
            <a:r>
              <a:rPr lang="fr-CA" dirty="0"/>
              <a:t>u</a:t>
            </a:r>
            <a:r>
              <a:rPr lang="fr-CA" dirty="0" smtClean="0"/>
              <a:t>n ingénieur</a:t>
            </a:r>
          </a:p>
          <a:p>
            <a:r>
              <a:rPr lang="fr-CA" dirty="0"/>
              <a:t>l</a:t>
            </a:r>
            <a:r>
              <a:rPr lang="fr-CA" dirty="0" smtClean="0"/>
              <a:t>a science</a:t>
            </a:r>
          </a:p>
          <a:p>
            <a:r>
              <a:rPr lang="fr-CA" dirty="0"/>
              <a:t>l</a:t>
            </a:r>
            <a:r>
              <a:rPr lang="fr-CA" dirty="0" smtClean="0"/>
              <a:t>a technologie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32</a:t>
            </a:fld>
            <a:endParaRPr lang="fr-CA"/>
          </a:p>
        </p:txBody>
      </p:sp>
      <p:sp>
        <p:nvSpPr>
          <p:cNvPr id="6" name="ZoneTexte 5"/>
          <p:cNvSpPr txBox="1"/>
          <p:nvPr/>
        </p:nvSpPr>
        <p:spPr>
          <a:xfrm rot="1451451">
            <a:off x="4452203" y="3305473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Quatre feuilles par personne</a:t>
            </a:r>
          </a:p>
          <a:p>
            <a:r>
              <a:rPr lang="fr-CA" dirty="0" smtClean="0"/>
              <a:t>Des feutres sont disponibles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512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Retour sur l’atelier 1</a:t>
            </a:r>
            <a:endParaRPr lang="fr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1476191" cy="14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25144"/>
            <a:ext cx="467677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59250"/>
            <a:ext cx="30480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3568" y="371703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/>
              <a:t>Testons votre compréhension…</a:t>
            </a:r>
            <a:endParaRPr lang="fr-CA" sz="24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23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Retour sur l’atelier 2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L’importance de travailler la programmation, les séquences</a:t>
            </a:r>
          </a:p>
          <a:p>
            <a:r>
              <a:rPr lang="fr-CA" dirty="0" err="1" smtClean="0"/>
              <a:t>K’nex</a:t>
            </a:r>
            <a:r>
              <a:rPr lang="fr-CA" dirty="0" smtClean="0"/>
              <a:t> pour préparer la construction</a:t>
            </a:r>
          </a:p>
          <a:p>
            <a:r>
              <a:rPr lang="fr-CA" dirty="0" smtClean="0"/>
              <a:t>Le jeu d’engrenage pour comprendre et faire </a:t>
            </a:r>
            <a:r>
              <a:rPr lang="fr-CA" smtClean="0"/>
              <a:t>des mathématiques </a:t>
            </a:r>
            <a:r>
              <a:rPr lang="fr-CA" dirty="0" smtClean="0"/>
              <a:t>de base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584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Connaissez-vous les robots de votre environnement?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Pour </a:t>
            </a:r>
            <a:r>
              <a:rPr lang="fr-CA" dirty="0"/>
              <a:t>vous aider, voici quelques exemples :</a:t>
            </a:r>
            <a:br>
              <a:rPr lang="fr-CA" dirty="0"/>
            </a:br>
            <a:r>
              <a:rPr lang="fr-CA" dirty="0"/>
              <a:t>* Automobile</a:t>
            </a:r>
            <a:br>
              <a:rPr lang="fr-CA" dirty="0"/>
            </a:br>
            <a:r>
              <a:rPr lang="fr-CA" dirty="0"/>
              <a:t> * Détecteur de fumée</a:t>
            </a:r>
            <a:br>
              <a:rPr lang="fr-CA" dirty="0"/>
            </a:br>
            <a:r>
              <a:rPr lang="fr-CA" dirty="0"/>
              <a:t> * Thermostat</a:t>
            </a:r>
            <a:br>
              <a:rPr lang="fr-CA" dirty="0"/>
            </a:br>
            <a:r>
              <a:rPr lang="fr-CA" dirty="0"/>
              <a:t> * Satellite </a:t>
            </a:r>
            <a:br>
              <a:rPr lang="fr-CA" dirty="0"/>
            </a:br>
            <a:r>
              <a:rPr lang="fr-CA" dirty="0"/>
              <a:t>* Machine qui nettoie la piscine </a:t>
            </a:r>
            <a:br>
              <a:rPr lang="fr-CA" dirty="0"/>
            </a:br>
            <a:r>
              <a:rPr lang="fr-CA" dirty="0"/>
              <a:t>* Ascenseur </a:t>
            </a:r>
            <a:br>
              <a:rPr lang="fr-CA" dirty="0"/>
            </a:br>
            <a:r>
              <a:rPr lang="fr-CA" dirty="0"/>
              <a:t>* Cafetière automatique</a:t>
            </a:r>
            <a:br>
              <a:rPr lang="fr-CA" dirty="0"/>
            </a:br>
            <a:r>
              <a:rPr lang="fr-CA" dirty="0"/>
              <a:t> * Lave-vaisselle</a:t>
            </a:r>
            <a:br>
              <a:rPr lang="fr-CA" dirty="0"/>
            </a:br>
            <a:r>
              <a:rPr lang="fr-CA" dirty="0"/>
              <a:t> * Porte automatique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35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324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Ce que nous avons fait</a:t>
            </a:r>
            <a:endParaRPr lang="fr-CA" dirty="0"/>
          </a:p>
        </p:txBody>
      </p:sp>
      <p:pic>
        <p:nvPicPr>
          <p:cNvPr id="5" name="Image 4" descr="robotique phas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6727" y="3140968"/>
            <a:ext cx="4572000" cy="25661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36</a:t>
            </a:fld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366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Un exemple d’une séquence de programmation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 descr="robotique phase 5 su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9144000" cy="5132294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37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3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Au secondaire, ils pourront participer à des compétitions de robotique</a:t>
            </a:r>
            <a:endParaRPr lang="fr-CA" dirty="0"/>
          </a:p>
        </p:txBody>
      </p:sp>
      <p:pic>
        <p:nvPicPr>
          <p:cNvPr id="4" name="Picture 2" descr="I:\Cours de robotique\Photos robotique\Sec2\P10102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9855" y="2319338"/>
            <a:ext cx="4262966" cy="3197225"/>
          </a:xfrm>
          <a:prstGeom prst="rect">
            <a:avLst/>
          </a:prstGeom>
          <a:noFill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38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69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Retour sur l’atelier 3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Comprendre l’infiniment petit…par rapport à l’infiniment grand…</a:t>
            </a:r>
          </a:p>
          <a:p>
            <a:r>
              <a:rPr lang="fr-CA" dirty="0" smtClean="0"/>
              <a:t>Émerveillement</a:t>
            </a:r>
          </a:p>
          <a:p>
            <a:r>
              <a:rPr lang="fr-CA" dirty="0" smtClean="0"/>
              <a:t>Collection d’insectes, de roches, etc.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39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81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Contexte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Première participation à votre colloque</a:t>
            </a:r>
          </a:p>
          <a:p>
            <a:endParaRPr lang="fr-CA" dirty="0" smtClean="0"/>
          </a:p>
          <a:p>
            <a:r>
              <a:rPr lang="fr-CA" dirty="0" smtClean="0"/>
              <a:t>Nos intentions « vous faire vivre…»</a:t>
            </a:r>
          </a:p>
          <a:p>
            <a:endParaRPr lang="fr-CA" dirty="0" smtClean="0"/>
          </a:p>
          <a:p>
            <a:r>
              <a:rPr lang="fr-CA" dirty="0" smtClean="0"/>
              <a:t>Notre approche « Les mains à la pâte »</a:t>
            </a:r>
          </a:p>
          <a:p>
            <a:endParaRPr lang="fr-CA" dirty="0"/>
          </a:p>
          <a:p>
            <a:r>
              <a:rPr lang="fr-CA" dirty="0" smtClean="0"/>
              <a:t>Société du savoir, mondialisation, modernisation…et les problèmes environnementaux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4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Retour sur l’atelier 4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Circuit fermé, circuit ouvert</a:t>
            </a:r>
          </a:p>
          <a:p>
            <a:r>
              <a:rPr lang="fr-CA" dirty="0" smtClean="0"/>
              <a:t>Liens avec la vie de tous les jours</a:t>
            </a:r>
          </a:p>
          <a:p>
            <a:r>
              <a:rPr lang="fr-CA" dirty="0" smtClean="0"/>
              <a:t>Les décorations de Noël</a:t>
            </a:r>
          </a:p>
          <a:p>
            <a:r>
              <a:rPr lang="fr-CA" dirty="0" smtClean="0"/>
              <a:t>Etc.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40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60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Retour sur l’atelier 5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06451"/>
            <a:ext cx="2018248" cy="3197225"/>
          </a:xfrm>
          <a:prstGeom prst="rect">
            <a:avLst/>
          </a:prstGeom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5" y="3356992"/>
            <a:ext cx="314598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Espace réservé du numéro de diapositive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41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680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Retour sur l’atelier 6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763" y="1844824"/>
            <a:ext cx="7931150" cy="3671739"/>
          </a:xfrm>
        </p:spPr>
        <p:txBody>
          <a:bodyPr/>
          <a:lstStyle/>
          <a:p>
            <a:pPr marL="0" indent="0">
              <a:buNone/>
            </a:pPr>
            <a:r>
              <a:rPr lang="fr-CA" sz="1800" b="1" dirty="0">
                <a:effectLst>
                  <a:outerShdw blurRad="50800" dist="50800" dir="8100000" sx="0" sy="0">
                    <a:srgbClr val="7D7D7D">
                      <a:alpha val="73000"/>
                    </a:srgbClr>
                  </a:outerShdw>
                </a:effectLst>
              </a:rPr>
              <a:t>« </a:t>
            </a:r>
            <a:r>
              <a:rPr lang="fr-CA" sz="1800" b="1" i="1" dirty="0">
                <a:effectLst>
                  <a:outerShdw blurRad="50800" dist="50800" dir="8100000" sx="0" sy="0">
                    <a:srgbClr val="7D7D7D">
                      <a:alpha val="73000"/>
                    </a:srgbClr>
                  </a:outerShdw>
                </a:effectLst>
              </a:rPr>
              <a:t>L’intelligence de la nature, les ingénieurs s’y intéressent enfin</a:t>
            </a:r>
            <a:r>
              <a:rPr lang="fr-CA" sz="1800" b="1" dirty="0">
                <a:effectLst>
                  <a:outerShdw blurRad="50800" dist="50800" dir="8100000" sx="0" sy="0">
                    <a:srgbClr val="7D7D7D">
                      <a:alpha val="73000"/>
                    </a:srgbClr>
                  </a:outerShdw>
                </a:effectLst>
              </a:rPr>
              <a:t> » (Science &amp; vie, mai 2010, p. 46</a:t>
            </a:r>
            <a:r>
              <a:rPr lang="fr-CA" sz="1800" b="1" dirty="0" smtClean="0">
                <a:effectLst>
                  <a:outerShdw blurRad="50800" dist="50800" dir="8100000" sx="0" sy="0">
                    <a:srgbClr val="7D7D7D">
                      <a:alpha val="73000"/>
                    </a:srgbClr>
                  </a:outerShdw>
                </a:effectLst>
              </a:rPr>
              <a:t>)</a:t>
            </a:r>
          </a:p>
          <a:p>
            <a:pPr marL="0" indent="0">
              <a:buNone/>
            </a:pPr>
            <a:endParaRPr lang="fr-CA" sz="1800" dirty="0"/>
          </a:p>
          <a:p>
            <a:r>
              <a:rPr lang="fr-CA" sz="1800" dirty="0"/>
              <a:t>Activité 1 Amusons-nous un peu, mimons! </a:t>
            </a:r>
          </a:p>
          <a:p>
            <a:r>
              <a:rPr lang="fr-CA" sz="1800" dirty="0"/>
              <a:t>Activité 2 De la bardane au velcro!</a:t>
            </a:r>
          </a:p>
          <a:p>
            <a:r>
              <a:rPr lang="fr-CA" sz="1800" dirty="0"/>
              <a:t>Activité 3 L’inventeur de la fermeture éclair s’est-il inspiré des oiseaux?</a:t>
            </a:r>
          </a:p>
          <a:p>
            <a:r>
              <a:rPr lang="fr-CA" sz="1800" dirty="0"/>
              <a:t>Activité 4 Les propriétés autonettoyantes ou l’effet lotus?</a:t>
            </a:r>
          </a:p>
          <a:p>
            <a:r>
              <a:rPr lang="fr-CA" sz="1800" dirty="0"/>
              <a:t>Activité 5 Quand les insectes nous inspirent et nous éclairent</a:t>
            </a:r>
          </a:p>
          <a:p>
            <a:r>
              <a:rPr lang="fr-CA" sz="1800" dirty="0"/>
              <a:t>Activité 6 Le gecko pour la fabrication de nouvelles bandes adhésives</a:t>
            </a:r>
          </a:p>
          <a:p>
            <a:r>
              <a:rPr lang="fr-CA" sz="1800" dirty="0"/>
              <a:t>Activité 7 La tôle ondulée ou la coquille St-Jacques</a:t>
            </a:r>
          </a:p>
          <a:p>
            <a:r>
              <a:rPr lang="fr-CA" sz="1800" dirty="0"/>
              <a:t>Activité 8 Dans la peau du requin</a:t>
            </a:r>
          </a:p>
          <a:p>
            <a:r>
              <a:rPr lang="fr-CA" sz="1800" dirty="0"/>
              <a:t>Activité 9 La nouvelle couleur de la couleur</a:t>
            </a:r>
          </a:p>
          <a:p>
            <a:r>
              <a:rPr lang="fr-CA" sz="1800" dirty="0"/>
              <a:t>Activité 10 Une anguille pour charger votre portable</a:t>
            </a:r>
          </a:p>
          <a:p>
            <a:r>
              <a:rPr lang="fr-CA" sz="1800" dirty="0"/>
              <a:t>Activité 11 Vite, ton encre seiche!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42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87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Retour sur l’atelier 7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43</a:t>
            </a:fld>
            <a:endParaRPr lang="fr-CA"/>
          </a:p>
        </p:txBody>
      </p:sp>
      <p:pic>
        <p:nvPicPr>
          <p:cNvPr id="5" name="Picture 5" descr="great_bridge_600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280069" y="1772816"/>
            <a:ext cx="2858104" cy="1757734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38100"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Espace réservé du contenu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51520" y="1772816"/>
            <a:ext cx="47625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Espace réservé du contenu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292080" y="4077072"/>
            <a:ext cx="3264760" cy="254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899592" y="534732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Compétition, défi, formes géométriques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7727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Retour sur l’atelier 8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Pôle nord, pôle sud</a:t>
            </a:r>
          </a:p>
          <a:p>
            <a:r>
              <a:rPr lang="fr-CA" dirty="0" smtClean="0"/>
              <a:t>Champ magnétique</a:t>
            </a:r>
          </a:p>
          <a:p>
            <a:r>
              <a:rPr lang="fr-CA" dirty="0" smtClean="0"/>
              <a:t>Le magnétisme dans la vie de tous les jours</a:t>
            </a:r>
          </a:p>
          <a:p>
            <a:r>
              <a:rPr lang="fr-CA" dirty="0" smtClean="0"/>
              <a:t>Démonter ou monter un électroaimant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44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135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Retour sur l’atelier </a:t>
            </a:r>
            <a:r>
              <a:rPr lang="fr-CA" dirty="0"/>
              <a:t>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28" y="1124744"/>
            <a:ext cx="4534272" cy="605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534272" cy="605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45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921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Discussion / Conclusion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Démarche déductive p/r à une démarche inductive</a:t>
            </a:r>
          </a:p>
          <a:p>
            <a:r>
              <a:rPr lang="fr-CA" dirty="0" smtClean="0"/>
              <a:t>En sciences, on part généralement d’un </a:t>
            </a:r>
            <a:r>
              <a:rPr lang="fr-CA" dirty="0" err="1" smtClean="0"/>
              <a:t>pr</a:t>
            </a:r>
            <a:r>
              <a:rPr lang="fr-CA" dirty="0" smtClean="0"/>
              <a:t>…</a:t>
            </a:r>
          </a:p>
          <a:p>
            <a:r>
              <a:rPr lang="fr-CA" dirty="0" smtClean="0"/>
              <a:t>En technologie, on part habituellement d’un </a:t>
            </a:r>
            <a:r>
              <a:rPr lang="fr-CA" dirty="0" err="1" smtClean="0"/>
              <a:t>be</a:t>
            </a:r>
            <a:r>
              <a:rPr lang="fr-CA" dirty="0" smtClean="0"/>
              <a:t>…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46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Ce que vous devez retenir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Possible</a:t>
            </a:r>
          </a:p>
          <a:p>
            <a:r>
              <a:rPr lang="fr-CA" dirty="0" smtClean="0"/>
              <a:t>Plaisir</a:t>
            </a:r>
          </a:p>
          <a:p>
            <a:r>
              <a:rPr lang="fr-CA" dirty="0" smtClean="0"/>
              <a:t>Passion</a:t>
            </a:r>
          </a:p>
          <a:p>
            <a:r>
              <a:rPr lang="fr-CA" dirty="0" smtClean="0"/>
              <a:t>Intérêt</a:t>
            </a:r>
          </a:p>
          <a:p>
            <a:r>
              <a:rPr lang="fr-CA" dirty="0" smtClean="0"/>
              <a:t>Questionnement</a:t>
            </a:r>
          </a:p>
          <a:p>
            <a:r>
              <a:rPr lang="fr-CA" dirty="0" smtClean="0"/>
              <a:t>Réflexion</a:t>
            </a:r>
          </a:p>
          <a:p>
            <a:r>
              <a:rPr lang="fr-CA" dirty="0" smtClean="0"/>
              <a:t>Recherche</a:t>
            </a:r>
          </a:p>
          <a:p>
            <a:r>
              <a:rPr lang="fr-CA" dirty="0" smtClean="0"/>
              <a:t>Etc.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47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182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Mais avant de conclure, attention au contre-exemple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Un classique, flotte-coule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48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894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Si nous devions conclure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À la base, plusieurs enfants aiment les sciences et la technologie</a:t>
            </a:r>
          </a:p>
          <a:p>
            <a:r>
              <a:rPr lang="fr-CA" dirty="0" smtClean="0"/>
              <a:t>Ce sont souvent les adultes qui vont les « éteindre » </a:t>
            </a:r>
          </a:p>
          <a:p>
            <a:r>
              <a:rPr lang="fr-CA" dirty="0" smtClean="0"/>
              <a:t>L’éveil est nécessaire et important pour le futur</a:t>
            </a:r>
          </a:p>
          <a:p>
            <a:r>
              <a:rPr lang="fr-CA" dirty="0" smtClean="0"/>
              <a:t>L’importance de poser des questions plutôt que d’y répondre</a:t>
            </a:r>
          </a:p>
          <a:p>
            <a:r>
              <a:rPr lang="fr-CA" dirty="0" smtClean="0"/>
              <a:t>Des expériences simples et du matériel à la portée de la main (en général)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49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8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Notre approche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(r)ÉVEIL aux sciences et à la technologie</a:t>
            </a:r>
          </a:p>
          <a:p>
            <a:r>
              <a:rPr lang="fr-CA" dirty="0" smtClean="0"/>
              <a:t>Approche </a:t>
            </a:r>
            <a:r>
              <a:rPr lang="fr-CA" i="1" dirty="0" smtClean="0"/>
              <a:t>hands-on</a:t>
            </a:r>
            <a:r>
              <a:rPr lang="fr-CA" dirty="0" smtClean="0"/>
              <a:t> (apprendre en faisant)</a:t>
            </a:r>
          </a:p>
          <a:p>
            <a:pPr lvl="1"/>
            <a:r>
              <a:rPr lang="fr-CA" dirty="0" smtClean="0"/>
              <a:t>Le plaisir, l’émerveillement</a:t>
            </a:r>
          </a:p>
          <a:p>
            <a:pPr lvl="1"/>
            <a:r>
              <a:rPr lang="fr-CA" dirty="0" smtClean="0"/>
              <a:t>L’esprit critique</a:t>
            </a:r>
          </a:p>
          <a:p>
            <a:pPr lvl="1"/>
            <a:r>
              <a:rPr lang="fr-CA" dirty="0" smtClean="0"/>
              <a:t>Du matériel généralement simple et à portée de la main</a:t>
            </a:r>
          </a:p>
          <a:p>
            <a:pPr lvl="1"/>
            <a:r>
              <a:rPr lang="fr-CA" dirty="0" smtClean="0"/>
              <a:t>Saisir les occasions (le liège)</a:t>
            </a:r>
          </a:p>
          <a:p>
            <a:pPr lvl="1"/>
            <a:r>
              <a:rPr lang="fr-CA" dirty="0" smtClean="0"/>
              <a:t>Partir des jeunes, des besoins, des situations</a:t>
            </a:r>
          </a:p>
          <a:p>
            <a:pPr lvl="1"/>
            <a:r>
              <a:rPr lang="fr-CA" dirty="0" smtClean="0"/>
              <a:t>« Utiliser » les grands</a:t>
            </a:r>
          </a:p>
          <a:p>
            <a:pPr lvl="1"/>
            <a:r>
              <a:rPr lang="fr-CA" dirty="0" smtClean="0"/>
              <a:t>Poser des questions, plutôt que d‘y répondre</a:t>
            </a:r>
          </a:p>
          <a:p>
            <a:pPr lvl="1"/>
            <a:endParaRPr lang="fr-CA" dirty="0" smtClean="0"/>
          </a:p>
          <a:p>
            <a:pPr lvl="1"/>
            <a:endParaRPr lang="fr-CA" dirty="0" smtClean="0"/>
          </a:p>
          <a:p>
            <a:pPr lvl="1"/>
            <a:endParaRPr lang="fr-CA" dirty="0" smtClean="0"/>
          </a:p>
          <a:p>
            <a:pPr lvl="1"/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394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dirty="0"/>
              <a:t>Pour </a:t>
            </a:r>
            <a:r>
              <a:rPr lang="fr-CA" dirty="0" err="1"/>
              <a:t>Peleg</a:t>
            </a:r>
            <a:r>
              <a:rPr lang="fr-CA" dirty="0"/>
              <a:t> et </a:t>
            </a:r>
            <a:r>
              <a:rPr lang="fr-CA" dirty="0" err="1"/>
              <a:t>Baram-Tsabari</a:t>
            </a:r>
            <a:r>
              <a:rPr lang="fr-CA" dirty="0"/>
              <a:t> (2011), </a:t>
            </a:r>
            <a:r>
              <a:rPr lang="fr-CA" b="1" dirty="0"/>
              <a:t>l'exposition précoce</a:t>
            </a:r>
            <a:r>
              <a:rPr lang="fr-CA" dirty="0"/>
              <a:t> à la science peut avoir un effet permanent sur l'</a:t>
            </a:r>
            <a:r>
              <a:rPr lang="fr-CA" b="1" dirty="0"/>
              <a:t>attitude</a:t>
            </a:r>
            <a:r>
              <a:rPr lang="fr-CA" dirty="0"/>
              <a:t> des jeunes enfants (préscolaire et début du primaire) et sur la </a:t>
            </a:r>
            <a:r>
              <a:rPr lang="fr-CA" b="1" dirty="0"/>
              <a:t>motivation </a:t>
            </a:r>
            <a:r>
              <a:rPr lang="fr-CA" dirty="0"/>
              <a:t>à apprendre les S&amp;T au cours de leur vie. Les activités parascolaires peuvent jouer un rôle important dans la création d'attitudes favorables (Holmes, 2011), tout en contribuant à l'apprentissage conceptuel et sur l’intérêt qu’un jeune peut avoir pour les projets scolaires, son niveau d’engagement scolaire comportemental et ses aspirations scolaires (</a:t>
            </a:r>
            <a:r>
              <a:rPr lang="fr-CA" dirty="0" err="1"/>
              <a:t>Gaudreault</a:t>
            </a:r>
            <a:r>
              <a:rPr lang="fr-CA" dirty="0"/>
              <a:t>, Brooks et Labrosse, 2012).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50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65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Quelques projets en cours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Un livre numérique en didactique des S&amp;T pour former les futurs enseignants au BEPP</a:t>
            </a:r>
          </a:p>
          <a:p>
            <a:r>
              <a:rPr lang="fr-CA" dirty="0" smtClean="0"/>
              <a:t>Une recherche sur les contextes formels  (ÉCOLE) et informels (MUSÉES)</a:t>
            </a:r>
          </a:p>
          <a:p>
            <a:r>
              <a:rPr lang="fr-CA" dirty="0" smtClean="0"/>
              <a:t>Une recherche sur « Dessine-moi… »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51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82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274074" cy="936625"/>
          </a:xfrm>
        </p:spPr>
        <p:txBody>
          <a:bodyPr/>
          <a:lstStyle/>
          <a:p>
            <a:r>
              <a:rPr lang="fr-CA" dirty="0" smtClean="0"/>
              <a:t>Merci de votre attention et bon fin de congrès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>
                <a:hlinkClick r:id="rId2"/>
              </a:rPr>
              <a:t>Ghislain.Samson@uqtr.ca</a:t>
            </a:r>
            <a:endParaRPr lang="fr-CA" dirty="0" smtClean="0"/>
          </a:p>
          <a:p>
            <a:pPr lvl="1"/>
            <a:r>
              <a:rPr lang="fr-CA" dirty="0" smtClean="0"/>
              <a:t>PPT d’aujourd’hui</a:t>
            </a:r>
          </a:p>
          <a:p>
            <a:pPr lvl="1"/>
            <a:r>
              <a:rPr lang="fr-CA" dirty="0" smtClean="0"/>
              <a:t>PPT sur les filtres/poissons</a:t>
            </a:r>
          </a:p>
          <a:p>
            <a:pPr lvl="1"/>
            <a:r>
              <a:rPr lang="fr-CA" dirty="0" smtClean="0"/>
              <a:t>PPT sur la robotique</a:t>
            </a:r>
          </a:p>
          <a:p>
            <a:pPr lvl="1"/>
            <a:r>
              <a:rPr lang="fr-CA" dirty="0" smtClean="0"/>
              <a:t>PPT sur le </a:t>
            </a:r>
            <a:r>
              <a:rPr lang="fr-CA" dirty="0" err="1" smtClean="0"/>
              <a:t>biomimétisme</a:t>
            </a:r>
            <a:endParaRPr lang="fr-CA" dirty="0" smtClean="0"/>
          </a:p>
          <a:p>
            <a:pPr lvl="1"/>
            <a:r>
              <a:rPr lang="fr-CA" dirty="0" smtClean="0"/>
              <a:t>PPT sur les ponts</a:t>
            </a:r>
          </a:p>
          <a:p>
            <a:pPr lvl="1"/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52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44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Mais avant de débuter, allons-y de quelques questions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Qui aime les enfants?</a:t>
            </a:r>
          </a:p>
          <a:p>
            <a:r>
              <a:rPr lang="fr-CA" dirty="0" smtClean="0"/>
              <a:t>Qui aime son métier, sa profession?</a:t>
            </a:r>
          </a:p>
          <a:p>
            <a:r>
              <a:rPr lang="fr-CA" dirty="0" smtClean="0"/>
              <a:t>Qui est spécialiste des sciences et de la technologie?</a:t>
            </a:r>
          </a:p>
          <a:p>
            <a:r>
              <a:rPr lang="fr-CA" dirty="0" smtClean="0"/>
              <a:t>Qui connaît tout?</a:t>
            </a:r>
          </a:p>
          <a:p>
            <a:r>
              <a:rPr lang="fr-CA" dirty="0" smtClean="0"/>
              <a:t>Donc, il faut faire confiance à </a:t>
            </a:r>
            <a:r>
              <a:rPr lang="fr-CA" b="1" i="1" dirty="0" smtClean="0"/>
              <a:t>l’intelligence collective </a:t>
            </a:r>
            <a:r>
              <a:rPr lang="fr-CA" dirty="0" smtClean="0"/>
              <a:t>et se placer dans une position de chercheur…une démarche plus inductive que déductive!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230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Problématique</a:t>
            </a:r>
            <a:endParaRPr lang="fr-CA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538163" y="2471738"/>
            <a:ext cx="7931150" cy="31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C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sciences et la technologie peuvent sembler inaccessibles pour </a:t>
            </a:r>
            <a:r>
              <a:rPr kumimoji="0" lang="en-CA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certaines</a:t>
            </a:r>
            <a:r>
              <a:rPr kumimoji="0" lang="en-C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CA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enseignantes</a:t>
            </a:r>
            <a:r>
              <a:rPr kumimoji="0" lang="en-C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 </a:t>
            </a:r>
            <a:r>
              <a:rPr kumimoji="0" lang="en-CA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préscolaire</a:t>
            </a:r>
            <a:r>
              <a:rPr kumimoji="0" lang="en-C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CA" sz="2400" kern="0" dirty="0" err="1" smtClean="0">
                <a:latin typeface="+mn-lt"/>
                <a:cs typeface="+mn-cs"/>
              </a:rPr>
              <a:t>Plusieurs</a:t>
            </a:r>
            <a:r>
              <a:rPr lang="en-CA" sz="2400" kern="0" dirty="0" smtClean="0">
                <a:latin typeface="+mn-lt"/>
                <a:cs typeface="+mn-cs"/>
              </a:rPr>
              <a:t> se </a:t>
            </a:r>
            <a:r>
              <a:rPr lang="en-CA" sz="2400" kern="0" dirty="0" err="1" smtClean="0">
                <a:latin typeface="+mn-lt"/>
                <a:cs typeface="+mn-cs"/>
              </a:rPr>
              <a:t>sentent</a:t>
            </a:r>
            <a:r>
              <a:rPr lang="en-CA" sz="2400" kern="0" dirty="0" smtClean="0">
                <a:latin typeface="+mn-lt"/>
                <a:cs typeface="+mn-cs"/>
              </a:rPr>
              <a:t> </a:t>
            </a:r>
            <a:r>
              <a:rPr lang="en-CA" sz="2400" kern="0" dirty="0" err="1" smtClean="0">
                <a:latin typeface="+mn-lt"/>
                <a:cs typeface="+mn-cs"/>
              </a:rPr>
              <a:t>incompétentes</a:t>
            </a:r>
            <a:endParaRPr kumimoji="0" lang="en-C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7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Intentions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763" y="2319338"/>
            <a:ext cx="7931150" cy="3485926"/>
          </a:xfrm>
        </p:spPr>
        <p:txBody>
          <a:bodyPr/>
          <a:lstStyle/>
          <a:p>
            <a:r>
              <a:rPr lang="fr-CA" dirty="0" smtClean="0"/>
              <a:t>Démystifier les sciences et la technologie (S&amp;T) au préscolaire. 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Fournir de  nombreux  exemples  d'activités  de  S&amp;T  à  faire  avec  les  enfants. 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Expérimenter des activités tout en apprenant et en s'amusant.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8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Une série d’ateliers à expérimenter ou pour les idées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1) Les </a:t>
            </a:r>
            <a:r>
              <a:rPr lang="fr-CA" dirty="0"/>
              <a:t>ombres </a:t>
            </a:r>
            <a:r>
              <a:rPr lang="fr-CA" dirty="0" smtClean="0"/>
              <a:t>chinoises </a:t>
            </a:r>
            <a:r>
              <a:rPr lang="fr-CA" dirty="0"/>
              <a:t>(</a:t>
            </a:r>
            <a:r>
              <a:rPr lang="fr-CA" dirty="0" smtClean="0"/>
              <a:t>théâtre d’ombres </a:t>
            </a:r>
            <a:r>
              <a:rPr lang="fr-CA" dirty="0"/>
              <a:t>et </a:t>
            </a:r>
            <a:r>
              <a:rPr lang="fr-CA" dirty="0" smtClean="0"/>
              <a:t>lumière)</a:t>
            </a:r>
            <a:endParaRPr lang="fr-CA" dirty="0"/>
          </a:p>
          <a:p>
            <a:r>
              <a:rPr lang="fr-CA" dirty="0" smtClean="0"/>
              <a:t>2) Nous faisons, ‘‘</a:t>
            </a:r>
            <a:r>
              <a:rPr lang="fr-CA" dirty="0" err="1" smtClean="0"/>
              <a:t>we</a:t>
            </a:r>
            <a:r>
              <a:rPr lang="fr-CA" dirty="0" smtClean="0"/>
              <a:t> do!’’ (robotique)</a:t>
            </a:r>
          </a:p>
          <a:p>
            <a:r>
              <a:rPr lang="fr-CA" dirty="0" smtClean="0"/>
              <a:t>3) L’infiniment petit (</a:t>
            </a:r>
            <a:r>
              <a:rPr lang="fr-CA" dirty="0" smtClean="0">
                <a:solidFill>
                  <a:srgbClr val="FF0000"/>
                </a:solidFill>
              </a:rPr>
              <a:t>microscope</a:t>
            </a:r>
            <a:r>
              <a:rPr lang="fr-CA" dirty="0" smtClean="0"/>
              <a:t> et loupe binoculaire)</a:t>
            </a:r>
          </a:p>
          <a:p>
            <a:r>
              <a:rPr lang="fr-CA" dirty="0" smtClean="0"/>
              <a:t>4) Tu m’allumes (électricité)</a:t>
            </a:r>
          </a:p>
          <a:p>
            <a:r>
              <a:rPr lang="fr-CA" dirty="0" smtClean="0"/>
              <a:t>5) Je filtre, tu filtres…nous filtrons (filtre à eau)</a:t>
            </a:r>
          </a:p>
          <a:p>
            <a:r>
              <a:rPr lang="fr-CA" dirty="0" smtClean="0"/>
              <a:t>6) Le génie de la nature (</a:t>
            </a:r>
            <a:r>
              <a:rPr lang="fr-CA" dirty="0" err="1" smtClean="0"/>
              <a:t>biomimétisme</a:t>
            </a:r>
            <a:r>
              <a:rPr lang="fr-CA" dirty="0" smtClean="0"/>
              <a:t>)</a:t>
            </a:r>
          </a:p>
          <a:p>
            <a:r>
              <a:rPr lang="fr-CA" dirty="0" smtClean="0"/>
              <a:t>7) L’ingénieur, monsieur Dupont (pont)</a:t>
            </a:r>
          </a:p>
          <a:p>
            <a:r>
              <a:rPr lang="fr-CA" dirty="0" smtClean="0"/>
              <a:t>8) Tu m’attires (magnétisme)</a:t>
            </a:r>
          </a:p>
          <a:p>
            <a:r>
              <a:rPr lang="fr-CA" dirty="0"/>
              <a:t>9</a:t>
            </a:r>
            <a:r>
              <a:rPr lang="fr-CA" dirty="0" smtClean="0"/>
              <a:t>) Dessine-moi…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149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02">
  <a:themeElements>
    <a:clrScheme name="PP_modele0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_modele02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_modele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odele0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odele0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odele0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odele0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odele0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odele0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odele0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odele0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odele0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odele0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odele0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modele02</Template>
  <TotalTime>1514</TotalTime>
  <Words>1541</Words>
  <Application>Microsoft Office PowerPoint</Application>
  <PresentationFormat>Affichage à l'écran (4:3)</PresentationFormat>
  <Paragraphs>360</Paragraphs>
  <Slides>52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3" baseType="lpstr">
      <vt:lpstr>modele02</vt:lpstr>
      <vt:lpstr>DES ACTIVITÉS POUR « LAISSER SA TRACE » EN SCIENCES ET TECHNOLOGIE(s)</vt:lpstr>
      <vt:lpstr>Plan de la communication en trois temps</vt:lpstr>
      <vt:lpstr>Premier temps</vt:lpstr>
      <vt:lpstr>Contexte</vt:lpstr>
      <vt:lpstr>Notre approche</vt:lpstr>
      <vt:lpstr>Mais avant de débuter, allons-y de quelques questions</vt:lpstr>
      <vt:lpstr>Problématique</vt:lpstr>
      <vt:lpstr>Intentions</vt:lpstr>
      <vt:lpstr>Une série d’ateliers à expérimenter ou pour les idées</vt:lpstr>
      <vt:lpstr>Un (r)APPEL</vt:lpstr>
      <vt:lpstr>Deuxième temps</vt:lpstr>
      <vt:lpstr>Des ateliers de 15, 30 ou 45 minutes</vt:lpstr>
      <vt:lpstr>1) Théâtre d’ombres et de lumière (Marie-Soleil)-15 minutes</vt:lpstr>
      <vt:lpstr>Allez hop à l’action!</vt:lpstr>
      <vt:lpstr>2) Atelier sur la robotique-We Do (Chantal)-30 à 60 minutes</vt:lpstr>
      <vt:lpstr>Comment reconnaître un robot? </vt:lpstr>
      <vt:lpstr>Allez hop à l’action!</vt:lpstr>
      <vt:lpstr>3) L’infiniment petit… (microscope et loupe binoculaire) (Ghislain) 15 minutes</vt:lpstr>
      <vt:lpstr>Allez hop à l’action!</vt:lpstr>
      <vt:lpstr>4) Tu m’allumes! (l’électricité) (Ghislain)-15 à 30 minutes</vt:lpstr>
      <vt:lpstr>Allez hop à l’action!</vt:lpstr>
      <vt:lpstr>5) Je filtre, tu filtres…nous filtrons (Ghislain)-15 minutes</vt:lpstr>
      <vt:lpstr>Le matériel dont vous disposez</vt:lpstr>
      <vt:lpstr>Le but est de construire un filtre à eau capable de nettoyer l’eau boueuse…</vt:lpstr>
      <vt:lpstr>6) Le génie de la nature-biomimétisme (Ghislain)-15 minutes</vt:lpstr>
      <vt:lpstr>7) L’ingénieur, monsieur Dupont construction de ponts (Ghislain)-30 minutes</vt:lpstr>
      <vt:lpstr>Notre but était de</vt:lpstr>
      <vt:lpstr>Expérimentons</vt:lpstr>
      <vt:lpstr>Construisons une tour en bonbons</vt:lpstr>
      <vt:lpstr>Allez hop, à l’action!</vt:lpstr>
      <vt:lpstr>8) Tu m’attires (magnétisme) (Ghislain)-15 minutes</vt:lpstr>
      <vt:lpstr>9) Dessine-moi…</vt:lpstr>
      <vt:lpstr>Retour sur l’atelier 1</vt:lpstr>
      <vt:lpstr>Retour sur l’atelier 2</vt:lpstr>
      <vt:lpstr>Connaissez-vous les robots de votre environnement?</vt:lpstr>
      <vt:lpstr>Ce que nous avons fait</vt:lpstr>
      <vt:lpstr>Un exemple d’une séquence de programmation</vt:lpstr>
      <vt:lpstr>Au secondaire, ils pourront participer à des compétitions de robotique</vt:lpstr>
      <vt:lpstr>Retour sur l’atelier 3</vt:lpstr>
      <vt:lpstr>Retour sur l’atelier 4</vt:lpstr>
      <vt:lpstr>Retour sur l’atelier 5</vt:lpstr>
      <vt:lpstr>Retour sur l’atelier 6</vt:lpstr>
      <vt:lpstr>Retour sur l’atelier 7</vt:lpstr>
      <vt:lpstr>Retour sur l’atelier 8</vt:lpstr>
      <vt:lpstr>Retour sur l’atelier 9</vt:lpstr>
      <vt:lpstr>Discussion / Conclusion</vt:lpstr>
      <vt:lpstr>Ce que vous devez retenir</vt:lpstr>
      <vt:lpstr>Mais avant de conclure, attention au contre-exemple</vt:lpstr>
      <vt:lpstr>Si nous devions conclure</vt:lpstr>
      <vt:lpstr>Présentation PowerPoint</vt:lpstr>
      <vt:lpstr>Quelques projets en cours</vt:lpstr>
      <vt:lpstr>Merci de votre attention et bon fin de congrès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ACTIVITÉS POUR « LAISSER SA TRACE » EN SCIENCES ET TECHNOLOGIE</dc:title>
  <dc:creator>Marie-Soleil</dc:creator>
  <cp:lastModifiedBy>samsongh</cp:lastModifiedBy>
  <cp:revision>48</cp:revision>
  <dcterms:created xsi:type="dcterms:W3CDTF">2012-09-23T18:38:10Z</dcterms:created>
  <dcterms:modified xsi:type="dcterms:W3CDTF">2012-11-11T10:43:52Z</dcterms:modified>
</cp:coreProperties>
</file>