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61" r:id="rId5"/>
    <p:sldId id="262" r:id="rId6"/>
    <p:sldId id="268" r:id="rId7"/>
    <p:sldId id="272" r:id="rId8"/>
    <p:sldId id="263" r:id="rId9"/>
    <p:sldId id="269" r:id="rId10"/>
    <p:sldId id="260" r:id="rId11"/>
    <p:sldId id="266" r:id="rId12"/>
    <p:sldId id="278" r:id="rId13"/>
    <p:sldId id="271" r:id="rId14"/>
    <p:sldId id="279" r:id="rId15"/>
    <p:sldId id="273" r:id="rId16"/>
    <p:sldId id="283" r:id="rId17"/>
    <p:sldId id="274" r:id="rId18"/>
    <p:sldId id="280" r:id="rId19"/>
    <p:sldId id="275" r:id="rId20"/>
    <p:sldId id="281" r:id="rId21"/>
    <p:sldId id="276" r:id="rId22"/>
    <p:sldId id="282" r:id="rId23"/>
    <p:sldId id="285" r:id="rId24"/>
    <p:sldId id="286" r:id="rId25"/>
    <p:sldId id="264" r:id="rId26"/>
    <p:sldId id="277" r:id="rId27"/>
    <p:sldId id="265" r:id="rId28"/>
    <p:sldId id="284" r:id="rId29"/>
    <p:sldId id="270" r:id="rId30"/>
    <p:sldId id="259" r:id="rId31"/>
    <p:sldId id="267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>
        <p:scale>
          <a:sx n="100" d="100"/>
          <a:sy n="100" d="100"/>
        </p:scale>
        <p:origin x="-294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07B64-E3CA-4964-A795-881B17BB58EE}" type="datetimeFigureOut">
              <a:rPr lang="fr-CA" smtClean="0"/>
              <a:pPr/>
              <a:t>2010-11-04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CDEF4-F9D7-4B7B-86C9-F17DA11FC44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DEF4-F9D7-4B7B-86C9-F17DA11FC449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9FD7-589A-4530-9517-291AF595831E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5DE1-3F77-4C14-B621-7C983D074B3A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8910-7F57-4688-9178-09191CB4703D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4188-1DF5-4528-B649-A80C6068405C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C2C5-6F17-433F-A3D1-F6D0AD70AA63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81A1-CE08-40AB-B656-E5C297E082CD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EABC-B97D-4303-8938-1C4E96468574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480-9473-453D-8C0C-90D00DF5EA1B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4DB-402B-4E4E-A017-FC0743670F03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1634-E9C2-4C51-AC7C-53F9FD7D59EB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A38223-62A4-4219-921D-5FA3065BC17C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41E72A-E654-4878-A78C-2BE40A27E763}" type="datetime1">
              <a:rPr lang="fr-CA" smtClean="0"/>
              <a:pPr/>
              <a:t>2010-11-04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367B5A-1FE3-41C3-915D-BEADA4F97C0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enevieve-giroux@hotmail.com" TargetMode="External"/><Relationship Id="rId2" Type="http://schemas.openxmlformats.org/officeDocument/2006/relationships/hyperlink" Target="mailto:Gabrielle.Dionne@uqtr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qtr.ca/Ghislain.Sams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omimicryinstitut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imicryguild.com/" TargetMode="External"/><Relationship Id="rId2" Type="http://schemas.openxmlformats.org/officeDocument/2006/relationships/hyperlink" Target="http://www.biomimicryguild.com/guild_even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mimicryeurop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8079432" cy="1816224"/>
          </a:xfrm>
        </p:spPr>
        <p:txBody>
          <a:bodyPr>
            <a:normAutofit fontScale="90000"/>
          </a:bodyPr>
          <a:lstStyle/>
          <a:p>
            <a:pPr algn="ctr"/>
            <a:r>
              <a:rPr lang="fr-CA" cap="small" dirty="0" smtClean="0"/>
              <a:t>La technologie, c’est dans notre nature: </a:t>
            </a:r>
            <a:br>
              <a:rPr lang="fr-CA" cap="small" dirty="0" smtClean="0"/>
            </a:br>
            <a:r>
              <a:rPr lang="fr-CA" cap="small" dirty="0" smtClean="0"/>
              <a:t>le cas du biomimétisme! </a:t>
            </a:r>
            <a:endParaRPr lang="fr-CA" cap="small" dirty="0"/>
          </a:p>
        </p:txBody>
      </p:sp>
      <p:pic>
        <p:nvPicPr>
          <p:cNvPr id="28674" name="Picture 2" descr="http://www.je-magazine.com/wordpress/wp-content/uploads/2009/11/lotusan_1_400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8640"/>
            <a:ext cx="4152245" cy="2927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Potentiel pédagogique et didactique!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DGF: </a:t>
            </a:r>
            <a:r>
              <a:rPr lang="fr-CA" i="1" dirty="0" smtClean="0"/>
              <a:t>« Environnement et consommation »</a:t>
            </a:r>
          </a:p>
          <a:p>
            <a:pPr>
              <a:buNone/>
            </a:pPr>
            <a:endParaRPr lang="fr-CA" i="1" dirty="0" smtClean="0"/>
          </a:p>
          <a:p>
            <a:r>
              <a:rPr lang="fr-CA" dirty="0" smtClean="0"/>
              <a:t>Présence de l’Éducation Relative à l’Environnement (ERE) dans le </a:t>
            </a:r>
            <a:r>
              <a:rPr lang="fr-CA" i="1" dirty="0" smtClean="0"/>
              <a:t>programme de formation de l’école québécoise</a:t>
            </a:r>
          </a:p>
          <a:p>
            <a:pPr>
              <a:buNone/>
            </a:pPr>
            <a:endParaRPr lang="fr-CA" i="1" dirty="0" smtClean="0"/>
          </a:p>
          <a:p>
            <a:r>
              <a:rPr lang="fr-CA" dirty="0" smtClean="0"/>
              <a:t>Le potentiel pédagogique et didactique des grands succès du BIOMIMÉTISME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succès du biomimétisme!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trains-oiseaux</a:t>
            </a:r>
          </a:p>
          <a:p>
            <a:pPr lvl="1"/>
            <a:r>
              <a:rPr lang="fr-CA" dirty="0" smtClean="0"/>
              <a:t>Le devant des trains japonais </a:t>
            </a:r>
            <a:r>
              <a:rPr lang="fr-CA" dirty="0" err="1" smtClean="0"/>
              <a:t>Shinkansen</a:t>
            </a:r>
            <a:r>
              <a:rPr lang="fr-CA" dirty="0" smtClean="0"/>
              <a:t> est inspiré du bec du Martin-pêcheur!</a:t>
            </a:r>
          </a:p>
          <a:p>
            <a:pPr lvl="2"/>
            <a:r>
              <a:rPr lang="fr-CA" dirty="0" smtClean="0"/>
              <a:t>10% plus rapide</a:t>
            </a:r>
          </a:p>
          <a:p>
            <a:pPr lvl="2"/>
            <a:r>
              <a:rPr lang="fr-CA" dirty="0" smtClean="0"/>
              <a:t>15% moins énergivore</a:t>
            </a:r>
          </a:p>
          <a:p>
            <a:pPr lvl="2"/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365104"/>
            <a:ext cx="5112567" cy="189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Le son</a:t>
            </a:r>
          </a:p>
          <a:p>
            <a:r>
              <a:rPr lang="fr-CA" dirty="0" smtClean="0"/>
              <a:t>Pollution sonore</a:t>
            </a:r>
          </a:p>
          <a:p>
            <a:r>
              <a:rPr lang="fr-CA" dirty="0" smtClean="0"/>
              <a:t>Aérodynamisme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Et aussi…</a:t>
            </a:r>
          </a:p>
          <a:p>
            <a:pPr lvl="1"/>
            <a:r>
              <a:rPr lang="fr-CA" dirty="0" smtClean="0"/>
              <a:t>Amorce pour l’effet Doppler</a:t>
            </a:r>
          </a:p>
          <a:p>
            <a:pPr lvl="1"/>
            <a:r>
              <a:rPr lang="fr-CA" dirty="0" smtClean="0"/>
              <a:t>Les quantités liées au mouvement</a:t>
            </a:r>
          </a:p>
          <a:p>
            <a:pPr lvl="1"/>
            <a:r>
              <a:rPr lang="fr-CA" dirty="0" smtClean="0"/>
              <a:t>Les fluides et leur viscosité</a:t>
            </a:r>
          </a:p>
          <a:p>
            <a:pPr lvl="1"/>
            <a:r>
              <a:rPr lang="fr-CA" dirty="0" smtClean="0"/>
              <a:t>Les proportions</a:t>
            </a:r>
          </a:p>
          <a:p>
            <a:pPr lvl="1"/>
            <a:r>
              <a:rPr lang="fr-CA" dirty="0" smtClean="0"/>
              <a:t>Le pourcentage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éoliennes-baleines!</a:t>
            </a:r>
          </a:p>
          <a:p>
            <a:pPr lvl="1"/>
            <a:r>
              <a:rPr lang="fr-CA" dirty="0" smtClean="0"/>
              <a:t>Moins bruyantes et plus stables:</a:t>
            </a:r>
          </a:p>
          <a:p>
            <a:pPr lvl="2"/>
            <a:r>
              <a:rPr lang="fr-CA" dirty="0" smtClean="0"/>
              <a:t>Réduisent la résistance de 32%</a:t>
            </a:r>
          </a:p>
          <a:p>
            <a:pPr lvl="2"/>
            <a:r>
              <a:rPr lang="fr-CA" dirty="0" smtClean="0"/>
              <a:t>Améliore la portance de 8%</a:t>
            </a:r>
          </a:p>
          <a:p>
            <a:pPr lvl="2"/>
            <a:r>
              <a:rPr lang="fr-CA" dirty="0" smtClean="0"/>
              <a:t>Produisent 20% plus d’énergie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pale-eolienne-a-bosses-whalepowe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420000">
            <a:off x="4355976" y="4221088"/>
            <a:ext cx="3384376" cy="201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Problématique environnementale:</a:t>
            </a:r>
          </a:p>
          <a:p>
            <a:pPr lvl="1"/>
            <a:r>
              <a:rPr lang="fr-CA" dirty="0" smtClean="0"/>
              <a:t>Défi énergétique/énergies renouvelables </a:t>
            </a:r>
          </a:p>
          <a:p>
            <a:pPr lvl="2"/>
            <a:r>
              <a:rPr lang="fr-CA" dirty="0" smtClean="0"/>
              <a:t>Types d’énergie</a:t>
            </a:r>
          </a:p>
          <a:p>
            <a:pPr lvl="2"/>
            <a:r>
              <a:rPr lang="fr-CA" dirty="0" smtClean="0"/>
              <a:t>Conservation, transfert et transformation de l’énergie</a:t>
            </a:r>
          </a:p>
          <a:p>
            <a:r>
              <a:rPr lang="fr-CA" dirty="0" smtClean="0"/>
              <a:t>Aérodynamisme et hydrodynamisme</a:t>
            </a:r>
          </a:p>
          <a:p>
            <a:r>
              <a:rPr lang="fr-CA" dirty="0" smtClean="0"/>
              <a:t>Vitesse </a:t>
            </a:r>
          </a:p>
          <a:p>
            <a:r>
              <a:rPr lang="fr-CA" dirty="0" smtClean="0"/>
              <a:t>Portance</a:t>
            </a:r>
          </a:p>
          <a:p>
            <a:r>
              <a:rPr lang="fr-CA" dirty="0" smtClean="0"/>
              <a:t>Fluides et viscosité</a:t>
            </a:r>
          </a:p>
          <a:p>
            <a:r>
              <a:rPr lang="fr-CA" dirty="0" smtClean="0"/>
              <a:t>Effet Bernoulli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panneaux solaires à la </a:t>
            </a:r>
            <a:r>
              <a:rPr lang="fr-CA" i="1" u="sng" dirty="0" err="1" smtClean="0"/>
              <a:t>Kokia</a:t>
            </a:r>
            <a:r>
              <a:rPr lang="fr-CA" i="1" u="sng" dirty="0" smtClean="0"/>
              <a:t> </a:t>
            </a:r>
            <a:r>
              <a:rPr lang="fr-CA" i="1" u="sng" dirty="0" err="1" smtClean="0"/>
              <a:t>cookei</a:t>
            </a:r>
            <a:r>
              <a:rPr lang="fr-CA" dirty="0" smtClean="0"/>
              <a:t>!</a:t>
            </a:r>
          </a:p>
          <a:p>
            <a:pPr lvl="1"/>
            <a:r>
              <a:rPr lang="fr-CA" dirty="0" smtClean="0"/>
              <a:t>Panneaux </a:t>
            </a:r>
            <a:r>
              <a:rPr lang="fr-CA" dirty="0" err="1" smtClean="0"/>
              <a:t>Dyesol</a:t>
            </a:r>
            <a:r>
              <a:rPr lang="fr-CA" dirty="0" smtClean="0"/>
              <a:t> </a:t>
            </a:r>
          </a:p>
          <a:p>
            <a:pPr lvl="1"/>
            <a:r>
              <a:rPr lang="fr-CA" dirty="0" smtClean="0"/>
              <a:t>Vitre teintée et titane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08560-Kokia-cook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68518"/>
            <a:ext cx="3240360" cy="242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Photosynthèse</a:t>
            </a:r>
          </a:p>
          <a:p>
            <a:r>
              <a:rPr lang="fr-CA" dirty="0" smtClean="0"/>
              <a:t>Respiration cellulaire</a:t>
            </a:r>
          </a:p>
          <a:p>
            <a:r>
              <a:rPr lang="fr-CA" dirty="0" smtClean="0"/>
              <a:t>Relations trophiques</a:t>
            </a:r>
          </a:p>
          <a:p>
            <a:pPr lvl="1"/>
            <a:r>
              <a:rPr lang="fr-CA" dirty="0" smtClean="0"/>
              <a:t>Autotrophes vs hétérotrophes</a:t>
            </a:r>
          </a:p>
          <a:p>
            <a:r>
              <a:rPr lang="fr-CA" dirty="0" smtClean="0"/>
              <a:t>Problématique environnementale: Défi énergétique de l’humanité!</a:t>
            </a:r>
          </a:p>
          <a:p>
            <a:pPr lvl="1"/>
            <a:r>
              <a:rPr lang="fr-CA" dirty="0" smtClean="0"/>
              <a:t>Transmission et transformation d’énergie</a:t>
            </a:r>
          </a:p>
          <a:p>
            <a:pPr lvl="1"/>
            <a:r>
              <a:rPr lang="fr-CA" dirty="0" smtClean="0"/>
              <a:t>Rendement énergétique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oreilles de mouche pour mieux entendre!</a:t>
            </a:r>
          </a:p>
          <a:p>
            <a:pPr lvl="1"/>
            <a:r>
              <a:rPr lang="fr-CA" dirty="0" smtClean="0"/>
              <a:t>Appareils auditifs permettant de localiser la provenance exacte d’un son, même dans un environnement bruyant. 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180000">
            <a:off x="2964730" y="4143646"/>
            <a:ext cx="2594858" cy="1937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Pollution sonore</a:t>
            </a:r>
          </a:p>
          <a:p>
            <a:r>
              <a:rPr lang="fr-CA" dirty="0" smtClean="0"/>
              <a:t>Le son</a:t>
            </a:r>
          </a:p>
          <a:p>
            <a:r>
              <a:rPr lang="fr-CA" dirty="0" smtClean="0"/>
              <a:t>L’effet doppler</a:t>
            </a:r>
          </a:p>
          <a:p>
            <a:r>
              <a:rPr lang="fr-CA" dirty="0" smtClean="0"/>
              <a:t>L’anatomie et la physiologie de l’oreille</a:t>
            </a:r>
          </a:p>
          <a:p>
            <a:r>
              <a:rPr lang="fr-CA" dirty="0" smtClean="0"/>
              <a:t>Et aussi…</a:t>
            </a:r>
          </a:p>
          <a:p>
            <a:pPr lvl="1"/>
            <a:r>
              <a:rPr lang="fr-CA" dirty="0" smtClean="0"/>
              <a:t>Les cinq sens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coquerelles mécaniques sur Mars!</a:t>
            </a:r>
          </a:p>
          <a:p>
            <a:pPr lvl="1"/>
            <a:r>
              <a:rPr lang="fr-CA" dirty="0" smtClean="0"/>
              <a:t>Pour se déplacer aisément sur tout type de sol et de relief, en comparaison avec les robots à roue de 2005</a:t>
            </a:r>
          </a:p>
          <a:p>
            <a:pPr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6" name="Image 5" descr="2017169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420000">
            <a:off x="4187919" y="3943798"/>
            <a:ext cx="2902006" cy="2463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Case western un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000">
            <a:off x="1268717" y="4780540"/>
            <a:ext cx="2525944" cy="168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Aujourd’hui!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Présentations et objectifs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Le biomimétisme et </a:t>
            </a:r>
            <a:r>
              <a:rPr lang="fr-CA" i="1" dirty="0" smtClean="0"/>
              <a:t>The Biomimicry Institute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Potentiel pédagogique et didactique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« L’heure de colle! »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Présentation des SAÉ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Remise des documents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Astronomie et exploration spatiale</a:t>
            </a:r>
          </a:p>
          <a:p>
            <a:r>
              <a:rPr lang="fr-CA" dirty="0" smtClean="0"/>
              <a:t>Démarche technologique </a:t>
            </a:r>
          </a:p>
          <a:p>
            <a:r>
              <a:rPr lang="fr-CA" dirty="0" smtClean="0"/>
              <a:t>ROBOTIQUE!</a:t>
            </a:r>
          </a:p>
          <a:p>
            <a:r>
              <a:rPr lang="fr-CA" dirty="0" smtClean="0"/>
              <a:t>Pour </a:t>
            </a:r>
            <a:r>
              <a:rPr lang="fr-CA" dirty="0" err="1" smtClean="0"/>
              <a:t>contextualiser</a:t>
            </a:r>
            <a:r>
              <a:rPr lang="fr-CA" dirty="0" smtClean="0"/>
              <a:t> ingénierie mécanique et électrique</a:t>
            </a:r>
          </a:p>
          <a:p>
            <a:pPr lvl="1"/>
            <a:r>
              <a:rPr lang="fr-CA" dirty="0" smtClean="0"/>
              <a:t>Transmission et transformation du mouvement</a:t>
            </a:r>
          </a:p>
          <a:p>
            <a:pPr lvl="1"/>
            <a:r>
              <a:rPr lang="fr-CA" dirty="0" smtClean="0"/>
              <a:t>Transfert et transformation d’énergie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 écrans-papillons!</a:t>
            </a:r>
          </a:p>
          <a:p>
            <a:pPr lvl="1"/>
            <a:r>
              <a:rPr lang="fr-CA" dirty="0" smtClean="0"/>
              <a:t>Superposition de couches transparentes ultra-minces qui réfléchissent la lumière</a:t>
            </a:r>
          </a:p>
          <a:p>
            <a:pPr lvl="1"/>
            <a:r>
              <a:rPr lang="fr-CA" dirty="0" smtClean="0"/>
              <a:t>Les écrans </a:t>
            </a:r>
            <a:r>
              <a:rPr lang="fr-CA" i="1" dirty="0" err="1" smtClean="0"/>
              <a:t>Mirasol</a:t>
            </a:r>
            <a:r>
              <a:rPr lang="fr-CA" i="1" dirty="0" smtClean="0"/>
              <a:t> </a:t>
            </a:r>
            <a:r>
              <a:rPr lang="fr-CA" dirty="0" smtClean="0"/>
              <a:t>réfléchissent la lumière ambiante </a:t>
            </a:r>
          </a:p>
          <a:p>
            <a:pPr lvl="2"/>
            <a:r>
              <a:rPr lang="fr-CA" dirty="0" smtClean="0"/>
              <a:t>Nécessite très peu d’énergie</a:t>
            </a:r>
          </a:p>
          <a:p>
            <a:pPr lvl="2"/>
            <a:r>
              <a:rPr lang="fr-CA" dirty="0" smtClean="0"/>
              <a:t>Image nette quelque soit la luminosité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qualcomm_mirasol_tablet_pc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540000">
            <a:off x="6701436" y="4895231"/>
            <a:ext cx="1875340" cy="1420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Anatomie et physiologie de l’</a:t>
            </a:r>
            <a:r>
              <a:rPr lang="fr-CA" dirty="0" err="1" smtClean="0"/>
              <a:t>oeil</a:t>
            </a:r>
            <a:endParaRPr lang="fr-CA" dirty="0" smtClean="0"/>
          </a:p>
          <a:p>
            <a:r>
              <a:rPr lang="fr-CA" dirty="0" smtClean="0"/>
              <a:t>L’optique</a:t>
            </a:r>
          </a:p>
          <a:p>
            <a:pPr lvl="1"/>
            <a:r>
              <a:rPr lang="fr-CA" dirty="0" smtClean="0"/>
              <a:t>Phénomène de propagation de la lumière </a:t>
            </a:r>
          </a:p>
          <a:p>
            <a:pPr lvl="1"/>
            <a:r>
              <a:rPr lang="fr-CA" dirty="0" smtClean="0"/>
              <a:t>Indice de réfraction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succès du </a:t>
            </a:r>
            <a:r>
              <a:rPr lang="fr-CA" dirty="0" err="1" smtClean="0"/>
              <a:t>biomimétisme</a:t>
            </a:r>
            <a:r>
              <a:rPr lang="fr-CA" dirty="0" smtClean="0"/>
              <a:t>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L’effet Lotus!</a:t>
            </a:r>
          </a:p>
          <a:p>
            <a:pPr lvl="1"/>
            <a:r>
              <a:rPr lang="fr-CA" dirty="0" smtClean="0"/>
              <a:t>Surfaces autonettoyantes</a:t>
            </a:r>
          </a:p>
          <a:p>
            <a:pPr lvl="1">
              <a:buNone/>
            </a:pP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  <p:pic>
        <p:nvPicPr>
          <p:cNvPr id="5" name="Image 4" descr="Effet-Lo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988840"/>
            <a:ext cx="3657600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Effet_lo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645024"/>
            <a:ext cx="2520280" cy="189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idées reliées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propriétés et les caractéristiques de l’eau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Problématique environnementale: gestion des matières résiduelles</a:t>
            </a:r>
          </a:p>
          <a:p>
            <a:pPr>
              <a:buNone/>
            </a:pP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succès du biomimétisme!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Plusieurs autres:</a:t>
            </a:r>
          </a:p>
          <a:p>
            <a:pPr lvl="1"/>
            <a:r>
              <a:rPr lang="fr-CA" dirty="0" smtClean="0"/>
              <a:t>Le velcro</a:t>
            </a:r>
          </a:p>
          <a:p>
            <a:pPr lvl="1"/>
            <a:r>
              <a:rPr lang="fr-CA" dirty="0" smtClean="0"/>
              <a:t>La voiture poisson-coffre</a:t>
            </a:r>
          </a:p>
          <a:p>
            <a:pPr lvl="1"/>
            <a:r>
              <a:rPr lang="fr-CA" dirty="0" smtClean="0"/>
              <a:t>Des vaccins sans frigo</a:t>
            </a:r>
          </a:p>
          <a:p>
            <a:pPr lvl="1"/>
            <a:r>
              <a:rPr lang="fr-CA" dirty="0" smtClean="0"/>
              <a:t>L’immeuble-termitière </a:t>
            </a:r>
          </a:p>
          <a:p>
            <a:pPr lvl="1"/>
            <a:r>
              <a:rPr lang="fr-CA" dirty="0" smtClean="0"/>
              <a:t>Le scarabée qui transforme la vapeur d’eau</a:t>
            </a:r>
          </a:p>
          <a:p>
            <a:pPr lvl="2">
              <a:buNone/>
            </a:pPr>
            <a:r>
              <a:rPr lang="fr-CA" dirty="0" smtClean="0"/>
              <a:t>…</a:t>
            </a:r>
          </a:p>
          <a:p>
            <a:pPr lvl="1">
              <a:buNone/>
            </a:pPr>
            <a:endParaRPr lang="fr-CA" i="1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Potentiel pédagogique et didactique!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Travail coopératif</a:t>
            </a:r>
          </a:p>
          <a:p>
            <a:r>
              <a:rPr lang="fr-CA" dirty="0" smtClean="0"/>
              <a:t>Étude de cas</a:t>
            </a:r>
          </a:p>
          <a:p>
            <a:r>
              <a:rPr lang="fr-CA" dirty="0" smtClean="0"/>
              <a:t>Approches intégratives</a:t>
            </a:r>
          </a:p>
          <a:p>
            <a:r>
              <a:rPr lang="fr-CA" dirty="0" smtClean="0"/>
              <a:t>Approches </a:t>
            </a:r>
            <a:r>
              <a:rPr lang="fr-CA" dirty="0" err="1" smtClean="0"/>
              <a:t>orientantes</a:t>
            </a:r>
            <a:endParaRPr lang="fr-CA" dirty="0" smtClean="0"/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Démarche scientifique</a:t>
            </a:r>
          </a:p>
          <a:p>
            <a:r>
              <a:rPr lang="fr-CA" dirty="0" smtClean="0"/>
              <a:t>Démarche technologique</a:t>
            </a:r>
          </a:p>
          <a:p>
            <a:endParaRPr lang="fr-CA" dirty="0" smtClean="0"/>
          </a:p>
          <a:p>
            <a:r>
              <a:rPr lang="fr-CA" dirty="0" smtClean="0"/>
              <a:t>Clin d’œil  ;)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L’HEURE DE COLLE!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Brève présentation de l’activité et de ses variantes dans nos classes! </a:t>
            </a:r>
          </a:p>
          <a:p>
            <a:endParaRPr lang="fr-CA" dirty="0" smtClean="0"/>
          </a:p>
          <a:p>
            <a:r>
              <a:rPr lang="fr-CA" dirty="0" smtClean="0"/>
              <a:t>À l’action! </a:t>
            </a:r>
          </a:p>
          <a:p>
            <a:endParaRPr lang="fr-CA" dirty="0" smtClean="0"/>
          </a:p>
          <a:p>
            <a:r>
              <a:rPr lang="fr-CA" dirty="0" smtClean="0"/>
              <a:t>Retour sur les observations! 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cas qui vous seront utiles!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adhésifs synthétisés par les mollusques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Les résineux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Les pattes du gecko!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Informations sur la farine et le miel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RÉSUMÉ: étendu des possibilités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Actuel! </a:t>
            </a:r>
          </a:p>
          <a:p>
            <a:r>
              <a:rPr lang="fr-CA" dirty="0" smtClean="0"/>
              <a:t>ERE: Étude des problématiques suggérées par le PFEQ </a:t>
            </a:r>
            <a:r>
              <a:rPr lang="fr-CA" sz="2800" dirty="0" smtClean="0"/>
              <a:t>(particulièrement en 4</a:t>
            </a:r>
            <a:r>
              <a:rPr lang="fr-CA" sz="2800" baseline="30000" dirty="0" smtClean="0"/>
              <a:t>e</a:t>
            </a:r>
            <a:r>
              <a:rPr lang="fr-CA" sz="2800" dirty="0" smtClean="0"/>
              <a:t> sec.)</a:t>
            </a:r>
          </a:p>
          <a:p>
            <a:r>
              <a:rPr lang="fr-CA" dirty="0" smtClean="0"/>
              <a:t>Approche socioconstructiviste possible et souhaitable</a:t>
            </a:r>
          </a:p>
          <a:p>
            <a:r>
              <a:rPr lang="fr-CA" dirty="0" smtClean="0"/>
              <a:t>Approche </a:t>
            </a:r>
            <a:r>
              <a:rPr lang="fr-CA" dirty="0" err="1" smtClean="0"/>
              <a:t>orientante</a:t>
            </a:r>
            <a:endParaRPr lang="fr-CA" dirty="0" smtClean="0"/>
          </a:p>
          <a:p>
            <a:r>
              <a:rPr lang="fr-CA" dirty="0" smtClean="0"/>
              <a:t>Favorise l’intégration entre les univers</a:t>
            </a:r>
          </a:p>
          <a:p>
            <a:r>
              <a:rPr lang="fr-CA" dirty="0" smtClean="0"/>
              <a:t>Grand potentiel interdisciplinaire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umblr_kwawweLRg91qairmlo2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924944"/>
            <a:ext cx="3047748" cy="20358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BIOMIMÉTISME!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i="1" dirty="0" smtClean="0"/>
              <a:t>« L’intelligence de la nature, les ingénieurs s’y intéressent enfin » </a:t>
            </a:r>
            <a:r>
              <a:rPr lang="fr-CA" sz="1200" i="1" dirty="0" smtClean="0"/>
              <a:t>(Science &amp; vie, mai 2010, p. 46) 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5" name="Image 4" descr="tumblr_kwawweLRg91qairmlo1_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410998"/>
            <a:ext cx="4032448" cy="3024336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Présentation des documents!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Contenus du </a:t>
            </a:r>
            <a:r>
              <a:rPr lang="fr-CA" dirty="0" err="1" smtClean="0"/>
              <a:t>CD-rom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Dossier de presse</a:t>
            </a:r>
          </a:p>
          <a:p>
            <a:pPr lvl="1"/>
            <a:r>
              <a:rPr lang="fr-CA" dirty="0" smtClean="0"/>
              <a:t>Articles de Ghislain Samson </a:t>
            </a:r>
            <a:r>
              <a:rPr lang="fr-CA" dirty="0" err="1" smtClean="0"/>
              <a:t>Ph.D</a:t>
            </a:r>
            <a:r>
              <a:rPr lang="fr-CA" dirty="0" smtClean="0"/>
              <a:t>. </a:t>
            </a:r>
          </a:p>
          <a:p>
            <a:pPr lvl="1"/>
            <a:r>
              <a:rPr lang="fr-CA" dirty="0" smtClean="0"/>
              <a:t>Activité « L’Heure de colle » </a:t>
            </a:r>
          </a:p>
          <a:p>
            <a:pPr lvl="1"/>
            <a:r>
              <a:rPr lang="fr-CA" dirty="0" smtClean="0"/>
              <a:t>SAÉ sur l’énergie</a:t>
            </a:r>
          </a:p>
          <a:p>
            <a:pPr lvl="1"/>
            <a:r>
              <a:rPr lang="fr-CA" dirty="0" smtClean="0"/>
              <a:t>SAÉ sur le Biomimétisme</a:t>
            </a:r>
          </a:p>
          <a:p>
            <a:pPr lvl="1"/>
            <a:r>
              <a:rPr lang="fr-CA" dirty="0" smtClean="0"/>
              <a:t>Page de Navigation  (contenant les références et plus encore)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fr-CA" sz="7200" dirty="0" smtClean="0"/>
              <a:t>Merci énormément! </a:t>
            </a:r>
            <a:r>
              <a:rPr lang="fr-CA" sz="7200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fr-CA" sz="3500" dirty="0" smtClean="0">
                <a:solidFill>
                  <a:srgbClr val="FFFF00"/>
                </a:solidFill>
                <a:sym typeface="Wingdings" pitchFamily="2" charset="2"/>
                <a:hlinkClick r:id="rId2"/>
              </a:rPr>
              <a:t>Gabrielle.Dionne@uqtr.ca</a:t>
            </a:r>
            <a:endParaRPr lang="fr-CA" sz="3500" dirty="0" smtClean="0">
              <a:solidFill>
                <a:srgbClr val="FFFF00"/>
              </a:solidFill>
              <a:sym typeface="Wingdings" pitchFamily="2" charset="2"/>
            </a:endParaRPr>
          </a:p>
          <a:p>
            <a:pPr algn="ctr"/>
            <a:r>
              <a:rPr lang="fr-CA" sz="3500" smtClean="0">
                <a:solidFill>
                  <a:srgbClr val="FFFF00"/>
                </a:solidFill>
                <a:sym typeface="Wingdings" pitchFamily="2" charset="2"/>
                <a:hlinkClick r:id="rId3"/>
              </a:rPr>
              <a:t>genevieve-giroux@hotmail.com</a:t>
            </a:r>
            <a:endParaRPr lang="fr-CA" sz="3500" smtClean="0">
              <a:solidFill>
                <a:srgbClr val="FFFF00"/>
              </a:solidFill>
              <a:sym typeface="Wingdings" pitchFamily="2" charset="2"/>
            </a:endParaRPr>
          </a:p>
          <a:p>
            <a:pPr algn="ctr">
              <a:buNone/>
            </a:pPr>
            <a:endParaRPr lang="fr-CA" sz="3500" dirty="0" smtClean="0">
              <a:sym typeface="Wingdings" pitchFamily="2" charset="2"/>
            </a:endParaRPr>
          </a:p>
          <a:p>
            <a:pPr algn="ctr"/>
            <a:r>
              <a:rPr lang="fr-CA" sz="3500" dirty="0" smtClean="0">
                <a:sym typeface="Wingdings" pitchFamily="2" charset="2"/>
              </a:rPr>
              <a:t>Site pour dépôt des documents</a:t>
            </a:r>
          </a:p>
          <a:p>
            <a:pPr lvl="1" algn="ctr"/>
            <a:r>
              <a:rPr lang="fr-CA" dirty="0" smtClean="0">
                <a:hlinkClick r:id="rId4"/>
              </a:rPr>
              <a:t>http://www.uqtr.ca/Ghislain.Samson</a:t>
            </a:r>
            <a:endParaRPr lang="fr-CA" sz="3100" dirty="0" smtClean="0">
              <a:sym typeface="Wingdings" pitchFamily="2" charset="2"/>
            </a:endParaRPr>
          </a:p>
          <a:p>
            <a:endParaRPr lang="fr-CA" dirty="0" smtClean="0">
              <a:sym typeface="Wingdings" pitchFamily="2" charset="2"/>
            </a:endParaRP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i="1" dirty="0" smtClean="0"/>
              <a:t>« Les solution aux plus grands défis technologiques de l’humanité ont déjà été trouvées. Les plantes et les animaux fournissent des modèles parfaits pour les ingénieurs »</a:t>
            </a:r>
            <a:r>
              <a:rPr lang="fr-CA" i="1" dirty="0" smtClean="0"/>
              <a:t> </a:t>
            </a:r>
            <a:r>
              <a:rPr lang="fr-CA" sz="1200" i="1" dirty="0" smtClean="0"/>
              <a:t>(</a:t>
            </a:r>
            <a:r>
              <a:rPr lang="fr-CA" sz="1200" i="1" dirty="0" err="1" smtClean="0"/>
              <a:t>Benyus</a:t>
            </a:r>
            <a:r>
              <a:rPr lang="fr-CA" sz="1200" i="1" dirty="0" smtClean="0"/>
              <a:t>, Québec science, mai 2009, p.  26)</a:t>
            </a:r>
          </a:p>
          <a:p>
            <a:pPr>
              <a:buNone/>
            </a:pPr>
            <a:endParaRPr lang="fr-CA" i="1" dirty="0" smtClean="0"/>
          </a:p>
          <a:p>
            <a:endParaRPr lang="fr-CA" sz="1200" i="1" dirty="0" smtClean="0"/>
          </a:p>
          <a:p>
            <a:endParaRPr lang="fr-CA" i="1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BIOMIMÉTISME!</a:t>
            </a:r>
            <a:endParaRPr lang="fr-CA" dirty="0"/>
          </a:p>
        </p:txBody>
      </p:sp>
      <p:pic>
        <p:nvPicPr>
          <p:cNvPr id="6" name="Image 5" descr="batiment-termiti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789040"/>
            <a:ext cx="4762500" cy="2295525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BIOMIMÉTISME!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i="1" dirty="0" smtClean="0"/>
              <a:t>« La biologiste Janine </a:t>
            </a:r>
            <a:r>
              <a:rPr lang="fr-CA" sz="2800" i="1" dirty="0" err="1" smtClean="0"/>
              <a:t>Benyus</a:t>
            </a:r>
            <a:r>
              <a:rPr lang="fr-CA" sz="2800" i="1" dirty="0" smtClean="0"/>
              <a:t> y voit davantage qu’une sources d’inspiration et veut en faire une discipline scientifique à part entière, un mouvement écologique et la base d’une refonte de nos pratiques industrielles ». </a:t>
            </a:r>
            <a:r>
              <a:rPr lang="fr-CA" sz="1200" i="1" dirty="0" smtClean="0"/>
              <a:t>(</a:t>
            </a:r>
            <a:r>
              <a:rPr lang="fr-CA" sz="1200" i="1" dirty="0" err="1" smtClean="0"/>
              <a:t>Benyus</a:t>
            </a:r>
            <a:r>
              <a:rPr lang="fr-CA" sz="1200" i="1" dirty="0" smtClean="0"/>
              <a:t>, Québec science, mai 2009, p. 27)</a:t>
            </a:r>
          </a:p>
          <a:p>
            <a:pPr>
              <a:buNone/>
            </a:pPr>
            <a:endParaRPr lang="fr-CA" sz="1200" i="1" dirty="0" smtClean="0"/>
          </a:p>
          <a:p>
            <a:endParaRPr lang="fr-CA" sz="1200" i="1" dirty="0" smtClean="0"/>
          </a:p>
          <a:p>
            <a:r>
              <a:rPr lang="fr-CA" sz="2800" i="1" dirty="0" smtClean="0"/>
              <a:t>« C’est une méthodologie de résolution de problèmes »</a:t>
            </a:r>
          </a:p>
          <a:p>
            <a:pPr>
              <a:buNone/>
            </a:pPr>
            <a:r>
              <a:rPr lang="fr-CA" sz="1200" i="1" dirty="0" smtClean="0"/>
              <a:t>		(</a:t>
            </a:r>
            <a:r>
              <a:rPr lang="fr-CA" sz="1200" i="1" dirty="0" err="1" smtClean="0"/>
              <a:t>Benyus</a:t>
            </a:r>
            <a:r>
              <a:rPr lang="fr-CA" sz="1200" i="1" dirty="0" smtClean="0"/>
              <a:t>, Québec science, mai 2009</a:t>
            </a:r>
            <a:r>
              <a:rPr lang="fr-CA" sz="1200" i="1" smtClean="0"/>
              <a:t>, p. </a:t>
            </a:r>
            <a:r>
              <a:rPr lang="fr-CA" sz="1200" i="1" dirty="0" smtClean="0"/>
              <a:t>27)</a:t>
            </a:r>
          </a:p>
          <a:p>
            <a:endParaRPr lang="fr-CA" sz="1200" i="1" dirty="0" smtClean="0"/>
          </a:p>
          <a:p>
            <a:endParaRPr lang="fr-CA" sz="1200" dirty="0" smtClean="0"/>
          </a:p>
          <a:p>
            <a:pPr>
              <a:buFont typeface="Wingdings" pitchFamily="2" charset="2"/>
              <a:buChar char="§"/>
            </a:pPr>
            <a:endParaRPr lang="fr-CA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BIOMIMÉTISME!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Notre définition:  « discipline qui vise à imiter et s’inspirer de la nature pour concevoir de nouvelles technologies » </a:t>
            </a:r>
            <a:r>
              <a:rPr lang="fr-CA" sz="1500" dirty="0" smtClean="0"/>
              <a:t>(traduction libre)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Imitation: </a:t>
            </a:r>
          </a:p>
          <a:p>
            <a:pPr lvl="1"/>
            <a:r>
              <a:rPr lang="fr-CA" dirty="0" smtClean="0"/>
              <a:t>De formes</a:t>
            </a:r>
          </a:p>
          <a:p>
            <a:pPr lvl="1"/>
            <a:r>
              <a:rPr lang="fr-CA" dirty="0" smtClean="0"/>
              <a:t>De procédés</a:t>
            </a:r>
          </a:p>
          <a:p>
            <a:pPr lvl="1"/>
            <a:r>
              <a:rPr lang="fr-CA" dirty="0" smtClean="0"/>
              <a:t>De stratégies</a:t>
            </a:r>
          </a:p>
          <a:p>
            <a:pPr lvl="1"/>
            <a:r>
              <a:rPr lang="fr-CA" dirty="0" smtClean="0"/>
              <a:t>Du fonctionnement des écosystèmes</a:t>
            </a:r>
          </a:p>
          <a:p>
            <a:pPr lvl="1"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BIOMIMÉTISME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smtClean="0"/>
              <a:t>Popularité croissante!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Fabrication de matériaux </a:t>
            </a:r>
            <a:r>
              <a:rPr lang="fr-CA" sz="2400" i="1" dirty="0" smtClean="0"/>
              <a:t>(Science &amp; vie, mai 2010)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Transparents </a:t>
            </a:r>
            <a:r>
              <a:rPr lang="fr-CA" i="1" dirty="0" smtClean="0"/>
              <a:t>(diatomées vs verre)</a:t>
            </a:r>
          </a:p>
          <a:p>
            <a:pPr lvl="1"/>
            <a:r>
              <a:rPr lang="fr-CA" dirty="0" smtClean="0"/>
              <a:t>Adhésifs </a:t>
            </a:r>
            <a:r>
              <a:rPr lang="fr-CA" i="1" dirty="0" smtClean="0"/>
              <a:t>(moules vs colle)</a:t>
            </a:r>
          </a:p>
          <a:p>
            <a:pPr lvl="1"/>
            <a:r>
              <a:rPr lang="fr-CA" dirty="0" smtClean="0"/>
              <a:t>Producteurs d’énergie </a:t>
            </a:r>
            <a:r>
              <a:rPr lang="fr-CA" i="1" dirty="0" smtClean="0"/>
              <a:t>(autotrophes vs panneaux photovoltaïques)</a:t>
            </a:r>
          </a:p>
          <a:p>
            <a:pPr lvl="1"/>
            <a:r>
              <a:rPr lang="fr-CA" dirty="0" smtClean="0"/>
              <a:t>Solides </a:t>
            </a:r>
            <a:r>
              <a:rPr lang="fr-CA" i="1" dirty="0" smtClean="0"/>
              <a:t>(corail vs béton )</a:t>
            </a:r>
          </a:p>
          <a:p>
            <a:pPr lvl="1"/>
            <a:r>
              <a:rPr lang="fr-CA" dirty="0" smtClean="0"/>
              <a:t>Incassables </a:t>
            </a:r>
            <a:r>
              <a:rPr lang="fr-CA" i="1" dirty="0" smtClean="0"/>
              <a:t>(mollusques nacriers vs céramiques de blindage)</a:t>
            </a:r>
          </a:p>
          <a:p>
            <a:pPr lvl="1"/>
            <a:r>
              <a:rPr lang="fr-CA" dirty="0" smtClean="0"/>
              <a:t>Résistants </a:t>
            </a:r>
            <a:r>
              <a:rPr lang="fr-CA" i="1" dirty="0" smtClean="0"/>
              <a:t>(toiles d’araignée vs fils d’acier)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Vision </a:t>
            </a:r>
            <a:r>
              <a:rPr lang="fr-CA" dirty="0" err="1" smtClean="0"/>
              <a:t>écosystémique</a:t>
            </a:r>
            <a:r>
              <a:rPr lang="fr-CA" dirty="0" smtClean="0"/>
              <a:t> des entreprises et des usines</a:t>
            </a:r>
          </a:p>
          <a:p>
            <a:pPr>
              <a:buNone/>
            </a:pPr>
            <a:endParaRPr lang="fr-CA" dirty="0" smtClean="0"/>
          </a:p>
          <a:p>
            <a:pPr lvl="1">
              <a:buNone/>
            </a:pPr>
            <a:endParaRPr lang="fr-CA" dirty="0" smtClean="0"/>
          </a:p>
          <a:p>
            <a:pPr lvl="1">
              <a:buNone/>
            </a:pP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Biomimicry Institute…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BIOMIMICRY INSTITUTE (BI): </a:t>
            </a:r>
            <a:r>
              <a:rPr lang="fr-CA" i="1" dirty="0" smtClean="0"/>
              <a:t>« </a:t>
            </a:r>
            <a:r>
              <a:rPr lang="fr-CA" i="1" dirty="0" err="1" smtClean="0"/>
              <a:t>What</a:t>
            </a:r>
            <a:r>
              <a:rPr lang="fr-CA" i="1" dirty="0" smtClean="0"/>
              <a:t> </a:t>
            </a:r>
            <a:r>
              <a:rPr lang="fr-CA" i="1" dirty="0" err="1" smtClean="0"/>
              <a:t>esle</a:t>
            </a:r>
            <a:r>
              <a:rPr lang="fr-CA" i="1" dirty="0" smtClean="0"/>
              <a:t> </a:t>
            </a:r>
            <a:r>
              <a:rPr lang="fr-CA" i="1" dirty="0" err="1" smtClean="0"/>
              <a:t>could</a:t>
            </a:r>
            <a:r>
              <a:rPr lang="fr-CA" i="1" dirty="0" smtClean="0"/>
              <a:t> nature </a:t>
            </a:r>
            <a:r>
              <a:rPr lang="fr-CA" i="1" dirty="0" err="1" smtClean="0"/>
              <a:t>teach</a:t>
            </a:r>
            <a:r>
              <a:rPr lang="fr-CA" i="1" dirty="0" smtClean="0"/>
              <a:t> us ?»</a:t>
            </a:r>
          </a:p>
          <a:p>
            <a:pPr>
              <a:buNone/>
            </a:pPr>
            <a:endParaRPr lang="fr-CA" dirty="0" smtClean="0"/>
          </a:p>
          <a:p>
            <a:pPr lvl="1"/>
            <a:r>
              <a:rPr lang="fr-CA" dirty="0" smtClean="0"/>
              <a:t>Mandat: « promouvoir le BIOMIMÉTISME et le respect de la biodiversité » </a:t>
            </a:r>
            <a:r>
              <a:rPr lang="fr-CA" sz="2100" i="1" dirty="0" smtClean="0"/>
              <a:t>(traduction libre)</a:t>
            </a:r>
          </a:p>
          <a:p>
            <a:pPr lvl="1">
              <a:buNone/>
            </a:pPr>
            <a:endParaRPr lang="fr-CA" dirty="0" smtClean="0"/>
          </a:p>
          <a:p>
            <a:pPr lvl="1"/>
            <a:r>
              <a:rPr lang="fr-CA" dirty="0" smtClean="0"/>
              <a:t>Site WEB: </a:t>
            </a:r>
            <a:r>
              <a:rPr lang="fr-CA" dirty="0" smtClean="0">
                <a:hlinkClick r:id="rId2"/>
              </a:rPr>
              <a:t>www.biomimicryinstitute.org/</a:t>
            </a:r>
            <a:endParaRPr lang="fr-CA" dirty="0" smtClean="0"/>
          </a:p>
          <a:p>
            <a:pPr lvl="2"/>
            <a:r>
              <a:rPr lang="fr-CA" dirty="0" smtClean="0"/>
              <a:t>Forêts tropicales</a:t>
            </a:r>
          </a:p>
          <a:p>
            <a:pPr lvl="2"/>
            <a:r>
              <a:rPr lang="fr-CA" i="1" dirty="0" err="1" smtClean="0"/>
              <a:t>Ask</a:t>
            </a:r>
            <a:r>
              <a:rPr lang="fr-CA" i="1" dirty="0" smtClean="0"/>
              <a:t> nature : « How </a:t>
            </a:r>
            <a:r>
              <a:rPr lang="fr-CA" i="1" dirty="0" err="1" smtClean="0"/>
              <a:t>would</a:t>
            </a:r>
            <a:r>
              <a:rPr lang="fr-CA" i="1" dirty="0" smtClean="0"/>
              <a:t> nature </a:t>
            </a:r>
            <a:r>
              <a:rPr lang="fr-CA" i="1" dirty="0" err="1" smtClean="0"/>
              <a:t>solve</a:t>
            </a:r>
            <a:r>
              <a:rPr lang="fr-CA" i="1" dirty="0" smtClean="0"/>
              <a:t> green building challenges? »</a:t>
            </a:r>
          </a:p>
          <a:p>
            <a:pPr>
              <a:buNone/>
            </a:pPr>
            <a:endParaRPr lang="fr-CA" dirty="0" smtClean="0"/>
          </a:p>
          <a:p>
            <a:pPr lvl="1"/>
            <a:endParaRPr lang="fr-CA" dirty="0"/>
          </a:p>
        </p:txBody>
      </p:sp>
      <p:pic>
        <p:nvPicPr>
          <p:cNvPr id="6" name="Image 5" descr="Biomimicry_Institute_Report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656184" cy="128078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sources…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>
              <a:hlinkClick r:id="rId2"/>
            </a:endParaRPr>
          </a:p>
          <a:p>
            <a:r>
              <a:rPr lang="fr-CA" dirty="0" err="1" smtClean="0"/>
              <a:t>Biomimicry</a:t>
            </a:r>
            <a:r>
              <a:rPr lang="fr-CA" dirty="0" smtClean="0"/>
              <a:t> </a:t>
            </a:r>
            <a:r>
              <a:rPr lang="fr-CA" dirty="0" err="1" smtClean="0"/>
              <a:t>Guild</a:t>
            </a:r>
            <a:r>
              <a:rPr lang="fr-CA" dirty="0" smtClean="0"/>
              <a:t> (projet de la BI) </a:t>
            </a:r>
          </a:p>
          <a:p>
            <a:pPr lvl="1"/>
            <a:r>
              <a:rPr lang="fr-CA" dirty="0" smtClean="0"/>
              <a:t>Site web: </a:t>
            </a:r>
            <a:r>
              <a:rPr lang="fr-CA" dirty="0" smtClean="0">
                <a:hlinkClick r:id="rId3"/>
              </a:rPr>
              <a:t>www.biomimicryguild.com</a:t>
            </a:r>
            <a:endParaRPr lang="fr-CA" dirty="0" smtClean="0"/>
          </a:p>
          <a:p>
            <a:pPr lvl="1">
              <a:buNone/>
            </a:pPr>
            <a:endParaRPr lang="fr-CA" dirty="0" smtClean="0"/>
          </a:p>
          <a:p>
            <a:r>
              <a:rPr lang="fr-CA" dirty="0" err="1" smtClean="0"/>
              <a:t>Biomimicry</a:t>
            </a:r>
            <a:r>
              <a:rPr lang="fr-CA" dirty="0" smtClean="0"/>
              <a:t> Europa</a:t>
            </a:r>
          </a:p>
          <a:p>
            <a:pPr lvl="1"/>
            <a:r>
              <a:rPr lang="fr-CA" dirty="0" smtClean="0"/>
              <a:t>Site WEB : </a:t>
            </a:r>
            <a:r>
              <a:rPr lang="fr-CA" dirty="0" smtClean="0">
                <a:hlinkClick r:id="rId4"/>
              </a:rPr>
              <a:t>www.biomimicryeuropa.org/</a:t>
            </a:r>
            <a:endParaRPr lang="fr-CA" dirty="0" smtClean="0"/>
          </a:p>
          <a:p>
            <a:pPr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APSQ 2010-Dionne &amp; Giroux, supervisées par Ghislain Samson Ph.D.</a:t>
            </a:r>
            <a:endParaRPr lang="fr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3153</TotalTime>
  <Words>995</Words>
  <Application>Microsoft Office PowerPoint</Application>
  <PresentationFormat>Affichage à l'écran (4:3)</PresentationFormat>
  <Paragraphs>240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Module</vt:lpstr>
      <vt:lpstr>La technologie, c’est dans notre nature:  le cas du biomimétisme! </vt:lpstr>
      <vt:lpstr>Aujourd’hui!</vt:lpstr>
      <vt:lpstr>Le BIOMIMÉTISME!</vt:lpstr>
      <vt:lpstr>Le BIOMIMÉTISME!</vt:lpstr>
      <vt:lpstr>Le BIOMIMÉTISME!</vt:lpstr>
      <vt:lpstr>Le BIOMIMÉTISME!</vt:lpstr>
      <vt:lpstr>Le BIOMIMÉTISME</vt:lpstr>
      <vt:lpstr>Biomimicry Institute… </vt:lpstr>
      <vt:lpstr>Autres sources…</vt:lpstr>
      <vt:lpstr>Potentiel pédagogique et didactique! </vt:lpstr>
      <vt:lpstr>Les succès du biomimétisme! </vt:lpstr>
      <vt:lpstr>Idées reliées</vt:lpstr>
      <vt:lpstr>Les succès du biomimétisme! </vt:lpstr>
      <vt:lpstr>Idées reliées</vt:lpstr>
      <vt:lpstr>Les succès du biomimétisme! </vt:lpstr>
      <vt:lpstr>Les idées reliées</vt:lpstr>
      <vt:lpstr>Les succès du biomimétisme! </vt:lpstr>
      <vt:lpstr>Idées reliées</vt:lpstr>
      <vt:lpstr>Les succès du biomimétisme! </vt:lpstr>
      <vt:lpstr>Idées reliées</vt:lpstr>
      <vt:lpstr>Les succès du biomimétisme! </vt:lpstr>
      <vt:lpstr>Les idées reliées</vt:lpstr>
      <vt:lpstr>Les succès du biomimétisme!</vt:lpstr>
      <vt:lpstr>Les idées reliées</vt:lpstr>
      <vt:lpstr>Les succès du biomimétisme! </vt:lpstr>
      <vt:lpstr>Potentiel pédagogique et didactique!</vt:lpstr>
      <vt:lpstr>L’HEURE DE COLLE!</vt:lpstr>
      <vt:lpstr>Les cas qui vous seront utiles!</vt:lpstr>
      <vt:lpstr>RÉSUMÉ: étendu des possibilités</vt:lpstr>
      <vt:lpstr>Présentation des documents!</vt:lpstr>
      <vt:lpstr>Conclusion…</vt:lpstr>
    </vt:vector>
  </TitlesOfParts>
  <Company>UQTR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technologie, c’est dans notre nature:  le cas du biomimétisme!</dc:title>
  <dc:creator>FQRSC_Samson</dc:creator>
  <cp:lastModifiedBy>Gabrielle</cp:lastModifiedBy>
  <cp:revision>106</cp:revision>
  <dcterms:created xsi:type="dcterms:W3CDTF">2010-10-27T14:12:57Z</dcterms:created>
  <dcterms:modified xsi:type="dcterms:W3CDTF">2010-11-04T23:16:33Z</dcterms:modified>
</cp:coreProperties>
</file>