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72" r:id="rId11"/>
    <p:sldId id="266" r:id="rId12"/>
    <p:sldId id="267" r:id="rId13"/>
    <p:sldId id="269" r:id="rId14"/>
    <p:sldId id="268" r:id="rId15"/>
    <p:sldId id="270" r:id="rId16"/>
    <p:sldId id="271" r:id="rId17"/>
    <p:sldId id="273" r:id="rId18"/>
    <p:sldId id="274" r:id="rId19"/>
    <p:sldId id="275" r:id="rId20"/>
    <p:sldId id="278" r:id="rId21"/>
    <p:sldId id="276" r:id="rId22"/>
    <p:sldId id="277"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4C265-4CDD-4BCF-A4EF-BC696E4FFC59}" type="datetimeFigureOut">
              <a:rPr lang="fr-CA" smtClean="0"/>
              <a:t>2012-11-11</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861F1F-2F96-48A7-8313-A19249AE33B1}" type="slidenum">
              <a:rPr lang="fr-CA" smtClean="0"/>
              <a:t>‹N°›</a:t>
            </a:fld>
            <a:endParaRPr lang="fr-CA"/>
          </a:p>
        </p:txBody>
      </p:sp>
    </p:spTree>
    <p:extLst>
      <p:ext uri="{BB962C8B-B14F-4D97-AF65-F5344CB8AC3E}">
        <p14:creationId xmlns:p14="http://schemas.microsoft.com/office/powerpoint/2010/main" val="388531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3E16FA74-115A-4775-8E7A-E763458BF28B}" type="datetime1">
              <a:rPr lang="fr-CA" smtClean="0"/>
              <a:t>2012-11-11</a:t>
            </a:fld>
            <a:endParaRPr lang="fr-CA"/>
          </a:p>
        </p:txBody>
      </p:sp>
      <p:sp>
        <p:nvSpPr>
          <p:cNvPr id="19" name="Footer Placeholder 18"/>
          <p:cNvSpPr>
            <a:spLocks noGrp="1"/>
          </p:cNvSpPr>
          <p:nvPr>
            <p:ph type="ftr" sz="quarter" idx="11"/>
          </p:nvPr>
        </p:nvSpPr>
        <p:spPr/>
        <p:txBody>
          <a:bodyPr/>
          <a:lstStyle/>
          <a:p>
            <a:endParaRPr lang="fr-CA"/>
          </a:p>
        </p:txBody>
      </p:sp>
      <p:sp>
        <p:nvSpPr>
          <p:cNvPr id="27" name="Slide Number Placeholder 26"/>
          <p:cNvSpPr>
            <a:spLocks noGrp="1"/>
          </p:cNvSpPr>
          <p:nvPr>
            <p:ph type="sldNum" sz="quarter" idx="12"/>
          </p:nvPr>
        </p:nvSpPr>
        <p:spPr/>
        <p:txBody>
          <a:bodyPr/>
          <a:lstStyle/>
          <a:p>
            <a:fld id="{9AC2F42D-E839-4C93-B9D6-69D2D0C37A1A}"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20CD012-8E36-48DE-BFE7-DF4FF7DAC232}" type="datetime1">
              <a:rPr lang="fr-CA" smtClean="0"/>
              <a:t>2012-11-11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C2F42D-E839-4C93-B9D6-69D2D0C37A1A}"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A6C1F022-9821-4CB7-A869-0EF922D12919}" type="datetime1">
              <a:rPr lang="fr-CA" smtClean="0"/>
              <a:t>2012-11-11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C2F42D-E839-4C93-B9D6-69D2D0C37A1A}"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CF5359A8-8847-46A8-81E9-8DD5C7E54998}" type="datetime1">
              <a:rPr lang="fr-CA" smtClean="0"/>
              <a:t>2012-11-11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C2F42D-E839-4C93-B9D6-69D2D0C37A1A}"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557940CF-5DC8-4E4C-8AAB-57DFA2490BB1}" type="datetime1">
              <a:rPr lang="fr-CA" smtClean="0"/>
              <a:t>2012-11-11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AC2F42D-E839-4C93-B9D6-69D2D0C37A1A}"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C1B69992-267E-47CB-A3A4-49CDD1EDB064}" type="datetime1">
              <a:rPr lang="fr-CA" smtClean="0"/>
              <a:t>2012-11-11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AC2F42D-E839-4C93-B9D6-69D2D0C37A1A}"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828249E6-EC7F-4C9B-B0B0-D0F6AB36214F}" type="datetime1">
              <a:rPr lang="fr-CA" smtClean="0"/>
              <a:t>2012-11-11</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AC2F42D-E839-4C93-B9D6-69D2D0C37A1A}"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D9FCE6DD-66D8-4354-AB17-D4612D0F7A1D}" type="datetime1">
              <a:rPr lang="fr-CA" smtClean="0"/>
              <a:t>2012-11-11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AC2F42D-E839-4C93-B9D6-69D2D0C37A1A}"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AB399-117C-4B24-883E-20655FA39599}" type="datetime1">
              <a:rPr lang="fr-CA" smtClean="0"/>
              <a:t>2012-11-11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AC2F42D-E839-4C93-B9D6-69D2D0C37A1A}"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DBEC0646-3E6D-4EC6-A32E-630C08F2A0AF}" type="datetime1">
              <a:rPr lang="fr-CA" smtClean="0"/>
              <a:t>2012-11-11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AC2F42D-E839-4C93-B9D6-69D2D0C37A1A}"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0E6655E3-3E98-4DDC-AC3E-184F97BB1BCB}" type="datetime1">
              <a:rPr lang="fr-CA" smtClean="0"/>
              <a:t>2012-11-11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a:xfrm>
            <a:off x="8077200" y="6356350"/>
            <a:ext cx="609600" cy="365125"/>
          </a:xfrm>
        </p:spPr>
        <p:txBody>
          <a:bodyPr/>
          <a:lstStyle/>
          <a:p>
            <a:fld id="{9AC2F42D-E839-4C93-B9D6-69D2D0C37A1A}" type="slidenum">
              <a:rPr lang="fr-CA" smtClean="0"/>
              <a:t>‹N°›</a:t>
            </a:fld>
            <a:endParaRPr lang="fr-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68C90AC-1E2A-4F94-BDBA-1E18B10239F9}" type="datetime1">
              <a:rPr lang="fr-CA" smtClean="0"/>
              <a:t>2012-11-11</a:t>
            </a:fld>
            <a:endParaRPr lang="fr-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AC2F42D-E839-4C93-B9D6-69D2D0C37A1A}" type="slidenum">
              <a:rPr lang="fr-CA" smtClean="0"/>
              <a:t>‹N°›</a:t>
            </a:fld>
            <a:endParaRPr lang="fr-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atlasamphibiensreptiles.qc.ca/index.php?option=com_content&amp;view=article&amp;id=89"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2.bin"/><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3.wmf"/><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Les poissons ou le monde marin</a:t>
            </a:r>
            <a:endParaRPr lang="fr-CA" dirty="0"/>
          </a:p>
        </p:txBody>
      </p:sp>
      <p:sp>
        <p:nvSpPr>
          <p:cNvPr id="3" name="Sous-titre 2"/>
          <p:cNvSpPr>
            <a:spLocks noGrp="1"/>
          </p:cNvSpPr>
          <p:nvPr>
            <p:ph type="subTitle" idx="1"/>
          </p:nvPr>
        </p:nvSpPr>
        <p:spPr/>
        <p:txBody>
          <a:bodyPr/>
          <a:lstStyle/>
          <a:p>
            <a:r>
              <a:rPr lang="fr-CA" dirty="0" smtClean="0"/>
              <a:t>Avez-vous déjà entendu ce </a:t>
            </a:r>
            <a:r>
              <a:rPr lang="fr-CA" dirty="0"/>
              <a:t>mot ? Que signifie le mot marin ? </a:t>
            </a:r>
          </a:p>
        </p:txBody>
      </p:sp>
      <p:sp>
        <p:nvSpPr>
          <p:cNvPr id="4" name="ZoneTexte 3"/>
          <p:cNvSpPr txBox="1"/>
          <p:nvPr/>
        </p:nvSpPr>
        <p:spPr>
          <a:xfrm>
            <a:off x="1547664" y="5301208"/>
            <a:ext cx="5976664" cy="646331"/>
          </a:xfrm>
          <a:prstGeom prst="rect">
            <a:avLst/>
          </a:prstGeom>
          <a:noFill/>
        </p:spPr>
        <p:txBody>
          <a:bodyPr wrap="square" rtlCol="0">
            <a:spAutoFit/>
          </a:bodyPr>
          <a:lstStyle/>
          <a:p>
            <a:r>
              <a:rPr lang="fr-CA" dirty="0" smtClean="0">
                <a:solidFill>
                  <a:srgbClr val="7030A0"/>
                </a:solidFill>
              </a:rPr>
              <a:t>Ghislain Samson</a:t>
            </a:r>
            <a:r>
              <a:rPr lang="fr-CA" smtClean="0">
                <a:solidFill>
                  <a:srgbClr val="7030A0"/>
                </a:solidFill>
              </a:rPr>
              <a:t>, UQTR</a:t>
            </a:r>
          </a:p>
          <a:p>
            <a:r>
              <a:rPr lang="fr-CA" smtClean="0">
                <a:solidFill>
                  <a:srgbClr val="7030A0"/>
                </a:solidFill>
              </a:rPr>
              <a:t>École </a:t>
            </a:r>
            <a:r>
              <a:rPr lang="fr-CA" dirty="0" smtClean="0">
                <a:solidFill>
                  <a:srgbClr val="7030A0"/>
                </a:solidFill>
              </a:rPr>
              <a:t>Ste-Flore de Grand-Mère, le mercredi 13 juin 2012</a:t>
            </a:r>
            <a:endParaRPr lang="fr-CA" dirty="0">
              <a:solidFill>
                <a:srgbClr val="7030A0"/>
              </a:solidFill>
            </a:endParaRPr>
          </a:p>
        </p:txBody>
      </p:sp>
      <p:sp>
        <p:nvSpPr>
          <p:cNvPr id="5" name="Espace réservé du numéro de diapositive 4"/>
          <p:cNvSpPr>
            <a:spLocks noGrp="1"/>
          </p:cNvSpPr>
          <p:nvPr>
            <p:ph type="sldNum" sz="quarter" idx="12"/>
          </p:nvPr>
        </p:nvSpPr>
        <p:spPr/>
        <p:txBody>
          <a:bodyPr/>
          <a:lstStyle/>
          <a:p>
            <a:fld id="{9AC2F42D-E839-4C93-B9D6-69D2D0C37A1A}" type="slidenum">
              <a:rPr lang="fr-CA" smtClean="0"/>
              <a:t>1</a:t>
            </a:fld>
            <a:endParaRPr lang="fr-CA"/>
          </a:p>
        </p:txBody>
      </p:sp>
    </p:spTree>
    <p:extLst>
      <p:ext uri="{BB962C8B-B14F-4D97-AF65-F5344CB8AC3E}">
        <p14:creationId xmlns:p14="http://schemas.microsoft.com/office/powerpoint/2010/main" val="4244441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Le saumon </a:t>
            </a:r>
            <a:r>
              <a:rPr lang="fr-CA" dirty="0" err="1" smtClean="0"/>
              <a:t>vit-il</a:t>
            </a:r>
            <a:r>
              <a:rPr lang="fr-CA" dirty="0" smtClean="0"/>
              <a:t> en eau douce ou en eau salée (mer) ?</a:t>
            </a:r>
            <a:endParaRPr lang="fr-CA" dirty="0"/>
          </a:p>
        </p:txBody>
      </p:sp>
      <p:sp>
        <p:nvSpPr>
          <p:cNvPr id="3" name="Espace réservé du contenu 2"/>
          <p:cNvSpPr>
            <a:spLocks noGrp="1"/>
          </p:cNvSpPr>
          <p:nvPr>
            <p:ph idx="1"/>
          </p:nvPr>
        </p:nvSpPr>
        <p:spPr/>
        <p:txBody>
          <a:bodyPr/>
          <a:lstStyle/>
          <a:p>
            <a:r>
              <a:rPr lang="fr-FR" dirty="0"/>
              <a:t>Le saumon est un poisson anadrome : il naît en eau douce dans des eaux courantes près des sources, et descend jusqu'à la mer où il vit parfois plusieurs années, puis retourne dans le fleuve dans lequel il est né pour frayer (se reproduire). </a:t>
            </a:r>
            <a:endParaRPr lang="fr-CA" dirty="0"/>
          </a:p>
          <a:p>
            <a:endParaRPr lang="fr-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581128"/>
            <a:ext cx="604867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9AC2F42D-E839-4C93-B9D6-69D2D0C37A1A}" type="slidenum">
              <a:rPr lang="fr-CA" smtClean="0"/>
              <a:t>10</a:t>
            </a:fld>
            <a:endParaRPr lang="fr-CA"/>
          </a:p>
        </p:txBody>
      </p:sp>
    </p:spTree>
    <p:extLst>
      <p:ext uri="{BB962C8B-B14F-4D97-AF65-F5344CB8AC3E}">
        <p14:creationId xmlns:p14="http://schemas.microsoft.com/office/powerpoint/2010/main" val="4107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Qu’est-ce que c’est ?</a:t>
            </a:r>
            <a:endParaRPr lang="fr-C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1523" y="2506072"/>
            <a:ext cx="3780953" cy="324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MCj015120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068960"/>
            <a:ext cx="18383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9AC2F42D-E839-4C93-B9D6-69D2D0C37A1A}" type="slidenum">
              <a:rPr lang="fr-CA" smtClean="0"/>
              <a:t>11</a:t>
            </a:fld>
            <a:endParaRPr lang="fr-CA"/>
          </a:p>
        </p:txBody>
      </p:sp>
    </p:spTree>
    <p:extLst>
      <p:ext uri="{BB962C8B-B14F-4D97-AF65-F5344CB8AC3E}">
        <p14:creationId xmlns:p14="http://schemas.microsoft.com/office/powerpoint/2010/main" val="49630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Picture 4" descr="marmoratus_cret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86400" y="2209800"/>
            <a:ext cx="3422650" cy="3641725"/>
          </a:xfrm>
          <a:prstGeom prst="rect">
            <a:avLst/>
          </a:prstGeom>
        </p:spPr>
      </p:pic>
      <p:pic>
        <p:nvPicPr>
          <p:cNvPr id="6" name="Picture 4" descr="tortu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39752" y="3717032"/>
            <a:ext cx="2376487" cy="3048000"/>
          </a:xfrm>
          <a:prstGeom prst="rect">
            <a:avLst/>
          </a:prstGeom>
        </p:spPr>
      </p:pic>
      <p:sp>
        <p:nvSpPr>
          <p:cNvPr id="7" name="Espace réservé du contenu 6"/>
          <p:cNvSpPr>
            <a:spLocks noGrp="1"/>
          </p:cNvSpPr>
          <p:nvPr>
            <p:ph idx="1"/>
          </p:nvPr>
        </p:nvSpPr>
        <p:spPr/>
        <p:txBody>
          <a:bodyPr/>
          <a:lstStyle/>
          <a:p>
            <a:endParaRPr lang="fr-CA"/>
          </a:p>
        </p:txBody>
      </p:sp>
      <p:sp>
        <p:nvSpPr>
          <p:cNvPr id="3" name="Espace réservé du numéro de diapositive 2"/>
          <p:cNvSpPr>
            <a:spLocks noGrp="1"/>
          </p:cNvSpPr>
          <p:nvPr>
            <p:ph type="sldNum" sz="quarter" idx="12"/>
          </p:nvPr>
        </p:nvSpPr>
        <p:spPr/>
        <p:txBody>
          <a:bodyPr/>
          <a:lstStyle/>
          <a:p>
            <a:fld id="{9AC2F42D-E839-4C93-B9D6-69D2D0C37A1A}" type="slidenum">
              <a:rPr lang="fr-CA" smtClean="0"/>
              <a:t>12</a:t>
            </a:fld>
            <a:endParaRPr lang="fr-CA"/>
          </a:p>
        </p:txBody>
      </p:sp>
    </p:spTree>
    <p:extLst>
      <p:ext uri="{BB962C8B-B14F-4D97-AF65-F5344CB8AC3E}">
        <p14:creationId xmlns:p14="http://schemas.microsoft.com/office/powerpoint/2010/main" val="411401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Picture 5" descr="salamandre maculé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4581128"/>
            <a:ext cx="3873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desit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5536" y="1844824"/>
            <a:ext cx="3810000" cy="2832100"/>
          </a:xfrm>
          <a:prstGeom prst="rect">
            <a:avLst/>
          </a:prstGeom>
        </p:spPr>
      </p:pic>
      <p:sp>
        <p:nvSpPr>
          <p:cNvPr id="3" name="Espace réservé du numéro de diapositive 2"/>
          <p:cNvSpPr>
            <a:spLocks noGrp="1"/>
          </p:cNvSpPr>
          <p:nvPr>
            <p:ph type="sldNum" sz="quarter" idx="12"/>
          </p:nvPr>
        </p:nvSpPr>
        <p:spPr/>
        <p:txBody>
          <a:bodyPr/>
          <a:lstStyle/>
          <a:p>
            <a:fld id="{9AC2F42D-E839-4C93-B9D6-69D2D0C37A1A}" type="slidenum">
              <a:rPr lang="fr-CA" smtClean="0"/>
              <a:t>13</a:t>
            </a:fld>
            <a:endParaRPr lang="fr-CA"/>
          </a:p>
        </p:txBody>
      </p:sp>
    </p:spTree>
    <p:extLst>
      <p:ext uri="{BB962C8B-B14F-4D97-AF65-F5344CB8AC3E}">
        <p14:creationId xmlns:p14="http://schemas.microsoft.com/office/powerpoint/2010/main" val="1843525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5" name="Picture 13" descr="nov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584" y="4388768"/>
            <a:ext cx="3451225" cy="2217738"/>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6"/>
          <p:cNvSpPr>
            <a:spLocks noGrp="1"/>
          </p:cNvSpPr>
          <p:nvPr>
            <p:ph idx="1"/>
          </p:nvPr>
        </p:nvSpPr>
        <p:spPr/>
        <p:txBody>
          <a:bodyPr/>
          <a:lstStyle/>
          <a:p>
            <a:endParaRPr lang="fr-CA" dirty="0"/>
          </a:p>
        </p:txBody>
      </p:sp>
      <p:sp>
        <p:nvSpPr>
          <p:cNvPr id="3" name="Espace réservé du numéro de diapositive 2"/>
          <p:cNvSpPr>
            <a:spLocks noGrp="1"/>
          </p:cNvSpPr>
          <p:nvPr>
            <p:ph type="sldNum" sz="quarter" idx="12"/>
          </p:nvPr>
        </p:nvSpPr>
        <p:spPr/>
        <p:txBody>
          <a:bodyPr/>
          <a:lstStyle/>
          <a:p>
            <a:fld id="{9AC2F42D-E839-4C93-B9D6-69D2D0C37A1A}" type="slidenum">
              <a:rPr lang="fr-CA" smtClean="0"/>
              <a:t>14</a:t>
            </a:fld>
            <a:endParaRPr lang="fr-CA"/>
          </a:p>
        </p:txBody>
      </p:sp>
    </p:spTree>
    <p:extLst>
      <p:ext uri="{BB962C8B-B14F-4D97-AF65-F5344CB8AC3E}">
        <p14:creationId xmlns:p14="http://schemas.microsoft.com/office/powerpoint/2010/main" val="96286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grenouille verte</a:t>
            </a:r>
            <a:endParaRPr lang="fr-CA" dirty="0"/>
          </a:p>
        </p:txBody>
      </p:sp>
      <p:pic>
        <p:nvPicPr>
          <p:cNvPr id="4" name="Picture 5" descr="rana_clamita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640" y="2348880"/>
            <a:ext cx="3493412" cy="2375520"/>
          </a:xfrm>
          <a:noFill/>
          <a:ln/>
        </p:spPr>
      </p:pic>
      <p:sp>
        <p:nvSpPr>
          <p:cNvPr id="5" name="AutoShape 11"/>
          <p:cNvSpPr>
            <a:spLocks noChangeArrowheads="1"/>
          </p:cNvSpPr>
          <p:nvPr/>
        </p:nvSpPr>
        <p:spPr bwMode="auto">
          <a:xfrm>
            <a:off x="5292725" y="4724400"/>
            <a:ext cx="3527425" cy="1800225"/>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pic>
        <p:nvPicPr>
          <p:cNvPr id="6" name="rana2291.wav">
            <a:hlinkClick r:id="" action="ppaction://media"/>
          </p:cNvPr>
          <p:cNvPicPr>
            <a:picLocks noRot="1" noChangeAspect="1" noChangeArrowheads="1"/>
          </p:cNvPicPr>
          <p:nvPr>
            <a:wavAudioFile r:embed="rId1" name="rana_clamitans.wav"/>
          </p:nvPr>
        </p:nvPicPr>
        <p:blipFill>
          <a:blip r:embed="rId4">
            <a:extLst>
              <a:ext uri="{28A0092B-C50C-407E-A947-70E740481C1C}">
                <a14:useLocalDpi xmlns:a14="http://schemas.microsoft.com/office/drawing/2010/main" val="0"/>
              </a:ext>
            </a:extLst>
          </a:blip>
          <a:srcRect/>
          <a:stretch>
            <a:fillRect/>
          </a:stretch>
        </p:blipFill>
        <p:spPr bwMode="auto">
          <a:xfrm>
            <a:off x="6443663" y="4797425"/>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9"/>
          <p:cNvSpPr txBox="1">
            <a:spLocks noChangeArrowheads="1"/>
          </p:cNvSpPr>
          <p:nvPr/>
        </p:nvSpPr>
        <p:spPr bwMode="auto">
          <a:xfrm>
            <a:off x="5292725" y="5949950"/>
            <a:ext cx="3527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1275">
                <a:pattFill prst="zigZag">
                  <a:fgClr>
                    <a:schemeClr val="tx1"/>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dirty="0"/>
              <a:t>Corde pincé d’un banjo</a:t>
            </a:r>
          </a:p>
        </p:txBody>
      </p:sp>
      <p:sp>
        <p:nvSpPr>
          <p:cNvPr id="3" name="Espace réservé du numéro de diapositive 2"/>
          <p:cNvSpPr>
            <a:spLocks noGrp="1"/>
          </p:cNvSpPr>
          <p:nvPr>
            <p:ph type="sldNum" sz="quarter" idx="12"/>
          </p:nvPr>
        </p:nvSpPr>
        <p:spPr/>
        <p:txBody>
          <a:bodyPr/>
          <a:lstStyle/>
          <a:p>
            <a:fld id="{9AC2F42D-E839-4C93-B9D6-69D2D0C37A1A}" type="slidenum">
              <a:rPr lang="fr-CA" smtClean="0"/>
              <a:t>15</a:t>
            </a:fld>
            <a:endParaRPr lang="fr-CA"/>
          </a:p>
        </p:txBody>
      </p:sp>
    </p:spTree>
    <p:extLst>
      <p:ext uri="{BB962C8B-B14F-4D97-AF65-F5344CB8AC3E}">
        <p14:creationId xmlns:p14="http://schemas.microsoft.com/office/powerpoint/2010/main" val="38672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6093" fill="hold"/>
                                        <p:tgtEl>
                                          <p:spTgt spid="6"/>
                                        </p:tgtEl>
                                      </p:cBhvr>
                                    </p:cmd>
                                  </p:childTnLst>
                                </p:cTn>
                              </p:par>
                              <p:par>
                                <p:cTn id="14" presetID="1" presetClass="entr" presetSubtype="0" fill="hold" grpId="0" nodeType="with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animBg="1"/>
      <p:bldP spid="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grenouille des bois</a:t>
            </a:r>
            <a:endParaRPr lang="fr-CA" dirty="0"/>
          </a:p>
        </p:txBody>
      </p:sp>
      <p:pic>
        <p:nvPicPr>
          <p:cNvPr id="4" name="rana2307.wav">
            <a:hlinkClick r:id="" action="ppaction://media"/>
          </p:cNvPr>
          <p:cNvPicPr>
            <a:picLocks noGrp="1" noRot="1" noChangeAspect="1" noChangeArrowheads="1"/>
          </p:cNvPicPr>
          <p:nvPr>
            <p:ph idx="1"/>
            <a:wavAudioFile r:embed="rId1" name="rana_sylvatica.wav"/>
          </p:nvPr>
        </p:nvPicPr>
        <p:blipFill>
          <a:blip r:embed="rId3">
            <a:extLst>
              <a:ext uri="{28A0092B-C50C-407E-A947-70E740481C1C}">
                <a14:useLocalDpi xmlns:a14="http://schemas.microsoft.com/office/drawing/2010/main" val="0"/>
              </a:ext>
            </a:extLst>
          </a:blip>
          <a:srcRect/>
          <a:stretch>
            <a:fillRect/>
          </a:stretch>
        </p:blipFill>
        <p:spPr bwMode="auto">
          <a:xfrm>
            <a:off x="4267200" y="382508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rana_sylva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51520" y="3284984"/>
            <a:ext cx="4724400" cy="3208338"/>
          </a:xfrm>
          <a:prstGeom prst="rect">
            <a:avLst/>
          </a:prstGeom>
          <a:noFill/>
          <a:ln/>
        </p:spPr>
      </p:pic>
      <p:sp>
        <p:nvSpPr>
          <p:cNvPr id="6" name="AutoShape 10"/>
          <p:cNvSpPr>
            <a:spLocks noChangeArrowheads="1"/>
          </p:cNvSpPr>
          <p:nvPr/>
        </p:nvSpPr>
        <p:spPr bwMode="auto">
          <a:xfrm>
            <a:off x="5385224" y="2166605"/>
            <a:ext cx="3527425" cy="1800225"/>
          </a:xfrm>
          <a:prstGeom prst="roundRect">
            <a:avLst>
              <a:gd name="adj" fmla="val 16667"/>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fr-CA" dirty="0" smtClean="0"/>
          </a:p>
          <a:p>
            <a:pPr>
              <a:spcBef>
                <a:spcPct val="50000"/>
              </a:spcBef>
            </a:pPr>
            <a:endParaRPr lang="fr-CA" dirty="0"/>
          </a:p>
          <a:p>
            <a:pPr>
              <a:spcBef>
                <a:spcPct val="50000"/>
              </a:spcBef>
            </a:pPr>
            <a:r>
              <a:rPr lang="fr-CA" dirty="0" smtClean="0"/>
              <a:t>Ressemble au coin-coin des canards</a:t>
            </a:r>
            <a:endParaRPr lang="fr-CA" dirty="0"/>
          </a:p>
        </p:txBody>
      </p:sp>
      <p:pic>
        <p:nvPicPr>
          <p:cNvPr id="7" name="rana2307.wav">
            <a:hlinkClick r:id="" action="ppaction://media"/>
          </p:cNvPr>
          <p:cNvPicPr>
            <a:picLocks noRot="1" noChangeAspect="1" noChangeArrowheads="1"/>
          </p:cNvPicPr>
          <p:nvPr>
            <a:wavAudioFile r:embed="rId1" name="rana_sylvatica.wav"/>
          </p:nvPr>
        </p:nvPicPr>
        <p:blipFill>
          <a:blip r:embed="rId3">
            <a:extLst>
              <a:ext uri="{28A0092B-C50C-407E-A947-70E740481C1C}">
                <a14:useLocalDpi xmlns:a14="http://schemas.microsoft.com/office/drawing/2010/main" val="0"/>
              </a:ext>
            </a:extLst>
          </a:blip>
          <a:srcRect/>
          <a:stretch>
            <a:fillRect/>
          </a:stretch>
        </p:blipFill>
        <p:spPr bwMode="auto">
          <a:xfrm>
            <a:off x="6480100" y="2166605"/>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9AC2F42D-E839-4C93-B9D6-69D2D0C37A1A}" type="slidenum">
              <a:rPr lang="fr-CA" smtClean="0"/>
              <a:t>16</a:t>
            </a:fld>
            <a:endParaRPr lang="fr-CA"/>
          </a:p>
        </p:txBody>
      </p:sp>
    </p:spTree>
    <p:extLst>
      <p:ext uri="{BB962C8B-B14F-4D97-AF65-F5344CB8AC3E}">
        <p14:creationId xmlns:p14="http://schemas.microsoft.com/office/powerpoint/2010/main" val="319170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mediacall" presetSubtype="0" fill="hold" nodeType="afterEffect">
                                  <p:stCondLst>
                                    <p:cond delay="0"/>
                                  </p:stCondLst>
                                  <p:childTnLst>
                                    <p:cmd type="call" cmd="playFrom(0.0)">
                                      <p:cBhvr>
                                        <p:cTn id="9" dur="4000"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out)">
                                      <p:cBhvr>
                                        <p:cTn id="14" dur="500"/>
                                        <p:tgtEl>
                                          <p:spTgt spid="6"/>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1" presetClass="mediacall" presetSubtype="0" fill="hold" nodeType="afterEffect">
                                  <p:stCondLst>
                                    <p:cond delay="0"/>
                                  </p:stCondLst>
                                  <p:childTnLst>
                                    <p:cmd type="call" cmd="playFrom(0.0)">
                                      <p:cBhvr>
                                        <p:cTn id="20" dur="4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Alors, nous venons de le voir, l’eau est très importante pour ces espèces</a:t>
            </a:r>
            <a:endParaRPr lang="fr-CA"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144" y="2187626"/>
            <a:ext cx="2819400" cy="3810000"/>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564904"/>
            <a:ext cx="4615474" cy="3055444"/>
          </a:xfrm>
          <a:prstGeom prst="rect">
            <a:avLst/>
          </a:prstGeom>
        </p:spPr>
      </p:pic>
      <p:sp>
        <p:nvSpPr>
          <p:cNvPr id="6" name="Espace réservé du numéro de diapositive 5"/>
          <p:cNvSpPr>
            <a:spLocks noGrp="1"/>
          </p:cNvSpPr>
          <p:nvPr>
            <p:ph type="sldNum" sz="quarter" idx="12"/>
          </p:nvPr>
        </p:nvSpPr>
        <p:spPr/>
        <p:txBody>
          <a:bodyPr/>
          <a:lstStyle/>
          <a:p>
            <a:fld id="{9AC2F42D-E839-4C93-B9D6-69D2D0C37A1A}" type="slidenum">
              <a:rPr lang="fr-CA" smtClean="0"/>
              <a:t>17</a:t>
            </a:fld>
            <a:endParaRPr lang="fr-CA"/>
          </a:p>
        </p:txBody>
      </p:sp>
    </p:spTree>
    <p:extLst>
      <p:ext uri="{BB962C8B-B14F-4D97-AF65-F5344CB8AC3E}">
        <p14:creationId xmlns:p14="http://schemas.microsoft.com/office/powerpoint/2010/main" val="2462636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Que faire pour dépolluer l’eau ?</a:t>
            </a:r>
            <a:endParaRPr lang="fr-CA" dirty="0"/>
          </a:p>
        </p:txBody>
      </p:sp>
      <p:sp>
        <p:nvSpPr>
          <p:cNvPr id="3" name="Espace réservé du contenu 2"/>
          <p:cNvSpPr>
            <a:spLocks noGrp="1"/>
          </p:cNvSpPr>
          <p:nvPr>
            <p:ph idx="1"/>
          </p:nvPr>
        </p:nvSpPr>
        <p:spPr/>
        <p:txBody>
          <a:bodyPr/>
          <a:lstStyle/>
          <a:p>
            <a:r>
              <a:rPr lang="fr-CA" dirty="0" smtClean="0"/>
              <a:t>Évidemment, l’idéal est de ne pas polluer l’eau</a:t>
            </a:r>
          </a:p>
          <a:p>
            <a:r>
              <a:rPr lang="fr-CA" dirty="0" smtClean="0"/>
              <a:t>Mais si l’eau est polluée, on peut la filtrer</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2636912"/>
            <a:ext cx="1629668" cy="364502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818355"/>
            <a:ext cx="2682991" cy="1730529"/>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055962"/>
            <a:ext cx="3438543" cy="325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numéro de diapositive 5"/>
          <p:cNvSpPr>
            <a:spLocks noGrp="1"/>
          </p:cNvSpPr>
          <p:nvPr>
            <p:ph type="sldNum" sz="quarter" idx="12"/>
          </p:nvPr>
        </p:nvSpPr>
        <p:spPr/>
        <p:txBody>
          <a:bodyPr/>
          <a:lstStyle/>
          <a:p>
            <a:fld id="{9AC2F42D-E839-4C93-B9D6-69D2D0C37A1A}" type="slidenum">
              <a:rPr lang="fr-CA" smtClean="0"/>
              <a:t>18</a:t>
            </a:fld>
            <a:endParaRPr lang="fr-CA"/>
          </a:p>
        </p:txBody>
      </p:sp>
    </p:spTree>
    <p:extLst>
      <p:ext uri="{BB962C8B-B14F-4D97-AF65-F5344CB8AC3E}">
        <p14:creationId xmlns:p14="http://schemas.microsoft.com/office/powerpoint/2010/main" val="1011986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Fabrication d’un filtre</a:t>
            </a:r>
            <a:r>
              <a:rPr lang="fr-CA" dirty="0"/>
              <a:t/>
            </a:r>
            <a:br>
              <a:rPr lang="fr-CA" dirty="0"/>
            </a:br>
            <a:endParaRPr lang="fr-CA" dirty="0"/>
          </a:p>
        </p:txBody>
      </p:sp>
      <p:sp>
        <p:nvSpPr>
          <p:cNvPr id="3" name="Espace réservé du contenu 2"/>
          <p:cNvSpPr>
            <a:spLocks noGrp="1"/>
          </p:cNvSpPr>
          <p:nvPr>
            <p:ph idx="1"/>
          </p:nvPr>
        </p:nvSpPr>
        <p:spPr/>
        <p:txBody>
          <a:bodyPr/>
          <a:lstStyle/>
          <a:p>
            <a:r>
              <a:rPr lang="fr-CA" dirty="0" smtClean="0"/>
              <a:t>En équipe de quatre (deux M et deux P), on se transforme en ingénieur</a:t>
            </a:r>
          </a:p>
          <a:p>
            <a:r>
              <a:rPr lang="fr-CA" dirty="0" smtClean="0"/>
              <a:t>Un filtre doit pouvoir laisser passer l’eau « sale »</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9" y="3284984"/>
            <a:ext cx="4695825" cy="35052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546092"/>
            <a:ext cx="1883009" cy="2982984"/>
          </a:xfrm>
          <a:prstGeom prst="rect">
            <a:avLst/>
          </a:prstGeom>
        </p:spPr>
      </p:pic>
      <p:sp>
        <p:nvSpPr>
          <p:cNvPr id="6" name="Espace réservé du numéro de diapositive 5"/>
          <p:cNvSpPr>
            <a:spLocks noGrp="1"/>
          </p:cNvSpPr>
          <p:nvPr>
            <p:ph type="sldNum" sz="quarter" idx="12"/>
          </p:nvPr>
        </p:nvSpPr>
        <p:spPr/>
        <p:txBody>
          <a:bodyPr/>
          <a:lstStyle/>
          <a:p>
            <a:fld id="{9AC2F42D-E839-4C93-B9D6-69D2D0C37A1A}" type="slidenum">
              <a:rPr lang="fr-CA" smtClean="0"/>
              <a:t>19</a:t>
            </a:fld>
            <a:endParaRPr lang="fr-CA"/>
          </a:p>
        </p:txBody>
      </p:sp>
    </p:spTree>
    <p:extLst>
      <p:ext uri="{BB962C8B-B14F-4D97-AF65-F5344CB8AC3E}">
        <p14:creationId xmlns:p14="http://schemas.microsoft.com/office/powerpoint/2010/main" val="1647678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Une carte d’exploration</a:t>
            </a:r>
            <a:endParaRPr lang="fr-CA" dirty="0"/>
          </a:p>
        </p:txBody>
      </p:sp>
      <p:sp>
        <p:nvSpPr>
          <p:cNvPr id="3" name="Espace réservé du contenu 2"/>
          <p:cNvSpPr>
            <a:spLocks noGrp="1"/>
          </p:cNvSpPr>
          <p:nvPr>
            <p:ph idx="1"/>
          </p:nvPr>
        </p:nvSpPr>
        <p:spPr/>
        <p:txBody>
          <a:bodyPr/>
          <a:lstStyle/>
          <a:p>
            <a:r>
              <a:rPr lang="fr-CA" dirty="0" smtClean="0"/>
              <a:t>Tortue</a:t>
            </a:r>
          </a:p>
          <a:p>
            <a:r>
              <a:rPr lang="fr-CA" dirty="0" smtClean="0"/>
              <a:t>Hippocampe</a:t>
            </a:r>
          </a:p>
          <a:p>
            <a:r>
              <a:rPr lang="fr-CA" dirty="0" smtClean="0"/>
              <a:t>Pollution</a:t>
            </a:r>
          </a:p>
          <a:p>
            <a:r>
              <a:rPr lang="fr-CA" dirty="0" smtClean="0"/>
              <a:t>Poisson</a:t>
            </a:r>
          </a:p>
          <a:p>
            <a:r>
              <a:rPr lang="fr-CA" dirty="0" smtClean="0"/>
              <a:t>Etc.</a:t>
            </a:r>
          </a:p>
          <a:p>
            <a:endParaRPr lang="fr-CA" dirty="0"/>
          </a:p>
          <a:p>
            <a:r>
              <a:rPr lang="fr-CA" dirty="0" smtClean="0"/>
              <a:t>Connais-tu des sortes (ou espèces) de poisson ?</a:t>
            </a: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151063"/>
            <a:ext cx="45624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p:cNvSpPr>
            <a:spLocks noGrp="1"/>
          </p:cNvSpPr>
          <p:nvPr>
            <p:ph type="sldNum" sz="quarter" idx="12"/>
          </p:nvPr>
        </p:nvSpPr>
        <p:spPr/>
        <p:txBody>
          <a:bodyPr/>
          <a:lstStyle/>
          <a:p>
            <a:fld id="{9AC2F42D-E839-4C93-B9D6-69D2D0C37A1A}" type="slidenum">
              <a:rPr lang="fr-CA" smtClean="0"/>
              <a:t>2</a:t>
            </a:fld>
            <a:endParaRPr lang="fr-CA"/>
          </a:p>
        </p:txBody>
      </p:sp>
    </p:spTree>
    <p:extLst>
      <p:ext uri="{BB962C8B-B14F-4D97-AF65-F5344CB8AC3E}">
        <p14:creationId xmlns:p14="http://schemas.microsoft.com/office/powerpoint/2010/main" val="3032277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matériel dont vous disposez</a:t>
            </a:r>
            <a:endParaRPr lang="fr-CA" dirty="0"/>
          </a:p>
        </p:txBody>
      </p:sp>
      <p:sp>
        <p:nvSpPr>
          <p:cNvPr id="3" name="Espace réservé du contenu 2"/>
          <p:cNvSpPr>
            <a:spLocks noGrp="1"/>
          </p:cNvSpPr>
          <p:nvPr>
            <p:ph idx="1"/>
          </p:nvPr>
        </p:nvSpPr>
        <p:spPr/>
        <p:txBody>
          <a:bodyPr>
            <a:normAutofit fontScale="92500" lnSpcReduction="20000"/>
          </a:bodyPr>
          <a:lstStyle/>
          <a:p>
            <a:r>
              <a:rPr lang="fr-CA" dirty="0" smtClean="0"/>
              <a:t>Une bouteille de deux litres, coupée en deux pour faire votre C_ N_R_</a:t>
            </a:r>
          </a:p>
          <a:p>
            <a:r>
              <a:rPr lang="fr-CA" dirty="0" smtClean="0"/>
              <a:t>Et choisir trois </a:t>
            </a:r>
            <a:r>
              <a:rPr lang="fr-CA" smtClean="0"/>
              <a:t>ou quatre </a:t>
            </a:r>
            <a:r>
              <a:rPr lang="fr-CA" dirty="0" smtClean="0"/>
              <a:t>éléments pour construire le filtre parmi la liste suivante:</a:t>
            </a:r>
          </a:p>
          <a:p>
            <a:pPr lvl="1"/>
            <a:r>
              <a:rPr lang="fr-CA" dirty="0" smtClean="0"/>
              <a:t>Du sable</a:t>
            </a:r>
          </a:p>
          <a:p>
            <a:pPr lvl="1"/>
            <a:r>
              <a:rPr lang="fr-CA" dirty="0" smtClean="0"/>
              <a:t>Des roches</a:t>
            </a:r>
          </a:p>
          <a:p>
            <a:pPr lvl="1"/>
            <a:r>
              <a:rPr lang="fr-CA" dirty="0" smtClean="0"/>
              <a:t>De la ouate</a:t>
            </a:r>
          </a:p>
          <a:p>
            <a:pPr lvl="1"/>
            <a:r>
              <a:rPr lang="fr-CA" dirty="0" smtClean="0"/>
              <a:t>Du charbon activé</a:t>
            </a:r>
          </a:p>
          <a:p>
            <a:pPr lvl="1"/>
            <a:r>
              <a:rPr lang="fr-CA" dirty="0" smtClean="0"/>
              <a:t>Du sel</a:t>
            </a:r>
          </a:p>
          <a:p>
            <a:pPr lvl="1"/>
            <a:r>
              <a:rPr lang="fr-CA" dirty="0" smtClean="0"/>
              <a:t>Du plastique</a:t>
            </a:r>
          </a:p>
          <a:p>
            <a:pPr lvl="1"/>
            <a:r>
              <a:rPr lang="fr-CA" dirty="0" smtClean="0"/>
              <a:t>Bas de nylon</a:t>
            </a:r>
          </a:p>
          <a:p>
            <a:pPr lvl="1"/>
            <a:r>
              <a:rPr lang="fr-CA" dirty="0" smtClean="0"/>
              <a:t>Etc.</a:t>
            </a:r>
          </a:p>
          <a:p>
            <a:endParaRPr lang="fr-CA" dirty="0"/>
          </a:p>
        </p:txBody>
      </p:sp>
      <p:sp>
        <p:nvSpPr>
          <p:cNvPr id="4" name="Rectangle 3"/>
          <p:cNvSpPr/>
          <p:nvPr/>
        </p:nvSpPr>
        <p:spPr>
          <a:xfrm rot="18787448">
            <a:off x="4282929" y="4469989"/>
            <a:ext cx="5138586"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3600" b="1" cap="none" spc="0" dirty="0" smtClean="0">
                <a:ln/>
                <a:solidFill>
                  <a:schemeClr val="accent3"/>
                </a:solidFill>
                <a:effectLst/>
              </a:rPr>
              <a:t>Et pourquoi ces choix ?</a:t>
            </a:r>
            <a:endParaRPr lang="fr-FR" sz="3600" b="1" cap="none" spc="0" dirty="0">
              <a:ln/>
              <a:solidFill>
                <a:schemeClr val="accent3"/>
              </a:solidFill>
              <a:effectLst/>
            </a:endParaRPr>
          </a:p>
        </p:txBody>
      </p:sp>
      <p:sp>
        <p:nvSpPr>
          <p:cNvPr id="5" name="Espace réservé du numéro de diapositive 4"/>
          <p:cNvSpPr>
            <a:spLocks noGrp="1"/>
          </p:cNvSpPr>
          <p:nvPr>
            <p:ph type="sldNum" sz="quarter" idx="12"/>
          </p:nvPr>
        </p:nvSpPr>
        <p:spPr/>
        <p:txBody>
          <a:bodyPr/>
          <a:lstStyle/>
          <a:p>
            <a:fld id="{9AC2F42D-E839-4C93-B9D6-69D2D0C37A1A}" type="slidenum">
              <a:rPr lang="fr-CA" smtClean="0"/>
              <a:t>20</a:t>
            </a:fld>
            <a:endParaRPr lang="fr-CA"/>
          </a:p>
        </p:txBody>
      </p:sp>
      <p:sp>
        <p:nvSpPr>
          <p:cNvPr id="6" name="Rectangle 5"/>
          <p:cNvSpPr/>
          <p:nvPr/>
        </p:nvSpPr>
        <p:spPr>
          <a:xfrm>
            <a:off x="395536" y="6021288"/>
            <a:ext cx="464640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 plan serait utile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60157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Une usine de traitement des eaux filtre l’eau et plus</a:t>
            </a:r>
            <a:endParaRPr lang="fr-CA"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204864"/>
            <a:ext cx="3759972" cy="3150021"/>
          </a:xfr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3" y="2125980"/>
            <a:ext cx="2233055" cy="1591052"/>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876" y="3832477"/>
            <a:ext cx="4361003" cy="2764876"/>
          </a:xfrm>
          <a:prstGeom prst="rect">
            <a:avLst/>
          </a:prstGeom>
        </p:spPr>
      </p:pic>
      <p:sp>
        <p:nvSpPr>
          <p:cNvPr id="8" name="Espace réservé du numéro de diapositive 7"/>
          <p:cNvSpPr>
            <a:spLocks noGrp="1"/>
          </p:cNvSpPr>
          <p:nvPr>
            <p:ph type="sldNum" sz="quarter" idx="12"/>
          </p:nvPr>
        </p:nvSpPr>
        <p:spPr/>
        <p:txBody>
          <a:bodyPr/>
          <a:lstStyle/>
          <a:p>
            <a:fld id="{9AC2F42D-E839-4C93-B9D6-69D2D0C37A1A}" type="slidenum">
              <a:rPr lang="fr-CA" smtClean="0"/>
              <a:t>21</a:t>
            </a:fld>
            <a:endParaRPr lang="fr-CA"/>
          </a:p>
        </p:txBody>
      </p:sp>
    </p:spTree>
    <p:extLst>
      <p:ext uri="{BB962C8B-B14F-4D97-AF65-F5344CB8AC3E}">
        <p14:creationId xmlns:p14="http://schemas.microsoft.com/office/powerpoint/2010/main" val="4154255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Et Bob l’éponge nous dit…</a:t>
            </a:r>
            <a:endParaRPr lang="fr-CA"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281" y="1935163"/>
            <a:ext cx="4389437" cy="4389437"/>
          </a:xfrm>
        </p:spPr>
      </p:pic>
      <p:sp>
        <p:nvSpPr>
          <p:cNvPr id="5" name="Rectangle 4"/>
          <p:cNvSpPr/>
          <p:nvPr/>
        </p:nvSpPr>
        <p:spPr>
          <a:xfrm rot="19813131">
            <a:off x="-186760" y="2967335"/>
            <a:ext cx="9517542" cy="584775"/>
          </a:xfrm>
          <a:prstGeom prst="rect">
            <a:avLst/>
          </a:prstGeom>
          <a:noFill/>
        </p:spPr>
        <p:txBody>
          <a:bodyPr wrap="none" lIns="91440" tIns="45720" rIns="91440" bIns="45720">
            <a:spAutoFit/>
          </a:bodyPr>
          <a:lstStyle/>
          <a:p>
            <a:pPr algn="ctr"/>
            <a:r>
              <a:rPr lang="fr-FR" sz="3200" b="1" cap="none" spc="0" dirty="0" smtClean="0">
                <a:ln w="1905"/>
                <a:solidFill>
                  <a:srgbClr val="FFFF00"/>
                </a:solidFill>
                <a:effectLst>
                  <a:innerShdw blurRad="69850" dist="43180" dir="5400000">
                    <a:srgbClr val="000000">
                      <a:alpha val="65000"/>
                    </a:srgbClr>
                  </a:innerShdw>
                </a:effectLst>
              </a:rPr>
              <a:t>De ne pas gaspiller l’eau en arrosant inutilement</a:t>
            </a:r>
            <a:endParaRPr lang="fr-FR" sz="3200" b="1" cap="none" spc="0" dirty="0">
              <a:ln w="1905"/>
              <a:solidFill>
                <a:srgbClr val="FFFF00"/>
              </a:solidFill>
              <a:effectLst>
                <a:innerShdw blurRad="69850" dist="43180" dir="5400000">
                  <a:srgbClr val="000000">
                    <a:alpha val="65000"/>
                  </a:srgbClr>
                </a:innerShdw>
              </a:effectLst>
            </a:endParaRPr>
          </a:p>
        </p:txBody>
      </p:sp>
      <p:sp>
        <p:nvSpPr>
          <p:cNvPr id="6" name="Espace réservé du numéro de diapositive 5"/>
          <p:cNvSpPr>
            <a:spLocks noGrp="1"/>
          </p:cNvSpPr>
          <p:nvPr>
            <p:ph type="sldNum" sz="quarter" idx="12"/>
          </p:nvPr>
        </p:nvSpPr>
        <p:spPr/>
        <p:txBody>
          <a:bodyPr/>
          <a:lstStyle/>
          <a:p>
            <a:fld id="{9AC2F42D-E839-4C93-B9D6-69D2D0C37A1A}" type="slidenum">
              <a:rPr lang="fr-CA" smtClean="0"/>
              <a:t>22</a:t>
            </a:fld>
            <a:endParaRPr lang="fr-CA"/>
          </a:p>
        </p:txBody>
      </p:sp>
    </p:spTree>
    <p:extLst>
      <p:ext uri="{BB962C8B-B14F-4D97-AF65-F5344CB8AC3E}">
        <p14:creationId xmlns:p14="http://schemas.microsoft.com/office/powerpoint/2010/main" val="60891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9552" y="188640"/>
            <a:ext cx="8229600" cy="1143000"/>
          </a:xfrm>
        </p:spPr>
        <p:txBody>
          <a:bodyPr>
            <a:normAutofit/>
          </a:bodyPr>
          <a:lstStyle/>
          <a:p>
            <a:r>
              <a:rPr lang="fr-CA" sz="3600" dirty="0"/>
              <a:t>Les 10 principales espèces de </a:t>
            </a:r>
            <a:r>
              <a:rPr lang="fr-CA" sz="3600" dirty="0" smtClean="0"/>
              <a:t>poisson du </a:t>
            </a:r>
            <a:r>
              <a:rPr lang="fr-CA" sz="3600" dirty="0" err="1" smtClean="0"/>
              <a:t>Qc</a:t>
            </a:r>
            <a:r>
              <a:rPr lang="fr-CA" sz="3600" dirty="0" smtClean="0"/>
              <a:t> </a:t>
            </a:r>
            <a:endParaRPr lang="fr-CA" sz="3600" dirty="0"/>
          </a:p>
        </p:txBody>
      </p:sp>
      <p:grpSp>
        <p:nvGrpSpPr>
          <p:cNvPr id="5" name="Group 3"/>
          <p:cNvGrpSpPr>
            <a:grpSpLocks/>
          </p:cNvGrpSpPr>
          <p:nvPr/>
        </p:nvGrpSpPr>
        <p:grpSpPr bwMode="auto">
          <a:xfrm>
            <a:off x="297874" y="1344805"/>
            <a:ext cx="8382000" cy="5715000"/>
            <a:chOff x="-3" y="-3"/>
            <a:chExt cx="3630" cy="2021"/>
          </a:xfrm>
        </p:grpSpPr>
        <p:grpSp>
          <p:nvGrpSpPr>
            <p:cNvPr id="6" name="Group 4"/>
            <p:cNvGrpSpPr>
              <a:grpSpLocks/>
            </p:cNvGrpSpPr>
            <p:nvPr/>
          </p:nvGrpSpPr>
          <p:grpSpPr bwMode="auto">
            <a:xfrm>
              <a:off x="0" y="0"/>
              <a:ext cx="3624" cy="2015"/>
              <a:chOff x="0" y="0"/>
              <a:chExt cx="3624" cy="2015"/>
            </a:xfrm>
          </p:grpSpPr>
          <p:grpSp>
            <p:nvGrpSpPr>
              <p:cNvPr id="8" name="Group 5"/>
              <p:cNvGrpSpPr>
                <a:grpSpLocks/>
              </p:cNvGrpSpPr>
              <p:nvPr/>
            </p:nvGrpSpPr>
            <p:grpSpPr bwMode="auto">
              <a:xfrm>
                <a:off x="0" y="0"/>
                <a:ext cx="1812" cy="403"/>
                <a:chOff x="0" y="0"/>
                <a:chExt cx="1812" cy="403"/>
              </a:xfrm>
            </p:grpSpPr>
            <p:sp>
              <p:nvSpPr>
                <p:cNvPr id="36" name="Rectangle 6"/>
                <p:cNvSpPr>
                  <a:spLocks noChangeArrowheads="1"/>
                </p:cNvSpPr>
                <p:nvPr/>
              </p:nvSpPr>
              <p:spPr bwMode="auto">
                <a:xfrm>
                  <a:off x="28" y="0"/>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a:cs typeface="Times New Roman" pitchFamily="18" charset="0"/>
                    </a:rPr>
                    <a:t>L’achigan</a:t>
                  </a:r>
                  <a:endParaRPr lang="fr-FR" sz="2400"/>
                </a:p>
              </p:txBody>
            </p:sp>
            <p:sp>
              <p:nvSpPr>
                <p:cNvPr id="37" name="Rectangle 7"/>
                <p:cNvSpPr>
                  <a:spLocks noChangeArrowheads="1"/>
                </p:cNvSpPr>
                <p:nvPr/>
              </p:nvSpPr>
              <p:spPr bwMode="auto">
                <a:xfrm>
                  <a:off x="0" y="0"/>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9" name="Group 8"/>
              <p:cNvGrpSpPr>
                <a:grpSpLocks/>
              </p:cNvGrpSpPr>
              <p:nvPr/>
            </p:nvGrpSpPr>
            <p:grpSpPr bwMode="auto">
              <a:xfrm>
                <a:off x="1812" y="0"/>
                <a:ext cx="1812" cy="403"/>
                <a:chOff x="1812" y="0"/>
                <a:chExt cx="1812" cy="403"/>
              </a:xfrm>
            </p:grpSpPr>
            <p:sp>
              <p:nvSpPr>
                <p:cNvPr id="34" name="Rectangle 9"/>
                <p:cNvSpPr>
                  <a:spLocks noChangeArrowheads="1"/>
                </p:cNvSpPr>
                <p:nvPr/>
              </p:nvSpPr>
              <p:spPr bwMode="auto">
                <a:xfrm>
                  <a:off x="1840" y="0"/>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dirty="0">
                      <a:cs typeface="Times New Roman" pitchFamily="18" charset="0"/>
                    </a:rPr>
                    <a:t>Barbottes</a:t>
                  </a:r>
                  <a:endParaRPr lang="fr-FR" sz="2400" dirty="0"/>
                </a:p>
              </p:txBody>
            </p:sp>
            <p:sp>
              <p:nvSpPr>
                <p:cNvPr id="35" name="Rectangle 10"/>
                <p:cNvSpPr>
                  <a:spLocks noChangeArrowheads="1"/>
                </p:cNvSpPr>
                <p:nvPr/>
              </p:nvSpPr>
              <p:spPr bwMode="auto">
                <a:xfrm>
                  <a:off x="1812" y="0"/>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10" name="Group 11"/>
              <p:cNvGrpSpPr>
                <a:grpSpLocks/>
              </p:cNvGrpSpPr>
              <p:nvPr/>
            </p:nvGrpSpPr>
            <p:grpSpPr bwMode="auto">
              <a:xfrm>
                <a:off x="0" y="403"/>
                <a:ext cx="1812" cy="403"/>
                <a:chOff x="0" y="403"/>
                <a:chExt cx="1812" cy="403"/>
              </a:xfrm>
            </p:grpSpPr>
            <p:sp>
              <p:nvSpPr>
                <p:cNvPr id="32" name="Rectangle 12"/>
                <p:cNvSpPr>
                  <a:spLocks noChangeArrowheads="1"/>
                </p:cNvSpPr>
                <p:nvPr/>
              </p:nvSpPr>
              <p:spPr bwMode="auto">
                <a:xfrm>
                  <a:off x="28" y="403"/>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tabLst>
                      <a:tab pos="449263" algn="r"/>
                      <a:tab pos="2743200" algn="ctr"/>
                      <a:tab pos="5486400" algn="r"/>
                    </a:tabLst>
                  </a:pPr>
                  <a:r>
                    <a:rPr lang="fr-FR" sz="2400" dirty="0">
                      <a:cs typeface="Times New Roman" pitchFamily="18" charset="0"/>
                    </a:rPr>
                    <a:t>P</a:t>
                  </a:r>
                  <a:r>
                    <a:rPr lang="fr-FR" sz="2400" dirty="0" smtClean="0">
                      <a:cs typeface="Times New Roman" pitchFamily="18" charset="0"/>
                    </a:rPr>
                    <a:t>erchaude</a:t>
                  </a:r>
                  <a:endParaRPr lang="fr-FR" sz="2400" dirty="0">
                    <a:cs typeface="Times New Roman" pitchFamily="18" charset="0"/>
                  </a:endParaRPr>
                </a:p>
                <a:p>
                  <a:pPr eaLnBrk="0" hangingPunct="0">
                    <a:tabLst>
                      <a:tab pos="449263" algn="r"/>
                      <a:tab pos="2743200" algn="ctr"/>
                      <a:tab pos="5486400" algn="r"/>
                    </a:tabLst>
                  </a:pPr>
                  <a:endParaRPr lang="fr-FR" sz="2400" dirty="0"/>
                </a:p>
              </p:txBody>
            </p:sp>
            <p:sp>
              <p:nvSpPr>
                <p:cNvPr id="33" name="Rectangle 13"/>
                <p:cNvSpPr>
                  <a:spLocks noChangeArrowheads="1"/>
                </p:cNvSpPr>
                <p:nvPr/>
              </p:nvSpPr>
              <p:spPr bwMode="auto">
                <a:xfrm>
                  <a:off x="0" y="403"/>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11" name="Group 14"/>
              <p:cNvGrpSpPr>
                <a:grpSpLocks/>
              </p:cNvGrpSpPr>
              <p:nvPr/>
            </p:nvGrpSpPr>
            <p:grpSpPr bwMode="auto">
              <a:xfrm>
                <a:off x="1812" y="403"/>
                <a:ext cx="1812" cy="403"/>
                <a:chOff x="1812" y="403"/>
                <a:chExt cx="1812" cy="403"/>
              </a:xfrm>
            </p:grpSpPr>
            <p:sp>
              <p:nvSpPr>
                <p:cNvPr id="30" name="Rectangle 15"/>
                <p:cNvSpPr>
                  <a:spLocks noChangeArrowheads="1"/>
                </p:cNvSpPr>
                <p:nvPr/>
              </p:nvSpPr>
              <p:spPr bwMode="auto">
                <a:xfrm>
                  <a:off x="1840" y="403"/>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a:cs typeface="Times New Roman" pitchFamily="18" charset="0"/>
                    </a:rPr>
                    <a:t>Chevalier blanc</a:t>
                  </a:r>
                </a:p>
                <a:p>
                  <a:pPr eaLnBrk="0" hangingPunct="0"/>
                  <a:endParaRPr lang="fr-FR" sz="2400"/>
                </a:p>
              </p:txBody>
            </p:sp>
            <p:sp>
              <p:nvSpPr>
                <p:cNvPr id="31" name="Rectangle 16"/>
                <p:cNvSpPr>
                  <a:spLocks noChangeArrowheads="1"/>
                </p:cNvSpPr>
                <p:nvPr/>
              </p:nvSpPr>
              <p:spPr bwMode="auto">
                <a:xfrm>
                  <a:off x="1812" y="403"/>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12" name="Group 17"/>
              <p:cNvGrpSpPr>
                <a:grpSpLocks/>
              </p:cNvGrpSpPr>
              <p:nvPr/>
            </p:nvGrpSpPr>
            <p:grpSpPr bwMode="auto">
              <a:xfrm>
                <a:off x="0" y="806"/>
                <a:ext cx="1812" cy="403"/>
                <a:chOff x="0" y="806"/>
                <a:chExt cx="1812" cy="403"/>
              </a:xfrm>
            </p:grpSpPr>
            <p:sp>
              <p:nvSpPr>
                <p:cNvPr id="28" name="Rectangle 18"/>
                <p:cNvSpPr>
                  <a:spLocks noChangeArrowheads="1"/>
                </p:cNvSpPr>
                <p:nvPr/>
              </p:nvSpPr>
              <p:spPr bwMode="auto">
                <a:xfrm>
                  <a:off x="28" y="806"/>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a:cs typeface="Times New Roman" pitchFamily="18" charset="0"/>
                    </a:rPr>
                    <a:t>Doré jaune </a:t>
                  </a:r>
                </a:p>
                <a:p>
                  <a:r>
                    <a:rPr lang="fr-FR" sz="2400">
                      <a:cs typeface="Times New Roman" pitchFamily="18" charset="0"/>
                    </a:rPr>
                    <a:t>et noir</a:t>
                  </a:r>
                </a:p>
                <a:p>
                  <a:pPr eaLnBrk="0" hangingPunct="0"/>
                  <a:r>
                    <a:rPr lang="fr-CA" sz="2400"/>
                    <a:t> </a:t>
                  </a:r>
                  <a:endParaRPr lang="fr-FR" sz="2400"/>
                </a:p>
              </p:txBody>
            </p:sp>
            <p:sp>
              <p:nvSpPr>
                <p:cNvPr id="29" name="Rectangle 19"/>
                <p:cNvSpPr>
                  <a:spLocks noChangeArrowheads="1"/>
                </p:cNvSpPr>
                <p:nvPr/>
              </p:nvSpPr>
              <p:spPr bwMode="auto">
                <a:xfrm>
                  <a:off x="0" y="806"/>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13" name="Group 20"/>
              <p:cNvGrpSpPr>
                <a:grpSpLocks/>
              </p:cNvGrpSpPr>
              <p:nvPr/>
            </p:nvGrpSpPr>
            <p:grpSpPr bwMode="auto">
              <a:xfrm>
                <a:off x="1812" y="806"/>
                <a:ext cx="1812" cy="403"/>
                <a:chOff x="1812" y="806"/>
                <a:chExt cx="1812" cy="403"/>
              </a:xfrm>
            </p:grpSpPr>
            <p:sp>
              <p:nvSpPr>
                <p:cNvPr id="26" name="Rectangle 21"/>
                <p:cNvSpPr>
                  <a:spLocks noChangeArrowheads="1"/>
                </p:cNvSpPr>
                <p:nvPr/>
              </p:nvSpPr>
              <p:spPr bwMode="auto">
                <a:xfrm>
                  <a:off x="1840" y="806"/>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dirty="0">
                      <a:cs typeface="Times New Roman" pitchFamily="18" charset="0"/>
                    </a:rPr>
                    <a:t>C</a:t>
                  </a:r>
                  <a:r>
                    <a:rPr lang="fr-FR" sz="2400" dirty="0" smtClean="0">
                      <a:cs typeface="Times New Roman" pitchFamily="18" charset="0"/>
                    </a:rPr>
                    <a:t>arpe</a:t>
                  </a:r>
                  <a:endParaRPr lang="fr-FR" sz="2400" dirty="0">
                    <a:cs typeface="Times New Roman" pitchFamily="18" charset="0"/>
                  </a:endParaRPr>
                </a:p>
                <a:p>
                  <a:pPr eaLnBrk="0" hangingPunct="0"/>
                  <a:endParaRPr lang="fr-FR" sz="2400" b="0" dirty="0"/>
                </a:p>
              </p:txBody>
            </p:sp>
            <p:sp>
              <p:nvSpPr>
                <p:cNvPr id="27" name="Rectangle 22"/>
                <p:cNvSpPr>
                  <a:spLocks noChangeArrowheads="1"/>
                </p:cNvSpPr>
                <p:nvPr/>
              </p:nvSpPr>
              <p:spPr bwMode="auto">
                <a:xfrm>
                  <a:off x="1812" y="806"/>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14" name="Group 23"/>
              <p:cNvGrpSpPr>
                <a:grpSpLocks/>
              </p:cNvGrpSpPr>
              <p:nvPr/>
            </p:nvGrpSpPr>
            <p:grpSpPr bwMode="auto">
              <a:xfrm>
                <a:off x="0" y="1209"/>
                <a:ext cx="1812" cy="403"/>
                <a:chOff x="0" y="1209"/>
                <a:chExt cx="1812" cy="403"/>
              </a:xfrm>
            </p:grpSpPr>
            <p:sp>
              <p:nvSpPr>
                <p:cNvPr id="24" name="Rectangle 24"/>
                <p:cNvSpPr>
                  <a:spLocks noChangeArrowheads="1"/>
                </p:cNvSpPr>
                <p:nvPr/>
              </p:nvSpPr>
              <p:spPr bwMode="auto">
                <a:xfrm>
                  <a:off x="28" y="1209"/>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dirty="0">
                      <a:solidFill>
                        <a:srgbClr val="FF0000"/>
                      </a:solidFill>
                      <a:cs typeface="Times New Roman" pitchFamily="18" charset="0"/>
                    </a:rPr>
                    <a:t>Saumon</a:t>
                  </a:r>
                </a:p>
                <a:p>
                  <a:pPr eaLnBrk="0" hangingPunct="0"/>
                  <a:endParaRPr lang="fr-FR" sz="2400" dirty="0"/>
                </a:p>
              </p:txBody>
            </p:sp>
            <p:sp>
              <p:nvSpPr>
                <p:cNvPr id="25" name="Rectangle 25"/>
                <p:cNvSpPr>
                  <a:spLocks noChangeArrowheads="1"/>
                </p:cNvSpPr>
                <p:nvPr/>
              </p:nvSpPr>
              <p:spPr bwMode="auto">
                <a:xfrm>
                  <a:off x="0" y="1209"/>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15" name="Group 26"/>
              <p:cNvGrpSpPr>
                <a:grpSpLocks/>
              </p:cNvGrpSpPr>
              <p:nvPr/>
            </p:nvGrpSpPr>
            <p:grpSpPr bwMode="auto">
              <a:xfrm>
                <a:off x="1812" y="1209"/>
                <a:ext cx="1812" cy="403"/>
                <a:chOff x="1812" y="1209"/>
                <a:chExt cx="1812" cy="403"/>
              </a:xfrm>
            </p:grpSpPr>
            <p:sp>
              <p:nvSpPr>
                <p:cNvPr id="22" name="Rectangle 27"/>
                <p:cNvSpPr>
                  <a:spLocks noChangeArrowheads="1"/>
                </p:cNvSpPr>
                <p:nvPr/>
              </p:nvSpPr>
              <p:spPr bwMode="auto">
                <a:xfrm>
                  <a:off x="1840" y="1209"/>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dirty="0">
                      <a:cs typeface="Times New Roman" pitchFamily="18" charset="0"/>
                    </a:rPr>
                    <a:t>Meunier noir</a:t>
                  </a:r>
                </a:p>
                <a:p>
                  <a:pPr eaLnBrk="0" hangingPunct="0"/>
                  <a:endParaRPr lang="fr-FR" sz="2400" dirty="0"/>
                </a:p>
              </p:txBody>
            </p:sp>
            <p:sp>
              <p:nvSpPr>
                <p:cNvPr id="23" name="Rectangle 28"/>
                <p:cNvSpPr>
                  <a:spLocks noChangeArrowheads="1"/>
                </p:cNvSpPr>
                <p:nvPr/>
              </p:nvSpPr>
              <p:spPr bwMode="auto">
                <a:xfrm>
                  <a:off x="1812" y="1209"/>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16" name="Group 29"/>
              <p:cNvGrpSpPr>
                <a:grpSpLocks/>
              </p:cNvGrpSpPr>
              <p:nvPr/>
            </p:nvGrpSpPr>
            <p:grpSpPr bwMode="auto">
              <a:xfrm>
                <a:off x="0" y="1612"/>
                <a:ext cx="1812" cy="403"/>
                <a:chOff x="0" y="1612"/>
                <a:chExt cx="1812" cy="403"/>
              </a:xfrm>
            </p:grpSpPr>
            <p:sp>
              <p:nvSpPr>
                <p:cNvPr id="20" name="Rectangle 30"/>
                <p:cNvSpPr>
                  <a:spLocks noChangeArrowheads="1"/>
                </p:cNvSpPr>
                <p:nvPr/>
              </p:nvSpPr>
              <p:spPr bwMode="auto">
                <a:xfrm>
                  <a:off x="28" y="1612"/>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a:cs typeface="Times New Roman" pitchFamily="18" charset="0"/>
                    </a:rPr>
                    <a:t>Truite  </a:t>
                  </a:r>
                </a:p>
                <a:p>
                  <a:endParaRPr lang="fr-FR" sz="2400">
                    <a:cs typeface="Times New Roman" pitchFamily="18" charset="0"/>
                  </a:endParaRPr>
                </a:p>
                <a:p>
                  <a:pPr eaLnBrk="0" hangingPunct="0"/>
                  <a:endParaRPr lang="fr-FR" sz="2400"/>
                </a:p>
              </p:txBody>
            </p:sp>
            <p:sp>
              <p:nvSpPr>
                <p:cNvPr id="21" name="Rectangle 31"/>
                <p:cNvSpPr>
                  <a:spLocks noChangeArrowheads="1"/>
                </p:cNvSpPr>
                <p:nvPr/>
              </p:nvSpPr>
              <p:spPr bwMode="auto">
                <a:xfrm>
                  <a:off x="0" y="1612"/>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17" name="Group 32"/>
              <p:cNvGrpSpPr>
                <a:grpSpLocks/>
              </p:cNvGrpSpPr>
              <p:nvPr/>
            </p:nvGrpSpPr>
            <p:grpSpPr bwMode="auto">
              <a:xfrm>
                <a:off x="1812" y="1612"/>
                <a:ext cx="1812" cy="403"/>
                <a:chOff x="1812" y="1612"/>
                <a:chExt cx="1812" cy="403"/>
              </a:xfrm>
            </p:grpSpPr>
            <p:sp>
              <p:nvSpPr>
                <p:cNvPr id="18" name="Rectangle 33"/>
                <p:cNvSpPr>
                  <a:spLocks noChangeArrowheads="1"/>
                </p:cNvSpPr>
                <p:nvPr/>
              </p:nvSpPr>
              <p:spPr bwMode="auto">
                <a:xfrm>
                  <a:off x="1840" y="1612"/>
                  <a:ext cx="17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sz="2400" dirty="0">
                      <a:cs typeface="Times New Roman" pitchFamily="18" charset="0"/>
                    </a:rPr>
                    <a:t>B</a:t>
                  </a:r>
                  <a:r>
                    <a:rPr lang="fr-FR" sz="2400" dirty="0" smtClean="0">
                      <a:cs typeface="Times New Roman" pitchFamily="18" charset="0"/>
                    </a:rPr>
                    <a:t>rochet</a:t>
                  </a:r>
                  <a:endParaRPr lang="fr-FR" sz="2400" dirty="0">
                    <a:cs typeface="Times New Roman" pitchFamily="18" charset="0"/>
                  </a:endParaRPr>
                </a:p>
                <a:p>
                  <a:pPr eaLnBrk="0" hangingPunct="0"/>
                  <a:endParaRPr lang="fr-FR" sz="2400" dirty="0"/>
                </a:p>
              </p:txBody>
            </p:sp>
            <p:sp>
              <p:nvSpPr>
                <p:cNvPr id="19" name="Rectangle 34"/>
                <p:cNvSpPr>
                  <a:spLocks noChangeArrowheads="1"/>
                </p:cNvSpPr>
                <p:nvPr/>
              </p:nvSpPr>
              <p:spPr bwMode="auto">
                <a:xfrm>
                  <a:off x="1812" y="1612"/>
                  <a:ext cx="1812"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sp>
          <p:nvSpPr>
            <p:cNvPr id="7" name="Rectangle 35"/>
            <p:cNvSpPr>
              <a:spLocks noChangeArrowheads="1"/>
            </p:cNvSpPr>
            <p:nvPr/>
          </p:nvSpPr>
          <p:spPr bwMode="auto">
            <a:xfrm>
              <a:off x="-3" y="-3"/>
              <a:ext cx="3630" cy="2021"/>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aphicFrame>
        <p:nvGraphicFramePr>
          <p:cNvPr id="2" name="Objet 1"/>
          <p:cNvGraphicFramePr>
            <a:graphicFrameLocks noChangeAspect="1"/>
          </p:cNvGraphicFramePr>
          <p:nvPr>
            <p:extLst>
              <p:ext uri="{D42A27DB-BD31-4B8C-83A1-F6EECF244321}">
                <p14:modId xmlns:p14="http://schemas.microsoft.com/office/powerpoint/2010/main" val="2145999917"/>
              </p:ext>
            </p:extLst>
          </p:nvPr>
        </p:nvGraphicFramePr>
        <p:xfrm>
          <a:off x="2169934" y="1473850"/>
          <a:ext cx="2304281" cy="1019045"/>
        </p:xfrm>
        <a:graphic>
          <a:graphicData uri="http://schemas.openxmlformats.org/presentationml/2006/ole">
            <mc:AlternateContent xmlns:mc="http://schemas.openxmlformats.org/markup-compatibility/2006">
              <mc:Choice xmlns:v="urn:schemas-microsoft-com:vml" Requires="v">
                <p:oleObj spid="_x0000_s3101" r:id="rId3" imgW="3600000" imgH="1593000" progId="">
                  <p:embed/>
                </p:oleObj>
              </mc:Choice>
              <mc:Fallback>
                <p:oleObj r:id="rId3" imgW="3600000" imgH="1593000" progId="">
                  <p:embed/>
                  <p:pic>
                    <p:nvPicPr>
                      <p:cNvPr id="0" name=""/>
                      <p:cNvPicPr/>
                      <p:nvPr/>
                    </p:nvPicPr>
                    <p:blipFill>
                      <a:blip r:embed="rId4"/>
                      <a:stretch>
                        <a:fillRect/>
                      </a:stretch>
                    </p:blipFill>
                    <p:spPr>
                      <a:xfrm>
                        <a:off x="2169934" y="1473850"/>
                        <a:ext cx="2304281" cy="1019045"/>
                      </a:xfrm>
                      <a:prstGeom prst="rect">
                        <a:avLst/>
                      </a:prstGeom>
                    </p:spPr>
                  </p:pic>
                </p:oleObj>
              </mc:Fallback>
            </mc:AlternateContent>
          </a:graphicData>
        </a:graphic>
      </p:graphicFrame>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653" y="2583165"/>
            <a:ext cx="21336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5820" y="3697480"/>
            <a:ext cx="24384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8" name="Objet 37"/>
          <p:cNvGraphicFramePr>
            <a:graphicFrameLocks noChangeAspect="1"/>
          </p:cNvGraphicFramePr>
          <p:nvPr>
            <p:extLst>
              <p:ext uri="{D42A27DB-BD31-4B8C-83A1-F6EECF244321}">
                <p14:modId xmlns:p14="http://schemas.microsoft.com/office/powerpoint/2010/main" val="593378325"/>
              </p:ext>
            </p:extLst>
          </p:nvPr>
        </p:nvGraphicFramePr>
        <p:xfrm>
          <a:off x="1757220" y="4911698"/>
          <a:ext cx="2667000" cy="860425"/>
        </p:xfrm>
        <a:graphic>
          <a:graphicData uri="http://schemas.openxmlformats.org/presentationml/2006/ole">
            <mc:AlternateContent xmlns:mc="http://schemas.openxmlformats.org/markup-compatibility/2006">
              <mc:Choice xmlns:v="urn:schemas-microsoft-com:vml" Requires="v">
                <p:oleObj spid="_x0000_s3102" name="Photo Editor Photo" r:id="rId7" imgW="3809524" imgH="1228571" progId="MSPhotoEd.3">
                  <p:embed/>
                </p:oleObj>
              </mc:Choice>
              <mc:Fallback>
                <p:oleObj name="Photo Editor Photo" r:id="rId7" imgW="3809524" imgH="1228571" progId="MSPhotoEd.3">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7220" y="4911698"/>
                        <a:ext cx="2667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6011064"/>
            <a:ext cx="2016224" cy="94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1511820"/>
            <a:ext cx="23812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248" y="2595864"/>
            <a:ext cx="1733178" cy="91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8635" y="3786380"/>
            <a:ext cx="18288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8635" y="4872804"/>
            <a:ext cx="19446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56736" y="6095754"/>
            <a:ext cx="28956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Espace réservé du numéro de diapositive 38"/>
          <p:cNvSpPr>
            <a:spLocks noGrp="1"/>
          </p:cNvSpPr>
          <p:nvPr>
            <p:ph type="sldNum" sz="quarter" idx="12"/>
          </p:nvPr>
        </p:nvSpPr>
        <p:spPr/>
        <p:txBody>
          <a:bodyPr/>
          <a:lstStyle/>
          <a:p>
            <a:fld id="{9AC2F42D-E839-4C93-B9D6-69D2D0C37A1A}" type="slidenum">
              <a:rPr lang="fr-CA" smtClean="0"/>
              <a:t>3</a:t>
            </a:fld>
            <a:endParaRPr lang="fr-CA"/>
          </a:p>
        </p:txBody>
      </p:sp>
    </p:spTree>
    <p:extLst>
      <p:ext uri="{BB962C8B-B14F-4D97-AF65-F5344CB8AC3E}">
        <p14:creationId xmlns:p14="http://schemas.microsoft.com/office/powerpoint/2010/main" val="3782163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noChangeAspect="1"/>
          </p:cNvGraphicFramePr>
          <p:nvPr>
            <p:ph idx="1"/>
          </p:nvPr>
        </p:nvGraphicFramePr>
        <p:xfrm>
          <a:off x="457200" y="2163818"/>
          <a:ext cx="8229600" cy="3932126"/>
        </p:xfrm>
        <a:graphic>
          <a:graphicData uri="http://schemas.openxmlformats.org/presentationml/2006/ole">
            <mc:AlternateContent xmlns:mc="http://schemas.openxmlformats.org/markup-compatibility/2006">
              <mc:Choice xmlns:v="urn:schemas-microsoft-com:vml" Requires="v">
                <p:oleObj spid="_x0000_s2060" name="Photo Editor Photo" r:id="rId3" imgW="12657143" imgH="6047619" progId="MSPhotoEd.3">
                  <p:embed/>
                </p:oleObj>
              </mc:Choice>
              <mc:Fallback>
                <p:oleObj name="Photo Editor Photo" r:id="rId3" imgW="12657143" imgH="6047619" progId="MSPhotoEd.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63818"/>
                        <a:ext cx="8229600" cy="393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a:spLocks noGrp="1" noChangeArrowheads="1"/>
          </p:cNvSpPr>
          <p:nvPr>
            <p:ph type="title"/>
          </p:nvPr>
        </p:nvSpPr>
        <p:spPr bwMode="auto">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sz="4400" dirty="0">
                <a:solidFill>
                  <a:srgbClr val="000000"/>
                </a:solidFill>
                <a:latin typeface="Arial" charset="0"/>
              </a:rPr>
              <a:t>                  </a:t>
            </a:r>
            <a:r>
              <a:rPr lang="fr-CA" sz="4400" dirty="0">
                <a:solidFill>
                  <a:srgbClr val="000000"/>
                </a:solidFill>
                <a:latin typeface="Impact" pitchFamily="34" charset="0"/>
              </a:rPr>
              <a:t>Les nageoires</a:t>
            </a:r>
            <a:endParaRPr lang="fr-CA" sz="1800" b="0" dirty="0">
              <a:solidFill>
                <a:srgbClr val="000000"/>
              </a:solidFill>
              <a:latin typeface="Bookman Old Style" pitchFamily="18" charset="0"/>
            </a:endParaRPr>
          </a:p>
        </p:txBody>
      </p:sp>
      <p:sp>
        <p:nvSpPr>
          <p:cNvPr id="2" name="Espace réservé du numéro de diapositive 1"/>
          <p:cNvSpPr>
            <a:spLocks noGrp="1"/>
          </p:cNvSpPr>
          <p:nvPr>
            <p:ph type="sldNum" sz="quarter" idx="12"/>
          </p:nvPr>
        </p:nvSpPr>
        <p:spPr/>
        <p:txBody>
          <a:bodyPr/>
          <a:lstStyle/>
          <a:p>
            <a:fld id="{9AC2F42D-E839-4C93-B9D6-69D2D0C37A1A}" type="slidenum">
              <a:rPr lang="fr-CA" smtClean="0"/>
              <a:t>4</a:t>
            </a:fld>
            <a:endParaRPr lang="fr-CA"/>
          </a:p>
        </p:txBody>
      </p:sp>
    </p:spTree>
    <p:extLst>
      <p:ext uri="{BB962C8B-B14F-4D97-AF65-F5344CB8AC3E}">
        <p14:creationId xmlns:p14="http://schemas.microsoft.com/office/powerpoint/2010/main" val="200932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respirationpoiss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8220612" cy="36038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27"/>
          <p:cNvSpPr>
            <a:spLocks noGrp="1" noChangeArrowheads="1"/>
          </p:cNvSpPr>
          <p:nvPr>
            <p:ph type="title"/>
          </p:nvPr>
        </p:nvSpPr>
        <p:spPr bwMode="auto">
          <a:xfrm>
            <a:off x="457200" y="-815179"/>
            <a:ext cx="8229600" cy="266226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CA" b="0" dirty="0">
                <a:solidFill>
                  <a:srgbClr val="000000"/>
                </a:solidFill>
                <a:latin typeface="Impact" pitchFamily="34" charset="0"/>
                <a:cs typeface="Arial" charset="0"/>
              </a:rPr>
              <a:t>                               </a:t>
            </a:r>
          </a:p>
          <a:p>
            <a:pPr algn="ctr"/>
            <a:endParaRPr lang="fr-CA" sz="3200" b="0" dirty="0">
              <a:solidFill>
                <a:srgbClr val="000000"/>
              </a:solidFill>
              <a:latin typeface="Impact" pitchFamily="34" charset="0"/>
              <a:cs typeface="Arial" charset="0"/>
            </a:endParaRPr>
          </a:p>
          <a:p>
            <a:pPr algn="ctr"/>
            <a:r>
              <a:rPr lang="fr-CA" sz="4400" b="0" dirty="0" smtClean="0">
                <a:solidFill>
                  <a:srgbClr val="A50021"/>
                </a:solidFill>
                <a:latin typeface="Impact" pitchFamily="34" charset="0"/>
                <a:cs typeface="Arial" charset="0"/>
              </a:rPr>
              <a:t>Circulation de l’eau</a:t>
            </a:r>
            <a:endParaRPr lang="fr-CA" sz="4400" b="0" dirty="0">
              <a:solidFill>
                <a:srgbClr val="A50021"/>
              </a:solidFill>
              <a:latin typeface="Impact" pitchFamily="34" charset="0"/>
              <a:cs typeface="Arial" charset="0"/>
            </a:endParaRPr>
          </a:p>
          <a:p>
            <a:pPr algn="ctr"/>
            <a:endParaRPr lang="fr-FR" sz="4400" b="0" dirty="0">
              <a:solidFill>
                <a:srgbClr val="A50021"/>
              </a:solidFill>
              <a:latin typeface="Impact" pitchFamily="34" charset="0"/>
              <a:cs typeface="Arial" charset="0"/>
            </a:endParaRPr>
          </a:p>
        </p:txBody>
      </p:sp>
      <p:sp>
        <p:nvSpPr>
          <p:cNvPr id="2" name="ZoneTexte 1"/>
          <p:cNvSpPr txBox="1"/>
          <p:nvPr/>
        </p:nvSpPr>
        <p:spPr>
          <a:xfrm rot="20236052">
            <a:off x="478752" y="1843531"/>
            <a:ext cx="5256584" cy="646331"/>
          </a:xfrm>
          <a:prstGeom prst="rect">
            <a:avLst/>
          </a:prstGeom>
          <a:noFill/>
        </p:spPr>
        <p:txBody>
          <a:bodyPr wrap="square" rtlCol="0">
            <a:spAutoFit/>
          </a:bodyPr>
          <a:lstStyle/>
          <a:p>
            <a:r>
              <a:rPr lang="fr-CA" sz="3600" dirty="0" smtClean="0">
                <a:solidFill>
                  <a:srgbClr val="FF0000"/>
                </a:solidFill>
              </a:rPr>
              <a:t>Attention à la pollution !</a:t>
            </a:r>
            <a:endParaRPr lang="fr-CA" sz="3600" dirty="0">
              <a:solidFill>
                <a:srgbClr val="FF0000"/>
              </a:solidFill>
            </a:endParaRPr>
          </a:p>
        </p:txBody>
      </p:sp>
      <p:sp>
        <p:nvSpPr>
          <p:cNvPr id="3" name="Espace réservé du numéro de diapositive 2"/>
          <p:cNvSpPr>
            <a:spLocks noGrp="1"/>
          </p:cNvSpPr>
          <p:nvPr>
            <p:ph type="sldNum" sz="quarter" idx="12"/>
          </p:nvPr>
        </p:nvSpPr>
        <p:spPr/>
        <p:txBody>
          <a:bodyPr/>
          <a:lstStyle/>
          <a:p>
            <a:fld id="{9AC2F42D-E839-4C93-B9D6-69D2D0C37A1A}" type="slidenum">
              <a:rPr lang="fr-CA" smtClean="0"/>
              <a:t>5</a:t>
            </a:fld>
            <a:endParaRPr lang="fr-CA"/>
          </a:p>
        </p:txBody>
      </p:sp>
    </p:spTree>
    <p:extLst>
      <p:ext uri="{BB962C8B-B14F-4D97-AF65-F5344CB8AC3E}">
        <p14:creationId xmlns:p14="http://schemas.microsoft.com/office/powerpoint/2010/main" val="2216138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348880"/>
            <a:ext cx="6779829"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Grp="1" noChangeArrowheads="1"/>
          </p:cNvSpPr>
          <p:nvPr>
            <p:ph type="title"/>
          </p:nvPr>
        </p:nvSpPr>
        <p:spPr bwMode="auto">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fr-CA" sz="1600" dirty="0">
              <a:solidFill>
                <a:srgbClr val="000000"/>
              </a:solidFill>
              <a:latin typeface="Impact" pitchFamily="34" charset="0"/>
            </a:endParaRPr>
          </a:p>
          <a:p>
            <a:pPr algn="ctr"/>
            <a:r>
              <a:rPr lang="fr-CA" sz="4400" dirty="0">
                <a:solidFill>
                  <a:srgbClr val="000000"/>
                </a:solidFill>
                <a:latin typeface="Impact" pitchFamily="34" charset="0"/>
              </a:rPr>
              <a:t>Organes internes</a:t>
            </a:r>
          </a:p>
          <a:p>
            <a:pPr algn="ctr"/>
            <a:endParaRPr lang="fr-CA" sz="1600" dirty="0">
              <a:solidFill>
                <a:srgbClr val="000000"/>
              </a:solidFill>
              <a:latin typeface="Impact" pitchFamily="34" charset="0"/>
            </a:endParaRPr>
          </a:p>
          <a:p>
            <a:pPr algn="ctr"/>
            <a:endParaRPr lang="fr-CA" sz="1600" dirty="0">
              <a:solidFill>
                <a:srgbClr val="000000"/>
              </a:solidFill>
              <a:latin typeface="Impact" pitchFamily="34" charset="0"/>
            </a:endParaRPr>
          </a:p>
        </p:txBody>
      </p:sp>
      <p:sp>
        <p:nvSpPr>
          <p:cNvPr id="2" name="Espace réservé du numéro de diapositive 1"/>
          <p:cNvSpPr>
            <a:spLocks noGrp="1"/>
          </p:cNvSpPr>
          <p:nvPr>
            <p:ph type="sldNum" sz="quarter" idx="12"/>
          </p:nvPr>
        </p:nvSpPr>
        <p:spPr/>
        <p:txBody>
          <a:bodyPr/>
          <a:lstStyle/>
          <a:p>
            <a:fld id="{9AC2F42D-E839-4C93-B9D6-69D2D0C37A1A}" type="slidenum">
              <a:rPr lang="fr-CA" smtClean="0"/>
              <a:t>6</a:t>
            </a:fld>
            <a:endParaRPr lang="fr-CA"/>
          </a:p>
        </p:txBody>
      </p:sp>
    </p:spTree>
    <p:extLst>
      <p:ext uri="{BB962C8B-B14F-4D97-AF65-F5344CB8AC3E}">
        <p14:creationId xmlns:p14="http://schemas.microsoft.com/office/powerpoint/2010/main" val="371400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5400" dirty="0" smtClean="0">
                <a:solidFill>
                  <a:srgbClr val="000000"/>
                </a:solidFill>
                <a:latin typeface="Impact" pitchFamily="34" charset="0"/>
              </a:rPr>
              <a:t/>
            </a:r>
            <a:br>
              <a:rPr lang="fr-CA" sz="5400" dirty="0" smtClean="0">
                <a:solidFill>
                  <a:srgbClr val="000000"/>
                </a:solidFill>
                <a:latin typeface="Impact" pitchFamily="34" charset="0"/>
              </a:rPr>
            </a:br>
            <a:r>
              <a:rPr lang="fr-CA" sz="5400" dirty="0">
                <a:solidFill>
                  <a:srgbClr val="000000"/>
                </a:solidFill>
                <a:latin typeface="Impact" pitchFamily="34" charset="0"/>
              </a:rPr>
              <a:t/>
            </a:r>
            <a:br>
              <a:rPr lang="fr-CA" sz="5400" dirty="0">
                <a:solidFill>
                  <a:srgbClr val="000000"/>
                </a:solidFill>
                <a:latin typeface="Impact" pitchFamily="34" charset="0"/>
              </a:rPr>
            </a:br>
            <a:r>
              <a:rPr lang="fr-CA" sz="4000" dirty="0" smtClean="0">
                <a:solidFill>
                  <a:srgbClr val="000000"/>
                </a:solidFill>
                <a:latin typeface="Impact" pitchFamily="34" charset="0"/>
              </a:rPr>
              <a:t>Le squelette donc…un vertébré comme nous</a:t>
            </a:r>
            <a:r>
              <a:rPr lang="fr-CA" sz="5400" dirty="0">
                <a:solidFill>
                  <a:srgbClr val="000000"/>
                </a:solidFill>
                <a:latin typeface="Impact" pitchFamily="34" charset="0"/>
              </a:rPr>
              <a:t/>
            </a:r>
            <a:br>
              <a:rPr lang="fr-CA" sz="5400" dirty="0">
                <a:solidFill>
                  <a:srgbClr val="000000"/>
                </a:solidFill>
                <a:latin typeface="Impact" pitchFamily="34" charset="0"/>
              </a:rPr>
            </a:br>
            <a:endParaRPr lang="fr-C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132856"/>
            <a:ext cx="7635635" cy="319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563888" y="5805264"/>
            <a:ext cx="4320480" cy="646331"/>
          </a:xfrm>
          <a:prstGeom prst="rect">
            <a:avLst/>
          </a:prstGeom>
          <a:noFill/>
        </p:spPr>
        <p:txBody>
          <a:bodyPr wrap="square" rtlCol="0">
            <a:spAutoFit/>
          </a:bodyPr>
          <a:lstStyle/>
          <a:p>
            <a:r>
              <a:rPr lang="fr-CA" dirty="0" smtClean="0"/>
              <a:t>Un petit exercice de coloriage: vertébré ou invertébré ?</a:t>
            </a:r>
            <a:endParaRPr lang="fr-CA" dirty="0"/>
          </a:p>
        </p:txBody>
      </p:sp>
      <p:sp>
        <p:nvSpPr>
          <p:cNvPr id="5" name="Espace réservé du numéro de diapositive 4"/>
          <p:cNvSpPr>
            <a:spLocks noGrp="1"/>
          </p:cNvSpPr>
          <p:nvPr>
            <p:ph type="sldNum" sz="quarter" idx="12"/>
          </p:nvPr>
        </p:nvSpPr>
        <p:spPr/>
        <p:txBody>
          <a:bodyPr/>
          <a:lstStyle/>
          <a:p>
            <a:fld id="{9AC2F42D-E839-4C93-B9D6-69D2D0C37A1A}" type="slidenum">
              <a:rPr lang="fr-CA" smtClean="0"/>
              <a:t>7</a:t>
            </a:fld>
            <a:endParaRPr lang="fr-CA"/>
          </a:p>
        </p:txBody>
      </p:sp>
    </p:spTree>
    <p:extLst>
      <p:ext uri="{BB962C8B-B14F-4D97-AF65-F5344CB8AC3E}">
        <p14:creationId xmlns:p14="http://schemas.microsoft.com/office/powerpoint/2010/main" val="365105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sz="5400" dirty="0">
                <a:solidFill>
                  <a:srgbClr val="000000"/>
                </a:solidFill>
                <a:latin typeface="Impact" pitchFamily="34" charset="0"/>
              </a:rPr>
              <a:t>Le système digestif</a:t>
            </a:r>
            <a:r>
              <a:rPr lang="fr-CA" sz="5400" dirty="0">
                <a:solidFill>
                  <a:srgbClr val="000000"/>
                </a:solidFill>
                <a:latin typeface="Impact" pitchFamily="34" charset="0"/>
                <a:cs typeface="Times New Roman" pitchFamily="18" charset="0"/>
              </a:rPr>
              <a:t/>
            </a:r>
            <a:br>
              <a:rPr lang="fr-CA" sz="5400" dirty="0">
                <a:solidFill>
                  <a:srgbClr val="000000"/>
                </a:solidFill>
                <a:latin typeface="Impact" pitchFamily="34" charset="0"/>
                <a:cs typeface="Times New Roman" pitchFamily="18" charset="0"/>
              </a:rPr>
            </a:br>
            <a:endParaRPr lang="fr-CA" dirty="0"/>
          </a:p>
        </p:txBody>
      </p:sp>
      <p:pic>
        <p:nvPicPr>
          <p:cNvPr id="4" name="Picture 5" descr="les organes internes du poiss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3284984"/>
            <a:ext cx="5229786" cy="189331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9AC2F42D-E839-4C93-B9D6-69D2D0C37A1A}" type="slidenum">
              <a:rPr lang="fr-CA" smtClean="0"/>
              <a:t>8</a:t>
            </a:fld>
            <a:endParaRPr lang="fr-CA"/>
          </a:p>
        </p:txBody>
      </p:sp>
    </p:spTree>
    <p:extLst>
      <p:ext uri="{BB962C8B-B14F-4D97-AF65-F5344CB8AC3E}">
        <p14:creationId xmlns:p14="http://schemas.microsoft.com/office/powerpoint/2010/main" val="2003476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Eau douce, eau saumâtre et eau salée</a:t>
            </a:r>
            <a:endParaRPr lang="fr-CA"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184" y="2060848"/>
            <a:ext cx="6301504" cy="3759721"/>
          </a:xfrm>
        </p:spPr>
      </p:pic>
      <p:sp>
        <p:nvSpPr>
          <p:cNvPr id="5" name="ZoneTexte 4"/>
          <p:cNvSpPr txBox="1"/>
          <p:nvPr/>
        </p:nvSpPr>
        <p:spPr>
          <a:xfrm>
            <a:off x="467544" y="6021288"/>
            <a:ext cx="7447167" cy="461665"/>
          </a:xfrm>
          <a:prstGeom prst="rect">
            <a:avLst/>
          </a:prstGeom>
          <a:noFill/>
        </p:spPr>
        <p:txBody>
          <a:bodyPr wrap="none" rtlCol="0">
            <a:spAutoFit/>
          </a:bodyPr>
          <a:lstStyle/>
          <a:p>
            <a:r>
              <a:rPr lang="fr-CA" sz="2400" b="1" dirty="0" smtClean="0">
                <a:solidFill>
                  <a:srgbClr val="7030A0"/>
                </a:solidFill>
              </a:rPr>
              <a:t>Une petite dégustation mais avant, une question…</a:t>
            </a:r>
            <a:endParaRPr lang="fr-CA" sz="2400" b="1" dirty="0">
              <a:solidFill>
                <a:srgbClr val="7030A0"/>
              </a:solidFill>
            </a:endParaRPr>
          </a:p>
        </p:txBody>
      </p:sp>
      <p:sp>
        <p:nvSpPr>
          <p:cNvPr id="7" name="Espace réservé du numéro de diapositive 6"/>
          <p:cNvSpPr>
            <a:spLocks noGrp="1"/>
          </p:cNvSpPr>
          <p:nvPr>
            <p:ph type="sldNum" sz="quarter" idx="12"/>
          </p:nvPr>
        </p:nvSpPr>
        <p:spPr/>
        <p:txBody>
          <a:bodyPr/>
          <a:lstStyle/>
          <a:p>
            <a:fld id="{9AC2F42D-E839-4C93-B9D6-69D2D0C37A1A}" type="slidenum">
              <a:rPr lang="fr-CA" smtClean="0"/>
              <a:t>9</a:t>
            </a:fld>
            <a:endParaRPr lang="fr-CA"/>
          </a:p>
        </p:txBody>
      </p:sp>
    </p:spTree>
    <p:extLst>
      <p:ext uri="{BB962C8B-B14F-4D97-AF65-F5344CB8AC3E}">
        <p14:creationId xmlns:p14="http://schemas.microsoft.com/office/powerpoint/2010/main" val="42873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TotalTime>
  <Words>339</Words>
  <Application>Microsoft Office PowerPoint</Application>
  <PresentationFormat>Affichage à l'écran (4:3)</PresentationFormat>
  <Paragraphs>91</Paragraphs>
  <Slides>22</Slides>
  <Notes>0</Notes>
  <HiddenSlides>0</HiddenSlides>
  <MMClips>3</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22</vt:i4>
      </vt:variant>
    </vt:vector>
  </HeadingPairs>
  <TitlesOfParts>
    <vt:vector size="24" baseType="lpstr">
      <vt:lpstr>Débit</vt:lpstr>
      <vt:lpstr>Photo Editor Photo</vt:lpstr>
      <vt:lpstr>Les poissons ou le monde marin</vt:lpstr>
      <vt:lpstr>Une carte d’exploration</vt:lpstr>
      <vt:lpstr>Les 10 principales espèces de poisson du Qc </vt:lpstr>
      <vt:lpstr>                  Les nageoires</vt:lpstr>
      <vt:lpstr>                                 Circulation de l’eau </vt:lpstr>
      <vt:lpstr> Organes internes  </vt:lpstr>
      <vt:lpstr>  Le squelette donc…un vertébré comme nous </vt:lpstr>
      <vt:lpstr>Le système digestif </vt:lpstr>
      <vt:lpstr>Eau douce, eau saumâtre et eau salée</vt:lpstr>
      <vt:lpstr>Le saumon vit-il en eau douce ou en eau salée (mer) ?</vt:lpstr>
      <vt:lpstr>Qu’est-ce que c’est ?</vt:lpstr>
      <vt:lpstr>Présentation PowerPoint</vt:lpstr>
      <vt:lpstr>Présentation PowerPoint</vt:lpstr>
      <vt:lpstr>Présentation PowerPoint</vt:lpstr>
      <vt:lpstr>La grenouille verte</vt:lpstr>
      <vt:lpstr>La grenouille des bois</vt:lpstr>
      <vt:lpstr>Alors, nous venons de le voir, l’eau est très importante pour ces espèces</vt:lpstr>
      <vt:lpstr>Que faire pour dépolluer l’eau ?</vt:lpstr>
      <vt:lpstr>Fabrication d’un filtre </vt:lpstr>
      <vt:lpstr>Le matériel dont vous disposez</vt:lpstr>
      <vt:lpstr>Une usine de traitement des eaux filtre l’eau et plus</vt:lpstr>
      <vt:lpstr>Et Bob l’éponge nous dit…</vt:lpstr>
    </vt:vector>
  </TitlesOfParts>
  <Company>uqtr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poissons ou le monde marin</dc:title>
  <dc:creator>uqtr</dc:creator>
  <cp:lastModifiedBy>samsongh</cp:lastModifiedBy>
  <cp:revision>13</cp:revision>
  <dcterms:created xsi:type="dcterms:W3CDTF">2012-06-13T00:55:13Z</dcterms:created>
  <dcterms:modified xsi:type="dcterms:W3CDTF">2012-11-11T10:48:39Z</dcterms:modified>
</cp:coreProperties>
</file>