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C_1B0E5A13.xml" ContentType="application/vnd.ms-powerpoint.comments+xml"/>
  <Override PartName="/ppt/comments/modernComment_116_1CC4BA68.xml" ContentType="application/vnd.ms-powerpoint.comment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04_AA18D419.xml" ContentType="application/vnd.ms-powerpoint.comments+xml"/>
  <Override PartName="/ppt/comments/modernComment_14E_E23D211F.xml" ContentType="application/vnd.ms-powerpoint.comments+xml"/>
  <Override PartName="/ppt/comments/modernComment_143_B25D3BB9.xml" ContentType="application/vnd.ms-powerpoint.comments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comments/modernComment_139_722165C3.xml" ContentType="application/vnd.ms-powerpoint.comments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64" r:id="rId2"/>
  </p:sldMasterIdLst>
  <p:notesMasterIdLst>
    <p:notesMasterId r:id="rId21"/>
  </p:notesMasterIdLst>
  <p:sldIdLst>
    <p:sldId id="284" r:id="rId3"/>
    <p:sldId id="278" r:id="rId4"/>
    <p:sldId id="285" r:id="rId5"/>
    <p:sldId id="260" r:id="rId6"/>
    <p:sldId id="334" r:id="rId7"/>
    <p:sldId id="323" r:id="rId8"/>
    <p:sldId id="297" r:id="rId9"/>
    <p:sldId id="357" r:id="rId10"/>
    <p:sldId id="313" r:id="rId11"/>
    <p:sldId id="359" r:id="rId12"/>
    <p:sldId id="349" r:id="rId13"/>
    <p:sldId id="351" r:id="rId14"/>
    <p:sldId id="355" r:id="rId15"/>
    <p:sldId id="353" r:id="rId16"/>
    <p:sldId id="356" r:id="rId17"/>
    <p:sldId id="347" r:id="rId18"/>
    <p:sldId id="352" r:id="rId19"/>
    <p:sldId id="30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4CF9F-57A6-9A39-047E-6E80923D1DC0}" name="Isabelle, Jacob" initials="IJ" userId="S::Jacob.Isabelle@uqtr.ca::92a21c2b-1923-48dc-abf2-cbf69a6b594e" providerId="AD"/>
  <p188:author id="{473F02F3-A780-4DCE-5EB9-C4F2748328DE}" name="Martin, Jules" initials="MJ" userId="S::jules.martin@uqtr.ca::129beed0-ef93-4248-9b49-bb0a64e6ac60" providerId="AD"/>
  <p188:author id="{5E567DF4-E106-CA25-862C-5D7B15910228}" name="Laurent-St-Pierre, Thierry" initials="LSPT" userId="S::Thierry.Laurent-St-Pierre@uqtr.ca::eb924c4a-a8f0-4c01-8fd5-29fac09737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519"/>
    <a:srgbClr val="FFFFFF"/>
    <a:srgbClr val="000000"/>
    <a:srgbClr val="343434"/>
    <a:srgbClr val="050505"/>
    <a:srgbClr val="E1E1E1"/>
    <a:srgbClr val="0D0D0D"/>
    <a:srgbClr val="595959"/>
    <a:srgbClr val="FDC2F2"/>
    <a:srgbClr val="B4F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5DE778-C99D-47DC-B930-DC4A477B9931}" v="42" dt="2023-10-04T19:08:42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Relationship Id="rId30" Type="http://schemas.openxmlformats.org/officeDocument/2006/relationships/customXml" Target="../customXml/item3.xml"/></Relationships>
</file>

<file path=ppt/comments/modernComment_104_AA18D4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D79E5C-B92E-4C41-9BF4-13788A123590}" authorId="{EFF4CF9F-57A6-9A39-047E-6E80923D1DC0}" created="2023-05-12T19:16:54.749">
    <pc:sldMkLst xmlns:pc="http://schemas.microsoft.com/office/powerpoint/2013/main/command">
      <pc:docMk/>
      <pc:sldMk cId="2853753881" sldId="260"/>
    </pc:sldMkLst>
    <p188:txBody>
      <a:bodyPr/>
      <a:lstStyle/>
      <a:p>
        <a:r>
          <a:rPr lang="fr-CA"/>
          <a:t>Garder juste la phrase qui a rapport
</a:t>
        </a:r>
      </a:p>
    </p188:txBody>
  </p188:cm>
  <p188:cm id="{A08058E2-BC4C-46B2-B36C-E0A3C74FD446}" authorId="{473F02F3-A780-4DCE-5EB9-C4F2748328DE}" created="2023-05-17T18:03:17.697">
    <pc:sldMkLst xmlns:pc="http://schemas.microsoft.com/office/powerpoint/2013/main/command">
      <pc:docMk/>
      <pc:sldMk cId="2853753881" sldId="260"/>
    </pc:sldMkLst>
    <p188:replyLst>
      <p188:reply id="{CFE50085-3FC9-4C0A-A76C-B235CE1CD673}" authorId="{473F02F3-A780-4DCE-5EB9-C4F2748328DE}" created="2023-05-17T18:08:40.373">
        <p188:txBody>
          <a:bodyPr/>
          <a:lstStyle/>
          <a:p>
            <a:r>
              <a:rPr lang="fr-FR"/>
              <a:t>première phrase des solides !!!</a:t>
            </a:r>
          </a:p>
        </p188:txBody>
      </p188:reply>
    </p188:replyLst>
    <p188:txBody>
      <a:bodyPr/>
      <a:lstStyle/>
      <a:p>
        <a:r>
          <a:rPr lang="fr-FR"/>
          <a:t>enjeu,: solutions basé sur la nature, mettre en valeur les boisé, parlé des différents services, faire ressortir , comment on s'attaque au problème</a:t>
        </a:r>
      </a:p>
    </p188:txBody>
  </p188:cm>
</p188:cmLst>
</file>

<file path=ppt/comments/modernComment_116_1CC4BA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230F25-0F64-4EC4-B43D-E6A685A3AC16}" authorId="{EFF4CF9F-57A6-9A39-047E-6E80923D1DC0}" created="2023-05-12T19:14:01.343">
    <pc:sldMkLst xmlns:pc="http://schemas.microsoft.com/office/powerpoint/2013/main/command">
      <pc:docMk/>
      <pc:sldMk cId="482654824" sldId="278"/>
    </pc:sldMkLst>
    <p188:txBody>
      <a:bodyPr/>
      <a:lstStyle/>
      <a:p>
        <a:r>
          <a:rPr lang="fr-CA"/>
          <a:t>Ajouter les chercheurs impliqués</a:t>
        </a:r>
      </a:p>
    </p188:txBody>
  </p188:cm>
</p188:cmLst>
</file>

<file path=ppt/comments/modernComment_11C_1B0E5A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2A9746-7BB7-4EF7-BBDC-25C4092A892B}" authorId="{5E567DF4-E106-CA25-862C-5D7B15910228}" created="2023-05-12T19:11:59.6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53925395" sldId="284"/>
      <ac:spMk id="2" creationId="{64258BF3-3EA3-C754-9834-47A32FB4DB47}"/>
    </ac:deMkLst>
    <p188:txBody>
      <a:bodyPr/>
      <a:lstStyle/>
      <a:p>
        <a:r>
          <a:rPr lang="fr-CA"/>
          <a:t>Des boisés sous surveillance: entre services et risques</a:t>
        </a:r>
      </a:p>
    </p188:txBody>
  </p188:cm>
</p188:cmLst>
</file>

<file path=ppt/comments/modernComment_139_722165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A2CE0B-4677-47AE-B8B6-390C6DF9F7B3}" authorId="{473F02F3-A780-4DCE-5EB9-C4F2748328DE}" created="2023-05-17T18:09:06.561">
    <pc:sldMkLst xmlns:pc="http://schemas.microsoft.com/office/powerpoint/2013/main/command">
      <pc:docMk/>
      <pc:sldMk cId="1914791363" sldId="313"/>
    </pc:sldMkLst>
    <p188:txBody>
      <a:bodyPr/>
      <a:lstStyle/>
      <a:p>
        <a:r>
          <a:rPr lang="fr-FR"/>
          <a:t>première phrase de la slide !!</a:t>
        </a:r>
      </a:p>
    </p188:txBody>
  </p188:cm>
</p188:cmLst>
</file>

<file path=ppt/comments/modernComment_143_B25D3B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CA1045-21F3-43C4-BBD4-00C7F22888C5}" authorId="{5E567DF4-E106-CA25-862C-5D7B15910228}" created="2023-05-17T18:20:02.9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92454585" sldId="323"/>
      <ac:spMk id="3" creationId="{1EFB7711-8D8B-5125-DB98-35DB08AE4D2F}"/>
    </ac:deMkLst>
    <p188:txBody>
      <a:bodyPr/>
      <a:lstStyle/>
      <a:p>
        <a:r>
          <a:rPr lang="fr-CA"/>
          <a:t>simplifier</a:t>
        </a:r>
      </a:p>
    </p188:txBody>
  </p188:cm>
</p188:cmLst>
</file>

<file path=ppt/comments/modernComment_14E_E23D21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8DDDC4-D2A8-4EAB-B4E2-224E0AF102BA}" authorId="{473F02F3-A780-4DCE-5EB9-C4F2748328DE}" created="2023-05-17T22:42:32.14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95656991" sldId="334"/>
      <ac:spMk id="2" creationId="{5210E7F4-DE7F-21E0-B69C-5F29836C25B9}"/>
    </ac:deMkLst>
    <p188:txBody>
      <a:bodyPr/>
      <a:lstStyle/>
      <a:p>
        <a:r>
          <a:rPr lang="fr-FR"/>
          <a:t>pas sure du titre de la diapo, ouvert aux propositions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CC266-BDD4-4DBD-9909-E7A9A102EE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F079155-A450-48A7-B93B-5C8E53BA8E21}">
      <dgm:prSet/>
      <dgm:spPr/>
      <dgm:t>
        <a:bodyPr/>
        <a:lstStyle/>
        <a:p>
          <a:r>
            <a:rPr lang="fr-CA" b="0" i="0"/>
            <a:t>Le Picom est un projet d'intervention dans la communauté élaboré par des étudiants de concert avec un milieu partenaire ayant des besoins particuliers.</a:t>
          </a:r>
          <a:endParaRPr lang="en-US"/>
        </a:p>
      </dgm:t>
    </dgm:pt>
    <dgm:pt modelId="{1AEE9D68-3755-4D81-8EB4-80266A94FF3F}" type="parTrans" cxnId="{07386337-1F77-4BB1-AE34-3A2A8F76C479}">
      <dgm:prSet/>
      <dgm:spPr/>
      <dgm:t>
        <a:bodyPr/>
        <a:lstStyle/>
        <a:p>
          <a:endParaRPr lang="en-US"/>
        </a:p>
      </dgm:t>
    </dgm:pt>
    <dgm:pt modelId="{5B5F9229-DCFC-4DE6-B7E4-2B70B99A6FDF}" type="sibTrans" cxnId="{07386337-1F77-4BB1-AE34-3A2A8F76C479}">
      <dgm:prSet/>
      <dgm:spPr/>
      <dgm:t>
        <a:bodyPr/>
        <a:lstStyle/>
        <a:p>
          <a:endParaRPr lang="en-US"/>
        </a:p>
      </dgm:t>
    </dgm:pt>
    <dgm:pt modelId="{53725638-371E-4B98-9D1E-1AEE1C31FB3E}">
      <dgm:prSet/>
      <dgm:spPr/>
      <dgm:t>
        <a:bodyPr/>
        <a:lstStyle/>
        <a:p>
          <a:r>
            <a:rPr lang="fr-CA"/>
            <a:t>Milieu partenaire: Comité de développement durable de l’UQTR</a:t>
          </a:r>
          <a:endParaRPr lang="en-US"/>
        </a:p>
      </dgm:t>
    </dgm:pt>
    <dgm:pt modelId="{591E3B12-09BD-4A78-86E0-DB1D6192A573}" type="parTrans" cxnId="{AEFF12BA-F1CF-4B56-BFA7-A15832B6BA81}">
      <dgm:prSet/>
      <dgm:spPr/>
      <dgm:t>
        <a:bodyPr/>
        <a:lstStyle/>
        <a:p>
          <a:endParaRPr lang="en-US"/>
        </a:p>
      </dgm:t>
    </dgm:pt>
    <dgm:pt modelId="{C02FF5F4-FE69-4675-B5A6-E118CA59C3ED}" type="sibTrans" cxnId="{AEFF12BA-F1CF-4B56-BFA7-A15832B6BA81}">
      <dgm:prSet/>
      <dgm:spPr/>
      <dgm:t>
        <a:bodyPr/>
        <a:lstStyle/>
        <a:p>
          <a:endParaRPr lang="en-US"/>
        </a:p>
      </dgm:t>
    </dgm:pt>
    <dgm:pt modelId="{1F373333-4728-46F5-98FA-3D2A89BAB0F1}" type="pres">
      <dgm:prSet presAssocID="{097CC266-BDD4-4DBD-9909-E7A9A102EE7A}" presName="linear" presStyleCnt="0">
        <dgm:presLayoutVars>
          <dgm:animLvl val="lvl"/>
          <dgm:resizeHandles val="exact"/>
        </dgm:presLayoutVars>
      </dgm:prSet>
      <dgm:spPr/>
    </dgm:pt>
    <dgm:pt modelId="{A35B88DE-F027-4F8A-A93D-7608D72E0FE9}" type="pres">
      <dgm:prSet presAssocID="{FF079155-A450-48A7-B93B-5C8E53BA8E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1FFE21-D0AD-44C0-A907-5E7259FC2B35}" type="pres">
      <dgm:prSet presAssocID="{5B5F9229-DCFC-4DE6-B7E4-2B70B99A6FDF}" presName="spacer" presStyleCnt="0"/>
      <dgm:spPr/>
    </dgm:pt>
    <dgm:pt modelId="{8022D4EB-9289-4E89-B057-04A080360583}" type="pres">
      <dgm:prSet presAssocID="{53725638-371E-4B98-9D1E-1AEE1C31FB3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7386337-1F77-4BB1-AE34-3A2A8F76C479}" srcId="{097CC266-BDD4-4DBD-9909-E7A9A102EE7A}" destId="{FF079155-A450-48A7-B93B-5C8E53BA8E21}" srcOrd="0" destOrd="0" parTransId="{1AEE9D68-3755-4D81-8EB4-80266A94FF3F}" sibTransId="{5B5F9229-DCFC-4DE6-B7E4-2B70B99A6FDF}"/>
    <dgm:cxn modelId="{0A362276-8D65-46C0-A278-F0A7875D9F42}" type="presOf" srcId="{097CC266-BDD4-4DBD-9909-E7A9A102EE7A}" destId="{1F373333-4728-46F5-98FA-3D2A89BAB0F1}" srcOrd="0" destOrd="0" presId="urn:microsoft.com/office/officeart/2005/8/layout/vList2"/>
    <dgm:cxn modelId="{81DD0DA6-8D28-497E-99B4-555850CFCA2F}" type="presOf" srcId="{FF079155-A450-48A7-B93B-5C8E53BA8E21}" destId="{A35B88DE-F027-4F8A-A93D-7608D72E0FE9}" srcOrd="0" destOrd="0" presId="urn:microsoft.com/office/officeart/2005/8/layout/vList2"/>
    <dgm:cxn modelId="{AEFF12BA-F1CF-4B56-BFA7-A15832B6BA81}" srcId="{097CC266-BDD4-4DBD-9909-E7A9A102EE7A}" destId="{53725638-371E-4B98-9D1E-1AEE1C31FB3E}" srcOrd="1" destOrd="0" parTransId="{591E3B12-09BD-4A78-86E0-DB1D6192A573}" sibTransId="{C02FF5F4-FE69-4675-B5A6-E118CA59C3ED}"/>
    <dgm:cxn modelId="{508518CD-75B0-4D62-8B1C-962FDDB4505E}" type="presOf" srcId="{53725638-371E-4B98-9D1E-1AEE1C31FB3E}" destId="{8022D4EB-9289-4E89-B057-04A080360583}" srcOrd="0" destOrd="0" presId="urn:microsoft.com/office/officeart/2005/8/layout/vList2"/>
    <dgm:cxn modelId="{C038F006-4225-4DE2-97D7-81F1FF9F62B5}" type="presParOf" srcId="{1F373333-4728-46F5-98FA-3D2A89BAB0F1}" destId="{A35B88DE-F027-4F8A-A93D-7608D72E0FE9}" srcOrd="0" destOrd="0" presId="urn:microsoft.com/office/officeart/2005/8/layout/vList2"/>
    <dgm:cxn modelId="{3F8E8D89-473E-464C-8272-E6C99A46045C}" type="presParOf" srcId="{1F373333-4728-46F5-98FA-3D2A89BAB0F1}" destId="{741FFE21-D0AD-44C0-A907-5E7259FC2B35}" srcOrd="1" destOrd="0" presId="urn:microsoft.com/office/officeart/2005/8/layout/vList2"/>
    <dgm:cxn modelId="{BD1DD637-1ABF-40C8-828B-25B0DF18A9D4}" type="presParOf" srcId="{1F373333-4728-46F5-98FA-3D2A89BAB0F1}" destId="{8022D4EB-9289-4E89-B057-04A0803605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BA5217-DE7C-4572-81E3-CCB7AEF8972F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846540E-1356-4784-8AA1-028A7B92494A}">
      <dgm:prSet custT="1"/>
      <dgm:spPr/>
      <dgm:t>
        <a:bodyPr/>
        <a:lstStyle/>
        <a:p>
          <a:r>
            <a:rPr lang="fr-CA" sz="2400" b="1"/>
            <a:t>Axe 1 : </a:t>
          </a:r>
          <a:r>
            <a:rPr lang="fr-CA" sz="2400"/>
            <a:t>I</a:t>
          </a:r>
          <a:r>
            <a:rPr lang="fr-CA" sz="2400" b="0" i="0" baseline="0"/>
            <a:t>dentifier, quantifier et spatialiser les différents </a:t>
          </a:r>
          <a:r>
            <a:rPr lang="fr-CA" sz="2400" b="1" i="0" baseline="0"/>
            <a:t>services écosystémiques </a:t>
          </a:r>
          <a:endParaRPr lang="en-US" sz="2400"/>
        </a:p>
      </dgm:t>
    </dgm:pt>
    <dgm:pt modelId="{F9C7ECF8-32C1-4E73-8CB2-F8482AC61244}" type="parTrans" cxnId="{4F2AB09B-96BF-4971-A69E-1DA4E1C5C8B5}">
      <dgm:prSet/>
      <dgm:spPr/>
      <dgm:t>
        <a:bodyPr/>
        <a:lstStyle/>
        <a:p>
          <a:endParaRPr lang="en-US"/>
        </a:p>
      </dgm:t>
    </dgm:pt>
    <dgm:pt modelId="{F9A682F2-5DAF-47B4-BCC7-1C8CF4B1472C}" type="sibTrans" cxnId="{4F2AB09B-96BF-4971-A69E-1DA4E1C5C8B5}">
      <dgm:prSet/>
      <dgm:spPr/>
      <dgm:t>
        <a:bodyPr/>
        <a:lstStyle/>
        <a:p>
          <a:endParaRPr lang="en-US"/>
        </a:p>
      </dgm:t>
    </dgm:pt>
    <dgm:pt modelId="{B095B8B0-0F90-4B57-B412-92923B0AE552}">
      <dgm:prSet custT="1"/>
      <dgm:spPr/>
      <dgm:t>
        <a:bodyPr/>
        <a:lstStyle/>
        <a:p>
          <a:r>
            <a:rPr lang="fr-CA" sz="2400" b="1"/>
            <a:t>Axe 2 : </a:t>
          </a:r>
          <a:r>
            <a:rPr lang="fr-CA" sz="2400"/>
            <a:t>R</a:t>
          </a:r>
          <a:r>
            <a:rPr lang="fr-CA" sz="2400" b="0" i="0" baseline="0"/>
            <a:t>epérer, quantifier et spatialiser les différents risques qui menacent le boisé.</a:t>
          </a:r>
          <a:endParaRPr lang="en-US" sz="2400"/>
        </a:p>
      </dgm:t>
    </dgm:pt>
    <dgm:pt modelId="{5FE808C6-B937-4178-8E48-0BA5B9DA05DE}" type="parTrans" cxnId="{ABE84F87-F34A-4AD3-98E7-390AC98945DE}">
      <dgm:prSet/>
      <dgm:spPr/>
      <dgm:t>
        <a:bodyPr/>
        <a:lstStyle/>
        <a:p>
          <a:endParaRPr lang="en-US"/>
        </a:p>
      </dgm:t>
    </dgm:pt>
    <dgm:pt modelId="{25C30E7C-79BE-4B63-84D1-59F5573D6388}" type="sibTrans" cxnId="{ABE84F87-F34A-4AD3-98E7-390AC98945DE}">
      <dgm:prSet/>
      <dgm:spPr/>
      <dgm:t>
        <a:bodyPr/>
        <a:lstStyle/>
        <a:p>
          <a:endParaRPr lang="en-US"/>
        </a:p>
      </dgm:t>
    </dgm:pt>
    <dgm:pt modelId="{BC9FC12A-3B60-4C8F-A9CC-90A9AA21F611}">
      <dgm:prSet custT="1"/>
      <dgm:spPr/>
      <dgm:t>
        <a:bodyPr/>
        <a:lstStyle/>
        <a:p>
          <a:r>
            <a:rPr lang="fr-CA" sz="2400" b="1"/>
            <a:t>Axe 3 : </a:t>
          </a:r>
          <a:r>
            <a:rPr lang="fr-CA" sz="2400"/>
            <a:t>D</a:t>
          </a:r>
          <a:r>
            <a:rPr lang="fr-CA" sz="2400" b="0" i="0" baseline="0"/>
            <a:t>onner des pistes pour un aménagement en concordance avec les objectifs de carboneutralité de l’UQTR. </a:t>
          </a:r>
          <a:endParaRPr lang="en-US" sz="2400"/>
        </a:p>
      </dgm:t>
    </dgm:pt>
    <dgm:pt modelId="{0E09B3EB-C97E-4D57-884F-295044D40F05}" type="parTrans" cxnId="{442D6CF3-993B-4DD8-8F20-2086F7D4CD52}">
      <dgm:prSet/>
      <dgm:spPr/>
      <dgm:t>
        <a:bodyPr/>
        <a:lstStyle/>
        <a:p>
          <a:endParaRPr lang="en-US"/>
        </a:p>
      </dgm:t>
    </dgm:pt>
    <dgm:pt modelId="{7D8DEB15-5514-4375-900A-B286D6E39BB5}" type="sibTrans" cxnId="{442D6CF3-993B-4DD8-8F20-2086F7D4CD52}">
      <dgm:prSet/>
      <dgm:spPr/>
      <dgm:t>
        <a:bodyPr/>
        <a:lstStyle/>
        <a:p>
          <a:endParaRPr lang="en-US"/>
        </a:p>
      </dgm:t>
    </dgm:pt>
    <dgm:pt modelId="{9D0C333E-501F-4ED4-A128-583B312BD1BD}" type="pres">
      <dgm:prSet presAssocID="{DCBA5217-DE7C-4572-81E3-CCB7AEF8972F}" presName="linear" presStyleCnt="0">
        <dgm:presLayoutVars>
          <dgm:animLvl val="lvl"/>
          <dgm:resizeHandles val="exact"/>
        </dgm:presLayoutVars>
      </dgm:prSet>
      <dgm:spPr/>
    </dgm:pt>
    <dgm:pt modelId="{661A1B8B-167A-4788-8FB9-CBCF43D22AC5}" type="pres">
      <dgm:prSet presAssocID="{8846540E-1356-4784-8AA1-028A7B92494A}" presName="parentText" presStyleLbl="node1" presStyleIdx="0" presStyleCnt="3" custLinFactNeighborX="-387" custLinFactNeighborY="44265">
        <dgm:presLayoutVars>
          <dgm:chMax val="0"/>
          <dgm:bulletEnabled val="1"/>
        </dgm:presLayoutVars>
      </dgm:prSet>
      <dgm:spPr/>
    </dgm:pt>
    <dgm:pt modelId="{C56A1D81-1057-496B-A588-530EA9FA5F07}" type="pres">
      <dgm:prSet presAssocID="{F9A682F2-5DAF-47B4-BCC7-1C8CF4B1472C}" presName="spacer" presStyleCnt="0"/>
      <dgm:spPr/>
    </dgm:pt>
    <dgm:pt modelId="{3C4C9767-ABE2-4F42-B765-1FB9D40E89E4}" type="pres">
      <dgm:prSet presAssocID="{B095B8B0-0F90-4B57-B412-92923B0AE552}" presName="parentText" presStyleLbl="node1" presStyleIdx="1" presStyleCnt="3" custLinFactNeighborX="-387" custLinFactNeighborY="-5777">
        <dgm:presLayoutVars>
          <dgm:chMax val="0"/>
          <dgm:bulletEnabled val="1"/>
        </dgm:presLayoutVars>
      </dgm:prSet>
      <dgm:spPr/>
    </dgm:pt>
    <dgm:pt modelId="{27684809-F868-4D54-BB90-72CA84E32863}" type="pres">
      <dgm:prSet presAssocID="{25C30E7C-79BE-4B63-84D1-59F5573D6388}" presName="spacer" presStyleCnt="0"/>
      <dgm:spPr/>
    </dgm:pt>
    <dgm:pt modelId="{6390AE89-F6F5-467B-9516-BB2744F87FC1}" type="pres">
      <dgm:prSet presAssocID="{BC9FC12A-3B60-4C8F-A9CC-90A9AA21F611}" presName="parentText" presStyleLbl="node1" presStyleIdx="2" presStyleCnt="3" custLinFactNeighborX="-387" custLinFactNeighborY="-54741">
        <dgm:presLayoutVars>
          <dgm:chMax val="0"/>
          <dgm:bulletEnabled val="1"/>
        </dgm:presLayoutVars>
      </dgm:prSet>
      <dgm:spPr/>
    </dgm:pt>
  </dgm:ptLst>
  <dgm:cxnLst>
    <dgm:cxn modelId="{98136627-7DB7-4481-B284-C9588750592F}" type="presOf" srcId="{8846540E-1356-4784-8AA1-028A7B92494A}" destId="{661A1B8B-167A-4788-8FB9-CBCF43D22AC5}" srcOrd="0" destOrd="0" presId="urn:microsoft.com/office/officeart/2005/8/layout/vList2"/>
    <dgm:cxn modelId="{673DF380-63E3-43A1-822D-F21ADDCBBD83}" type="presOf" srcId="{DCBA5217-DE7C-4572-81E3-CCB7AEF8972F}" destId="{9D0C333E-501F-4ED4-A128-583B312BD1BD}" srcOrd="0" destOrd="0" presId="urn:microsoft.com/office/officeart/2005/8/layout/vList2"/>
    <dgm:cxn modelId="{ABE84F87-F34A-4AD3-98E7-390AC98945DE}" srcId="{DCBA5217-DE7C-4572-81E3-CCB7AEF8972F}" destId="{B095B8B0-0F90-4B57-B412-92923B0AE552}" srcOrd="1" destOrd="0" parTransId="{5FE808C6-B937-4178-8E48-0BA5B9DA05DE}" sibTransId="{25C30E7C-79BE-4B63-84D1-59F5573D6388}"/>
    <dgm:cxn modelId="{4F2AB09B-96BF-4971-A69E-1DA4E1C5C8B5}" srcId="{DCBA5217-DE7C-4572-81E3-CCB7AEF8972F}" destId="{8846540E-1356-4784-8AA1-028A7B92494A}" srcOrd="0" destOrd="0" parTransId="{F9C7ECF8-32C1-4E73-8CB2-F8482AC61244}" sibTransId="{F9A682F2-5DAF-47B4-BCC7-1C8CF4B1472C}"/>
    <dgm:cxn modelId="{9901F49E-6CB9-481D-9147-B866F3549274}" type="presOf" srcId="{BC9FC12A-3B60-4C8F-A9CC-90A9AA21F611}" destId="{6390AE89-F6F5-467B-9516-BB2744F87FC1}" srcOrd="0" destOrd="0" presId="urn:microsoft.com/office/officeart/2005/8/layout/vList2"/>
    <dgm:cxn modelId="{0380B5A2-802B-4CC4-9D20-B77CFC79F5F0}" type="presOf" srcId="{B095B8B0-0F90-4B57-B412-92923B0AE552}" destId="{3C4C9767-ABE2-4F42-B765-1FB9D40E89E4}" srcOrd="0" destOrd="0" presId="urn:microsoft.com/office/officeart/2005/8/layout/vList2"/>
    <dgm:cxn modelId="{442D6CF3-993B-4DD8-8F20-2086F7D4CD52}" srcId="{DCBA5217-DE7C-4572-81E3-CCB7AEF8972F}" destId="{BC9FC12A-3B60-4C8F-A9CC-90A9AA21F611}" srcOrd="2" destOrd="0" parTransId="{0E09B3EB-C97E-4D57-884F-295044D40F05}" sibTransId="{7D8DEB15-5514-4375-900A-B286D6E39BB5}"/>
    <dgm:cxn modelId="{2A63B2DF-8BBF-4BFD-BBDE-383BB86DF28F}" type="presParOf" srcId="{9D0C333E-501F-4ED4-A128-583B312BD1BD}" destId="{661A1B8B-167A-4788-8FB9-CBCF43D22AC5}" srcOrd="0" destOrd="0" presId="urn:microsoft.com/office/officeart/2005/8/layout/vList2"/>
    <dgm:cxn modelId="{600EBA6A-0CE5-468B-8067-0C6B1591C46D}" type="presParOf" srcId="{9D0C333E-501F-4ED4-A128-583B312BD1BD}" destId="{C56A1D81-1057-496B-A588-530EA9FA5F07}" srcOrd="1" destOrd="0" presId="urn:microsoft.com/office/officeart/2005/8/layout/vList2"/>
    <dgm:cxn modelId="{C81332F1-28C3-4B85-8744-E8D6D39787D0}" type="presParOf" srcId="{9D0C333E-501F-4ED4-A128-583B312BD1BD}" destId="{3C4C9767-ABE2-4F42-B765-1FB9D40E89E4}" srcOrd="2" destOrd="0" presId="urn:microsoft.com/office/officeart/2005/8/layout/vList2"/>
    <dgm:cxn modelId="{F0D76F38-00AD-447D-B70A-8497D680A3E3}" type="presParOf" srcId="{9D0C333E-501F-4ED4-A128-583B312BD1BD}" destId="{27684809-F868-4D54-BB90-72CA84E32863}" srcOrd="3" destOrd="0" presId="urn:microsoft.com/office/officeart/2005/8/layout/vList2"/>
    <dgm:cxn modelId="{6DE74880-DEED-49F8-8448-07CED76A2DF4}" type="presParOf" srcId="{9D0C333E-501F-4ED4-A128-583B312BD1BD}" destId="{6390AE89-F6F5-467B-9516-BB2744F87F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B88DE-F027-4F8A-A93D-7608D72E0FE9}">
      <dsp:nvSpPr>
        <dsp:cNvPr id="0" name=""/>
        <dsp:cNvSpPr/>
      </dsp:nvSpPr>
      <dsp:spPr>
        <a:xfrm>
          <a:off x="0" y="39450"/>
          <a:ext cx="6900512" cy="2683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b="0" i="0" kern="1200"/>
            <a:t>Le Picom est un projet d'intervention dans la communauté élaboré par des étudiants de concert avec un milieu partenaire ayant des besoins particuliers.</a:t>
          </a:r>
          <a:endParaRPr lang="en-US" sz="3100" kern="1200"/>
        </a:p>
      </dsp:txBody>
      <dsp:txXfrm>
        <a:off x="131021" y="170471"/>
        <a:ext cx="6638470" cy="2421937"/>
      </dsp:txXfrm>
    </dsp:sp>
    <dsp:sp modelId="{8022D4EB-9289-4E89-B057-04A080360583}">
      <dsp:nvSpPr>
        <dsp:cNvPr id="0" name=""/>
        <dsp:cNvSpPr/>
      </dsp:nvSpPr>
      <dsp:spPr>
        <a:xfrm>
          <a:off x="0" y="2812710"/>
          <a:ext cx="6900512" cy="26839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kern="1200"/>
            <a:t>Milieu partenaire: Comité de développement durable de l’UQTR</a:t>
          </a:r>
          <a:endParaRPr lang="en-US" sz="3100" kern="1200"/>
        </a:p>
      </dsp:txBody>
      <dsp:txXfrm>
        <a:off x="131021" y="2943731"/>
        <a:ext cx="6638470" cy="2421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A1B8B-167A-4788-8FB9-CBCF43D22AC5}">
      <dsp:nvSpPr>
        <dsp:cNvPr id="0" name=""/>
        <dsp:cNvSpPr/>
      </dsp:nvSpPr>
      <dsp:spPr>
        <a:xfrm>
          <a:off x="0" y="75407"/>
          <a:ext cx="6536726" cy="13232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kern="1200"/>
            <a:t>Axe 1 : </a:t>
          </a:r>
          <a:r>
            <a:rPr lang="fr-CA" sz="2400" kern="1200"/>
            <a:t>I</a:t>
          </a:r>
          <a:r>
            <a:rPr lang="fr-CA" sz="2400" b="0" i="0" kern="1200" baseline="0"/>
            <a:t>dentifier, quantifier et spatialiser les différents </a:t>
          </a:r>
          <a:r>
            <a:rPr lang="fr-CA" sz="2400" b="1" i="0" kern="1200" baseline="0"/>
            <a:t>services écosystémiques </a:t>
          </a:r>
          <a:endParaRPr lang="en-US" sz="2400" kern="1200"/>
        </a:p>
      </dsp:txBody>
      <dsp:txXfrm>
        <a:off x="64597" y="140004"/>
        <a:ext cx="6407532" cy="1194076"/>
      </dsp:txXfrm>
    </dsp:sp>
    <dsp:sp modelId="{3C4C9767-ABE2-4F42-B765-1FB9D40E89E4}">
      <dsp:nvSpPr>
        <dsp:cNvPr id="0" name=""/>
        <dsp:cNvSpPr/>
      </dsp:nvSpPr>
      <dsp:spPr>
        <a:xfrm>
          <a:off x="0" y="1482127"/>
          <a:ext cx="6536726" cy="13232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kern="1200"/>
            <a:t>Axe 2 : </a:t>
          </a:r>
          <a:r>
            <a:rPr lang="fr-CA" sz="2400" kern="1200"/>
            <a:t>R</a:t>
          </a:r>
          <a:r>
            <a:rPr lang="fr-CA" sz="2400" b="0" i="0" kern="1200" baseline="0"/>
            <a:t>epérer, quantifier et spatialiser les différents risques qui menacent le boisé.</a:t>
          </a:r>
          <a:endParaRPr lang="en-US" sz="2400" kern="1200"/>
        </a:p>
      </dsp:txBody>
      <dsp:txXfrm>
        <a:off x="64597" y="1546724"/>
        <a:ext cx="6407532" cy="1194076"/>
      </dsp:txXfrm>
    </dsp:sp>
    <dsp:sp modelId="{6390AE89-F6F5-467B-9516-BB2744F87FC1}">
      <dsp:nvSpPr>
        <dsp:cNvPr id="0" name=""/>
        <dsp:cNvSpPr/>
      </dsp:nvSpPr>
      <dsp:spPr>
        <a:xfrm>
          <a:off x="0" y="2890647"/>
          <a:ext cx="6536726" cy="13232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kern="1200"/>
            <a:t>Axe 3 : </a:t>
          </a:r>
          <a:r>
            <a:rPr lang="fr-CA" sz="2400" kern="1200"/>
            <a:t>D</a:t>
          </a:r>
          <a:r>
            <a:rPr lang="fr-CA" sz="2400" b="0" i="0" kern="1200" baseline="0"/>
            <a:t>onner des pistes pour un aménagement en concordance avec les objectifs de carboneutralité de l’UQTR. </a:t>
          </a:r>
          <a:endParaRPr lang="en-US" sz="2400" kern="1200"/>
        </a:p>
      </dsp:txBody>
      <dsp:txXfrm>
        <a:off x="64597" y="2955244"/>
        <a:ext cx="6407532" cy="1194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B95B4-DD85-4CD1-83E5-52650F56FE5E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2B6DC-984A-4097-B247-13C07DBEA46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576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2B6DC-984A-4097-B247-13C07DBEA46C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153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537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256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70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9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797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06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079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4098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7872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5536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59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2921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5250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443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33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668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77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883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93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446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129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627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87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1385DED-581E-418D-A4AC-4D8E8CB4F7AB}" type="datetimeFigureOut">
              <a:rPr lang="fr-CA" smtClean="0"/>
              <a:t>2023-10-04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8BAD248-0438-4ADA-8CE8-70B70A9859EC}" type="slidenum">
              <a:rPr lang="fr-CA" smtClean="0"/>
              <a:t>‹N°›</a:t>
            </a:fld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1C_1B0E5A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16_1CC4BA6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8/10/relationships/comments" Target="../comments/modernComment_104_AA18D4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4E_E23D211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18/10/relationships/comments" Target="../comments/modernComment_143_B25D3BB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microsoft.com/office/2018/10/relationships/comments" Target="../comments/modernComment_139_722165C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5E3F22-995F-1846-C8D9-D3005A94C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2" r="-1" b="1700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258BF3-3EA3-C754-9834-47A32FB4D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Des </a:t>
            </a:r>
            <a:r>
              <a:rPr lang="en-US" sz="6600" err="1">
                <a:solidFill>
                  <a:srgbClr val="FFFFFF"/>
                </a:solidFill>
              </a:rPr>
              <a:t>boisés</a:t>
            </a:r>
            <a:r>
              <a:rPr lang="en-US" sz="6600">
                <a:solidFill>
                  <a:srgbClr val="FFFFFF"/>
                </a:solidFill>
              </a:rPr>
              <a:t> sous surveillance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FB08E6-A159-78D6-F68D-2D8EEAF6A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Dans le cadre d’un </a:t>
            </a:r>
            <a:r>
              <a:rPr lang="en-US" sz="2400" err="1">
                <a:solidFill>
                  <a:srgbClr val="FFFFFF"/>
                </a:solidFill>
              </a:rPr>
              <a:t>projet</a:t>
            </a:r>
            <a:r>
              <a:rPr lang="en-US" sz="2400">
                <a:solidFill>
                  <a:srgbClr val="FFFFFF"/>
                </a:solidFill>
              </a:rPr>
              <a:t> PICOM 2023 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37D8A8-9D21-892F-A8B4-73374906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/>
              <a:t>Les 3 étapes de notre recherche :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E62416B9-A4DB-7EBF-697C-D02DBF354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401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CE19A1E-8FE7-2E8B-3BB6-D2F68B983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2583" y="1908496"/>
            <a:ext cx="4434721" cy="4447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Découper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le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territoire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en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écosystèmes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homogènes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La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récolte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de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données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(quantifier et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spatialiser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)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Normaliser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les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données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pour </a:t>
            </a:r>
            <a:r>
              <a:rPr lang="en-US" sz="2400" err="1">
                <a:solidFill>
                  <a:schemeClr val="tx1">
                    <a:alpha val="80000"/>
                  </a:schemeClr>
                </a:solidFill>
              </a:rPr>
              <a:t>pouvoir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les comparer</a:t>
            </a:r>
          </a:p>
        </p:txBody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86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plante, arbre, forêt">
            <a:extLst>
              <a:ext uri="{FF2B5EF4-FFF2-40B4-BE49-F238E27FC236}">
                <a16:creationId xmlns:a16="http://schemas.microsoft.com/office/drawing/2014/main" id="{B0B31481-CFAA-A1A5-B9A0-8E6282DEB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" b="244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F6C672-70EA-80B0-DAC2-71C93CD1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Les </a:t>
            </a:r>
            <a:r>
              <a:rPr lang="en-US" sz="48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résultats</a:t>
            </a:r>
            <a:endParaRPr lang="en-US" sz="4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7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BC266-33EE-5D89-F8DB-448F9225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14" y="333121"/>
            <a:ext cx="5393786" cy="951611"/>
          </a:xfrm>
        </p:spPr>
        <p:txBody>
          <a:bodyPr>
            <a:normAutofit fontScale="90000"/>
          </a:bodyPr>
          <a:lstStyle/>
          <a:p>
            <a:r>
              <a:rPr lang="fr-CA" b="1"/>
              <a:t>Services écosystémiques</a:t>
            </a:r>
          </a:p>
        </p:txBody>
      </p:sp>
      <p:pic>
        <p:nvPicPr>
          <p:cNvPr id="5" name="Espace réservé du contenu 4" descr="Une image contenant texte, carte">
            <a:extLst>
              <a:ext uri="{FF2B5EF4-FFF2-40B4-BE49-F238E27FC236}">
                <a16:creationId xmlns:a16="http://schemas.microsoft.com/office/drawing/2014/main" id="{31BC9775-6396-BF8E-5427-882F7E41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34" y="3631049"/>
            <a:ext cx="2308036" cy="2986872"/>
          </a:xfrm>
        </p:spPr>
      </p:pic>
      <p:pic>
        <p:nvPicPr>
          <p:cNvPr id="7" name="Image 6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3B1A6037-D488-59C9-338D-7BE3BE3F1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5" y="3641969"/>
            <a:ext cx="2283379" cy="2954961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641DD-AEEE-0C6A-4323-211D62F9F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91" y="199291"/>
            <a:ext cx="5941695" cy="342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9EF4ED-0730-23B9-DCD8-A11FF7CFC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01" y="3631322"/>
            <a:ext cx="2306085" cy="298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Une image contenant texte, carte, diagramme, Plan">
            <a:extLst>
              <a:ext uri="{FF2B5EF4-FFF2-40B4-BE49-F238E27FC236}">
                <a16:creationId xmlns:a16="http://schemas.microsoft.com/office/drawing/2014/main" id="{13D7106F-0194-FCF3-5D41-2F87A9F06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72" y="3631323"/>
            <a:ext cx="2307824" cy="2986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56C188-D55D-8679-2C58-76521F3BCF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50" y="3641969"/>
            <a:ext cx="2283379" cy="29569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399129E-D2CA-9CA1-F051-1038CE2CD472}"/>
              </a:ext>
            </a:extLst>
          </p:cNvPr>
          <p:cNvSpPr txBox="1"/>
          <p:nvPr/>
        </p:nvSpPr>
        <p:spPr>
          <a:xfrm>
            <a:off x="525656" y="1343474"/>
            <a:ext cx="4793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/>
              <a:t>Les résultats des services en cartes!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/>
              <a:t>Une carte et même plus par service écosystémique étudié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/>
          </a:p>
          <a:p>
            <a:endParaRPr lang="fr-CA"/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3894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6B09C7-D326-B9ED-25ED-D5F05531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97" y="62485"/>
            <a:ext cx="6318607" cy="1028064"/>
          </a:xfrm>
        </p:spPr>
        <p:txBody>
          <a:bodyPr anchor="ctr">
            <a:normAutofit/>
          </a:bodyPr>
          <a:lstStyle/>
          <a:p>
            <a:r>
              <a:rPr lang="fr-CA" sz="4800" b="1"/>
              <a:t>Services écosystémiques</a:t>
            </a:r>
          </a:p>
        </p:txBody>
      </p:sp>
      <p:pic>
        <p:nvPicPr>
          <p:cNvPr id="5" name="Image 4" descr="Une image contenant texte, capture d’écran, diagramme, carte">
            <a:extLst>
              <a:ext uri="{FF2B5EF4-FFF2-40B4-BE49-F238E27FC236}">
                <a16:creationId xmlns:a16="http://schemas.microsoft.com/office/drawing/2014/main" id="{C62CAEFF-84E9-3AEA-709D-8D25513C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80AC2B-CBC1-FE51-D60F-5536CFD98AC0}"/>
              </a:ext>
            </a:extLst>
          </p:cNvPr>
          <p:cNvSpPr txBox="1"/>
          <p:nvPr/>
        </p:nvSpPr>
        <p:spPr>
          <a:xfrm>
            <a:off x="521388" y="1090549"/>
            <a:ext cx="5678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/>
              <a:t>L’indice écosystémique nous permet de faire un classement des résultats des services écosystémiques.</a:t>
            </a:r>
          </a:p>
          <a:p>
            <a:endParaRPr lang="fr-CA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/>
              <a:t>Le grand gagnant: </a:t>
            </a:r>
            <a:r>
              <a:rPr lang="fr-CA" sz="2000"/>
              <a:t>le</a:t>
            </a:r>
            <a:r>
              <a:rPr lang="fr-CA" sz="2000" b="1"/>
              <a:t> </a:t>
            </a:r>
            <a:r>
              <a:rPr lang="fr-CA" sz="2000"/>
              <a:t>mixte suranné (3,78) suivi de la jeune pinède blanche (3,75)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/>
              <a:t>Le grand perdant: </a:t>
            </a:r>
            <a:r>
              <a:rPr lang="fr-CA" sz="2000"/>
              <a:t>sans surprise, la surface minéralisée (1,75).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CED030-2262-F7E6-6918-CED227AEE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8" y="2118613"/>
            <a:ext cx="6508184" cy="4739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151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99646-AC42-82F9-A01A-9DD5CA79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Les risques</a:t>
            </a:r>
          </a:p>
        </p:txBody>
      </p:sp>
      <p:pic>
        <p:nvPicPr>
          <p:cNvPr id="4" name="Espace réservé du contenu 3" descr="Une image contenant texte, graphisme, diagramme, carte&#10;&#10;Description générée automatiquement">
            <a:extLst>
              <a:ext uri="{FF2B5EF4-FFF2-40B4-BE49-F238E27FC236}">
                <a16:creationId xmlns:a16="http://schemas.microsoft.com/office/drawing/2014/main" id="{AACAAE1F-1EC0-F361-8621-8A62AE0CF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779" y="266850"/>
            <a:ext cx="2270539" cy="293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625FF361-B9A6-C47B-6F7B-BE75340BB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63" y="265223"/>
            <a:ext cx="2270539" cy="2939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C3BABF4-D014-AC82-F8FD-71DDCBD77078}"/>
              </a:ext>
            </a:extLst>
          </p:cNvPr>
          <p:cNvGrpSpPr/>
          <p:nvPr/>
        </p:nvGrpSpPr>
        <p:grpSpPr>
          <a:xfrm>
            <a:off x="2222635" y="3303194"/>
            <a:ext cx="7963767" cy="3408174"/>
            <a:chOff x="3866877" y="365125"/>
            <a:chExt cx="7963767" cy="3408174"/>
          </a:xfrm>
        </p:grpSpPr>
        <p:pic>
          <p:nvPicPr>
            <p:cNvPr id="5" name="Image 4" descr="Une image contenant texte, diagramme, graphisme, carte&#10;&#10;Description générée automatiquement">
              <a:extLst>
                <a:ext uri="{FF2B5EF4-FFF2-40B4-BE49-F238E27FC236}">
                  <a16:creationId xmlns:a16="http://schemas.microsoft.com/office/drawing/2014/main" id="{330A499F-1899-214E-8B5E-CC0E4935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042" y="368775"/>
              <a:ext cx="2629142" cy="34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Une image contenant texte, capture d’écran, carte, diagramme&#10;&#10;Description générée automatiquement">
              <a:extLst>
                <a:ext uri="{FF2B5EF4-FFF2-40B4-BE49-F238E27FC236}">
                  <a16:creationId xmlns:a16="http://schemas.microsoft.com/office/drawing/2014/main" id="{5704DBC8-92E1-36F4-7019-1AB9B3FE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3208" y="368775"/>
              <a:ext cx="2627436" cy="3396101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diagramme, carte&#10;&#10;Description générée automatiquement">
              <a:extLst>
                <a:ext uri="{FF2B5EF4-FFF2-40B4-BE49-F238E27FC236}">
                  <a16:creationId xmlns:a16="http://schemas.microsoft.com/office/drawing/2014/main" id="{82B36902-31D9-DAB9-DE73-1C247F23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6877" y="365125"/>
              <a:ext cx="2629141" cy="3399751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92008FB-32D1-AE12-96BB-7D3FDE791469}"/>
              </a:ext>
            </a:extLst>
          </p:cNvPr>
          <p:cNvSpPr txBox="1"/>
          <p:nvPr/>
        </p:nvSpPr>
        <p:spPr>
          <a:xfrm>
            <a:off x="431029" y="1924997"/>
            <a:ext cx="5132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/>
              <a:t>Les résultats des risques en cartes!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/>
              <a:t>Une carte par risque étudié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/>
          </a:p>
        </p:txBody>
      </p:sp>
    </p:spTree>
    <p:extLst>
      <p:ext uri="{BB962C8B-B14F-4D97-AF65-F5344CB8AC3E}">
        <p14:creationId xmlns:p14="http://schemas.microsoft.com/office/powerpoint/2010/main" val="1436146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FA7471-9575-8B1D-2EA1-9B4C7F4D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" y="75811"/>
            <a:ext cx="5334197" cy="681083"/>
          </a:xfrm>
        </p:spPr>
        <p:txBody>
          <a:bodyPr anchor="ctr">
            <a:normAutofit/>
          </a:bodyPr>
          <a:lstStyle/>
          <a:p>
            <a:r>
              <a:rPr lang="fr-CA" sz="4000" b="1"/>
              <a:t>Les risques</a:t>
            </a:r>
          </a:p>
        </p:txBody>
      </p:sp>
      <p:pic>
        <p:nvPicPr>
          <p:cNvPr id="5" name="Espace réservé du contenu 4" descr="Une image contenant texte, carte, diagramme, Plan&#10;&#10;Description générée automatiquement">
            <a:extLst>
              <a:ext uri="{FF2B5EF4-FFF2-40B4-BE49-F238E27FC236}">
                <a16:creationId xmlns:a16="http://schemas.microsoft.com/office/drawing/2014/main" id="{184A0C1E-7568-EB5C-7393-C01E9165C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DCA39985-C824-8775-D688-5E9C4657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4" y="982436"/>
            <a:ext cx="6096001" cy="2627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000"/>
              <a:t>Comme l’indice écosystémique, l’indice de risque nous permet de classer les écosystèmes et d’arriver à un résultat global. </a:t>
            </a:r>
          </a:p>
          <a:p>
            <a:pPr marL="0" indent="0">
              <a:buNone/>
            </a:pPr>
            <a:endParaRPr lang="fr-CA" sz="2000"/>
          </a:p>
          <a:p>
            <a:r>
              <a:rPr lang="fr-CA" sz="2000"/>
              <a:t>Milieu </a:t>
            </a:r>
            <a:r>
              <a:rPr lang="fr-CA" sz="2000" b="1"/>
              <a:t>le plus à risque </a:t>
            </a:r>
            <a:r>
              <a:rPr lang="fr-CA" sz="2000"/>
              <a:t>: La pinède grise, suivie du milieu mixte</a:t>
            </a:r>
          </a:p>
          <a:p>
            <a:r>
              <a:rPr lang="fr-CA" sz="2000"/>
              <a:t>Milieu </a:t>
            </a:r>
            <a:r>
              <a:rPr lang="fr-CA" sz="2000" b="1"/>
              <a:t>le moins à risque </a:t>
            </a:r>
            <a:r>
              <a:rPr lang="fr-CA" sz="2000"/>
              <a:t>: La pinède sylvestre, suivie de la pessière norvégienne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4A465A-7C17-1289-E84F-67B60A44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00545"/>
            <a:ext cx="6715126" cy="4457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97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78E5B1-BDEF-9F43-C25E-BA1A6A8A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fr-CA" sz="5600" b="1">
                <a:solidFill>
                  <a:srgbClr val="FFFFFF"/>
                </a:solidFill>
              </a:rPr>
              <a:t>Les constats 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9BE61F-6F55-69F5-25C7-955BD3908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5056565" cy="5837949"/>
          </a:xfrm>
        </p:spPr>
        <p:txBody>
          <a:bodyPr anchor="ctr">
            <a:normAutofit/>
          </a:bodyPr>
          <a:lstStyle/>
          <a:p>
            <a:pPr algn="just"/>
            <a:r>
              <a:rPr lang="fr-CA" sz="2400">
                <a:solidFill>
                  <a:schemeClr val="tx1">
                    <a:alpha val="80000"/>
                  </a:schemeClr>
                </a:solidFill>
              </a:rPr>
              <a:t>Les milieux les plus reculés et âgés sont ceux qui offrent le plus de services écosystémiques.</a:t>
            </a:r>
          </a:p>
          <a:p>
            <a:pPr algn="just"/>
            <a:endParaRPr lang="fr-CA" sz="2400">
              <a:solidFill>
                <a:schemeClr val="tx1">
                  <a:alpha val="80000"/>
                </a:schemeClr>
              </a:solidFill>
            </a:endParaRPr>
          </a:p>
          <a:p>
            <a:pPr algn="just"/>
            <a:r>
              <a:rPr lang="fr-CA" sz="2400">
                <a:solidFill>
                  <a:schemeClr val="tx1">
                    <a:alpha val="80000"/>
                  </a:schemeClr>
                </a:solidFill>
              </a:rPr>
              <a:t>Les milieux fragmentés sont plus sujets aux risques.</a:t>
            </a:r>
          </a:p>
          <a:p>
            <a:pPr marL="0" indent="0" algn="just">
              <a:buNone/>
            </a:pPr>
            <a:endParaRPr lang="fr-CA" sz="2400">
              <a:solidFill>
                <a:schemeClr val="tx1">
                  <a:alpha val="80000"/>
                </a:schemeClr>
              </a:solidFill>
            </a:endParaRPr>
          </a:p>
          <a:p>
            <a:pPr algn="just"/>
            <a:r>
              <a:rPr lang="fr-CA" sz="2400">
                <a:solidFill>
                  <a:schemeClr val="tx1">
                    <a:alpha val="80000"/>
                  </a:schemeClr>
                </a:solidFill>
              </a:rPr>
              <a:t>La pinède grise est en mauvais état mais paradoxalement, il s’agit du milieu </a:t>
            </a:r>
            <a:r>
              <a:rPr lang="fr-CA" sz="2400" u="sng">
                <a:solidFill>
                  <a:schemeClr val="tx1">
                    <a:alpha val="80000"/>
                  </a:schemeClr>
                </a:solidFill>
              </a:rPr>
              <a:t>le plus visité par la communauté universitaire</a:t>
            </a:r>
            <a:r>
              <a:rPr lang="fr-CA" sz="240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30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S’appuyant sur la technologie lidar, la société Outsight, leader de l’intelligence spatiale 3D, a développé une solution automatisée capable de réaliser une cartographie 3D de la forêt à 360° et en temps réel. © Smileus, Adobe Stock">
            <a:extLst>
              <a:ext uri="{FF2B5EF4-FFF2-40B4-BE49-F238E27FC236}">
                <a16:creationId xmlns:a16="http://schemas.microsoft.com/office/drawing/2014/main" id="{29EDD1A2-3B37-446E-2773-7618BD9FC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r="23717"/>
          <a:stretch/>
        </p:blipFill>
        <p:spPr bwMode="auto">
          <a:xfrm>
            <a:off x="6103027" y="10"/>
            <a:ext cx="60889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89" name="Rectangle 2075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0" name="Rectangle 2077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E33E54-C3C3-87D9-75FA-129718ED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r-CA" sz="4800" b="1"/>
              <a:t>Pistes de solution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CC6D93-DE31-0372-3DC9-440E875D3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18" y="2884937"/>
            <a:ext cx="5051770" cy="3374137"/>
          </a:xfrm>
        </p:spPr>
        <p:txBody>
          <a:bodyPr anchor="ctr">
            <a:normAutofit/>
          </a:bodyPr>
          <a:lstStyle/>
          <a:p>
            <a:pPr algn="just"/>
            <a:r>
              <a:rPr lang="fr-CA" sz="2400"/>
              <a:t>Éviter de mettre les dépôts de neige à la lisière des boisés</a:t>
            </a:r>
          </a:p>
          <a:p>
            <a:pPr algn="just"/>
            <a:r>
              <a:rPr lang="fr-CA" sz="2400"/>
              <a:t>Mettre en place une stratégie de reboisement de la pinède grise</a:t>
            </a:r>
          </a:p>
          <a:p>
            <a:pPr algn="just"/>
            <a:r>
              <a:rPr lang="fr-CA" sz="2400"/>
              <a:t>Limiter la coupe des boisés à des fins de développement</a:t>
            </a:r>
          </a:p>
          <a:p>
            <a:endParaRPr lang="fr-CA" sz="2000"/>
          </a:p>
          <a:p>
            <a:endParaRPr lang="fr-CA" sz="2000"/>
          </a:p>
        </p:txBody>
      </p:sp>
    </p:spTree>
    <p:extLst>
      <p:ext uri="{BB962C8B-B14F-4D97-AF65-F5344CB8AC3E}">
        <p14:creationId xmlns:p14="http://schemas.microsoft.com/office/powerpoint/2010/main" val="166136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1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56D752-CE1A-020E-F999-C071949C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2B1C0C-0536-D15A-2E33-665CF8C6A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2" r="18504" b="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F24E2B-56D9-EBCB-4605-8048932F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4" y="244462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C’est</a:t>
            </a:r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un devoir </a:t>
            </a:r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collectif</a:t>
            </a:r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les </a:t>
            </a:r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protéger</a:t>
            </a:r>
            <a:r>
              <a:rPr lang="en-US" sz="2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et de </a:t>
            </a:r>
            <a:r>
              <a:rPr lang="fr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continuer à mettre en valeur les boisés</a:t>
            </a:r>
          </a:p>
          <a:p>
            <a:pPr algn="just"/>
            <a:endParaRPr lang="fr-CA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fr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espaces de nature offrent de multiples services autre que la captation de carbone.</a:t>
            </a:r>
          </a:p>
          <a:p>
            <a:pPr algn="just"/>
            <a:endParaRPr lang="fr-CA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fr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forêts matures offrent le plus de potentiel, mais nécessite du temps et des essences appropriées.</a:t>
            </a:r>
          </a:p>
          <a:p>
            <a:pPr marL="0" indent="0">
              <a:buNone/>
            </a:pPr>
            <a:endParaRPr lang="fr-CA" sz="2000"/>
          </a:p>
          <a:p>
            <a:endParaRPr lang="en-US" sz="22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2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22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8442AC-1B5F-3CB5-7EDD-DBF96C7E160C}"/>
              </a:ext>
            </a:extLst>
          </p:cNvPr>
          <p:cNvSpPr txBox="1"/>
          <p:nvPr/>
        </p:nvSpPr>
        <p:spPr>
          <a:xfrm>
            <a:off x="6838950" y="704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465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Mont Rushmore par un jour ensoleillé">
            <a:extLst>
              <a:ext uri="{FF2B5EF4-FFF2-40B4-BE49-F238E27FC236}">
                <a16:creationId xmlns:a16="http://schemas.microsoft.com/office/drawing/2014/main" id="{F3623C9B-F6FB-0633-0419-37BBD9530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" r="107" b="2"/>
          <a:stretch/>
        </p:blipFill>
        <p:spPr>
          <a:xfrm>
            <a:off x="1" y="-9515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7E616F-0B92-1FBC-748D-277E5F2A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355590" cy="1899912"/>
          </a:xfrm>
        </p:spPr>
        <p:txBody>
          <a:bodyPr>
            <a:normAutofit/>
          </a:bodyPr>
          <a:lstStyle/>
          <a:p>
            <a:r>
              <a:rPr lang="fr-CA" sz="4000" b="1"/>
              <a:t>Étudiants impliqués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280420-DE92-19B3-691A-09E042B6D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8242" y="1871337"/>
            <a:ext cx="4049834" cy="1576713"/>
          </a:xfrm>
        </p:spPr>
        <p:txBody>
          <a:bodyPr>
            <a:normAutofit/>
          </a:bodyPr>
          <a:lstStyle/>
          <a:p>
            <a:r>
              <a:rPr lang="fr-CA"/>
              <a:t>Jacob Isabelle</a:t>
            </a:r>
          </a:p>
          <a:p>
            <a:r>
              <a:rPr lang="fr-CA"/>
              <a:t>Thierry Laurent</a:t>
            </a:r>
          </a:p>
          <a:p>
            <a:r>
              <a:rPr lang="fr-CA"/>
              <a:t>Jules Martin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3D99395-296A-3D58-A8BF-2108F1DE6D86}"/>
              </a:ext>
            </a:extLst>
          </p:cNvPr>
          <p:cNvSpPr txBox="1">
            <a:spLocks/>
          </p:cNvSpPr>
          <p:nvPr/>
        </p:nvSpPr>
        <p:spPr>
          <a:xfrm>
            <a:off x="7207250" y="3639486"/>
            <a:ext cx="4679950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/>
              <a:t>Chercheurs impliqués: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4CE8EA0-DDCE-F6B2-1E5E-0E862FBB52AA}"/>
              </a:ext>
            </a:extLst>
          </p:cNvPr>
          <p:cNvSpPr txBox="1">
            <a:spLocks/>
          </p:cNvSpPr>
          <p:nvPr/>
        </p:nvSpPr>
        <p:spPr>
          <a:xfrm>
            <a:off x="7988242" y="4803449"/>
            <a:ext cx="4049834" cy="15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Laurent Lamarque</a:t>
            </a:r>
          </a:p>
          <a:p>
            <a:r>
              <a:rPr lang="fr-CA"/>
              <a:t>Vincent Maire</a:t>
            </a:r>
          </a:p>
          <a:p>
            <a:r>
              <a:rPr lang="fr-CA"/>
              <a:t>Alexandre Roy</a:t>
            </a:r>
          </a:p>
        </p:txBody>
      </p:sp>
    </p:spTree>
    <p:extLst>
      <p:ext uri="{BB962C8B-B14F-4D97-AF65-F5344CB8AC3E}">
        <p14:creationId xmlns:p14="http://schemas.microsoft.com/office/powerpoint/2010/main" val="4826548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3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3ABC1E-5ECF-3C5C-5CA6-685C6259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CA" sz="5400" b="1"/>
              <a:t>C’est quoi PICOM?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BAA0310E-4BBB-1BA7-B395-9F2F1EAB9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7948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90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7" name="Rectangle 110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89A90F-1B14-4332-B242-5D95738B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Un </a:t>
            </a:r>
            <a:r>
              <a:rPr lang="en-US" sz="3700" b="1" err="1"/>
              <a:t>projet</a:t>
            </a:r>
            <a:r>
              <a:rPr lang="en-US" sz="3700" b="1"/>
              <a:t> du plan </a:t>
            </a:r>
            <a:r>
              <a:rPr lang="en-US" sz="3700" b="1" err="1"/>
              <a:t>stratégique</a:t>
            </a:r>
            <a:endParaRPr lang="en-US" sz="3700" b="1"/>
          </a:p>
        </p:txBody>
      </p:sp>
      <p:pic>
        <p:nvPicPr>
          <p:cNvPr id="1028" name="Picture 4" descr="Lancement du Plan stratégique 2020-2025 | En Tête UQTR">
            <a:extLst>
              <a:ext uri="{FF2B5EF4-FFF2-40B4-BE49-F238E27FC236}">
                <a16:creationId xmlns:a16="http://schemas.microsoft.com/office/drawing/2014/main" id="{B04EA231-0634-42D1-A2B4-694035247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1" b="14539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12CBB8-3D6D-7AF1-1809-0A15FD81B13F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err="1"/>
              <a:t>Améliorer</a:t>
            </a:r>
            <a:r>
              <a:rPr lang="en-US" sz="2800"/>
              <a:t> le portrait </a:t>
            </a:r>
            <a:r>
              <a:rPr lang="en-US" sz="2800" err="1"/>
              <a:t>environnemental</a:t>
            </a:r>
            <a:r>
              <a:rPr lang="en-US" sz="2800"/>
              <a:t> du campus par des initiatives et </a:t>
            </a:r>
            <a:r>
              <a:rPr lang="en-US" sz="2800" err="1"/>
              <a:t>projets</a:t>
            </a:r>
            <a:r>
              <a:rPr lang="en-US" sz="2800"/>
              <a:t> </a:t>
            </a:r>
            <a:r>
              <a:rPr lang="en-US" sz="2800" err="1"/>
              <a:t>en</a:t>
            </a:r>
            <a:r>
              <a:rPr lang="en-US" sz="2800"/>
              <a:t> </a:t>
            </a:r>
            <a:r>
              <a:rPr lang="en-US" sz="2800" err="1"/>
              <a:t>développement</a:t>
            </a:r>
            <a:r>
              <a:rPr lang="en-US" sz="2800"/>
              <a:t> durable</a:t>
            </a:r>
          </a:p>
        </p:txBody>
      </p:sp>
    </p:spTree>
    <p:extLst>
      <p:ext uri="{BB962C8B-B14F-4D97-AF65-F5344CB8AC3E}">
        <p14:creationId xmlns:p14="http://schemas.microsoft.com/office/powerpoint/2010/main" val="28537538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0E7F4-DE7F-21E0-B69C-5F29836C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578892"/>
            <a:ext cx="5120561" cy="1325563"/>
          </a:xfrm>
        </p:spPr>
        <p:txBody>
          <a:bodyPr>
            <a:normAutofit/>
          </a:bodyPr>
          <a:lstStyle/>
          <a:p>
            <a:r>
              <a:rPr lang="fr-CA" b="1"/>
              <a:t>Comment s'attaquer au problème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D7E81-CEEC-7D75-57B7-CA51D507C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2731060"/>
            <a:ext cx="5942769" cy="317097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fr-CA" b="1">
                <a:cs typeface="Calibri"/>
              </a:rPr>
              <a:t>Comment réduire les changements climatiques ? </a:t>
            </a:r>
          </a:p>
          <a:p>
            <a:pPr marL="0" indent="0">
              <a:buNone/>
            </a:pPr>
            <a:r>
              <a:rPr lang="fr-CA" i="1"/>
              <a:t>Solutions basées sur la nature</a:t>
            </a:r>
            <a:endParaRPr lang="fr-CA" i="1">
              <a:cs typeface="Calibri"/>
            </a:endParaRPr>
          </a:p>
          <a:p>
            <a:pPr marL="0" indent="0">
              <a:buNone/>
            </a:pPr>
            <a:endParaRPr lang="fr-CA">
              <a:cs typeface="Calibri"/>
            </a:endParaRPr>
          </a:p>
          <a:p>
            <a:r>
              <a:rPr lang="fr-CA" b="1"/>
              <a:t>Comment préserver cette nature dans un environnement urbain </a:t>
            </a:r>
            <a:r>
              <a:rPr lang="fr-CA"/>
              <a:t>?</a:t>
            </a:r>
            <a:endParaRPr lang="fr-CA">
              <a:cs typeface="Calibri"/>
            </a:endParaRPr>
          </a:p>
          <a:p>
            <a:pPr marL="0" indent="0">
              <a:buNone/>
            </a:pPr>
            <a:r>
              <a:rPr lang="fr-CA" i="1"/>
              <a:t>Mise en valeur des boisés</a:t>
            </a:r>
          </a:p>
          <a:p>
            <a:pPr marL="0" indent="0">
              <a:buNone/>
            </a:pPr>
            <a:endParaRPr lang="fr-CA" i="1"/>
          </a:p>
          <a:p>
            <a:r>
              <a:rPr lang="fr-CA" sz="2900" b="1"/>
              <a:t>Démontrer la richesse des services en dehors des puits de carbone    </a:t>
            </a:r>
          </a:p>
          <a:p>
            <a:pPr marL="0" indent="0">
              <a:buNone/>
            </a:pPr>
            <a:endParaRPr lang="fr-CA" i="1">
              <a:cs typeface="Calibri" panose="020F0502020204030204"/>
            </a:endParaRPr>
          </a:p>
          <a:p>
            <a:pPr marL="0" indent="0">
              <a:buNone/>
            </a:pPr>
            <a:endParaRPr lang="fr-CA" i="1">
              <a:cs typeface="Calibri" panose="020F0502020204030204"/>
            </a:endParaRPr>
          </a:p>
          <a:p>
            <a:pPr marL="0" indent="0">
              <a:buNone/>
            </a:pPr>
            <a:endParaRPr lang="fr-CA" sz="1800" i="1">
              <a:cs typeface="Calibri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 descr="Ampoule sur l’herbe verte">
            <a:extLst>
              <a:ext uri="{FF2B5EF4-FFF2-40B4-BE49-F238E27FC236}">
                <a16:creationId xmlns:a16="http://schemas.microsoft.com/office/drawing/2014/main" id="{5B6190FC-77AB-47DD-0F21-3D5671421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3" r="9343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8" name="Arc 3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4" descr="Main tenant une éolienne">
            <a:extLst>
              <a:ext uri="{FF2B5EF4-FFF2-40B4-BE49-F238E27FC236}">
                <a16:creationId xmlns:a16="http://schemas.microsoft.com/office/drawing/2014/main" id="{FA1552A9-E92A-9539-9D77-5BCBE106C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5" r="14510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56569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9EEBB-4A6F-3BE9-6465-F6367129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CA" sz="5000" b="1"/>
              <a:t>Services écosystémiques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FB7711-8D8B-5125-DB98-35DB08AE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55" y="3067603"/>
            <a:ext cx="4936992" cy="33206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A" sz="3600">
              <a:latin typeface="Muli"/>
            </a:endParaRPr>
          </a:p>
          <a:p>
            <a:r>
              <a:rPr lang="fr-CA" sz="3600"/>
              <a:t>Bénéfices que les êtres humains obtiennent des écosystèmes naturels</a:t>
            </a:r>
            <a:r>
              <a:rPr lang="fr-CA" sz="3600" b="0" i="0">
                <a:effectLst/>
              </a:rPr>
              <a:t>.</a:t>
            </a:r>
          </a:p>
          <a:p>
            <a:r>
              <a:rPr lang="fr-CA" sz="3600"/>
              <a:t>Le couvert végétal variable clé pour l’apport écosystémique</a:t>
            </a:r>
            <a:endParaRPr lang="fr-CA" sz="3600" b="0" i="0">
              <a:effectLst/>
            </a:endParaRPr>
          </a:p>
          <a:p>
            <a:pPr marL="0" indent="0">
              <a:buNone/>
            </a:pPr>
            <a:r>
              <a:rPr lang="fr-CA" sz="2000"/>
              <a:t>			</a:t>
            </a:r>
            <a:r>
              <a:rPr lang="fr-CA" sz="2000" b="0" i="0">
                <a:effectLst/>
              </a:rPr>
              <a:t> </a:t>
            </a:r>
            <a:endParaRPr lang="fr-CA" sz="20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334D53-3680-E9AA-97FB-B9FFB552B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24545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B738D1-8E32-6E5E-5DB2-F42B52CE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CA" sz="5400" b="1"/>
              <a:t>Mandat du projet</a:t>
            </a:r>
            <a:br>
              <a:rPr lang="fr-CA" sz="5400" b="1"/>
            </a:br>
            <a:r>
              <a:rPr lang="fr-CA" sz="2800" b="1"/>
              <a:t>Divisé en trois axes de recherche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B50DC-64F1-C270-00C8-DCCD2988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r="2792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83CFF6E-CBC0-5D31-8C9A-85F172971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709917"/>
              </p:ext>
            </p:extLst>
          </p:nvPr>
        </p:nvGraphicFramePr>
        <p:xfrm>
          <a:off x="5323042" y="2551176"/>
          <a:ext cx="6536726" cy="430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978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B6F2E-580F-52FC-B18C-ABEEA2F0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38858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CA" sz="5000" b="1">
                <a:solidFill>
                  <a:schemeClr val="tx1"/>
                </a:solidFill>
              </a:rPr>
              <a:t>Services et risques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5907427-DA9F-093C-7686-BC474436A6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672436"/>
              </p:ext>
            </p:extLst>
          </p:nvPr>
        </p:nvGraphicFramePr>
        <p:xfrm>
          <a:off x="1213103" y="2075687"/>
          <a:ext cx="5324857" cy="325551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381686">
                  <a:extLst>
                    <a:ext uri="{9D8B030D-6E8A-4147-A177-3AD203B41FA5}">
                      <a16:colId xmlns:a16="http://schemas.microsoft.com/office/drawing/2014/main" val="4061893267"/>
                    </a:ext>
                  </a:extLst>
                </a:gridCol>
                <a:gridCol w="2943171">
                  <a:extLst>
                    <a:ext uri="{9D8B030D-6E8A-4147-A177-3AD203B41FA5}">
                      <a16:colId xmlns:a16="http://schemas.microsoft.com/office/drawing/2014/main" val="2769895996"/>
                    </a:ext>
                  </a:extLst>
                </a:gridCol>
              </a:tblGrid>
              <a:tr h="416523">
                <a:tc>
                  <a:txBody>
                    <a:bodyPr/>
                    <a:lstStyle/>
                    <a:p>
                      <a:r>
                        <a:rPr lang="fr-CA"/>
                        <a:t>Type MEA :</a:t>
                      </a:r>
                    </a:p>
                  </a:txBody>
                  <a:tcPr>
                    <a:solidFill>
                      <a:srgbClr val="1565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/>
                        <a:t>Services :</a:t>
                      </a:r>
                    </a:p>
                  </a:txBody>
                  <a:tcPr>
                    <a:solidFill>
                      <a:srgbClr val="1565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734703"/>
                  </a:ext>
                </a:extLst>
              </a:tr>
              <a:tr h="416523"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Régulation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Perméabilité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190926"/>
                  </a:ext>
                </a:extLst>
              </a:tr>
              <a:tr h="416523">
                <a:tc>
                  <a:txBody>
                    <a:bodyPr/>
                    <a:lstStyle/>
                    <a:p>
                      <a:endParaRPr lang="fr-CA" sz="2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Séquestration de carbone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035203"/>
                  </a:ext>
                </a:extLst>
              </a:tr>
              <a:tr h="416523">
                <a:tc>
                  <a:txBody>
                    <a:bodyPr/>
                    <a:lstStyle/>
                    <a:p>
                      <a:endParaRPr lang="fr-CA" sz="2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Température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240031"/>
                  </a:ext>
                </a:extLst>
              </a:tr>
              <a:tr h="455465"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rgbClr val="00B050"/>
                          </a:solidFill>
                        </a:rPr>
                        <a:t>Approvisionnement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rgbClr val="00B050"/>
                          </a:solidFill>
                        </a:rPr>
                        <a:t>Cueillette de champignons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403300"/>
                  </a:ext>
                </a:extLst>
              </a:tr>
              <a:tr h="416523"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Soutien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Biodiversité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462887"/>
                  </a:ext>
                </a:extLst>
              </a:tr>
              <a:tr h="717435"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Culturel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Interaction communauté-écosystème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66429"/>
                  </a:ext>
                </a:extLst>
              </a:tr>
            </a:tbl>
          </a:graphicData>
        </a:graphic>
      </p:graphicFrame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5327DA3-165E-1EC1-E0CA-F90F73FB2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682226"/>
              </p:ext>
            </p:extLst>
          </p:nvPr>
        </p:nvGraphicFramePr>
        <p:xfrm>
          <a:off x="7158326" y="2075687"/>
          <a:ext cx="3997354" cy="271439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997354">
                  <a:extLst>
                    <a:ext uri="{9D8B030D-6E8A-4147-A177-3AD203B41FA5}">
                      <a16:colId xmlns:a16="http://schemas.microsoft.com/office/drawing/2014/main" val="592007175"/>
                    </a:ext>
                  </a:extLst>
                </a:gridCol>
              </a:tblGrid>
              <a:tr h="445353">
                <a:tc>
                  <a:txBody>
                    <a:bodyPr/>
                    <a:lstStyle/>
                    <a:p>
                      <a:r>
                        <a:rPr lang="fr-CA"/>
                        <a:t>Risques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949501"/>
                  </a:ext>
                </a:extLst>
              </a:tr>
              <a:tr h="487631">
                <a:tc>
                  <a:txBody>
                    <a:bodyPr/>
                    <a:lstStyle/>
                    <a:p>
                      <a:r>
                        <a:rPr lang="fr-CA" sz="2000"/>
                        <a:t>Dépôts de neige en milieu forestier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883063"/>
                  </a:ext>
                </a:extLst>
              </a:tr>
              <a:tr h="445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/>
                        <a:t>Taux de mortalité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993140"/>
                  </a:ext>
                </a:extLst>
              </a:tr>
              <a:tr h="445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/>
                        <a:t>Faiblesse face aux intempéries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775992"/>
                  </a:ext>
                </a:extLst>
              </a:tr>
              <a:tr h="445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/>
                        <a:t>État de santé 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80060"/>
                  </a:ext>
                </a:extLst>
              </a:tr>
              <a:tr h="445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/>
                        <a:t>Espèces exotiques envahissantes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7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31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D80CF4A6-5B4B-B400-4742-D56D2E38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" r="1" b="1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D6DDEC-699F-732A-D250-44B51FE2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1435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err="1">
                <a:solidFill>
                  <a:srgbClr val="FFFFFF"/>
                </a:solidFill>
              </a:rPr>
              <a:t>Méthodologie</a:t>
            </a: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913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448E4551183D4C98A2098FB9A58462" ma:contentTypeVersion="13" ma:contentTypeDescription="Crée un document." ma:contentTypeScope="" ma:versionID="46cba41a3224e9fc5c1c82d81dd05ada">
  <xsd:schema xmlns:xsd="http://www.w3.org/2001/XMLSchema" xmlns:xs="http://www.w3.org/2001/XMLSchema" xmlns:p="http://schemas.microsoft.com/office/2006/metadata/properties" xmlns:ns2="a0cdecca-fa72-44ff-bf10-c931579ac9cb" xmlns:ns3="d6c9e1de-f1b8-4c14-a72f-b1f03dc961cd" targetNamespace="http://schemas.microsoft.com/office/2006/metadata/properties" ma:root="true" ma:fieldsID="95f49a82e9d861f40b9e745f88868417" ns2:_="" ns3:_="">
    <xsd:import namespace="a0cdecca-fa72-44ff-bf10-c931579ac9cb"/>
    <xsd:import namespace="d6c9e1de-f1b8-4c14-a72f-b1f03dc961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decca-fa72-44ff-bf10-c931579ac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d14441a3-a12a-4b49-b492-30699bb6fc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c9e1de-f1b8-4c14-a72f-b1f03dc961c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cd0a7b3-93f4-41dd-a3eb-74bf8731d37b}" ma:internalName="TaxCatchAll" ma:showField="CatchAllData" ma:web="d6c9e1de-f1b8-4c14-a72f-b1f03dc96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c9e1de-f1b8-4c14-a72f-b1f03dc961cd" xsi:nil="true"/>
    <lcf76f155ced4ddcb4097134ff3c332f xmlns="a0cdecca-fa72-44ff-bf10-c931579ac9cb">
      <Terms xmlns="http://schemas.microsoft.com/office/infopath/2007/PartnerControls"/>
    </lcf76f155ced4ddcb4097134ff3c332f>
    <SharedWithUsers xmlns="d6c9e1de-f1b8-4c14-a72f-b1f03dc961cd">
      <UserInfo>
        <DisplayName>Lemay, Céline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DD17D44-2908-435D-A2CF-0474E2F7A6FE}"/>
</file>

<file path=customXml/itemProps2.xml><?xml version="1.0" encoding="utf-8"?>
<ds:datastoreItem xmlns:ds="http://schemas.openxmlformats.org/officeDocument/2006/customXml" ds:itemID="{51CEA7D8-3914-4EB4-8878-A219DFDB9741}"/>
</file>

<file path=customXml/itemProps3.xml><?xml version="1.0" encoding="utf-8"?>
<ds:datastoreItem xmlns:ds="http://schemas.openxmlformats.org/officeDocument/2006/customXml" ds:itemID="{BECB484E-7C35-4610-ABDA-191E52313CFC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554</Words>
  <Application>Microsoft Office PowerPoint</Application>
  <PresentationFormat>Grand écran</PresentationFormat>
  <Paragraphs>101</Paragraphs>
  <Slides>18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Thème Office</vt:lpstr>
      <vt:lpstr>Rétrospective</vt:lpstr>
      <vt:lpstr>Des boisés sous surveillance</vt:lpstr>
      <vt:lpstr>Étudiants impliqués</vt:lpstr>
      <vt:lpstr>C’est quoi PICOM?</vt:lpstr>
      <vt:lpstr>Un projet du plan stratégique</vt:lpstr>
      <vt:lpstr>Comment s'attaquer au problème ?</vt:lpstr>
      <vt:lpstr>Services écosystémiques</vt:lpstr>
      <vt:lpstr>Mandat du projet Divisé en trois axes de recherche</vt:lpstr>
      <vt:lpstr>Services et risques</vt:lpstr>
      <vt:lpstr>Méthodologie</vt:lpstr>
      <vt:lpstr>Les 3 étapes de notre recherche :</vt:lpstr>
      <vt:lpstr>Les résultats</vt:lpstr>
      <vt:lpstr>Services écosystémiques</vt:lpstr>
      <vt:lpstr>Services écosystémiques</vt:lpstr>
      <vt:lpstr>Les risques</vt:lpstr>
      <vt:lpstr>Les risques</vt:lpstr>
      <vt:lpstr>Les constats </vt:lpstr>
      <vt:lpstr>Pistes de solution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Laurent-St-Pierre, Thierry</dc:creator>
  <cp:lastModifiedBy>Maire, Vincent</cp:lastModifiedBy>
  <cp:revision>2</cp:revision>
  <dcterms:created xsi:type="dcterms:W3CDTF">2023-05-01T13:33:58Z</dcterms:created>
  <dcterms:modified xsi:type="dcterms:W3CDTF">2023-10-04T20:43:42Z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0x010100F3448E4551183D4C98A2098FB9A58462</vt:lpwstr>
  </property>
</Properties>
</file>