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6.xml" ContentType="application/vnd.openxmlformats-officedocument.presentationml.notesSlide+xml"/>
  <Override PartName="/ppt/tags/tag64.xml" ContentType="application/vnd.openxmlformats-officedocument.presentationml.tags+xml"/>
  <Override PartName="/ppt/notesSlides/notesSlide17.xml" ContentType="application/vnd.openxmlformats-officedocument.presentationml.notesSlide+xml"/>
  <Override PartName="/ppt/tags/tag65.xml" ContentType="application/vnd.openxmlformats-officedocument.presentationml.tags+xml"/>
  <Override PartName="/ppt/notesSlides/notesSlide18.xml" ContentType="application/vnd.openxmlformats-officedocument.presentationml.notesSlide+xml"/>
  <Override PartName="/ppt/tags/tag66.xml" ContentType="application/vnd.openxmlformats-officedocument.presentationml.tags+xml"/>
  <Override PartName="/ppt/notesSlides/notesSlide19.xml" ContentType="application/vnd.openxmlformats-officedocument.presentationml.notesSlide+xml"/>
  <Override PartName="/ppt/tags/tag67.xml" ContentType="application/vnd.openxmlformats-officedocument.presentationml.tags+xml"/>
  <Override PartName="/ppt/notesSlides/notesSlide20.xml" ContentType="application/vnd.openxmlformats-officedocument.presentationml.notesSlide+xml"/>
  <Override PartName="/ppt/tags/tag68.xml" ContentType="application/vnd.openxmlformats-officedocument.presentationml.tags+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2.xml" ContentType="application/vnd.openxmlformats-officedocument.presentationml.notesSlide+xml"/>
  <Override PartName="/ppt/tags/tag72.xml" ContentType="application/vnd.openxmlformats-officedocument.presentationml.tags+xml"/>
  <Override PartName="/ppt/notesSlides/notesSlide2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5.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27.xml" ContentType="application/vnd.openxmlformats-officedocument.presentationml.notesSlide+xml"/>
  <Override PartName="/ppt/tags/tag91.xml" ContentType="application/vnd.openxmlformats-officedocument.presentationml.tags+xml"/>
  <Override PartName="/ppt/notesSlides/notesSlide28.xml" ContentType="application/vnd.openxmlformats-officedocument.presentationml.notesSlide+xml"/>
  <Override PartName="/ppt/tags/tag92.xml" ContentType="application/vnd.openxmlformats-officedocument.presentationml.tags+xml"/>
  <Override PartName="/ppt/notesSlides/notesSlide29.xml" ContentType="application/vnd.openxmlformats-officedocument.presentationml.notesSlide+xml"/>
  <Override PartName="/ppt/tags/tag93.xml" ContentType="application/vnd.openxmlformats-officedocument.presentationml.tags+xml"/>
  <Override PartName="/ppt/notesSlides/notesSlide30.xml" ContentType="application/vnd.openxmlformats-officedocument.presentationml.notesSlide+xml"/>
  <Override PartName="/ppt/tags/tag94.xml" ContentType="application/vnd.openxmlformats-officedocument.presentationml.tags+xml"/>
  <Override PartName="/ppt/notesSlides/notesSlide31.xml" ContentType="application/vnd.openxmlformats-officedocument.presentationml.notesSlide+xml"/>
  <Override PartName="/ppt/tags/tag9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96.xml" ContentType="application/vnd.openxmlformats-officedocument.presentationml.tags+xml"/>
  <Override PartName="/ppt/notesSlides/notesSlide34.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5.xml" ContentType="application/vnd.openxmlformats-officedocument.presentationml.notesSlide+xml"/>
  <Override PartName="/ppt/tags/tag110.xml" ContentType="application/vnd.openxmlformats-officedocument.presentationml.tags+xml"/>
  <Override PartName="/ppt/notesSlides/notesSlide36.xml" ContentType="application/vnd.openxmlformats-officedocument.presentationml.notesSlide+xml"/>
  <Override PartName="/ppt/tags/tag111.xml" ContentType="application/vnd.openxmlformats-officedocument.presentationml.tags+xml"/>
  <Override PartName="/ppt/notesSlides/notesSlide37.xml" ContentType="application/vnd.openxmlformats-officedocument.presentationml.notesSlide+xml"/>
  <Override PartName="/ppt/tags/tag112.xml" ContentType="application/vnd.openxmlformats-officedocument.presentationml.tags+xml"/>
  <Override PartName="/ppt/notesSlides/notesSlide38.xml" ContentType="application/vnd.openxmlformats-officedocument.presentationml.notesSlide+xml"/>
  <Override PartName="/ppt/tags/tag113.xml" ContentType="application/vnd.openxmlformats-officedocument.presentationml.tags+xml"/>
  <Override PartName="/ppt/notesSlides/notesSlide39.xml" ContentType="application/vnd.openxmlformats-officedocument.presentationml.notesSlide+xml"/>
  <Override PartName="/ppt/tags/tag114.xml" ContentType="application/vnd.openxmlformats-officedocument.presentationml.tags+xml"/>
  <Override PartName="/ppt/notesSlides/notesSlide40.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41.xml" ContentType="application/vnd.openxmlformats-officedocument.presentationml.notesSlide+xml"/>
  <Override PartName="/ppt/tags/tag117.xml" ContentType="application/vnd.openxmlformats-officedocument.presentationml.tags+xml"/>
  <Override PartName="/ppt/notesSlides/notesSlide42.xml" ContentType="application/vnd.openxmlformats-officedocument.presentationml.notesSlide+xml"/>
  <Override PartName="/ppt/tags/tag118.xml" ContentType="application/vnd.openxmlformats-officedocument.presentationml.tags+xml"/>
  <Override PartName="/ppt/notesSlides/notesSlide43.xml" ContentType="application/vnd.openxmlformats-officedocument.presentationml.notesSlide+xml"/>
  <Override PartName="/ppt/tags/tag119.xml" ContentType="application/vnd.openxmlformats-officedocument.presentationml.tags+xml"/>
  <Override PartName="/ppt/notesSlides/notesSlide4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45.xml" ContentType="application/vnd.openxmlformats-officedocument.presentationml.notesSlide+xml"/>
  <Override PartName="/ppt/tags/tag122.xml" ContentType="application/vnd.openxmlformats-officedocument.presentationml.tags+xml"/>
  <Override PartName="/ppt/notesSlides/notesSlide46.xml" ContentType="application/vnd.openxmlformats-officedocument.presentationml.notesSlide+xml"/>
  <Override PartName="/ppt/tags/tag123.xml" ContentType="application/vnd.openxmlformats-officedocument.presentationml.tags+xml"/>
  <Override PartName="/ppt/notesSlides/notesSlide47.xml" ContentType="application/vnd.openxmlformats-officedocument.presentationml.notesSlide+xml"/>
  <Override PartName="/ppt/tags/tag124.xml" ContentType="application/vnd.openxmlformats-officedocument.presentationml.tags+xml"/>
  <Override PartName="/ppt/notesSlides/notesSlide48.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49.xml" ContentType="application/vnd.openxmlformats-officedocument.presentationml.notesSlide+xml"/>
  <Override PartName="/ppt/tags/tag127.xml" ContentType="application/vnd.openxmlformats-officedocument.presentationml.tags+xml"/>
  <Override PartName="/ppt/notesSlides/notesSlide50.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51.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52.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53.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54.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55.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56.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57.xml" ContentType="application/vnd.openxmlformats-officedocument.presentationml.notesSlide+xml"/>
  <Override PartName="/ppt/tags/tag147.xml" ContentType="application/vnd.openxmlformats-officedocument.presentationml.tags+xml"/>
  <Override PartName="/ppt/notesSlides/notesSlide58.xml" ContentType="application/vnd.openxmlformats-officedocument.presentationml.notesSlide+xml"/>
  <Override PartName="/ppt/tags/tag148.xml" ContentType="application/vnd.openxmlformats-officedocument.presentationml.tags+xml"/>
  <Override PartName="/ppt/notesSlides/notesSlide59.xml" ContentType="application/vnd.openxmlformats-officedocument.presentationml.notesSlide+xml"/>
  <Override PartName="/ppt/tags/tag149.xml" ContentType="application/vnd.openxmlformats-officedocument.presentationml.tags+xml"/>
  <Override PartName="/ppt/notesSlides/notesSlide60.xml" ContentType="application/vnd.openxmlformats-officedocument.presentationml.notesSlide+xml"/>
  <Override PartName="/ppt/tags/tag150.xml" ContentType="application/vnd.openxmlformats-officedocument.presentationml.tags+xml"/>
  <Override PartName="/ppt/notesSlides/notesSlide61.xml" ContentType="application/vnd.openxmlformats-officedocument.presentationml.notesSlide+xml"/>
  <Override PartName="/ppt/tags/tag151.xml" ContentType="application/vnd.openxmlformats-officedocument.presentationml.tags+xml"/>
  <Override PartName="/ppt/notesSlides/notesSlide62.xml" ContentType="application/vnd.openxmlformats-officedocument.presentationml.notesSlide+xml"/>
  <Override PartName="/ppt/tags/tag152.xml" ContentType="application/vnd.openxmlformats-officedocument.presentationml.tags+xml"/>
  <Override PartName="/ppt/notesSlides/notesSlide63.xml" ContentType="application/vnd.openxmlformats-officedocument.presentationml.notesSlide+xml"/>
  <Override PartName="/ppt/tags/tag153.xml" ContentType="application/vnd.openxmlformats-officedocument.presentationml.tags+xml"/>
  <Override PartName="/ppt/notesSlides/notesSlide64.xml" ContentType="application/vnd.openxmlformats-officedocument.presentationml.notesSlide+xml"/>
  <Override PartName="/ppt/tags/tag154.xml" ContentType="application/vnd.openxmlformats-officedocument.presentationml.tags+xml"/>
  <Override PartName="/ppt/notesSlides/notesSlide65.xml" ContentType="application/vnd.openxmlformats-officedocument.presentationml.notesSlide+xml"/>
  <Override PartName="/ppt/tags/tag155.xml" ContentType="application/vnd.openxmlformats-officedocument.presentationml.tags+xml"/>
  <Override PartName="/ppt/notesSlides/notesSlide66.xml" ContentType="application/vnd.openxmlformats-officedocument.presentationml.notesSlide+xml"/>
  <Override PartName="/ppt/tags/tag156.xml" ContentType="application/vnd.openxmlformats-officedocument.presentationml.tags+xml"/>
  <Override PartName="/ppt/notesSlides/notesSlide67.xml" ContentType="application/vnd.openxmlformats-officedocument.presentationml.notesSlide+xml"/>
  <Override PartName="/ppt/tags/tag157.xml" ContentType="application/vnd.openxmlformats-officedocument.presentationml.tags+xml"/>
  <Override PartName="/ppt/notesSlides/notesSlide68.xml" ContentType="application/vnd.openxmlformats-officedocument.presentationml.notesSlide+xml"/>
  <Override PartName="/ppt/tags/tag158.xml" ContentType="application/vnd.openxmlformats-officedocument.presentationml.tags+xml"/>
  <Override PartName="/ppt/notesSlides/notesSlide69.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70.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71.xml" ContentType="application/vnd.openxmlformats-officedocument.presentationml.notesSlide+xml"/>
  <Override PartName="/ppt/tags/tag166.xml" ContentType="application/vnd.openxmlformats-officedocument.presentationml.tags+xml"/>
  <Override PartName="/ppt/notesSlides/notesSlide7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73.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74.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75.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76.xml" ContentType="application/vnd.openxmlformats-officedocument.presentationml.notesSlide+xml"/>
  <Override PartName="/ppt/tags/tag179.xml" ContentType="application/vnd.openxmlformats-officedocument.presentationml.tags+xml"/>
  <Override PartName="/ppt/notesSlides/notesSlide77.xml" ContentType="application/vnd.openxmlformats-officedocument.presentationml.notesSlide+xml"/>
  <Override PartName="/ppt/tags/tag180.xml" ContentType="application/vnd.openxmlformats-officedocument.presentationml.tags+xml"/>
  <Override PartName="/ppt/notesSlides/notesSlide78.xml" ContentType="application/vnd.openxmlformats-officedocument.presentationml.notesSlide+xml"/>
  <Override PartName="/ppt/tags/tag181.xml" ContentType="application/vnd.openxmlformats-officedocument.presentationml.tags+xml"/>
  <Override PartName="/ppt/notesSlides/notesSlide79.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80.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83"/>
  </p:notesMasterIdLst>
  <p:sldIdLst>
    <p:sldId id="256" r:id="rId2"/>
    <p:sldId id="267" r:id="rId3"/>
    <p:sldId id="481" r:id="rId4"/>
    <p:sldId id="482" r:id="rId5"/>
    <p:sldId id="483" r:id="rId6"/>
    <p:sldId id="484" r:id="rId7"/>
    <p:sldId id="485" r:id="rId8"/>
    <p:sldId id="486" r:id="rId9"/>
    <p:sldId id="487" r:id="rId10"/>
    <p:sldId id="488" r:id="rId11"/>
    <p:sldId id="489" r:id="rId12"/>
    <p:sldId id="490" r:id="rId13"/>
    <p:sldId id="491" r:id="rId14"/>
    <p:sldId id="492" r:id="rId15"/>
    <p:sldId id="493" r:id="rId16"/>
    <p:sldId id="494" r:id="rId17"/>
    <p:sldId id="495" r:id="rId18"/>
    <p:sldId id="496" r:id="rId19"/>
    <p:sldId id="497" r:id="rId20"/>
    <p:sldId id="498" r:id="rId21"/>
    <p:sldId id="499" r:id="rId22"/>
    <p:sldId id="501" r:id="rId23"/>
    <p:sldId id="502" r:id="rId24"/>
    <p:sldId id="503" r:id="rId25"/>
    <p:sldId id="504" r:id="rId26"/>
    <p:sldId id="507" r:id="rId27"/>
    <p:sldId id="506" r:id="rId28"/>
    <p:sldId id="508" r:id="rId29"/>
    <p:sldId id="509" r:id="rId30"/>
    <p:sldId id="510" r:id="rId31"/>
    <p:sldId id="511" r:id="rId32"/>
    <p:sldId id="512" r:id="rId33"/>
    <p:sldId id="513" r:id="rId34"/>
    <p:sldId id="514" r:id="rId35"/>
    <p:sldId id="515" r:id="rId36"/>
    <p:sldId id="516" r:id="rId37"/>
    <p:sldId id="517" r:id="rId38"/>
    <p:sldId id="518" r:id="rId39"/>
    <p:sldId id="519" r:id="rId40"/>
    <p:sldId id="520" r:id="rId41"/>
    <p:sldId id="521" r:id="rId42"/>
    <p:sldId id="522" r:id="rId43"/>
    <p:sldId id="523" r:id="rId44"/>
    <p:sldId id="524" r:id="rId45"/>
    <p:sldId id="525" r:id="rId46"/>
    <p:sldId id="526" r:id="rId47"/>
    <p:sldId id="527" r:id="rId48"/>
    <p:sldId id="557" r:id="rId49"/>
    <p:sldId id="528" r:id="rId50"/>
    <p:sldId id="529" r:id="rId51"/>
    <p:sldId id="530" r:id="rId52"/>
    <p:sldId id="531" r:id="rId53"/>
    <p:sldId id="532" r:id="rId54"/>
    <p:sldId id="533" r:id="rId55"/>
    <p:sldId id="534" r:id="rId56"/>
    <p:sldId id="535" r:id="rId57"/>
    <p:sldId id="536" r:id="rId58"/>
    <p:sldId id="537" r:id="rId59"/>
    <p:sldId id="538" r:id="rId60"/>
    <p:sldId id="539" r:id="rId61"/>
    <p:sldId id="540" r:id="rId62"/>
    <p:sldId id="541" r:id="rId63"/>
    <p:sldId id="543" r:id="rId64"/>
    <p:sldId id="542" r:id="rId65"/>
    <p:sldId id="544" r:id="rId66"/>
    <p:sldId id="545" r:id="rId67"/>
    <p:sldId id="546" r:id="rId68"/>
    <p:sldId id="547" r:id="rId69"/>
    <p:sldId id="548" r:id="rId70"/>
    <p:sldId id="549" r:id="rId71"/>
    <p:sldId id="550" r:id="rId72"/>
    <p:sldId id="551" r:id="rId73"/>
    <p:sldId id="552" r:id="rId74"/>
    <p:sldId id="553" r:id="rId75"/>
    <p:sldId id="554" r:id="rId76"/>
    <p:sldId id="555" r:id="rId77"/>
    <p:sldId id="556" r:id="rId78"/>
    <p:sldId id="466" r:id="rId79"/>
    <p:sldId id="320" r:id="rId80"/>
    <p:sldId id="264" r:id="rId81"/>
    <p:sldId id="500" r:id="rId82"/>
  </p:sldIdLst>
  <p:sldSz cx="9144000" cy="6858000" type="screen4x3"/>
  <p:notesSz cx="6877050" cy="10001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0">
          <p15:clr>
            <a:srgbClr val="A4A3A4"/>
          </p15:clr>
        </p15:guide>
        <p15:guide id="2" pos="216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1811"/>
    <a:srgbClr val="EEAA00"/>
    <a:srgbClr val="F2AF19"/>
    <a:srgbClr val="00E50B"/>
    <a:srgbClr val="FCD910"/>
    <a:srgbClr val="EA0054"/>
    <a:srgbClr val="FFFFFF"/>
    <a:srgbClr val="FA0095"/>
    <a:srgbClr val="00960E"/>
    <a:srgbClr val="8118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0B958-9AE2-4C2E-A7C8-5E0B06D47056}" v="2" dt="2023-05-06T10:29:33.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7" autoAdjust="0"/>
    <p:restoredTop sz="91457" autoAdjust="0"/>
  </p:normalViewPr>
  <p:slideViewPr>
    <p:cSldViewPr>
      <p:cViewPr varScale="1">
        <p:scale>
          <a:sx n="105" d="100"/>
          <a:sy n="105" d="100"/>
        </p:scale>
        <p:origin x="1518" y="114"/>
      </p:cViewPr>
      <p:guideLst>
        <p:guide orient="horz" pos="2160"/>
        <p:guide pos="2880"/>
      </p:guideLst>
    </p:cSldViewPr>
  </p:slideViewPr>
  <p:notesTextViewPr>
    <p:cViewPr>
      <p:scale>
        <a:sx n="125" d="100"/>
        <a:sy n="125" d="100"/>
      </p:scale>
      <p:origin x="0" y="0"/>
    </p:cViewPr>
  </p:notesTextViewPr>
  <p:notesViewPr>
    <p:cSldViewPr>
      <p:cViewPr>
        <p:scale>
          <a:sx n="190" d="100"/>
          <a:sy n="190" d="100"/>
        </p:scale>
        <p:origin x="90" y="1656"/>
      </p:cViewPr>
      <p:guideLst>
        <p:guide orient="horz" pos="3150"/>
        <p:guide pos="216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n, Annie" userId="62bfc9ed-c3a9-4287-8a21-bed5af07553e" providerId="ADAL" clId="{D290B958-9AE2-4C2E-A7C8-5E0B06D47056}"/>
    <pc:docChg chg="custSel addSld delSld modSld sldOrd">
      <pc:chgData name="Julien, Annie" userId="62bfc9ed-c3a9-4287-8a21-bed5af07553e" providerId="ADAL" clId="{D290B958-9AE2-4C2E-A7C8-5E0B06D47056}" dt="2023-05-06T11:14:47.708" v="471"/>
      <pc:docMkLst>
        <pc:docMk/>
      </pc:docMkLst>
      <pc:sldChg chg="modSp mod">
        <pc:chgData name="Julien, Annie" userId="62bfc9ed-c3a9-4287-8a21-bed5af07553e" providerId="ADAL" clId="{D290B958-9AE2-4C2E-A7C8-5E0B06D47056}" dt="2023-05-06T11:06:32.061" v="330" actId="20577"/>
        <pc:sldMkLst>
          <pc:docMk/>
          <pc:sldMk cId="0" sldId="256"/>
        </pc:sldMkLst>
        <pc:spChg chg="mod">
          <ac:chgData name="Julien, Annie" userId="62bfc9ed-c3a9-4287-8a21-bed5af07553e" providerId="ADAL" clId="{D290B958-9AE2-4C2E-A7C8-5E0B06D47056}" dt="2023-05-06T11:06:32.061" v="330" actId="20577"/>
          <ac:spMkLst>
            <pc:docMk/>
            <pc:sldMk cId="0" sldId="256"/>
            <ac:spMk id="10" creationId="{AA4159C7-ABC5-4EF4-968F-CB437A9986DF}"/>
          </ac:spMkLst>
        </pc:spChg>
      </pc:sldChg>
      <pc:sldChg chg="modSp mod">
        <pc:chgData name="Julien, Annie" userId="62bfc9ed-c3a9-4287-8a21-bed5af07553e" providerId="ADAL" clId="{D290B958-9AE2-4C2E-A7C8-5E0B06D47056}" dt="2023-05-06T11:07:08.858" v="331" actId="6549"/>
        <pc:sldMkLst>
          <pc:docMk/>
          <pc:sldMk cId="1372934259" sldId="482"/>
        </pc:sldMkLst>
        <pc:spChg chg="mod">
          <ac:chgData name="Julien, Annie" userId="62bfc9ed-c3a9-4287-8a21-bed5af07553e" providerId="ADAL" clId="{D290B958-9AE2-4C2E-A7C8-5E0B06D47056}" dt="2023-05-06T11:07:08.858" v="331" actId="6549"/>
          <ac:spMkLst>
            <pc:docMk/>
            <pc:sldMk cId="1372934259" sldId="482"/>
            <ac:spMk id="4" creationId="{180BA48C-E044-4F5F-8CDA-2A53C55F0F30}"/>
          </ac:spMkLst>
        </pc:spChg>
      </pc:sldChg>
      <pc:sldChg chg="modSp mod">
        <pc:chgData name="Julien, Annie" userId="62bfc9ed-c3a9-4287-8a21-bed5af07553e" providerId="ADAL" clId="{D290B958-9AE2-4C2E-A7C8-5E0B06D47056}" dt="2023-05-06T11:07:58.574" v="368" actId="6549"/>
        <pc:sldMkLst>
          <pc:docMk/>
          <pc:sldMk cId="683451121" sldId="484"/>
        </pc:sldMkLst>
        <pc:spChg chg="mod">
          <ac:chgData name="Julien, Annie" userId="62bfc9ed-c3a9-4287-8a21-bed5af07553e" providerId="ADAL" clId="{D290B958-9AE2-4C2E-A7C8-5E0B06D47056}" dt="2023-05-06T11:07:58.574" v="368" actId="6549"/>
          <ac:spMkLst>
            <pc:docMk/>
            <pc:sldMk cId="683451121" sldId="484"/>
            <ac:spMk id="4" creationId="{180BA48C-E044-4F5F-8CDA-2A53C55F0F30}"/>
          </ac:spMkLst>
        </pc:spChg>
      </pc:sldChg>
      <pc:sldChg chg="modSp mod modNotesTx">
        <pc:chgData name="Julien, Annie" userId="62bfc9ed-c3a9-4287-8a21-bed5af07553e" providerId="ADAL" clId="{D290B958-9AE2-4C2E-A7C8-5E0B06D47056}" dt="2023-05-06T10:26:05.765" v="9" actId="6549"/>
        <pc:sldMkLst>
          <pc:docMk/>
          <pc:sldMk cId="1836712462" sldId="501"/>
        </pc:sldMkLst>
        <pc:spChg chg="mod">
          <ac:chgData name="Julien, Annie" userId="62bfc9ed-c3a9-4287-8a21-bed5af07553e" providerId="ADAL" clId="{D290B958-9AE2-4C2E-A7C8-5E0B06D47056}" dt="2023-05-06T10:25:33.389" v="2" actId="1076"/>
          <ac:spMkLst>
            <pc:docMk/>
            <pc:sldMk cId="1836712462" sldId="501"/>
            <ac:spMk id="11" creationId="{55E2BDF0-038B-4BF9-92FF-AA016C391972}"/>
          </ac:spMkLst>
        </pc:spChg>
      </pc:sldChg>
      <pc:sldChg chg="modSp add mod ord">
        <pc:chgData name="Julien, Annie" userId="62bfc9ed-c3a9-4287-8a21-bed5af07553e" providerId="ADAL" clId="{D290B958-9AE2-4C2E-A7C8-5E0B06D47056}" dt="2023-05-06T11:14:47.708" v="471"/>
        <pc:sldMkLst>
          <pc:docMk/>
          <pc:sldMk cId="598468940" sldId="557"/>
        </pc:sldMkLst>
        <pc:spChg chg="mod">
          <ac:chgData name="Julien, Annie" userId="62bfc9ed-c3a9-4287-8a21-bed5af07553e" providerId="ADAL" clId="{D290B958-9AE2-4C2E-A7C8-5E0B06D47056}" dt="2023-05-06T11:11:50.828" v="386" actId="20577"/>
          <ac:spMkLst>
            <pc:docMk/>
            <pc:sldMk cId="598468940" sldId="557"/>
            <ac:spMk id="2" creationId="{00000000-0000-0000-0000-000000000000}"/>
          </ac:spMkLst>
        </pc:spChg>
        <pc:spChg chg="mod">
          <ac:chgData name="Julien, Annie" userId="62bfc9ed-c3a9-4287-8a21-bed5af07553e" providerId="ADAL" clId="{D290B958-9AE2-4C2E-A7C8-5E0B06D47056}" dt="2023-05-06T11:12:43.120" v="465" actId="122"/>
          <ac:spMkLst>
            <pc:docMk/>
            <pc:sldMk cId="598468940" sldId="557"/>
            <ac:spMk id="4" creationId="{180BA48C-E044-4F5F-8CDA-2A53C55F0F30}"/>
          </ac:spMkLst>
        </pc:spChg>
      </pc:sldChg>
      <pc:sldChg chg="delSp add del mod">
        <pc:chgData name="Julien, Annie" userId="62bfc9ed-c3a9-4287-8a21-bed5af07553e" providerId="ADAL" clId="{D290B958-9AE2-4C2E-A7C8-5E0B06D47056}" dt="2023-05-06T10:28:37.129" v="17" actId="2696"/>
        <pc:sldMkLst>
          <pc:docMk/>
          <pc:sldMk cId="1040830038" sldId="557"/>
        </pc:sldMkLst>
        <pc:graphicFrameChg chg="del">
          <ac:chgData name="Julien, Annie" userId="62bfc9ed-c3a9-4287-8a21-bed5af07553e" providerId="ADAL" clId="{D290B958-9AE2-4C2E-A7C8-5E0B06D47056}" dt="2023-05-06T10:28:19.499" v="11" actId="478"/>
          <ac:graphicFrameMkLst>
            <pc:docMk/>
            <pc:sldMk cId="1040830038" sldId="557"/>
            <ac:graphicFrameMk id="8" creationId="{B5826325-A753-4172-81DD-7EA46C6B994E}"/>
          </ac:graphicFrameMkLst>
        </pc:graphicFrameChg>
        <pc:picChg chg="del">
          <ac:chgData name="Julien, Annie" userId="62bfc9ed-c3a9-4287-8a21-bed5af07553e" providerId="ADAL" clId="{D290B958-9AE2-4C2E-A7C8-5E0B06D47056}" dt="2023-05-06T10:28:22.439" v="12" actId="478"/>
          <ac:picMkLst>
            <pc:docMk/>
            <pc:sldMk cId="1040830038" sldId="557"/>
            <ac:picMk id="14" creationId="{F43DF10E-0C5B-4824-93A5-02E53B16AFD6}"/>
          </ac:picMkLst>
        </pc:picChg>
        <pc:picChg chg="del">
          <ac:chgData name="Julien, Annie" userId="62bfc9ed-c3a9-4287-8a21-bed5af07553e" providerId="ADAL" clId="{D290B958-9AE2-4C2E-A7C8-5E0B06D47056}" dt="2023-05-06T10:28:23.241" v="13" actId="478"/>
          <ac:picMkLst>
            <pc:docMk/>
            <pc:sldMk cId="1040830038" sldId="557"/>
            <ac:picMk id="16" creationId="{05A732A3-0C7A-4C84-BE14-970925D86322}"/>
          </ac:picMkLst>
        </pc:picChg>
        <pc:picChg chg="del">
          <ac:chgData name="Julien, Annie" userId="62bfc9ed-c3a9-4287-8a21-bed5af07553e" providerId="ADAL" clId="{D290B958-9AE2-4C2E-A7C8-5E0B06D47056}" dt="2023-05-06T10:28:24.699" v="15" actId="478"/>
          <ac:picMkLst>
            <pc:docMk/>
            <pc:sldMk cId="1040830038" sldId="557"/>
            <ac:picMk id="18" creationId="{BC03254C-2CAA-432B-B666-BA380DF7DAE8}"/>
          </ac:picMkLst>
        </pc:picChg>
        <pc:picChg chg="del">
          <ac:chgData name="Julien, Annie" userId="62bfc9ed-c3a9-4287-8a21-bed5af07553e" providerId="ADAL" clId="{D290B958-9AE2-4C2E-A7C8-5E0B06D47056}" dt="2023-05-06T10:28:25.534" v="16" actId="478"/>
          <ac:picMkLst>
            <pc:docMk/>
            <pc:sldMk cId="1040830038" sldId="557"/>
            <ac:picMk id="20" creationId="{ACDE371C-8455-447F-8D5F-EA52DB38D3F1}"/>
          </ac:picMkLst>
        </pc:picChg>
        <pc:picChg chg="del">
          <ac:chgData name="Julien, Annie" userId="62bfc9ed-c3a9-4287-8a21-bed5af07553e" providerId="ADAL" clId="{D290B958-9AE2-4C2E-A7C8-5E0B06D47056}" dt="2023-05-06T10:28:23.818" v="14" actId="478"/>
          <ac:picMkLst>
            <pc:docMk/>
            <pc:sldMk cId="1040830038" sldId="557"/>
            <ac:picMk id="22" creationId="{85226560-4230-489E-8C6B-2C5DB7BC920B}"/>
          </ac:picMkLst>
        </pc:picChg>
      </pc:sldChg>
      <pc:sldChg chg="addSp delSp modSp add del mod ord modNotesTx">
        <pc:chgData name="Julien, Annie" userId="62bfc9ed-c3a9-4287-8a21-bed5af07553e" providerId="ADAL" clId="{D290B958-9AE2-4C2E-A7C8-5E0B06D47056}" dt="2023-05-06T11:06:09.871" v="321" actId="2696"/>
        <pc:sldMkLst>
          <pc:docMk/>
          <pc:sldMk cId="4107352374" sldId="557"/>
        </pc:sldMkLst>
        <pc:spChg chg="del">
          <ac:chgData name="Julien, Annie" userId="62bfc9ed-c3a9-4287-8a21-bed5af07553e" providerId="ADAL" clId="{D290B958-9AE2-4C2E-A7C8-5E0B06D47056}" dt="2023-05-06T10:29:17.309" v="24" actId="478"/>
          <ac:spMkLst>
            <pc:docMk/>
            <pc:sldMk cId="4107352374" sldId="557"/>
            <ac:spMk id="3" creationId="{3E53815E-EB25-4BA1-8223-679E8CCD4A80}"/>
          </ac:spMkLst>
        </pc:spChg>
        <pc:spChg chg="add mod">
          <ac:chgData name="Julien, Annie" userId="62bfc9ed-c3a9-4287-8a21-bed5af07553e" providerId="ADAL" clId="{D290B958-9AE2-4C2E-A7C8-5E0B06D47056}" dt="2023-05-06T10:31:59.130" v="319" actId="20577"/>
          <ac:spMkLst>
            <pc:docMk/>
            <pc:sldMk cId="4107352374" sldId="557"/>
            <ac:spMk id="4" creationId="{9D292C8B-385E-DDA7-CDB4-39E87B22BB71}"/>
          </ac:spMkLst>
        </pc:spChg>
        <pc:graphicFrameChg chg="del">
          <ac:chgData name="Julien, Annie" userId="62bfc9ed-c3a9-4287-8a21-bed5af07553e" providerId="ADAL" clId="{D290B958-9AE2-4C2E-A7C8-5E0B06D47056}" dt="2023-05-06T10:29:14.154" v="23" actId="478"/>
          <ac:graphicFrameMkLst>
            <pc:docMk/>
            <pc:sldMk cId="4107352374" sldId="557"/>
            <ac:graphicFrameMk id="6" creationId="{5E540642-1BBC-4977-B874-0C5BA84B1C3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D72D6-18F3-46D8-9A72-EE25D7950243}" type="doc">
      <dgm:prSet loTypeId="urn:microsoft.com/office/officeart/2005/8/layout/hierarchy1" loCatId="hierarchy" qsTypeId="urn:microsoft.com/office/officeart/2005/8/quickstyle/3d3" qsCatId="3D" csTypeId="urn:microsoft.com/office/officeart/2005/8/colors/colorful3" csCatId="colorful" phldr="1"/>
      <dgm:spPr/>
      <dgm:t>
        <a:bodyPr/>
        <a:lstStyle/>
        <a:p>
          <a:endParaRPr lang="fr-FR"/>
        </a:p>
      </dgm:t>
    </dgm:pt>
    <dgm:pt modelId="{0739C523-6C2D-4FE1-8936-B8C77683CE71}">
      <dgm:prSet phldrT="[Texte]" custT="1"/>
      <dgm:spPr>
        <a:xfrm>
          <a:off x="3312937" y="1062473"/>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sz="2000" b="1" dirty="0">
              <a:solidFill>
                <a:srgbClr val="000000">
                  <a:hueOff val="0"/>
                  <a:satOff val="0"/>
                  <a:lumOff val="0"/>
                  <a:alphaOff val="0"/>
                </a:srgbClr>
              </a:solidFill>
              <a:latin typeface="+mn-lt"/>
              <a:ea typeface="+mn-ea"/>
              <a:cs typeface="+mn-cs"/>
            </a:rPr>
            <a:t>Besoins en protéines par jour</a:t>
          </a:r>
        </a:p>
      </dgm:t>
    </dgm:pt>
    <dgm:pt modelId="{A86C8F5D-CDB4-4334-B6B9-E1F873C9017D}" type="parTrans" cxnId="{A8136E9D-81EE-4D3D-9BA4-BE34BD114A24}">
      <dgm:prSet/>
      <dgm:spPr/>
      <dgm:t>
        <a:bodyPr/>
        <a:lstStyle/>
        <a:p>
          <a:endParaRPr lang="fr-FR">
            <a:latin typeface="+mn-lt"/>
          </a:endParaRPr>
        </a:p>
      </dgm:t>
    </dgm:pt>
    <dgm:pt modelId="{5808CB04-6289-4D82-B2B5-145935CD2300}" type="sibTrans" cxnId="{A8136E9D-81EE-4D3D-9BA4-BE34BD114A24}">
      <dgm:prSet/>
      <dgm:spPr/>
      <dgm:t>
        <a:bodyPr/>
        <a:lstStyle/>
        <a:p>
          <a:endParaRPr lang="fr-FR">
            <a:latin typeface="+mn-lt"/>
          </a:endParaRPr>
        </a:p>
      </dgm:t>
    </dgm:pt>
    <dgm:pt modelId="{B7AC350E-2258-4D5D-947A-C9B0358C8F36}">
      <dgm:prSet phldrT="[Texte]" custT="1"/>
      <dgm:spPr>
        <a:xfrm>
          <a:off x="1729689" y="2261783"/>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sz="1600" dirty="0">
              <a:solidFill>
                <a:srgbClr val="000000">
                  <a:hueOff val="0"/>
                  <a:satOff val="0"/>
                  <a:lumOff val="0"/>
                  <a:alphaOff val="0"/>
                </a:srgbClr>
              </a:solidFill>
              <a:latin typeface="+mn-lt"/>
              <a:ea typeface="+mn-ea"/>
              <a:cs typeface="+mn-cs"/>
            </a:rPr>
            <a:t>Besoins minimaux déterminés par</a:t>
          </a:r>
        </a:p>
      </dgm:t>
    </dgm:pt>
    <dgm:pt modelId="{AC363308-F4EA-4E3B-9C8A-D2A0F4D6DDC9}" type="parTrans" cxnId="{DC8BD562-6C91-406F-999F-7D9B4FB0887C}">
      <dgm:prSet/>
      <dgm:spPr>
        <a:xfrm>
          <a:off x="2233450" y="1748307"/>
          <a:ext cx="1583247" cy="376741"/>
        </a:xfrm>
        <a:custGeom>
          <a:avLst/>
          <a:gdLst/>
          <a:ahLst/>
          <a:cxnLst/>
          <a:rect l="0" t="0" r="0" b="0"/>
          <a:pathLst>
            <a:path>
              <a:moveTo>
                <a:pt x="1351597" y="0"/>
              </a:moveTo>
              <a:lnTo>
                <a:pt x="1351597" y="219173"/>
              </a:lnTo>
              <a:lnTo>
                <a:pt x="0" y="219173"/>
              </a:lnTo>
              <a:lnTo>
                <a:pt x="0" y="321618"/>
              </a:lnTo>
            </a:path>
          </a:pathLst>
        </a:custGeom>
        <a:noFill/>
        <a:ln w="10795" cap="flat" cmpd="sng" algn="ctr">
          <a:solidFill>
            <a:srgbClr val="EE7008">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fr-FR">
            <a:latin typeface="+mn-lt"/>
          </a:endParaRPr>
        </a:p>
      </dgm:t>
    </dgm:pt>
    <dgm:pt modelId="{2581E4F3-954F-4E7D-8683-AA8405727832}" type="sibTrans" cxnId="{DC8BD562-6C91-406F-999F-7D9B4FB0887C}">
      <dgm:prSet/>
      <dgm:spPr/>
      <dgm:t>
        <a:bodyPr/>
        <a:lstStyle/>
        <a:p>
          <a:endParaRPr lang="fr-FR">
            <a:latin typeface="+mn-lt"/>
          </a:endParaRPr>
        </a:p>
      </dgm:t>
    </dgm:pt>
    <dgm:pt modelId="{F75C8741-4849-4310-B6B4-32031ADD3DED}">
      <dgm:prSet phldrT="[Texte]" custT="1"/>
      <dgm:spPr>
        <a:xfrm>
          <a:off x="146442" y="3461094"/>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sz="1800" dirty="0">
              <a:solidFill>
                <a:srgbClr val="000000">
                  <a:hueOff val="0"/>
                  <a:satOff val="0"/>
                  <a:lumOff val="0"/>
                  <a:alphaOff val="0"/>
                </a:srgbClr>
              </a:solidFill>
              <a:latin typeface="+mn-lt"/>
              <a:ea typeface="+mn-ea"/>
              <a:cs typeface="+mn-cs"/>
            </a:rPr>
            <a:t>Âge</a:t>
          </a:r>
        </a:p>
      </dgm:t>
    </dgm:pt>
    <dgm:pt modelId="{1BCCC1DF-CC48-4B10-A585-2EA3916403C5}" type="parTrans" cxnId="{D8BDA896-1C82-4B7D-B688-A548EC08D568}">
      <dgm:prSet/>
      <dgm:spPr>
        <a:xfrm>
          <a:off x="650202" y="2947617"/>
          <a:ext cx="1583247" cy="376741"/>
        </a:xfrm>
        <a:custGeom>
          <a:avLst/>
          <a:gdLst/>
          <a:ahLst/>
          <a:cxnLst/>
          <a:rect l="0" t="0" r="0" b="0"/>
          <a:pathLst>
            <a:path>
              <a:moveTo>
                <a:pt x="1351597" y="0"/>
              </a:moveTo>
              <a:lnTo>
                <a:pt x="1351597" y="219173"/>
              </a:lnTo>
              <a:lnTo>
                <a:pt x="0" y="219173"/>
              </a:lnTo>
              <a:lnTo>
                <a:pt x="0" y="321618"/>
              </a:lnTo>
            </a:path>
          </a:pathLst>
        </a:custGeom>
        <a:noFill/>
        <a:ln w="10795" cap="flat" cmpd="sng" algn="ctr">
          <a:solidFill>
            <a:srgbClr val="1AB39F">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fr-FR">
            <a:latin typeface="+mn-lt"/>
          </a:endParaRPr>
        </a:p>
      </dgm:t>
    </dgm:pt>
    <dgm:pt modelId="{0DE08822-EF09-4452-AABB-76D88F750D94}" type="sibTrans" cxnId="{D8BDA896-1C82-4B7D-B688-A548EC08D568}">
      <dgm:prSet/>
      <dgm:spPr/>
      <dgm:t>
        <a:bodyPr/>
        <a:lstStyle/>
        <a:p>
          <a:endParaRPr lang="fr-FR">
            <a:latin typeface="+mn-lt"/>
          </a:endParaRPr>
        </a:p>
      </dgm:t>
    </dgm:pt>
    <dgm:pt modelId="{B745E714-FC17-466E-8F7A-4DA14A70E54C}">
      <dgm:prSet phldrT="[Texte]" custT="1"/>
      <dgm:spPr>
        <a:xfrm>
          <a:off x="3312937" y="3461094"/>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sz="1800" dirty="0">
              <a:solidFill>
                <a:srgbClr val="000000">
                  <a:hueOff val="0"/>
                  <a:satOff val="0"/>
                  <a:lumOff val="0"/>
                  <a:alphaOff val="0"/>
                </a:srgbClr>
              </a:solidFill>
              <a:latin typeface="+mn-lt"/>
              <a:ea typeface="+mn-ea"/>
              <a:cs typeface="+mn-cs"/>
            </a:rPr>
            <a:t>Poids</a:t>
          </a:r>
        </a:p>
      </dgm:t>
    </dgm:pt>
    <dgm:pt modelId="{5F053352-9D34-4E2D-8F5C-7FBB6F9C95EF}" type="parTrans" cxnId="{BD233FD4-BAD6-4684-9AEE-1DA0DF4DF2FD}">
      <dgm:prSet/>
      <dgm:spPr>
        <a:xfrm>
          <a:off x="2233450" y="2947617"/>
          <a:ext cx="1583247" cy="376741"/>
        </a:xfrm>
        <a:custGeom>
          <a:avLst/>
          <a:gdLst/>
          <a:ahLst/>
          <a:cxnLst/>
          <a:rect l="0" t="0" r="0" b="0"/>
          <a:pathLst>
            <a:path>
              <a:moveTo>
                <a:pt x="0" y="0"/>
              </a:moveTo>
              <a:lnTo>
                <a:pt x="0" y="219173"/>
              </a:lnTo>
              <a:lnTo>
                <a:pt x="1351597" y="219173"/>
              </a:lnTo>
              <a:lnTo>
                <a:pt x="1351597" y="321618"/>
              </a:lnTo>
            </a:path>
          </a:pathLst>
        </a:custGeom>
        <a:noFill/>
        <a:ln w="10795" cap="flat" cmpd="sng" algn="ctr">
          <a:solidFill>
            <a:srgbClr val="1AB39F">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fr-FR">
            <a:latin typeface="+mn-lt"/>
          </a:endParaRPr>
        </a:p>
      </dgm:t>
    </dgm:pt>
    <dgm:pt modelId="{AB44C655-55EC-4314-A824-CEA499324B4B}" type="sibTrans" cxnId="{BD233FD4-BAD6-4684-9AEE-1DA0DF4DF2FD}">
      <dgm:prSet/>
      <dgm:spPr/>
      <dgm:t>
        <a:bodyPr/>
        <a:lstStyle/>
        <a:p>
          <a:endParaRPr lang="fr-FR">
            <a:latin typeface="+mn-lt"/>
          </a:endParaRPr>
        </a:p>
      </dgm:t>
    </dgm:pt>
    <dgm:pt modelId="{88C29759-6630-4FF6-A297-194AE2B64203}">
      <dgm:prSet phldrT="[Texte]" custT="1"/>
      <dgm:spPr>
        <a:xfrm>
          <a:off x="4896185" y="2261783"/>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sz="1600" dirty="0">
              <a:solidFill>
                <a:srgbClr val="000000">
                  <a:hueOff val="0"/>
                  <a:satOff val="0"/>
                  <a:lumOff val="0"/>
                  <a:alphaOff val="0"/>
                </a:srgbClr>
              </a:solidFill>
              <a:latin typeface="+mn-lt"/>
              <a:ea typeface="+mn-ea"/>
              <a:cs typeface="+mn-cs"/>
            </a:rPr>
            <a:t>Facteurs qui augmentent les besoins</a:t>
          </a:r>
        </a:p>
      </dgm:t>
    </dgm:pt>
    <dgm:pt modelId="{8F1F7024-4ADC-4BC9-A139-D1EF6F762603}" type="parTrans" cxnId="{E1A393F7-C737-465B-BAB3-7ECD0F4E443D}">
      <dgm:prSet/>
      <dgm:spPr>
        <a:xfrm>
          <a:off x="3816698" y="1748307"/>
          <a:ext cx="1583247" cy="376741"/>
        </a:xfrm>
        <a:custGeom>
          <a:avLst/>
          <a:gdLst/>
          <a:ahLst/>
          <a:cxnLst/>
          <a:rect l="0" t="0" r="0" b="0"/>
          <a:pathLst>
            <a:path>
              <a:moveTo>
                <a:pt x="0" y="0"/>
              </a:moveTo>
              <a:lnTo>
                <a:pt x="0" y="219173"/>
              </a:lnTo>
              <a:lnTo>
                <a:pt x="1351597" y="219173"/>
              </a:lnTo>
              <a:lnTo>
                <a:pt x="1351597" y="321618"/>
              </a:lnTo>
            </a:path>
          </a:pathLst>
        </a:custGeom>
        <a:noFill/>
        <a:ln w="10795" cap="flat" cmpd="sng" algn="ctr">
          <a:solidFill>
            <a:srgbClr val="EE7008">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fr-FR">
            <a:latin typeface="+mn-lt"/>
          </a:endParaRPr>
        </a:p>
      </dgm:t>
    </dgm:pt>
    <dgm:pt modelId="{A12E019F-8CF7-4D32-9EDD-5296B68705CA}" type="sibTrans" cxnId="{E1A393F7-C737-465B-BAB3-7ECD0F4E443D}">
      <dgm:prSet/>
      <dgm:spPr/>
      <dgm:t>
        <a:bodyPr/>
        <a:lstStyle/>
        <a:p>
          <a:endParaRPr lang="fr-FR">
            <a:latin typeface="+mn-lt"/>
          </a:endParaRPr>
        </a:p>
      </dgm:t>
    </dgm:pt>
    <dgm:pt modelId="{4A17E129-F45F-41B1-8331-C68854EA5668}">
      <dgm:prSet phldrT="[Texte]" custT="1"/>
      <dgm:spPr>
        <a:xfrm>
          <a:off x="4896185" y="3461094"/>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sz="1800" dirty="0">
              <a:solidFill>
                <a:srgbClr val="000000">
                  <a:hueOff val="0"/>
                  <a:satOff val="0"/>
                  <a:lumOff val="0"/>
                  <a:alphaOff val="0"/>
                </a:srgbClr>
              </a:solidFill>
              <a:effectLst/>
              <a:latin typeface="+mn-lt"/>
              <a:ea typeface="+mn-ea"/>
              <a:cs typeface="+mn-cs"/>
            </a:rPr>
            <a:t>Entraînement</a:t>
          </a:r>
        </a:p>
      </dgm:t>
    </dgm:pt>
    <dgm:pt modelId="{A6BB4C7D-D184-4B16-88F1-0F501E918B5C}" type="parTrans" cxnId="{A9D14CD5-A44D-4E35-A19A-3B97E1D773A0}">
      <dgm:prSet/>
      <dgm:spPr>
        <a:xfrm>
          <a:off x="5354226" y="2947617"/>
          <a:ext cx="91440" cy="376741"/>
        </a:xfrm>
        <a:custGeom>
          <a:avLst/>
          <a:gdLst/>
          <a:ahLst/>
          <a:cxnLst/>
          <a:rect l="0" t="0" r="0" b="0"/>
          <a:pathLst>
            <a:path>
              <a:moveTo>
                <a:pt x="45720" y="0"/>
              </a:moveTo>
              <a:lnTo>
                <a:pt x="45720" y="321618"/>
              </a:lnTo>
            </a:path>
          </a:pathLst>
        </a:custGeom>
        <a:noFill/>
        <a:ln w="10795" cap="flat" cmpd="sng" algn="ctr">
          <a:solidFill>
            <a:srgbClr val="1AB39F">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fr-FR">
            <a:latin typeface="+mn-lt"/>
          </a:endParaRPr>
        </a:p>
      </dgm:t>
    </dgm:pt>
    <dgm:pt modelId="{0AE3416D-CD85-4C46-BB3B-8865CE745724}" type="sibTrans" cxnId="{A9D14CD5-A44D-4E35-A19A-3B97E1D773A0}">
      <dgm:prSet/>
      <dgm:spPr/>
      <dgm:t>
        <a:bodyPr/>
        <a:lstStyle/>
        <a:p>
          <a:endParaRPr lang="fr-FR">
            <a:latin typeface="+mn-lt"/>
          </a:endParaRPr>
        </a:p>
      </dgm:t>
    </dgm:pt>
    <dgm:pt modelId="{9CB32E00-4A82-436C-A104-690DCB42932B}">
      <dgm:prSet phldrT="[Texte]" custT="1"/>
      <dgm:spPr>
        <a:xfrm>
          <a:off x="1729689" y="3461094"/>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sz="1800" dirty="0">
              <a:solidFill>
                <a:srgbClr val="000000">
                  <a:hueOff val="0"/>
                  <a:satOff val="0"/>
                  <a:lumOff val="0"/>
                  <a:alphaOff val="0"/>
                </a:srgbClr>
              </a:solidFill>
              <a:latin typeface="+mn-lt"/>
              <a:ea typeface="+mn-ea"/>
              <a:cs typeface="+mn-cs"/>
            </a:rPr>
            <a:t>Sexe</a:t>
          </a:r>
        </a:p>
      </dgm:t>
    </dgm:pt>
    <dgm:pt modelId="{C53D979A-4F49-40A3-A6B9-17C37F2A9879}" type="parTrans" cxnId="{4EB19B60-9C2E-4378-A515-84FE07247BCA}">
      <dgm:prSet/>
      <dgm:spPr>
        <a:xfrm>
          <a:off x="2187730" y="2947617"/>
          <a:ext cx="91440" cy="376741"/>
        </a:xfrm>
        <a:custGeom>
          <a:avLst/>
          <a:gdLst/>
          <a:ahLst/>
          <a:cxnLst/>
          <a:rect l="0" t="0" r="0" b="0"/>
          <a:pathLst>
            <a:path>
              <a:moveTo>
                <a:pt x="45720" y="0"/>
              </a:moveTo>
              <a:lnTo>
                <a:pt x="45720" y="321618"/>
              </a:lnTo>
            </a:path>
          </a:pathLst>
        </a:custGeom>
        <a:noFill/>
        <a:ln w="10795" cap="flat" cmpd="sng" algn="ctr">
          <a:solidFill>
            <a:srgbClr val="1AB39F">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fr-FR">
            <a:latin typeface="+mn-lt"/>
          </a:endParaRPr>
        </a:p>
      </dgm:t>
    </dgm:pt>
    <dgm:pt modelId="{03048E0C-53E2-4344-A56F-A221FB42349C}" type="sibTrans" cxnId="{4EB19B60-9C2E-4378-A515-84FE07247BCA}">
      <dgm:prSet/>
      <dgm:spPr/>
      <dgm:t>
        <a:bodyPr/>
        <a:lstStyle/>
        <a:p>
          <a:endParaRPr lang="fr-FR">
            <a:latin typeface="+mn-lt"/>
          </a:endParaRPr>
        </a:p>
      </dgm:t>
    </dgm:pt>
    <dgm:pt modelId="{00567127-22B9-46C4-B601-BB1FECED120D}">
      <dgm:prSet/>
      <dgm:spPr>
        <a:xfrm>
          <a:off x="2521313" y="4660404"/>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dirty="0">
              <a:solidFill>
                <a:srgbClr val="000000">
                  <a:hueOff val="0"/>
                  <a:satOff val="0"/>
                  <a:lumOff val="0"/>
                  <a:alphaOff val="0"/>
                </a:srgbClr>
              </a:solidFill>
              <a:latin typeface="+mn-lt"/>
              <a:ea typeface="+mn-ea"/>
              <a:cs typeface="+mn-cs"/>
            </a:rPr>
            <a:t>Fréquence</a:t>
          </a:r>
        </a:p>
      </dgm:t>
    </dgm:pt>
    <dgm:pt modelId="{2C9C608E-B12F-4DAB-A4BD-7364F8EB7C68}" type="parTrans" cxnId="{574EEB42-3B29-4697-A427-050C3569D879}">
      <dgm:prSet/>
      <dgm:spPr>
        <a:xfrm>
          <a:off x="3025074" y="4146928"/>
          <a:ext cx="2374871" cy="376741"/>
        </a:xfrm>
        <a:custGeom>
          <a:avLst/>
          <a:gdLst/>
          <a:ahLst/>
          <a:cxnLst/>
          <a:rect l="0" t="0" r="0" b="0"/>
          <a:pathLst>
            <a:path>
              <a:moveTo>
                <a:pt x="2027396" y="0"/>
              </a:moveTo>
              <a:lnTo>
                <a:pt x="2027396" y="219173"/>
              </a:lnTo>
              <a:lnTo>
                <a:pt x="0" y="219173"/>
              </a:lnTo>
              <a:lnTo>
                <a:pt x="0" y="321618"/>
              </a:lnTo>
            </a:path>
          </a:pathLst>
        </a:custGeom>
        <a:noFill/>
        <a:ln w="10795" cap="flat" cmpd="sng" algn="ctr">
          <a:solidFill>
            <a:srgbClr val="D5393D">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fr-FR">
            <a:latin typeface="+mn-lt"/>
          </a:endParaRPr>
        </a:p>
      </dgm:t>
    </dgm:pt>
    <dgm:pt modelId="{751D7A2A-082F-4047-8569-949ABE24969B}" type="sibTrans" cxnId="{574EEB42-3B29-4697-A427-050C3569D879}">
      <dgm:prSet/>
      <dgm:spPr/>
      <dgm:t>
        <a:bodyPr/>
        <a:lstStyle/>
        <a:p>
          <a:endParaRPr lang="fr-FR">
            <a:latin typeface="+mn-lt"/>
          </a:endParaRPr>
        </a:p>
      </dgm:t>
    </dgm:pt>
    <dgm:pt modelId="{F5463396-E004-4775-BCF1-52D912094DE4}">
      <dgm:prSet/>
      <dgm:spPr>
        <a:xfrm>
          <a:off x="4104561" y="4660404"/>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dirty="0">
              <a:solidFill>
                <a:srgbClr val="000000">
                  <a:hueOff val="0"/>
                  <a:satOff val="0"/>
                  <a:lumOff val="0"/>
                  <a:alphaOff val="0"/>
                </a:srgbClr>
              </a:solidFill>
              <a:latin typeface="+mn-lt"/>
              <a:ea typeface="+mn-ea"/>
              <a:cs typeface="+mn-cs"/>
            </a:rPr>
            <a:t>Durée</a:t>
          </a:r>
        </a:p>
      </dgm:t>
    </dgm:pt>
    <dgm:pt modelId="{F168058B-5CF8-4ED6-90B8-1630360E4742}" type="parTrans" cxnId="{0D5492B8-B432-4FD0-BD3F-88FFAD3AC43A}">
      <dgm:prSet/>
      <dgm:spPr>
        <a:xfrm>
          <a:off x="4608322" y="4146928"/>
          <a:ext cx="791623" cy="376741"/>
        </a:xfrm>
        <a:custGeom>
          <a:avLst/>
          <a:gdLst/>
          <a:ahLst/>
          <a:cxnLst/>
          <a:rect l="0" t="0" r="0" b="0"/>
          <a:pathLst>
            <a:path>
              <a:moveTo>
                <a:pt x="675798" y="0"/>
              </a:moveTo>
              <a:lnTo>
                <a:pt x="675798" y="219173"/>
              </a:lnTo>
              <a:lnTo>
                <a:pt x="0" y="219173"/>
              </a:lnTo>
              <a:lnTo>
                <a:pt x="0" y="321618"/>
              </a:lnTo>
            </a:path>
          </a:pathLst>
        </a:custGeom>
        <a:noFill/>
        <a:ln w="10795" cap="flat" cmpd="sng" algn="ctr">
          <a:solidFill>
            <a:srgbClr val="D5393D">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fr-FR">
            <a:latin typeface="+mn-lt"/>
          </a:endParaRPr>
        </a:p>
      </dgm:t>
    </dgm:pt>
    <dgm:pt modelId="{1689A76A-9530-4CAF-9C1B-E6F34B05E724}" type="sibTrans" cxnId="{0D5492B8-B432-4FD0-BD3F-88FFAD3AC43A}">
      <dgm:prSet/>
      <dgm:spPr/>
      <dgm:t>
        <a:bodyPr/>
        <a:lstStyle/>
        <a:p>
          <a:endParaRPr lang="fr-FR">
            <a:latin typeface="+mn-lt"/>
          </a:endParaRPr>
        </a:p>
      </dgm:t>
    </dgm:pt>
    <dgm:pt modelId="{38B87ECB-F93B-4267-A2B3-748B863B62E3}">
      <dgm:prSet/>
      <dgm:spPr>
        <a:xfrm>
          <a:off x="5687809" y="4660404"/>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dirty="0">
              <a:solidFill>
                <a:srgbClr val="000000">
                  <a:hueOff val="0"/>
                  <a:satOff val="0"/>
                  <a:lumOff val="0"/>
                  <a:alphaOff val="0"/>
                </a:srgbClr>
              </a:solidFill>
              <a:latin typeface="+mn-lt"/>
              <a:ea typeface="+mn-ea"/>
              <a:cs typeface="+mn-cs"/>
            </a:rPr>
            <a:t>Intensité</a:t>
          </a:r>
        </a:p>
      </dgm:t>
    </dgm:pt>
    <dgm:pt modelId="{6DD5646D-5287-47EB-9412-4D246756B937}" type="parTrans" cxnId="{A92CBC21-7D25-4180-839E-95EE53F958E2}">
      <dgm:prSet/>
      <dgm:spPr>
        <a:xfrm>
          <a:off x="5399946" y="4146928"/>
          <a:ext cx="791623" cy="376741"/>
        </a:xfrm>
        <a:custGeom>
          <a:avLst/>
          <a:gdLst/>
          <a:ahLst/>
          <a:cxnLst/>
          <a:rect l="0" t="0" r="0" b="0"/>
          <a:pathLst>
            <a:path>
              <a:moveTo>
                <a:pt x="0" y="0"/>
              </a:moveTo>
              <a:lnTo>
                <a:pt x="0" y="219173"/>
              </a:lnTo>
              <a:lnTo>
                <a:pt x="675798" y="219173"/>
              </a:lnTo>
              <a:lnTo>
                <a:pt x="675798" y="321618"/>
              </a:lnTo>
            </a:path>
          </a:pathLst>
        </a:custGeom>
        <a:noFill/>
        <a:ln w="10795" cap="flat" cmpd="sng" algn="ctr">
          <a:solidFill>
            <a:srgbClr val="D5393D">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fr-FR">
            <a:latin typeface="+mn-lt"/>
          </a:endParaRPr>
        </a:p>
      </dgm:t>
    </dgm:pt>
    <dgm:pt modelId="{2EB9A4E8-8114-43FC-A468-33794AD3FD97}" type="sibTrans" cxnId="{A92CBC21-7D25-4180-839E-95EE53F958E2}">
      <dgm:prSet/>
      <dgm:spPr/>
      <dgm:t>
        <a:bodyPr/>
        <a:lstStyle/>
        <a:p>
          <a:endParaRPr lang="fr-FR">
            <a:latin typeface="+mn-lt"/>
          </a:endParaRPr>
        </a:p>
      </dgm:t>
    </dgm:pt>
    <dgm:pt modelId="{3C76093F-C08B-4BC0-A03D-333FF9816DEF}">
      <dgm:prSet/>
      <dgm:spPr>
        <a:xfrm>
          <a:off x="7271057" y="4660404"/>
          <a:ext cx="1295384" cy="822569"/>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fr-FR" dirty="0">
              <a:solidFill>
                <a:srgbClr val="000000">
                  <a:hueOff val="0"/>
                  <a:satOff val="0"/>
                  <a:lumOff val="0"/>
                  <a:alphaOff val="0"/>
                </a:srgbClr>
              </a:solidFill>
              <a:latin typeface="+mn-lt"/>
              <a:ea typeface="+mn-ea"/>
              <a:cs typeface="+mn-cs"/>
            </a:rPr>
            <a:t>Type de sport</a:t>
          </a:r>
        </a:p>
      </dgm:t>
    </dgm:pt>
    <dgm:pt modelId="{C518988F-2895-4379-A183-8EEA604451FF}" type="parTrans" cxnId="{9EF027D3-FAC7-48A1-91EA-10ED5B038A01}">
      <dgm:prSet/>
      <dgm:spPr>
        <a:xfrm>
          <a:off x="5399946" y="4146928"/>
          <a:ext cx="2374871" cy="376741"/>
        </a:xfrm>
        <a:custGeom>
          <a:avLst/>
          <a:gdLst/>
          <a:ahLst/>
          <a:cxnLst/>
          <a:rect l="0" t="0" r="0" b="0"/>
          <a:pathLst>
            <a:path>
              <a:moveTo>
                <a:pt x="0" y="0"/>
              </a:moveTo>
              <a:lnTo>
                <a:pt x="0" y="219173"/>
              </a:lnTo>
              <a:lnTo>
                <a:pt x="2027396" y="219173"/>
              </a:lnTo>
              <a:lnTo>
                <a:pt x="2027396" y="321618"/>
              </a:lnTo>
            </a:path>
          </a:pathLst>
        </a:custGeom>
        <a:noFill/>
        <a:ln w="10795" cap="flat" cmpd="sng" algn="ctr">
          <a:solidFill>
            <a:srgbClr val="D5393D">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fr-FR">
            <a:latin typeface="+mn-lt"/>
          </a:endParaRPr>
        </a:p>
      </dgm:t>
    </dgm:pt>
    <dgm:pt modelId="{7C7E8195-C814-4FA3-8E29-3111E57C5B92}" type="sibTrans" cxnId="{9EF027D3-FAC7-48A1-91EA-10ED5B038A01}">
      <dgm:prSet/>
      <dgm:spPr/>
      <dgm:t>
        <a:bodyPr/>
        <a:lstStyle/>
        <a:p>
          <a:endParaRPr lang="fr-FR">
            <a:latin typeface="+mn-lt"/>
          </a:endParaRPr>
        </a:p>
      </dgm:t>
    </dgm:pt>
    <dgm:pt modelId="{F787299A-A041-498F-90AD-6EB251701855}" type="pres">
      <dgm:prSet presAssocID="{462D72D6-18F3-46D8-9A72-EE25D7950243}" presName="hierChild1" presStyleCnt="0">
        <dgm:presLayoutVars>
          <dgm:chPref val="1"/>
          <dgm:dir/>
          <dgm:animOne val="branch"/>
          <dgm:animLvl val="lvl"/>
          <dgm:resizeHandles/>
        </dgm:presLayoutVars>
      </dgm:prSet>
      <dgm:spPr/>
    </dgm:pt>
    <dgm:pt modelId="{C7338429-17EA-41EB-A6B0-B0030ED1D3E2}" type="pres">
      <dgm:prSet presAssocID="{0739C523-6C2D-4FE1-8936-B8C77683CE71}" presName="hierRoot1" presStyleCnt="0"/>
      <dgm:spPr/>
    </dgm:pt>
    <dgm:pt modelId="{F933F64A-A92C-41C8-BE86-AFB200E45CE7}" type="pres">
      <dgm:prSet presAssocID="{0739C523-6C2D-4FE1-8936-B8C77683CE71}" presName="composite" presStyleCnt="0"/>
      <dgm:spPr/>
    </dgm:pt>
    <dgm:pt modelId="{58D78010-F34D-494B-9607-C45C884E9AC3}" type="pres">
      <dgm:prSet presAssocID="{0739C523-6C2D-4FE1-8936-B8C77683CE71}" presName="background" presStyleLbl="node0" presStyleIdx="0" presStyleCnt="1"/>
      <dgm:spPr>
        <a:xfrm>
          <a:off x="3169005" y="925738"/>
          <a:ext cx="1295384" cy="822569"/>
        </a:xfrm>
        <a:prstGeom prst="roundRect">
          <a:avLst>
            <a:gd name="adj" fmla="val 10000"/>
          </a:avLst>
        </a:prstGeom>
        <a:solidFill>
          <a:srgbClr val="FAB9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4DA80E2F-5ABC-4B1C-A37E-A245DD885CB5}" type="pres">
      <dgm:prSet presAssocID="{0739C523-6C2D-4FE1-8936-B8C77683CE71}" presName="text" presStyleLbl="fgAcc0" presStyleIdx="0" presStyleCnt="1" custScaleX="172989" custScaleY="152558">
        <dgm:presLayoutVars>
          <dgm:chPref val="3"/>
        </dgm:presLayoutVars>
      </dgm:prSet>
      <dgm:spPr/>
    </dgm:pt>
    <dgm:pt modelId="{024D5228-F015-4131-8B06-E9E70A02A83F}" type="pres">
      <dgm:prSet presAssocID="{0739C523-6C2D-4FE1-8936-B8C77683CE71}" presName="hierChild2" presStyleCnt="0"/>
      <dgm:spPr/>
    </dgm:pt>
    <dgm:pt modelId="{087546A3-048D-4F71-84B3-2A3201CCC49F}" type="pres">
      <dgm:prSet presAssocID="{AC363308-F4EA-4E3B-9C8A-D2A0F4D6DDC9}" presName="Name10" presStyleLbl="parChTrans1D2" presStyleIdx="0" presStyleCnt="2"/>
      <dgm:spPr/>
    </dgm:pt>
    <dgm:pt modelId="{442C2327-BCC8-4163-B1F6-173A8F496AA7}" type="pres">
      <dgm:prSet presAssocID="{B7AC350E-2258-4D5D-947A-C9B0358C8F36}" presName="hierRoot2" presStyleCnt="0"/>
      <dgm:spPr/>
    </dgm:pt>
    <dgm:pt modelId="{20EB4C06-D6E1-4EFD-B238-F53C72569D2D}" type="pres">
      <dgm:prSet presAssocID="{B7AC350E-2258-4D5D-947A-C9B0358C8F36}" presName="composite2" presStyleCnt="0"/>
      <dgm:spPr/>
    </dgm:pt>
    <dgm:pt modelId="{00E60EAC-4962-4E6B-BFAD-2C8A1275AA2E}" type="pres">
      <dgm:prSet presAssocID="{B7AC350E-2258-4D5D-947A-C9B0358C8F36}" presName="background2" presStyleLbl="node2" presStyleIdx="0" presStyleCnt="2"/>
      <dgm:spPr>
        <a:xfrm>
          <a:off x="1585758" y="2125048"/>
          <a:ext cx="1295384" cy="822569"/>
        </a:xfrm>
        <a:prstGeom prst="roundRect">
          <a:avLst>
            <a:gd name="adj" fmla="val 10000"/>
          </a:avLst>
        </a:prstGeom>
        <a:solidFill>
          <a:srgbClr val="EE7008">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801B6AD-7CC9-46E0-AF37-012291D93C00}" type="pres">
      <dgm:prSet presAssocID="{B7AC350E-2258-4D5D-947A-C9B0358C8F36}" presName="text2" presStyleLbl="fgAcc2" presStyleIdx="0" presStyleCnt="2" custScaleX="126981" custScaleY="136227">
        <dgm:presLayoutVars>
          <dgm:chPref val="3"/>
        </dgm:presLayoutVars>
      </dgm:prSet>
      <dgm:spPr/>
    </dgm:pt>
    <dgm:pt modelId="{C090DC8D-44FD-43B0-97C7-0CFD6A4F2DAC}" type="pres">
      <dgm:prSet presAssocID="{B7AC350E-2258-4D5D-947A-C9B0358C8F36}" presName="hierChild3" presStyleCnt="0"/>
      <dgm:spPr/>
    </dgm:pt>
    <dgm:pt modelId="{2AADA286-95E2-4913-B205-9EB47ED627A6}" type="pres">
      <dgm:prSet presAssocID="{1BCCC1DF-CC48-4B10-A585-2EA3916403C5}" presName="Name17" presStyleLbl="parChTrans1D3" presStyleIdx="0" presStyleCnt="4"/>
      <dgm:spPr/>
    </dgm:pt>
    <dgm:pt modelId="{B72FC780-6FB7-45AD-9825-00DBC2F78106}" type="pres">
      <dgm:prSet presAssocID="{F75C8741-4849-4310-B6B4-32031ADD3DED}" presName="hierRoot3" presStyleCnt="0"/>
      <dgm:spPr/>
    </dgm:pt>
    <dgm:pt modelId="{8000A5EF-9435-4CD0-A546-EE19126925F9}" type="pres">
      <dgm:prSet presAssocID="{F75C8741-4849-4310-B6B4-32031ADD3DED}" presName="composite3" presStyleCnt="0"/>
      <dgm:spPr/>
    </dgm:pt>
    <dgm:pt modelId="{32335788-C3CD-495A-A56A-AFE166C0523C}" type="pres">
      <dgm:prSet presAssocID="{F75C8741-4849-4310-B6B4-32031ADD3DED}" presName="background3" presStyleLbl="node3" presStyleIdx="0" presStyleCnt="4"/>
      <dgm:spPr>
        <a:xfrm>
          <a:off x="2510" y="3324358"/>
          <a:ext cx="1295384" cy="822569"/>
        </a:xfrm>
        <a:prstGeom prst="roundRect">
          <a:avLst>
            <a:gd name="adj" fmla="val 10000"/>
          </a:avLst>
        </a:prstGeom>
        <a:solidFill>
          <a:srgbClr val="1AB39F">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8439A96-0831-4112-8973-52BD7D7B50B6}" type="pres">
      <dgm:prSet presAssocID="{F75C8741-4849-4310-B6B4-32031ADD3DED}" presName="text3" presStyleLbl="fgAcc3" presStyleIdx="0" presStyleCnt="4">
        <dgm:presLayoutVars>
          <dgm:chPref val="3"/>
        </dgm:presLayoutVars>
      </dgm:prSet>
      <dgm:spPr/>
    </dgm:pt>
    <dgm:pt modelId="{DDB60B78-820C-443B-8ABA-181F7C8D3E80}" type="pres">
      <dgm:prSet presAssocID="{F75C8741-4849-4310-B6B4-32031ADD3DED}" presName="hierChild4" presStyleCnt="0"/>
      <dgm:spPr/>
    </dgm:pt>
    <dgm:pt modelId="{51B94633-80A7-4AC8-BA4D-B8795B0AA7E5}" type="pres">
      <dgm:prSet presAssocID="{C53D979A-4F49-40A3-A6B9-17C37F2A9879}" presName="Name17" presStyleLbl="parChTrans1D3" presStyleIdx="1" presStyleCnt="4"/>
      <dgm:spPr/>
    </dgm:pt>
    <dgm:pt modelId="{8CE1CA26-4A97-4ED1-8142-E2256C7AFA35}" type="pres">
      <dgm:prSet presAssocID="{9CB32E00-4A82-436C-A104-690DCB42932B}" presName="hierRoot3" presStyleCnt="0"/>
      <dgm:spPr/>
    </dgm:pt>
    <dgm:pt modelId="{EF096F72-1D60-47DC-839F-B5F35C575447}" type="pres">
      <dgm:prSet presAssocID="{9CB32E00-4A82-436C-A104-690DCB42932B}" presName="composite3" presStyleCnt="0"/>
      <dgm:spPr/>
    </dgm:pt>
    <dgm:pt modelId="{A2EC452E-250E-405B-BE50-11D5CCB9972D}" type="pres">
      <dgm:prSet presAssocID="{9CB32E00-4A82-436C-A104-690DCB42932B}" presName="background3" presStyleLbl="node3" presStyleIdx="1" presStyleCnt="4"/>
      <dgm:spPr>
        <a:xfrm>
          <a:off x="1585758" y="3324358"/>
          <a:ext cx="1295384" cy="822569"/>
        </a:xfrm>
        <a:prstGeom prst="roundRect">
          <a:avLst>
            <a:gd name="adj" fmla="val 10000"/>
          </a:avLst>
        </a:prstGeom>
        <a:solidFill>
          <a:srgbClr val="1AB39F">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449918A1-6549-45AA-B3F6-C68DE07EA6B9}" type="pres">
      <dgm:prSet presAssocID="{9CB32E00-4A82-436C-A104-690DCB42932B}" presName="text3" presStyleLbl="fgAcc3" presStyleIdx="1" presStyleCnt="4">
        <dgm:presLayoutVars>
          <dgm:chPref val="3"/>
        </dgm:presLayoutVars>
      </dgm:prSet>
      <dgm:spPr/>
    </dgm:pt>
    <dgm:pt modelId="{B3C535E2-D55E-4C20-807D-61169A26F598}" type="pres">
      <dgm:prSet presAssocID="{9CB32E00-4A82-436C-A104-690DCB42932B}" presName="hierChild4" presStyleCnt="0"/>
      <dgm:spPr/>
    </dgm:pt>
    <dgm:pt modelId="{3F02652D-DF3C-4850-8F6B-262DF7F64B6C}" type="pres">
      <dgm:prSet presAssocID="{5F053352-9D34-4E2D-8F5C-7FBB6F9C95EF}" presName="Name17" presStyleLbl="parChTrans1D3" presStyleIdx="2" presStyleCnt="4"/>
      <dgm:spPr/>
    </dgm:pt>
    <dgm:pt modelId="{9B037A3E-94F6-431E-96C8-CF9BB8DA2AAA}" type="pres">
      <dgm:prSet presAssocID="{B745E714-FC17-466E-8F7A-4DA14A70E54C}" presName="hierRoot3" presStyleCnt="0"/>
      <dgm:spPr/>
    </dgm:pt>
    <dgm:pt modelId="{E9D2D3BD-9D51-462B-8383-BCEA7CA22E0F}" type="pres">
      <dgm:prSet presAssocID="{B745E714-FC17-466E-8F7A-4DA14A70E54C}" presName="composite3" presStyleCnt="0"/>
      <dgm:spPr/>
    </dgm:pt>
    <dgm:pt modelId="{7DA7E200-01E5-40A4-8BE5-56545813AA71}" type="pres">
      <dgm:prSet presAssocID="{B745E714-FC17-466E-8F7A-4DA14A70E54C}" presName="background3" presStyleLbl="node3" presStyleIdx="2" presStyleCnt="4"/>
      <dgm:spPr>
        <a:xfrm>
          <a:off x="3169005" y="3324358"/>
          <a:ext cx="1295384" cy="822569"/>
        </a:xfrm>
        <a:prstGeom prst="roundRect">
          <a:avLst>
            <a:gd name="adj" fmla="val 10000"/>
          </a:avLst>
        </a:prstGeom>
        <a:solidFill>
          <a:srgbClr val="1AB39F">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93DC1263-14B4-4DD7-A1C6-72D41C4D25B9}" type="pres">
      <dgm:prSet presAssocID="{B745E714-FC17-466E-8F7A-4DA14A70E54C}" presName="text3" presStyleLbl="fgAcc3" presStyleIdx="2" presStyleCnt="4">
        <dgm:presLayoutVars>
          <dgm:chPref val="3"/>
        </dgm:presLayoutVars>
      </dgm:prSet>
      <dgm:spPr/>
    </dgm:pt>
    <dgm:pt modelId="{EC7FDEE3-DCEF-449F-A8DC-1821274D8238}" type="pres">
      <dgm:prSet presAssocID="{B745E714-FC17-466E-8F7A-4DA14A70E54C}" presName="hierChild4" presStyleCnt="0"/>
      <dgm:spPr/>
    </dgm:pt>
    <dgm:pt modelId="{D33C6525-DDD5-44A9-AB65-6500316A6016}" type="pres">
      <dgm:prSet presAssocID="{8F1F7024-4ADC-4BC9-A139-D1EF6F762603}" presName="Name10" presStyleLbl="parChTrans1D2" presStyleIdx="1" presStyleCnt="2"/>
      <dgm:spPr/>
    </dgm:pt>
    <dgm:pt modelId="{CBC63172-C814-4294-959E-202C6CE0915C}" type="pres">
      <dgm:prSet presAssocID="{88C29759-6630-4FF6-A297-194AE2B64203}" presName="hierRoot2" presStyleCnt="0"/>
      <dgm:spPr/>
    </dgm:pt>
    <dgm:pt modelId="{D07637D6-5ECB-4C3B-B53F-8691AB5E6A6D}" type="pres">
      <dgm:prSet presAssocID="{88C29759-6630-4FF6-A297-194AE2B64203}" presName="composite2" presStyleCnt="0"/>
      <dgm:spPr/>
    </dgm:pt>
    <dgm:pt modelId="{B94FCB12-E0A7-4C88-9392-81525F071102}" type="pres">
      <dgm:prSet presAssocID="{88C29759-6630-4FF6-A297-194AE2B64203}" presName="background2" presStyleLbl="node2" presStyleIdx="1" presStyleCnt="2"/>
      <dgm:spPr>
        <a:xfrm>
          <a:off x="4752253" y="2125048"/>
          <a:ext cx="1295384" cy="822569"/>
        </a:xfrm>
        <a:prstGeom prst="roundRect">
          <a:avLst>
            <a:gd name="adj" fmla="val 10000"/>
          </a:avLst>
        </a:prstGeom>
        <a:solidFill>
          <a:srgbClr val="EE7008">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D6D5456A-08B8-437E-A15F-F18102952352}" type="pres">
      <dgm:prSet presAssocID="{88C29759-6630-4FF6-A297-194AE2B64203}" presName="text2" presStyleLbl="fgAcc2" presStyleIdx="1" presStyleCnt="2" custScaleX="145552" custScaleY="151583">
        <dgm:presLayoutVars>
          <dgm:chPref val="3"/>
        </dgm:presLayoutVars>
      </dgm:prSet>
      <dgm:spPr/>
    </dgm:pt>
    <dgm:pt modelId="{31C6BCE9-C73F-4D22-9C12-9A8B374B97E7}" type="pres">
      <dgm:prSet presAssocID="{88C29759-6630-4FF6-A297-194AE2B64203}" presName="hierChild3" presStyleCnt="0"/>
      <dgm:spPr/>
    </dgm:pt>
    <dgm:pt modelId="{43BE9A82-F911-4C8F-8044-70E05A426166}" type="pres">
      <dgm:prSet presAssocID="{A6BB4C7D-D184-4B16-88F1-0F501E918B5C}" presName="Name17" presStyleLbl="parChTrans1D3" presStyleIdx="3" presStyleCnt="4"/>
      <dgm:spPr/>
    </dgm:pt>
    <dgm:pt modelId="{E1544783-C3A1-48A3-B737-EE7CD7DCD491}" type="pres">
      <dgm:prSet presAssocID="{4A17E129-F45F-41B1-8331-C68854EA5668}" presName="hierRoot3" presStyleCnt="0"/>
      <dgm:spPr/>
    </dgm:pt>
    <dgm:pt modelId="{829212A8-D891-48EC-98B4-0A0DCA362F84}" type="pres">
      <dgm:prSet presAssocID="{4A17E129-F45F-41B1-8331-C68854EA5668}" presName="composite3" presStyleCnt="0"/>
      <dgm:spPr/>
    </dgm:pt>
    <dgm:pt modelId="{DE6C42C9-0E61-4F02-9732-DB4D25D90899}" type="pres">
      <dgm:prSet presAssocID="{4A17E129-F45F-41B1-8331-C68854EA5668}" presName="background3" presStyleLbl="node3" presStyleIdx="3" presStyleCnt="4"/>
      <dgm:spPr>
        <a:xfrm>
          <a:off x="4752253" y="3324358"/>
          <a:ext cx="1295384" cy="822569"/>
        </a:xfrm>
        <a:prstGeom prst="roundRect">
          <a:avLst>
            <a:gd name="adj" fmla="val 10000"/>
          </a:avLst>
        </a:prstGeom>
        <a:solidFill>
          <a:srgbClr val="1AB39F">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41900FE4-00E4-42F9-8232-84AC467F3CE2}" type="pres">
      <dgm:prSet presAssocID="{4A17E129-F45F-41B1-8331-C68854EA5668}" presName="text3" presStyleLbl="fgAcc3" presStyleIdx="3" presStyleCnt="4" custScaleX="144643" custLinFactNeighborX="1321" custLinFactNeighborY="-1771">
        <dgm:presLayoutVars>
          <dgm:chPref val="3"/>
        </dgm:presLayoutVars>
      </dgm:prSet>
      <dgm:spPr/>
    </dgm:pt>
    <dgm:pt modelId="{1D84A184-8EAA-4F86-9C45-B62F9CFE9B81}" type="pres">
      <dgm:prSet presAssocID="{4A17E129-F45F-41B1-8331-C68854EA5668}" presName="hierChild4" presStyleCnt="0"/>
      <dgm:spPr/>
    </dgm:pt>
    <dgm:pt modelId="{AFC3A6EE-46A6-422E-A3C9-23181E7E9D76}" type="pres">
      <dgm:prSet presAssocID="{2C9C608E-B12F-4DAB-A4BD-7364F8EB7C68}" presName="Name23" presStyleLbl="parChTrans1D4" presStyleIdx="0" presStyleCnt="4"/>
      <dgm:spPr/>
    </dgm:pt>
    <dgm:pt modelId="{D1F04CF4-4BE8-4415-BA07-EA71A32CB3FD}" type="pres">
      <dgm:prSet presAssocID="{00567127-22B9-46C4-B601-BB1FECED120D}" presName="hierRoot4" presStyleCnt="0"/>
      <dgm:spPr/>
    </dgm:pt>
    <dgm:pt modelId="{03C3EFE8-14C0-4F42-AB5F-69E303748332}" type="pres">
      <dgm:prSet presAssocID="{00567127-22B9-46C4-B601-BB1FECED120D}" presName="composite4" presStyleCnt="0"/>
      <dgm:spPr/>
    </dgm:pt>
    <dgm:pt modelId="{C9506FA2-CB79-49A1-BD1E-43A3B427D2DA}" type="pres">
      <dgm:prSet presAssocID="{00567127-22B9-46C4-B601-BB1FECED120D}" presName="background4" presStyleLbl="node4" presStyleIdx="0" presStyleCnt="4"/>
      <dgm:spPr>
        <a:xfrm>
          <a:off x="2377382" y="4523669"/>
          <a:ext cx="1295384" cy="822569"/>
        </a:xfrm>
        <a:prstGeom prst="roundRect">
          <a:avLst>
            <a:gd name="adj" fmla="val 10000"/>
          </a:avLst>
        </a:prstGeom>
        <a:solidFill>
          <a:srgbClr val="D5393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7EC32117-625A-4330-A677-B46E58C5501C}" type="pres">
      <dgm:prSet presAssocID="{00567127-22B9-46C4-B601-BB1FECED120D}" presName="text4" presStyleLbl="fgAcc4" presStyleIdx="0" presStyleCnt="4">
        <dgm:presLayoutVars>
          <dgm:chPref val="3"/>
        </dgm:presLayoutVars>
      </dgm:prSet>
      <dgm:spPr/>
    </dgm:pt>
    <dgm:pt modelId="{0D2229C7-4DA5-4702-94C3-D3BFBE2A6121}" type="pres">
      <dgm:prSet presAssocID="{00567127-22B9-46C4-B601-BB1FECED120D}" presName="hierChild5" presStyleCnt="0"/>
      <dgm:spPr/>
    </dgm:pt>
    <dgm:pt modelId="{00DD0BAF-3080-44A6-90AC-AA022EA2BAAC}" type="pres">
      <dgm:prSet presAssocID="{F168058B-5CF8-4ED6-90B8-1630360E4742}" presName="Name23" presStyleLbl="parChTrans1D4" presStyleIdx="1" presStyleCnt="4"/>
      <dgm:spPr/>
    </dgm:pt>
    <dgm:pt modelId="{49C4538D-44EB-4F75-A2F0-E4161B410D6C}" type="pres">
      <dgm:prSet presAssocID="{F5463396-E004-4775-BCF1-52D912094DE4}" presName="hierRoot4" presStyleCnt="0"/>
      <dgm:spPr/>
    </dgm:pt>
    <dgm:pt modelId="{7193FF69-1A00-417C-A4CA-CA829A94CEA3}" type="pres">
      <dgm:prSet presAssocID="{F5463396-E004-4775-BCF1-52D912094DE4}" presName="composite4" presStyleCnt="0"/>
      <dgm:spPr/>
    </dgm:pt>
    <dgm:pt modelId="{248D615A-D988-4F4D-BD59-644CB27989E1}" type="pres">
      <dgm:prSet presAssocID="{F5463396-E004-4775-BCF1-52D912094DE4}" presName="background4" presStyleLbl="node4" presStyleIdx="1" presStyleCnt="4"/>
      <dgm:spPr>
        <a:xfrm>
          <a:off x="3960629" y="4523669"/>
          <a:ext cx="1295384" cy="822569"/>
        </a:xfrm>
        <a:prstGeom prst="roundRect">
          <a:avLst>
            <a:gd name="adj" fmla="val 10000"/>
          </a:avLst>
        </a:prstGeom>
        <a:solidFill>
          <a:srgbClr val="D5393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B7B2D32-6448-4B0A-81E1-F3D8243ABB0A}" type="pres">
      <dgm:prSet presAssocID="{F5463396-E004-4775-BCF1-52D912094DE4}" presName="text4" presStyleLbl="fgAcc4" presStyleIdx="1" presStyleCnt="4">
        <dgm:presLayoutVars>
          <dgm:chPref val="3"/>
        </dgm:presLayoutVars>
      </dgm:prSet>
      <dgm:spPr/>
    </dgm:pt>
    <dgm:pt modelId="{66CCAD0F-2801-4CCE-9C88-62C4744B8ED5}" type="pres">
      <dgm:prSet presAssocID="{F5463396-E004-4775-BCF1-52D912094DE4}" presName="hierChild5" presStyleCnt="0"/>
      <dgm:spPr/>
    </dgm:pt>
    <dgm:pt modelId="{6B7FF410-DE49-4EDE-9FAC-E250BD4F8914}" type="pres">
      <dgm:prSet presAssocID="{6DD5646D-5287-47EB-9412-4D246756B937}" presName="Name23" presStyleLbl="parChTrans1D4" presStyleIdx="2" presStyleCnt="4"/>
      <dgm:spPr/>
    </dgm:pt>
    <dgm:pt modelId="{C1E93755-1129-4992-BCF3-DA23C7F4E347}" type="pres">
      <dgm:prSet presAssocID="{38B87ECB-F93B-4267-A2B3-748B863B62E3}" presName="hierRoot4" presStyleCnt="0"/>
      <dgm:spPr/>
    </dgm:pt>
    <dgm:pt modelId="{DE41B12A-2EBA-4438-96C6-A57FF826034E}" type="pres">
      <dgm:prSet presAssocID="{38B87ECB-F93B-4267-A2B3-748B863B62E3}" presName="composite4" presStyleCnt="0"/>
      <dgm:spPr/>
    </dgm:pt>
    <dgm:pt modelId="{D255FFE8-3A37-4227-8836-2A30DBFA61CF}" type="pres">
      <dgm:prSet presAssocID="{38B87ECB-F93B-4267-A2B3-748B863B62E3}" presName="background4" presStyleLbl="node4" presStyleIdx="2" presStyleCnt="4"/>
      <dgm:spPr>
        <a:xfrm>
          <a:off x="5543877" y="4523669"/>
          <a:ext cx="1295384" cy="822569"/>
        </a:xfrm>
        <a:prstGeom prst="roundRect">
          <a:avLst>
            <a:gd name="adj" fmla="val 10000"/>
          </a:avLst>
        </a:prstGeom>
        <a:solidFill>
          <a:srgbClr val="D5393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2FB59EF-3ACD-498C-990B-F97CCF371416}" type="pres">
      <dgm:prSet presAssocID="{38B87ECB-F93B-4267-A2B3-748B863B62E3}" presName="text4" presStyleLbl="fgAcc4" presStyleIdx="2" presStyleCnt="4">
        <dgm:presLayoutVars>
          <dgm:chPref val="3"/>
        </dgm:presLayoutVars>
      </dgm:prSet>
      <dgm:spPr/>
    </dgm:pt>
    <dgm:pt modelId="{5C3EA02E-E305-4DAF-89B0-39F63AC2F6C0}" type="pres">
      <dgm:prSet presAssocID="{38B87ECB-F93B-4267-A2B3-748B863B62E3}" presName="hierChild5" presStyleCnt="0"/>
      <dgm:spPr/>
    </dgm:pt>
    <dgm:pt modelId="{74268F4A-E6EB-4747-86BA-22BA4CFF553E}" type="pres">
      <dgm:prSet presAssocID="{C518988F-2895-4379-A183-8EEA604451FF}" presName="Name23" presStyleLbl="parChTrans1D4" presStyleIdx="3" presStyleCnt="4"/>
      <dgm:spPr/>
    </dgm:pt>
    <dgm:pt modelId="{CB2D682E-B7BD-4F44-A09F-DC8BACB38334}" type="pres">
      <dgm:prSet presAssocID="{3C76093F-C08B-4BC0-A03D-333FF9816DEF}" presName="hierRoot4" presStyleCnt="0"/>
      <dgm:spPr/>
    </dgm:pt>
    <dgm:pt modelId="{42601242-2B0E-43F1-852A-0439039B2291}" type="pres">
      <dgm:prSet presAssocID="{3C76093F-C08B-4BC0-A03D-333FF9816DEF}" presName="composite4" presStyleCnt="0"/>
      <dgm:spPr/>
    </dgm:pt>
    <dgm:pt modelId="{2615DE0C-BEF2-45BC-9F54-E8FB0B20E936}" type="pres">
      <dgm:prSet presAssocID="{3C76093F-C08B-4BC0-A03D-333FF9816DEF}" presName="background4" presStyleLbl="node4" presStyleIdx="3" presStyleCnt="4"/>
      <dgm:spPr>
        <a:xfrm>
          <a:off x="7127125" y="4523669"/>
          <a:ext cx="1295384" cy="822569"/>
        </a:xfrm>
        <a:prstGeom prst="roundRect">
          <a:avLst>
            <a:gd name="adj" fmla="val 10000"/>
          </a:avLst>
        </a:prstGeom>
        <a:solidFill>
          <a:srgbClr val="D5393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E270A6B2-BF94-4D64-9621-CB4ED72F0239}" type="pres">
      <dgm:prSet presAssocID="{3C76093F-C08B-4BC0-A03D-333FF9816DEF}" presName="text4" presStyleLbl="fgAcc4" presStyleIdx="3" presStyleCnt="4">
        <dgm:presLayoutVars>
          <dgm:chPref val="3"/>
        </dgm:presLayoutVars>
      </dgm:prSet>
      <dgm:spPr/>
    </dgm:pt>
    <dgm:pt modelId="{B467F273-4F0F-45CE-8BED-D171341B250B}" type="pres">
      <dgm:prSet presAssocID="{3C76093F-C08B-4BC0-A03D-333FF9816DEF}" presName="hierChild5" presStyleCnt="0"/>
      <dgm:spPr/>
    </dgm:pt>
  </dgm:ptLst>
  <dgm:cxnLst>
    <dgm:cxn modelId="{B8ED4E02-9D0D-4856-AEE9-C2797449E5C8}" type="presOf" srcId="{B745E714-FC17-466E-8F7A-4DA14A70E54C}" destId="{93DC1263-14B4-4DD7-A1C6-72D41C4D25B9}" srcOrd="0" destOrd="0" presId="urn:microsoft.com/office/officeart/2005/8/layout/hierarchy1"/>
    <dgm:cxn modelId="{81A6A60E-73CB-422D-97A1-5483B92B5078}" type="presOf" srcId="{00567127-22B9-46C4-B601-BB1FECED120D}" destId="{7EC32117-625A-4330-A677-B46E58C5501C}" srcOrd="0" destOrd="0" presId="urn:microsoft.com/office/officeart/2005/8/layout/hierarchy1"/>
    <dgm:cxn modelId="{6F85E40F-9FA9-4CBB-AF8F-5A149F77F9F9}" type="presOf" srcId="{6DD5646D-5287-47EB-9412-4D246756B937}" destId="{6B7FF410-DE49-4EDE-9FAC-E250BD4F8914}" srcOrd="0" destOrd="0" presId="urn:microsoft.com/office/officeart/2005/8/layout/hierarchy1"/>
    <dgm:cxn modelId="{79542914-A6EB-45F8-8ED1-BDE1523C05BB}" type="presOf" srcId="{88C29759-6630-4FF6-A297-194AE2B64203}" destId="{D6D5456A-08B8-437E-A15F-F18102952352}" srcOrd="0" destOrd="0" presId="urn:microsoft.com/office/officeart/2005/8/layout/hierarchy1"/>
    <dgm:cxn modelId="{BFC9CB1A-10F2-4AFD-B3B8-5A4AD980285D}" type="presOf" srcId="{1BCCC1DF-CC48-4B10-A585-2EA3916403C5}" destId="{2AADA286-95E2-4913-B205-9EB47ED627A6}" srcOrd="0" destOrd="0" presId="urn:microsoft.com/office/officeart/2005/8/layout/hierarchy1"/>
    <dgm:cxn modelId="{A92CBC21-7D25-4180-839E-95EE53F958E2}" srcId="{4A17E129-F45F-41B1-8331-C68854EA5668}" destId="{38B87ECB-F93B-4267-A2B3-748B863B62E3}" srcOrd="2" destOrd="0" parTransId="{6DD5646D-5287-47EB-9412-4D246756B937}" sibTransId="{2EB9A4E8-8114-43FC-A468-33794AD3FD97}"/>
    <dgm:cxn modelId="{285B2027-9E68-4577-AD07-C864325266EA}" type="presOf" srcId="{AC363308-F4EA-4E3B-9C8A-D2A0F4D6DDC9}" destId="{087546A3-048D-4F71-84B3-2A3201CCC49F}" srcOrd="0" destOrd="0" presId="urn:microsoft.com/office/officeart/2005/8/layout/hierarchy1"/>
    <dgm:cxn modelId="{45AC2028-A105-4509-974E-6D1EF5425C99}" type="presOf" srcId="{4A17E129-F45F-41B1-8331-C68854EA5668}" destId="{41900FE4-00E4-42F9-8232-84AC467F3CE2}" srcOrd="0" destOrd="0" presId="urn:microsoft.com/office/officeart/2005/8/layout/hierarchy1"/>
    <dgm:cxn modelId="{C18DD228-6CE2-4A78-A04D-676D4EAC0962}" type="presOf" srcId="{C53D979A-4F49-40A3-A6B9-17C37F2A9879}" destId="{51B94633-80A7-4AC8-BA4D-B8795B0AA7E5}" srcOrd="0" destOrd="0" presId="urn:microsoft.com/office/officeart/2005/8/layout/hierarchy1"/>
    <dgm:cxn modelId="{143CE936-C271-483E-8494-F8B86826FAD6}" type="presOf" srcId="{A6BB4C7D-D184-4B16-88F1-0F501E918B5C}" destId="{43BE9A82-F911-4C8F-8044-70E05A426166}" srcOrd="0" destOrd="0" presId="urn:microsoft.com/office/officeart/2005/8/layout/hierarchy1"/>
    <dgm:cxn modelId="{4EB19B60-9C2E-4378-A515-84FE07247BCA}" srcId="{B7AC350E-2258-4D5D-947A-C9B0358C8F36}" destId="{9CB32E00-4A82-436C-A104-690DCB42932B}" srcOrd="1" destOrd="0" parTransId="{C53D979A-4F49-40A3-A6B9-17C37F2A9879}" sibTransId="{03048E0C-53E2-4344-A56F-A221FB42349C}"/>
    <dgm:cxn modelId="{DC8BD562-6C91-406F-999F-7D9B4FB0887C}" srcId="{0739C523-6C2D-4FE1-8936-B8C77683CE71}" destId="{B7AC350E-2258-4D5D-947A-C9B0358C8F36}" srcOrd="0" destOrd="0" parTransId="{AC363308-F4EA-4E3B-9C8A-D2A0F4D6DDC9}" sibTransId="{2581E4F3-954F-4E7D-8683-AA8405727832}"/>
    <dgm:cxn modelId="{574EEB42-3B29-4697-A427-050C3569D879}" srcId="{4A17E129-F45F-41B1-8331-C68854EA5668}" destId="{00567127-22B9-46C4-B601-BB1FECED120D}" srcOrd="0" destOrd="0" parTransId="{2C9C608E-B12F-4DAB-A4BD-7364F8EB7C68}" sibTransId="{751D7A2A-082F-4047-8569-949ABE24969B}"/>
    <dgm:cxn modelId="{8EB49564-3E59-49F0-9B4F-6ABC0030378F}" type="presOf" srcId="{F168058B-5CF8-4ED6-90B8-1630360E4742}" destId="{00DD0BAF-3080-44A6-90AC-AA022EA2BAAC}" srcOrd="0" destOrd="0" presId="urn:microsoft.com/office/officeart/2005/8/layout/hierarchy1"/>
    <dgm:cxn modelId="{FC8BCA6B-61FD-494B-AC32-482B49F93AE3}" type="presOf" srcId="{462D72D6-18F3-46D8-9A72-EE25D7950243}" destId="{F787299A-A041-498F-90AD-6EB251701855}" srcOrd="0" destOrd="0" presId="urn:microsoft.com/office/officeart/2005/8/layout/hierarchy1"/>
    <dgm:cxn modelId="{36055496-6FBD-4222-BC8C-84EEFD21887A}" type="presOf" srcId="{B7AC350E-2258-4D5D-947A-C9B0358C8F36}" destId="{6801B6AD-7CC9-46E0-AF37-012291D93C00}" srcOrd="0" destOrd="0" presId="urn:microsoft.com/office/officeart/2005/8/layout/hierarchy1"/>
    <dgm:cxn modelId="{D8BDA896-1C82-4B7D-B688-A548EC08D568}" srcId="{B7AC350E-2258-4D5D-947A-C9B0358C8F36}" destId="{F75C8741-4849-4310-B6B4-32031ADD3DED}" srcOrd="0" destOrd="0" parTransId="{1BCCC1DF-CC48-4B10-A585-2EA3916403C5}" sibTransId="{0DE08822-EF09-4452-AABB-76D88F750D94}"/>
    <dgm:cxn modelId="{A8136E9D-81EE-4D3D-9BA4-BE34BD114A24}" srcId="{462D72D6-18F3-46D8-9A72-EE25D7950243}" destId="{0739C523-6C2D-4FE1-8936-B8C77683CE71}" srcOrd="0" destOrd="0" parTransId="{A86C8F5D-CDB4-4334-B6B9-E1F873C9017D}" sibTransId="{5808CB04-6289-4D82-B2B5-145935CD2300}"/>
    <dgm:cxn modelId="{57FD88AB-B3A1-4670-9291-45365AC99A60}" type="presOf" srcId="{C518988F-2895-4379-A183-8EEA604451FF}" destId="{74268F4A-E6EB-4747-86BA-22BA4CFF553E}" srcOrd="0" destOrd="0" presId="urn:microsoft.com/office/officeart/2005/8/layout/hierarchy1"/>
    <dgm:cxn modelId="{2AF354B3-0753-4269-AAF6-15495E4F6937}" type="presOf" srcId="{8F1F7024-4ADC-4BC9-A139-D1EF6F762603}" destId="{D33C6525-DDD5-44A9-AB65-6500316A6016}" srcOrd="0" destOrd="0" presId="urn:microsoft.com/office/officeart/2005/8/layout/hierarchy1"/>
    <dgm:cxn modelId="{7F85A6B4-78D8-4F36-B8EA-99098B3F0DDD}" type="presOf" srcId="{2C9C608E-B12F-4DAB-A4BD-7364F8EB7C68}" destId="{AFC3A6EE-46A6-422E-A3C9-23181E7E9D76}" srcOrd="0" destOrd="0" presId="urn:microsoft.com/office/officeart/2005/8/layout/hierarchy1"/>
    <dgm:cxn modelId="{0D5492B8-B432-4FD0-BD3F-88FFAD3AC43A}" srcId="{4A17E129-F45F-41B1-8331-C68854EA5668}" destId="{F5463396-E004-4775-BCF1-52D912094DE4}" srcOrd="1" destOrd="0" parTransId="{F168058B-5CF8-4ED6-90B8-1630360E4742}" sibTransId="{1689A76A-9530-4CAF-9C1B-E6F34B05E724}"/>
    <dgm:cxn modelId="{CE98D8C6-9CEE-4F73-8532-9A2CA41A4574}" type="presOf" srcId="{3C76093F-C08B-4BC0-A03D-333FF9816DEF}" destId="{E270A6B2-BF94-4D64-9621-CB4ED72F0239}" srcOrd="0" destOrd="0" presId="urn:microsoft.com/office/officeart/2005/8/layout/hierarchy1"/>
    <dgm:cxn modelId="{9EF027D3-FAC7-48A1-91EA-10ED5B038A01}" srcId="{4A17E129-F45F-41B1-8331-C68854EA5668}" destId="{3C76093F-C08B-4BC0-A03D-333FF9816DEF}" srcOrd="3" destOrd="0" parTransId="{C518988F-2895-4379-A183-8EEA604451FF}" sibTransId="{7C7E8195-C814-4FA3-8E29-3111E57C5B92}"/>
    <dgm:cxn modelId="{BD233FD4-BAD6-4684-9AEE-1DA0DF4DF2FD}" srcId="{B7AC350E-2258-4D5D-947A-C9B0358C8F36}" destId="{B745E714-FC17-466E-8F7A-4DA14A70E54C}" srcOrd="2" destOrd="0" parTransId="{5F053352-9D34-4E2D-8F5C-7FBB6F9C95EF}" sibTransId="{AB44C655-55EC-4314-A824-CEA499324B4B}"/>
    <dgm:cxn modelId="{A9D14CD5-A44D-4E35-A19A-3B97E1D773A0}" srcId="{88C29759-6630-4FF6-A297-194AE2B64203}" destId="{4A17E129-F45F-41B1-8331-C68854EA5668}" srcOrd="0" destOrd="0" parTransId="{A6BB4C7D-D184-4B16-88F1-0F501E918B5C}" sibTransId="{0AE3416D-CD85-4C46-BB3B-8865CE745724}"/>
    <dgm:cxn modelId="{1A547FD5-55B2-4A01-8420-51D35DC1156F}" type="presOf" srcId="{F5463396-E004-4775-BCF1-52D912094DE4}" destId="{1B7B2D32-6448-4B0A-81E1-F3D8243ABB0A}" srcOrd="0" destOrd="0" presId="urn:microsoft.com/office/officeart/2005/8/layout/hierarchy1"/>
    <dgm:cxn modelId="{9674D8D6-6DCB-4652-9E26-CCD4F6EA5720}" type="presOf" srcId="{5F053352-9D34-4E2D-8F5C-7FBB6F9C95EF}" destId="{3F02652D-DF3C-4850-8F6B-262DF7F64B6C}" srcOrd="0" destOrd="0" presId="urn:microsoft.com/office/officeart/2005/8/layout/hierarchy1"/>
    <dgm:cxn modelId="{01D3B8E0-64F0-48C3-9987-160F2DB3B7DC}" type="presOf" srcId="{0739C523-6C2D-4FE1-8936-B8C77683CE71}" destId="{4DA80E2F-5ABC-4B1C-A37E-A245DD885CB5}" srcOrd="0" destOrd="0" presId="urn:microsoft.com/office/officeart/2005/8/layout/hierarchy1"/>
    <dgm:cxn modelId="{A794FAE0-B02B-4EA6-842A-95E3D110CE6A}" type="presOf" srcId="{9CB32E00-4A82-436C-A104-690DCB42932B}" destId="{449918A1-6549-45AA-B3F6-C68DE07EA6B9}" srcOrd="0" destOrd="0" presId="urn:microsoft.com/office/officeart/2005/8/layout/hierarchy1"/>
    <dgm:cxn modelId="{291446E5-E68C-4339-90DA-A557C969E1EA}" type="presOf" srcId="{F75C8741-4849-4310-B6B4-32031ADD3DED}" destId="{68439A96-0831-4112-8973-52BD7D7B50B6}" srcOrd="0" destOrd="0" presId="urn:microsoft.com/office/officeart/2005/8/layout/hierarchy1"/>
    <dgm:cxn modelId="{850F25F4-E5AA-42A7-A136-453709D67DF1}" type="presOf" srcId="{38B87ECB-F93B-4267-A2B3-748B863B62E3}" destId="{C2FB59EF-3ACD-498C-990B-F97CCF371416}" srcOrd="0" destOrd="0" presId="urn:microsoft.com/office/officeart/2005/8/layout/hierarchy1"/>
    <dgm:cxn modelId="{E1A393F7-C737-465B-BAB3-7ECD0F4E443D}" srcId="{0739C523-6C2D-4FE1-8936-B8C77683CE71}" destId="{88C29759-6630-4FF6-A297-194AE2B64203}" srcOrd="1" destOrd="0" parTransId="{8F1F7024-4ADC-4BC9-A139-D1EF6F762603}" sibTransId="{A12E019F-8CF7-4D32-9EDD-5296B68705CA}"/>
    <dgm:cxn modelId="{B71E4F8F-5317-4735-ABF7-50F85AEC2C01}" type="presParOf" srcId="{F787299A-A041-498F-90AD-6EB251701855}" destId="{C7338429-17EA-41EB-A6B0-B0030ED1D3E2}" srcOrd="0" destOrd="0" presId="urn:microsoft.com/office/officeart/2005/8/layout/hierarchy1"/>
    <dgm:cxn modelId="{23DD4F4F-D629-4FB7-BCF9-166BC162C94B}" type="presParOf" srcId="{C7338429-17EA-41EB-A6B0-B0030ED1D3E2}" destId="{F933F64A-A92C-41C8-BE86-AFB200E45CE7}" srcOrd="0" destOrd="0" presId="urn:microsoft.com/office/officeart/2005/8/layout/hierarchy1"/>
    <dgm:cxn modelId="{3FFFA805-74C5-4D83-81F0-A7A86B2A1863}" type="presParOf" srcId="{F933F64A-A92C-41C8-BE86-AFB200E45CE7}" destId="{58D78010-F34D-494B-9607-C45C884E9AC3}" srcOrd="0" destOrd="0" presId="urn:microsoft.com/office/officeart/2005/8/layout/hierarchy1"/>
    <dgm:cxn modelId="{0CFBFBFF-739C-40CA-8731-3FAEEFF8790F}" type="presParOf" srcId="{F933F64A-A92C-41C8-BE86-AFB200E45CE7}" destId="{4DA80E2F-5ABC-4B1C-A37E-A245DD885CB5}" srcOrd="1" destOrd="0" presId="urn:microsoft.com/office/officeart/2005/8/layout/hierarchy1"/>
    <dgm:cxn modelId="{DC0869F1-24C5-41B1-A48E-91E76DA950D4}" type="presParOf" srcId="{C7338429-17EA-41EB-A6B0-B0030ED1D3E2}" destId="{024D5228-F015-4131-8B06-E9E70A02A83F}" srcOrd="1" destOrd="0" presId="urn:microsoft.com/office/officeart/2005/8/layout/hierarchy1"/>
    <dgm:cxn modelId="{040684DF-2CC1-48A7-9B06-E7C8CF819814}" type="presParOf" srcId="{024D5228-F015-4131-8B06-E9E70A02A83F}" destId="{087546A3-048D-4F71-84B3-2A3201CCC49F}" srcOrd="0" destOrd="0" presId="urn:microsoft.com/office/officeart/2005/8/layout/hierarchy1"/>
    <dgm:cxn modelId="{A8493CF9-F61E-4C75-8817-A5148B54B3F9}" type="presParOf" srcId="{024D5228-F015-4131-8B06-E9E70A02A83F}" destId="{442C2327-BCC8-4163-B1F6-173A8F496AA7}" srcOrd="1" destOrd="0" presId="urn:microsoft.com/office/officeart/2005/8/layout/hierarchy1"/>
    <dgm:cxn modelId="{1448F65E-A2A3-4B97-91E2-ADD7DF2C60D9}" type="presParOf" srcId="{442C2327-BCC8-4163-B1F6-173A8F496AA7}" destId="{20EB4C06-D6E1-4EFD-B238-F53C72569D2D}" srcOrd="0" destOrd="0" presId="urn:microsoft.com/office/officeart/2005/8/layout/hierarchy1"/>
    <dgm:cxn modelId="{EDEEDB75-9A29-492F-B273-AAA1DC7B72E0}" type="presParOf" srcId="{20EB4C06-D6E1-4EFD-B238-F53C72569D2D}" destId="{00E60EAC-4962-4E6B-BFAD-2C8A1275AA2E}" srcOrd="0" destOrd="0" presId="urn:microsoft.com/office/officeart/2005/8/layout/hierarchy1"/>
    <dgm:cxn modelId="{27FFAE14-4C9A-4FE1-82B2-8F369D827FDB}" type="presParOf" srcId="{20EB4C06-D6E1-4EFD-B238-F53C72569D2D}" destId="{6801B6AD-7CC9-46E0-AF37-012291D93C00}" srcOrd="1" destOrd="0" presId="urn:microsoft.com/office/officeart/2005/8/layout/hierarchy1"/>
    <dgm:cxn modelId="{179CFD2F-FD4D-4BE5-983D-0C69911E1154}" type="presParOf" srcId="{442C2327-BCC8-4163-B1F6-173A8F496AA7}" destId="{C090DC8D-44FD-43B0-97C7-0CFD6A4F2DAC}" srcOrd="1" destOrd="0" presId="urn:microsoft.com/office/officeart/2005/8/layout/hierarchy1"/>
    <dgm:cxn modelId="{BB9ED87F-1839-48CE-90E0-7E7738063A22}" type="presParOf" srcId="{C090DC8D-44FD-43B0-97C7-0CFD6A4F2DAC}" destId="{2AADA286-95E2-4913-B205-9EB47ED627A6}" srcOrd="0" destOrd="0" presId="urn:microsoft.com/office/officeart/2005/8/layout/hierarchy1"/>
    <dgm:cxn modelId="{61E5B240-F5BF-4B55-832F-67D9758F61E2}" type="presParOf" srcId="{C090DC8D-44FD-43B0-97C7-0CFD6A4F2DAC}" destId="{B72FC780-6FB7-45AD-9825-00DBC2F78106}" srcOrd="1" destOrd="0" presId="urn:microsoft.com/office/officeart/2005/8/layout/hierarchy1"/>
    <dgm:cxn modelId="{4C13F898-09E1-4D7E-86D0-42327A063C04}" type="presParOf" srcId="{B72FC780-6FB7-45AD-9825-00DBC2F78106}" destId="{8000A5EF-9435-4CD0-A546-EE19126925F9}" srcOrd="0" destOrd="0" presId="urn:microsoft.com/office/officeart/2005/8/layout/hierarchy1"/>
    <dgm:cxn modelId="{44DA1ABA-6384-419C-8081-C5822EA71AEF}" type="presParOf" srcId="{8000A5EF-9435-4CD0-A546-EE19126925F9}" destId="{32335788-C3CD-495A-A56A-AFE166C0523C}" srcOrd="0" destOrd="0" presId="urn:microsoft.com/office/officeart/2005/8/layout/hierarchy1"/>
    <dgm:cxn modelId="{E6239733-1757-497C-B5D1-24630CD13528}" type="presParOf" srcId="{8000A5EF-9435-4CD0-A546-EE19126925F9}" destId="{68439A96-0831-4112-8973-52BD7D7B50B6}" srcOrd="1" destOrd="0" presId="urn:microsoft.com/office/officeart/2005/8/layout/hierarchy1"/>
    <dgm:cxn modelId="{8A333034-220A-4F47-808A-DA375630E655}" type="presParOf" srcId="{B72FC780-6FB7-45AD-9825-00DBC2F78106}" destId="{DDB60B78-820C-443B-8ABA-181F7C8D3E80}" srcOrd="1" destOrd="0" presId="urn:microsoft.com/office/officeart/2005/8/layout/hierarchy1"/>
    <dgm:cxn modelId="{95D98F25-5032-4442-B290-44740319C505}" type="presParOf" srcId="{C090DC8D-44FD-43B0-97C7-0CFD6A4F2DAC}" destId="{51B94633-80A7-4AC8-BA4D-B8795B0AA7E5}" srcOrd="2" destOrd="0" presId="urn:microsoft.com/office/officeart/2005/8/layout/hierarchy1"/>
    <dgm:cxn modelId="{91CE638E-032B-45D6-9EC5-51777BB35959}" type="presParOf" srcId="{C090DC8D-44FD-43B0-97C7-0CFD6A4F2DAC}" destId="{8CE1CA26-4A97-4ED1-8142-E2256C7AFA35}" srcOrd="3" destOrd="0" presId="urn:microsoft.com/office/officeart/2005/8/layout/hierarchy1"/>
    <dgm:cxn modelId="{9723EBCA-AABD-4911-A11A-D728380A5F5D}" type="presParOf" srcId="{8CE1CA26-4A97-4ED1-8142-E2256C7AFA35}" destId="{EF096F72-1D60-47DC-839F-B5F35C575447}" srcOrd="0" destOrd="0" presId="urn:microsoft.com/office/officeart/2005/8/layout/hierarchy1"/>
    <dgm:cxn modelId="{F2D54C67-0DEE-440E-810D-D358A64F0DFA}" type="presParOf" srcId="{EF096F72-1D60-47DC-839F-B5F35C575447}" destId="{A2EC452E-250E-405B-BE50-11D5CCB9972D}" srcOrd="0" destOrd="0" presId="urn:microsoft.com/office/officeart/2005/8/layout/hierarchy1"/>
    <dgm:cxn modelId="{54902F24-0D98-455C-A308-D56B815D99F6}" type="presParOf" srcId="{EF096F72-1D60-47DC-839F-B5F35C575447}" destId="{449918A1-6549-45AA-B3F6-C68DE07EA6B9}" srcOrd="1" destOrd="0" presId="urn:microsoft.com/office/officeart/2005/8/layout/hierarchy1"/>
    <dgm:cxn modelId="{DC7F27BE-63B2-4BE9-9A68-B362F1EE3357}" type="presParOf" srcId="{8CE1CA26-4A97-4ED1-8142-E2256C7AFA35}" destId="{B3C535E2-D55E-4C20-807D-61169A26F598}" srcOrd="1" destOrd="0" presId="urn:microsoft.com/office/officeart/2005/8/layout/hierarchy1"/>
    <dgm:cxn modelId="{8A171E18-8B5B-42B6-A231-F63215947320}" type="presParOf" srcId="{C090DC8D-44FD-43B0-97C7-0CFD6A4F2DAC}" destId="{3F02652D-DF3C-4850-8F6B-262DF7F64B6C}" srcOrd="4" destOrd="0" presId="urn:microsoft.com/office/officeart/2005/8/layout/hierarchy1"/>
    <dgm:cxn modelId="{B7E64A49-6D4F-4FA7-87E0-2C11A4BEE5CE}" type="presParOf" srcId="{C090DC8D-44FD-43B0-97C7-0CFD6A4F2DAC}" destId="{9B037A3E-94F6-431E-96C8-CF9BB8DA2AAA}" srcOrd="5" destOrd="0" presId="urn:microsoft.com/office/officeart/2005/8/layout/hierarchy1"/>
    <dgm:cxn modelId="{831C02F3-A6F4-48BA-90B0-467AF3C00864}" type="presParOf" srcId="{9B037A3E-94F6-431E-96C8-CF9BB8DA2AAA}" destId="{E9D2D3BD-9D51-462B-8383-BCEA7CA22E0F}" srcOrd="0" destOrd="0" presId="urn:microsoft.com/office/officeart/2005/8/layout/hierarchy1"/>
    <dgm:cxn modelId="{D9C6A722-8F9E-43ED-88E6-7EDB6F35CCC5}" type="presParOf" srcId="{E9D2D3BD-9D51-462B-8383-BCEA7CA22E0F}" destId="{7DA7E200-01E5-40A4-8BE5-56545813AA71}" srcOrd="0" destOrd="0" presId="urn:microsoft.com/office/officeart/2005/8/layout/hierarchy1"/>
    <dgm:cxn modelId="{F9AF010F-03AE-4551-B8A7-CBF10705086A}" type="presParOf" srcId="{E9D2D3BD-9D51-462B-8383-BCEA7CA22E0F}" destId="{93DC1263-14B4-4DD7-A1C6-72D41C4D25B9}" srcOrd="1" destOrd="0" presId="urn:microsoft.com/office/officeart/2005/8/layout/hierarchy1"/>
    <dgm:cxn modelId="{223763ED-A6F2-4C45-BAC1-B5D18D9183EE}" type="presParOf" srcId="{9B037A3E-94F6-431E-96C8-CF9BB8DA2AAA}" destId="{EC7FDEE3-DCEF-449F-A8DC-1821274D8238}" srcOrd="1" destOrd="0" presId="urn:microsoft.com/office/officeart/2005/8/layout/hierarchy1"/>
    <dgm:cxn modelId="{A92DCC60-3412-430A-99D6-1EDAD305ED93}" type="presParOf" srcId="{024D5228-F015-4131-8B06-E9E70A02A83F}" destId="{D33C6525-DDD5-44A9-AB65-6500316A6016}" srcOrd="2" destOrd="0" presId="urn:microsoft.com/office/officeart/2005/8/layout/hierarchy1"/>
    <dgm:cxn modelId="{8BE3AA7F-B84D-4E18-AE23-EA593FB2FB52}" type="presParOf" srcId="{024D5228-F015-4131-8B06-E9E70A02A83F}" destId="{CBC63172-C814-4294-959E-202C6CE0915C}" srcOrd="3" destOrd="0" presId="urn:microsoft.com/office/officeart/2005/8/layout/hierarchy1"/>
    <dgm:cxn modelId="{0F7657FB-555B-43D1-82D0-D80B9606E163}" type="presParOf" srcId="{CBC63172-C814-4294-959E-202C6CE0915C}" destId="{D07637D6-5ECB-4C3B-B53F-8691AB5E6A6D}" srcOrd="0" destOrd="0" presId="urn:microsoft.com/office/officeart/2005/8/layout/hierarchy1"/>
    <dgm:cxn modelId="{C6983DDD-C18C-46C3-923A-B90379BEEB4D}" type="presParOf" srcId="{D07637D6-5ECB-4C3B-B53F-8691AB5E6A6D}" destId="{B94FCB12-E0A7-4C88-9392-81525F071102}" srcOrd="0" destOrd="0" presId="urn:microsoft.com/office/officeart/2005/8/layout/hierarchy1"/>
    <dgm:cxn modelId="{19A9BA90-1907-4C22-A163-E13EC64ABFE1}" type="presParOf" srcId="{D07637D6-5ECB-4C3B-B53F-8691AB5E6A6D}" destId="{D6D5456A-08B8-437E-A15F-F18102952352}" srcOrd="1" destOrd="0" presId="urn:microsoft.com/office/officeart/2005/8/layout/hierarchy1"/>
    <dgm:cxn modelId="{E560E4E5-E8B0-4FE8-A5E2-CE5D7A77763D}" type="presParOf" srcId="{CBC63172-C814-4294-959E-202C6CE0915C}" destId="{31C6BCE9-C73F-4D22-9C12-9A8B374B97E7}" srcOrd="1" destOrd="0" presId="urn:microsoft.com/office/officeart/2005/8/layout/hierarchy1"/>
    <dgm:cxn modelId="{63FC37EA-3873-4092-85CA-68BD63B10D68}" type="presParOf" srcId="{31C6BCE9-C73F-4D22-9C12-9A8B374B97E7}" destId="{43BE9A82-F911-4C8F-8044-70E05A426166}" srcOrd="0" destOrd="0" presId="urn:microsoft.com/office/officeart/2005/8/layout/hierarchy1"/>
    <dgm:cxn modelId="{DBD02D73-23D2-47F0-906D-D44853F265B6}" type="presParOf" srcId="{31C6BCE9-C73F-4D22-9C12-9A8B374B97E7}" destId="{E1544783-C3A1-48A3-B737-EE7CD7DCD491}" srcOrd="1" destOrd="0" presId="urn:microsoft.com/office/officeart/2005/8/layout/hierarchy1"/>
    <dgm:cxn modelId="{02522470-74A8-42ED-A1D3-8E3F54E8A380}" type="presParOf" srcId="{E1544783-C3A1-48A3-B737-EE7CD7DCD491}" destId="{829212A8-D891-48EC-98B4-0A0DCA362F84}" srcOrd="0" destOrd="0" presId="urn:microsoft.com/office/officeart/2005/8/layout/hierarchy1"/>
    <dgm:cxn modelId="{260EAEF1-6A0D-4D16-9F0A-25198DBD0CA7}" type="presParOf" srcId="{829212A8-D891-48EC-98B4-0A0DCA362F84}" destId="{DE6C42C9-0E61-4F02-9732-DB4D25D90899}" srcOrd="0" destOrd="0" presId="urn:microsoft.com/office/officeart/2005/8/layout/hierarchy1"/>
    <dgm:cxn modelId="{93F0CBBD-7D40-472E-8613-A5BDA4B0763E}" type="presParOf" srcId="{829212A8-D891-48EC-98B4-0A0DCA362F84}" destId="{41900FE4-00E4-42F9-8232-84AC467F3CE2}" srcOrd="1" destOrd="0" presId="urn:microsoft.com/office/officeart/2005/8/layout/hierarchy1"/>
    <dgm:cxn modelId="{00A8E6F0-E6E0-4F46-9BAD-EA094200753F}" type="presParOf" srcId="{E1544783-C3A1-48A3-B737-EE7CD7DCD491}" destId="{1D84A184-8EAA-4F86-9C45-B62F9CFE9B81}" srcOrd="1" destOrd="0" presId="urn:microsoft.com/office/officeart/2005/8/layout/hierarchy1"/>
    <dgm:cxn modelId="{EF302B34-53E6-4A71-B161-D3A2F6D97FFD}" type="presParOf" srcId="{1D84A184-8EAA-4F86-9C45-B62F9CFE9B81}" destId="{AFC3A6EE-46A6-422E-A3C9-23181E7E9D76}" srcOrd="0" destOrd="0" presId="urn:microsoft.com/office/officeart/2005/8/layout/hierarchy1"/>
    <dgm:cxn modelId="{7CB7179E-0F80-4E01-9679-67482E052D78}" type="presParOf" srcId="{1D84A184-8EAA-4F86-9C45-B62F9CFE9B81}" destId="{D1F04CF4-4BE8-4415-BA07-EA71A32CB3FD}" srcOrd="1" destOrd="0" presId="urn:microsoft.com/office/officeart/2005/8/layout/hierarchy1"/>
    <dgm:cxn modelId="{BBB4BB21-6B1C-4F2B-AA43-504C48D5005D}" type="presParOf" srcId="{D1F04CF4-4BE8-4415-BA07-EA71A32CB3FD}" destId="{03C3EFE8-14C0-4F42-AB5F-69E303748332}" srcOrd="0" destOrd="0" presId="urn:microsoft.com/office/officeart/2005/8/layout/hierarchy1"/>
    <dgm:cxn modelId="{C0F8A2C2-07A3-48EE-8D75-AEAB0BDE4660}" type="presParOf" srcId="{03C3EFE8-14C0-4F42-AB5F-69E303748332}" destId="{C9506FA2-CB79-49A1-BD1E-43A3B427D2DA}" srcOrd="0" destOrd="0" presId="urn:microsoft.com/office/officeart/2005/8/layout/hierarchy1"/>
    <dgm:cxn modelId="{E76E4238-30F3-4F58-8EC3-EA2F9FE6C5AF}" type="presParOf" srcId="{03C3EFE8-14C0-4F42-AB5F-69E303748332}" destId="{7EC32117-625A-4330-A677-B46E58C5501C}" srcOrd="1" destOrd="0" presId="urn:microsoft.com/office/officeart/2005/8/layout/hierarchy1"/>
    <dgm:cxn modelId="{B4DE74F1-FF2F-44C7-95D0-5431EC7C988E}" type="presParOf" srcId="{D1F04CF4-4BE8-4415-BA07-EA71A32CB3FD}" destId="{0D2229C7-4DA5-4702-94C3-D3BFBE2A6121}" srcOrd="1" destOrd="0" presId="urn:microsoft.com/office/officeart/2005/8/layout/hierarchy1"/>
    <dgm:cxn modelId="{228E48C5-10F3-44FF-B1E1-0D03E6DCF3A3}" type="presParOf" srcId="{1D84A184-8EAA-4F86-9C45-B62F9CFE9B81}" destId="{00DD0BAF-3080-44A6-90AC-AA022EA2BAAC}" srcOrd="2" destOrd="0" presId="urn:microsoft.com/office/officeart/2005/8/layout/hierarchy1"/>
    <dgm:cxn modelId="{D9FE3A7A-8763-433A-AD5B-1E5064D8EFD1}" type="presParOf" srcId="{1D84A184-8EAA-4F86-9C45-B62F9CFE9B81}" destId="{49C4538D-44EB-4F75-A2F0-E4161B410D6C}" srcOrd="3" destOrd="0" presId="urn:microsoft.com/office/officeart/2005/8/layout/hierarchy1"/>
    <dgm:cxn modelId="{4038EC64-49D5-4876-9017-D93719617E16}" type="presParOf" srcId="{49C4538D-44EB-4F75-A2F0-E4161B410D6C}" destId="{7193FF69-1A00-417C-A4CA-CA829A94CEA3}" srcOrd="0" destOrd="0" presId="urn:microsoft.com/office/officeart/2005/8/layout/hierarchy1"/>
    <dgm:cxn modelId="{690836D4-BEE7-4C4E-99DF-20A57F220AC9}" type="presParOf" srcId="{7193FF69-1A00-417C-A4CA-CA829A94CEA3}" destId="{248D615A-D988-4F4D-BD59-644CB27989E1}" srcOrd="0" destOrd="0" presId="urn:microsoft.com/office/officeart/2005/8/layout/hierarchy1"/>
    <dgm:cxn modelId="{D91D9ECA-C81E-4E12-A2ED-B7E2A075E947}" type="presParOf" srcId="{7193FF69-1A00-417C-A4CA-CA829A94CEA3}" destId="{1B7B2D32-6448-4B0A-81E1-F3D8243ABB0A}" srcOrd="1" destOrd="0" presId="urn:microsoft.com/office/officeart/2005/8/layout/hierarchy1"/>
    <dgm:cxn modelId="{2EB29C53-990C-4208-BF86-1F3DB8548975}" type="presParOf" srcId="{49C4538D-44EB-4F75-A2F0-E4161B410D6C}" destId="{66CCAD0F-2801-4CCE-9C88-62C4744B8ED5}" srcOrd="1" destOrd="0" presId="urn:microsoft.com/office/officeart/2005/8/layout/hierarchy1"/>
    <dgm:cxn modelId="{706FBD92-D67D-43FE-BA46-AE1F474B0A9D}" type="presParOf" srcId="{1D84A184-8EAA-4F86-9C45-B62F9CFE9B81}" destId="{6B7FF410-DE49-4EDE-9FAC-E250BD4F8914}" srcOrd="4" destOrd="0" presId="urn:microsoft.com/office/officeart/2005/8/layout/hierarchy1"/>
    <dgm:cxn modelId="{3E402E10-E5DE-4630-B30D-1E5237E17EE7}" type="presParOf" srcId="{1D84A184-8EAA-4F86-9C45-B62F9CFE9B81}" destId="{C1E93755-1129-4992-BCF3-DA23C7F4E347}" srcOrd="5" destOrd="0" presId="urn:microsoft.com/office/officeart/2005/8/layout/hierarchy1"/>
    <dgm:cxn modelId="{05D2E512-EDB7-4D48-8E6C-15EFC3D9E0BD}" type="presParOf" srcId="{C1E93755-1129-4992-BCF3-DA23C7F4E347}" destId="{DE41B12A-2EBA-4438-96C6-A57FF826034E}" srcOrd="0" destOrd="0" presId="urn:microsoft.com/office/officeart/2005/8/layout/hierarchy1"/>
    <dgm:cxn modelId="{00C24EEA-38FB-4FF2-ADC6-13389A76B144}" type="presParOf" srcId="{DE41B12A-2EBA-4438-96C6-A57FF826034E}" destId="{D255FFE8-3A37-4227-8836-2A30DBFA61CF}" srcOrd="0" destOrd="0" presId="urn:microsoft.com/office/officeart/2005/8/layout/hierarchy1"/>
    <dgm:cxn modelId="{CDD61175-9EFC-454D-8865-7D58CD9B26BD}" type="presParOf" srcId="{DE41B12A-2EBA-4438-96C6-A57FF826034E}" destId="{C2FB59EF-3ACD-498C-990B-F97CCF371416}" srcOrd="1" destOrd="0" presId="urn:microsoft.com/office/officeart/2005/8/layout/hierarchy1"/>
    <dgm:cxn modelId="{6A71480D-B658-4AC6-BF9D-CA5E997E5C7D}" type="presParOf" srcId="{C1E93755-1129-4992-BCF3-DA23C7F4E347}" destId="{5C3EA02E-E305-4DAF-89B0-39F63AC2F6C0}" srcOrd="1" destOrd="0" presId="urn:microsoft.com/office/officeart/2005/8/layout/hierarchy1"/>
    <dgm:cxn modelId="{924D9052-A0C8-4DB4-B644-C1A49C18E19D}" type="presParOf" srcId="{1D84A184-8EAA-4F86-9C45-B62F9CFE9B81}" destId="{74268F4A-E6EB-4747-86BA-22BA4CFF553E}" srcOrd="6" destOrd="0" presId="urn:microsoft.com/office/officeart/2005/8/layout/hierarchy1"/>
    <dgm:cxn modelId="{69C04891-F62F-4C49-B6E0-8C393B72C46D}" type="presParOf" srcId="{1D84A184-8EAA-4F86-9C45-B62F9CFE9B81}" destId="{CB2D682E-B7BD-4F44-A09F-DC8BACB38334}" srcOrd="7" destOrd="0" presId="urn:microsoft.com/office/officeart/2005/8/layout/hierarchy1"/>
    <dgm:cxn modelId="{1A757FFE-F8ED-4EF6-9078-B378B6748EEB}" type="presParOf" srcId="{CB2D682E-B7BD-4F44-A09F-DC8BACB38334}" destId="{42601242-2B0E-43F1-852A-0439039B2291}" srcOrd="0" destOrd="0" presId="urn:microsoft.com/office/officeart/2005/8/layout/hierarchy1"/>
    <dgm:cxn modelId="{412E72A3-C0FB-4A97-866B-2A659F9B198A}" type="presParOf" srcId="{42601242-2B0E-43F1-852A-0439039B2291}" destId="{2615DE0C-BEF2-45BC-9F54-E8FB0B20E936}" srcOrd="0" destOrd="0" presId="urn:microsoft.com/office/officeart/2005/8/layout/hierarchy1"/>
    <dgm:cxn modelId="{EE1DA620-7E65-41E6-A43E-8922DE25E1F7}" type="presParOf" srcId="{42601242-2B0E-43F1-852A-0439039B2291}" destId="{E270A6B2-BF94-4D64-9621-CB4ED72F0239}" srcOrd="1" destOrd="0" presId="urn:microsoft.com/office/officeart/2005/8/layout/hierarchy1"/>
    <dgm:cxn modelId="{430FEE23-35FA-4DE0-9992-F4DC5612C238}" type="presParOf" srcId="{CB2D682E-B7BD-4F44-A09F-DC8BACB38334}" destId="{B467F273-4F0F-45CE-8BED-D171341B250B}" srcOrd="1" destOrd="0" presId="urn:microsoft.com/office/officeart/2005/8/layout/hierarchy1"/>
  </dgm:cxnLst>
  <dgm:bg>
    <a:noFill/>
    <a:effectLst>
      <a:glow rad="63500">
        <a:schemeClr val="accent5">
          <a:satMod val="175000"/>
          <a:alpha val="40000"/>
        </a:schemeClr>
      </a:glow>
      <a:outerShdw blurRad="50800" dist="38100" dir="2700000" algn="tl" rotWithShape="0">
        <a:prstClr val="black">
          <a:alpha val="40000"/>
        </a:prstClr>
      </a:outerShdw>
    </a:effect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68F4A-E6EB-4747-86BA-22BA4CFF553E}">
      <dsp:nvSpPr>
        <dsp:cNvPr id="0" name=""/>
        <dsp:cNvSpPr/>
      </dsp:nvSpPr>
      <dsp:spPr>
        <a:xfrm>
          <a:off x="5518937" y="4515334"/>
          <a:ext cx="2278939" cy="378227"/>
        </a:xfrm>
        <a:custGeom>
          <a:avLst/>
          <a:gdLst/>
          <a:ahLst/>
          <a:cxnLst/>
          <a:rect l="0" t="0" r="0" b="0"/>
          <a:pathLst>
            <a:path>
              <a:moveTo>
                <a:pt x="0" y="0"/>
              </a:moveTo>
              <a:lnTo>
                <a:pt x="0" y="219173"/>
              </a:lnTo>
              <a:lnTo>
                <a:pt x="2027396" y="219173"/>
              </a:lnTo>
              <a:lnTo>
                <a:pt x="2027396" y="321618"/>
              </a:lnTo>
            </a:path>
          </a:pathLst>
        </a:custGeom>
        <a:noFill/>
        <a:ln w="10795" cap="flat" cmpd="sng" algn="ctr">
          <a:solidFill>
            <a:srgbClr val="D5393D">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B7FF410-DE49-4EDE-9FAC-E250BD4F8914}">
      <dsp:nvSpPr>
        <dsp:cNvPr id="0" name=""/>
        <dsp:cNvSpPr/>
      </dsp:nvSpPr>
      <dsp:spPr>
        <a:xfrm>
          <a:off x="5518937" y="4515334"/>
          <a:ext cx="748619" cy="378227"/>
        </a:xfrm>
        <a:custGeom>
          <a:avLst/>
          <a:gdLst/>
          <a:ahLst/>
          <a:cxnLst/>
          <a:rect l="0" t="0" r="0" b="0"/>
          <a:pathLst>
            <a:path>
              <a:moveTo>
                <a:pt x="0" y="0"/>
              </a:moveTo>
              <a:lnTo>
                <a:pt x="0" y="219173"/>
              </a:lnTo>
              <a:lnTo>
                <a:pt x="675798" y="219173"/>
              </a:lnTo>
              <a:lnTo>
                <a:pt x="675798" y="321618"/>
              </a:lnTo>
            </a:path>
          </a:pathLst>
        </a:custGeom>
        <a:noFill/>
        <a:ln w="10795" cap="flat" cmpd="sng" algn="ctr">
          <a:solidFill>
            <a:srgbClr val="D5393D">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0DD0BAF-3080-44A6-90AC-AA022EA2BAAC}">
      <dsp:nvSpPr>
        <dsp:cNvPr id="0" name=""/>
        <dsp:cNvSpPr/>
      </dsp:nvSpPr>
      <dsp:spPr>
        <a:xfrm>
          <a:off x="4737237" y="4515334"/>
          <a:ext cx="781699" cy="378227"/>
        </a:xfrm>
        <a:custGeom>
          <a:avLst/>
          <a:gdLst/>
          <a:ahLst/>
          <a:cxnLst/>
          <a:rect l="0" t="0" r="0" b="0"/>
          <a:pathLst>
            <a:path>
              <a:moveTo>
                <a:pt x="675798" y="0"/>
              </a:moveTo>
              <a:lnTo>
                <a:pt x="675798" y="219173"/>
              </a:lnTo>
              <a:lnTo>
                <a:pt x="0" y="219173"/>
              </a:lnTo>
              <a:lnTo>
                <a:pt x="0" y="321618"/>
              </a:lnTo>
            </a:path>
          </a:pathLst>
        </a:custGeom>
        <a:noFill/>
        <a:ln w="10795" cap="flat" cmpd="sng" algn="ctr">
          <a:solidFill>
            <a:srgbClr val="D5393D">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FC3A6EE-46A6-422E-A3C9-23181E7E9D76}">
      <dsp:nvSpPr>
        <dsp:cNvPr id="0" name=""/>
        <dsp:cNvSpPr/>
      </dsp:nvSpPr>
      <dsp:spPr>
        <a:xfrm>
          <a:off x="3206917" y="4515334"/>
          <a:ext cx="2312019" cy="378227"/>
        </a:xfrm>
        <a:custGeom>
          <a:avLst/>
          <a:gdLst/>
          <a:ahLst/>
          <a:cxnLst/>
          <a:rect l="0" t="0" r="0" b="0"/>
          <a:pathLst>
            <a:path>
              <a:moveTo>
                <a:pt x="2027396" y="0"/>
              </a:moveTo>
              <a:lnTo>
                <a:pt x="2027396" y="219173"/>
              </a:lnTo>
              <a:lnTo>
                <a:pt x="0" y="219173"/>
              </a:lnTo>
              <a:lnTo>
                <a:pt x="0" y="321618"/>
              </a:lnTo>
            </a:path>
          </a:pathLst>
        </a:custGeom>
        <a:noFill/>
        <a:ln w="10795" cap="flat" cmpd="sng" algn="ctr">
          <a:solidFill>
            <a:srgbClr val="D5393D">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3BE9A82-F911-4C8F-8044-70E05A426166}">
      <dsp:nvSpPr>
        <dsp:cNvPr id="0" name=""/>
        <dsp:cNvSpPr/>
      </dsp:nvSpPr>
      <dsp:spPr>
        <a:xfrm>
          <a:off x="5456677" y="3370197"/>
          <a:ext cx="91440" cy="350065"/>
        </a:xfrm>
        <a:custGeom>
          <a:avLst/>
          <a:gdLst/>
          <a:ahLst/>
          <a:cxnLst/>
          <a:rect l="0" t="0" r="0" b="0"/>
          <a:pathLst>
            <a:path>
              <a:moveTo>
                <a:pt x="45720" y="0"/>
              </a:moveTo>
              <a:lnTo>
                <a:pt x="45720" y="321618"/>
              </a:lnTo>
            </a:path>
          </a:pathLst>
        </a:custGeom>
        <a:noFill/>
        <a:ln w="10795" cap="flat" cmpd="sng" algn="ctr">
          <a:solidFill>
            <a:srgbClr val="1AB39F">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3C6525-DDD5-44A9-AB65-6500316A6016}">
      <dsp:nvSpPr>
        <dsp:cNvPr id="0" name=""/>
        <dsp:cNvSpPr/>
      </dsp:nvSpPr>
      <dsp:spPr>
        <a:xfrm>
          <a:off x="3890467" y="1800859"/>
          <a:ext cx="1611929" cy="364146"/>
        </a:xfrm>
        <a:custGeom>
          <a:avLst/>
          <a:gdLst/>
          <a:ahLst/>
          <a:cxnLst/>
          <a:rect l="0" t="0" r="0" b="0"/>
          <a:pathLst>
            <a:path>
              <a:moveTo>
                <a:pt x="0" y="0"/>
              </a:moveTo>
              <a:lnTo>
                <a:pt x="0" y="219173"/>
              </a:lnTo>
              <a:lnTo>
                <a:pt x="1351597" y="219173"/>
              </a:lnTo>
              <a:lnTo>
                <a:pt x="1351597" y="321618"/>
              </a:lnTo>
            </a:path>
          </a:pathLst>
        </a:custGeom>
        <a:noFill/>
        <a:ln w="10795" cap="flat" cmpd="sng" algn="ctr">
          <a:solidFill>
            <a:srgbClr val="EE7008">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F02652D-DF3C-4850-8F6B-262DF7F64B6C}">
      <dsp:nvSpPr>
        <dsp:cNvPr id="0" name=""/>
        <dsp:cNvSpPr/>
      </dsp:nvSpPr>
      <dsp:spPr>
        <a:xfrm>
          <a:off x="2162275" y="3248106"/>
          <a:ext cx="1530319" cy="364146"/>
        </a:xfrm>
        <a:custGeom>
          <a:avLst/>
          <a:gdLst/>
          <a:ahLst/>
          <a:cxnLst/>
          <a:rect l="0" t="0" r="0" b="0"/>
          <a:pathLst>
            <a:path>
              <a:moveTo>
                <a:pt x="0" y="0"/>
              </a:moveTo>
              <a:lnTo>
                <a:pt x="0" y="219173"/>
              </a:lnTo>
              <a:lnTo>
                <a:pt x="1351597" y="219173"/>
              </a:lnTo>
              <a:lnTo>
                <a:pt x="1351597" y="321618"/>
              </a:lnTo>
            </a:path>
          </a:pathLst>
        </a:custGeom>
        <a:noFill/>
        <a:ln w="10795" cap="flat" cmpd="sng" algn="ctr">
          <a:solidFill>
            <a:srgbClr val="1AB39F">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1B94633-80A7-4AC8-BA4D-B8795B0AA7E5}">
      <dsp:nvSpPr>
        <dsp:cNvPr id="0" name=""/>
        <dsp:cNvSpPr/>
      </dsp:nvSpPr>
      <dsp:spPr>
        <a:xfrm>
          <a:off x="2116555" y="3248106"/>
          <a:ext cx="91440" cy="364146"/>
        </a:xfrm>
        <a:custGeom>
          <a:avLst/>
          <a:gdLst/>
          <a:ahLst/>
          <a:cxnLst/>
          <a:rect l="0" t="0" r="0" b="0"/>
          <a:pathLst>
            <a:path>
              <a:moveTo>
                <a:pt x="45720" y="0"/>
              </a:moveTo>
              <a:lnTo>
                <a:pt x="45720" y="321618"/>
              </a:lnTo>
            </a:path>
          </a:pathLst>
        </a:custGeom>
        <a:noFill/>
        <a:ln w="10795" cap="flat" cmpd="sng" algn="ctr">
          <a:solidFill>
            <a:srgbClr val="1AB39F">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AADA286-95E2-4913-B205-9EB47ED627A6}">
      <dsp:nvSpPr>
        <dsp:cNvPr id="0" name=""/>
        <dsp:cNvSpPr/>
      </dsp:nvSpPr>
      <dsp:spPr>
        <a:xfrm>
          <a:off x="631955" y="3248106"/>
          <a:ext cx="1530319" cy="364146"/>
        </a:xfrm>
        <a:custGeom>
          <a:avLst/>
          <a:gdLst/>
          <a:ahLst/>
          <a:cxnLst/>
          <a:rect l="0" t="0" r="0" b="0"/>
          <a:pathLst>
            <a:path>
              <a:moveTo>
                <a:pt x="1351597" y="0"/>
              </a:moveTo>
              <a:lnTo>
                <a:pt x="1351597" y="219173"/>
              </a:lnTo>
              <a:lnTo>
                <a:pt x="0" y="219173"/>
              </a:lnTo>
              <a:lnTo>
                <a:pt x="0" y="321618"/>
              </a:lnTo>
            </a:path>
          </a:pathLst>
        </a:custGeom>
        <a:noFill/>
        <a:ln w="10795" cap="flat" cmpd="sng" algn="ctr">
          <a:solidFill>
            <a:srgbClr val="1AB39F">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87546A3-048D-4F71-84B3-2A3201CCC49F}">
      <dsp:nvSpPr>
        <dsp:cNvPr id="0" name=""/>
        <dsp:cNvSpPr/>
      </dsp:nvSpPr>
      <dsp:spPr>
        <a:xfrm>
          <a:off x="2162275" y="1800859"/>
          <a:ext cx="1728191" cy="364146"/>
        </a:xfrm>
        <a:custGeom>
          <a:avLst/>
          <a:gdLst/>
          <a:ahLst/>
          <a:cxnLst/>
          <a:rect l="0" t="0" r="0" b="0"/>
          <a:pathLst>
            <a:path>
              <a:moveTo>
                <a:pt x="1351597" y="0"/>
              </a:moveTo>
              <a:lnTo>
                <a:pt x="1351597" y="219173"/>
              </a:lnTo>
              <a:lnTo>
                <a:pt x="0" y="219173"/>
              </a:lnTo>
              <a:lnTo>
                <a:pt x="0" y="321618"/>
              </a:lnTo>
            </a:path>
          </a:pathLst>
        </a:custGeom>
        <a:noFill/>
        <a:ln w="10795" cap="flat" cmpd="sng" algn="ctr">
          <a:solidFill>
            <a:srgbClr val="EE7008">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8D78010-F34D-494B-9607-C45C884E9AC3}">
      <dsp:nvSpPr>
        <dsp:cNvPr id="0" name=""/>
        <dsp:cNvSpPr/>
      </dsp:nvSpPr>
      <dsp:spPr>
        <a:xfrm>
          <a:off x="2807487" y="587916"/>
          <a:ext cx="2165959" cy="1212943"/>
        </a:xfrm>
        <a:prstGeom prst="roundRect">
          <a:avLst>
            <a:gd name="adj" fmla="val 10000"/>
          </a:avLst>
        </a:prstGeom>
        <a:solidFill>
          <a:srgbClr val="FAB9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DA80E2F-5ABC-4B1C-A37E-A245DD885CB5}">
      <dsp:nvSpPr>
        <dsp:cNvPr id="0" name=""/>
        <dsp:cNvSpPr/>
      </dsp:nvSpPr>
      <dsp:spPr>
        <a:xfrm>
          <a:off x="2946607" y="720080"/>
          <a:ext cx="2165959" cy="1212943"/>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rgbClr val="000000">
                  <a:hueOff val="0"/>
                  <a:satOff val="0"/>
                  <a:lumOff val="0"/>
                  <a:alphaOff val="0"/>
                </a:srgbClr>
              </a:solidFill>
              <a:latin typeface="+mn-lt"/>
              <a:ea typeface="+mn-ea"/>
              <a:cs typeface="+mn-cs"/>
            </a:rPr>
            <a:t>Besoins en protéines par jour</a:t>
          </a:r>
        </a:p>
      </dsp:txBody>
      <dsp:txXfrm>
        <a:off x="2982133" y="755606"/>
        <a:ext cx="2094907" cy="1141891"/>
      </dsp:txXfrm>
    </dsp:sp>
    <dsp:sp modelId="{00E60EAC-4962-4E6B-BFAD-2C8A1275AA2E}">
      <dsp:nvSpPr>
        <dsp:cNvPr id="0" name=""/>
        <dsp:cNvSpPr/>
      </dsp:nvSpPr>
      <dsp:spPr>
        <a:xfrm>
          <a:off x="1367323" y="2165006"/>
          <a:ext cx="1589903" cy="1083100"/>
        </a:xfrm>
        <a:prstGeom prst="roundRect">
          <a:avLst>
            <a:gd name="adj" fmla="val 10000"/>
          </a:avLst>
        </a:prstGeom>
        <a:solidFill>
          <a:srgbClr val="EE7008">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801B6AD-7CC9-46E0-AF37-012291D93C00}">
      <dsp:nvSpPr>
        <dsp:cNvPr id="0" name=""/>
        <dsp:cNvSpPr/>
      </dsp:nvSpPr>
      <dsp:spPr>
        <a:xfrm>
          <a:off x="1506443" y="2297170"/>
          <a:ext cx="1589903" cy="1083100"/>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rgbClr val="000000">
                  <a:hueOff val="0"/>
                  <a:satOff val="0"/>
                  <a:lumOff val="0"/>
                  <a:alphaOff val="0"/>
                </a:srgbClr>
              </a:solidFill>
              <a:latin typeface="+mn-lt"/>
              <a:ea typeface="+mn-ea"/>
              <a:cs typeface="+mn-cs"/>
            </a:rPr>
            <a:t>Besoins minimaux déterminés par</a:t>
          </a:r>
        </a:p>
      </dsp:txBody>
      <dsp:txXfrm>
        <a:off x="1538166" y="2328893"/>
        <a:ext cx="1526457" cy="1019654"/>
      </dsp:txXfrm>
    </dsp:sp>
    <dsp:sp modelId="{32335788-C3CD-495A-A56A-AFE166C0523C}">
      <dsp:nvSpPr>
        <dsp:cNvPr id="0" name=""/>
        <dsp:cNvSpPr/>
      </dsp:nvSpPr>
      <dsp:spPr>
        <a:xfrm>
          <a:off x="5916" y="3612253"/>
          <a:ext cx="1252079" cy="795070"/>
        </a:xfrm>
        <a:prstGeom prst="roundRect">
          <a:avLst>
            <a:gd name="adj" fmla="val 10000"/>
          </a:avLst>
        </a:prstGeom>
        <a:solidFill>
          <a:srgbClr val="1AB39F">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8439A96-0831-4112-8973-52BD7D7B50B6}">
      <dsp:nvSpPr>
        <dsp:cNvPr id="0" name=""/>
        <dsp:cNvSpPr/>
      </dsp:nvSpPr>
      <dsp:spPr>
        <a:xfrm>
          <a:off x="145036" y="3744417"/>
          <a:ext cx="1252079" cy="795070"/>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rgbClr val="000000">
                  <a:hueOff val="0"/>
                  <a:satOff val="0"/>
                  <a:lumOff val="0"/>
                  <a:alphaOff val="0"/>
                </a:srgbClr>
              </a:solidFill>
              <a:latin typeface="+mn-lt"/>
              <a:ea typeface="+mn-ea"/>
              <a:cs typeface="+mn-cs"/>
            </a:rPr>
            <a:t>Âge</a:t>
          </a:r>
        </a:p>
      </dsp:txBody>
      <dsp:txXfrm>
        <a:off x="168323" y="3767704"/>
        <a:ext cx="1205505" cy="748496"/>
      </dsp:txXfrm>
    </dsp:sp>
    <dsp:sp modelId="{A2EC452E-250E-405B-BE50-11D5CCB9972D}">
      <dsp:nvSpPr>
        <dsp:cNvPr id="0" name=""/>
        <dsp:cNvSpPr/>
      </dsp:nvSpPr>
      <dsp:spPr>
        <a:xfrm>
          <a:off x="1536235" y="3612253"/>
          <a:ext cx="1252079" cy="795070"/>
        </a:xfrm>
        <a:prstGeom prst="roundRect">
          <a:avLst>
            <a:gd name="adj" fmla="val 10000"/>
          </a:avLst>
        </a:prstGeom>
        <a:solidFill>
          <a:srgbClr val="1AB39F">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49918A1-6549-45AA-B3F6-C68DE07EA6B9}">
      <dsp:nvSpPr>
        <dsp:cNvPr id="0" name=""/>
        <dsp:cNvSpPr/>
      </dsp:nvSpPr>
      <dsp:spPr>
        <a:xfrm>
          <a:off x="1675355" y="3744417"/>
          <a:ext cx="1252079" cy="795070"/>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rgbClr val="000000">
                  <a:hueOff val="0"/>
                  <a:satOff val="0"/>
                  <a:lumOff val="0"/>
                  <a:alphaOff val="0"/>
                </a:srgbClr>
              </a:solidFill>
              <a:latin typeface="+mn-lt"/>
              <a:ea typeface="+mn-ea"/>
              <a:cs typeface="+mn-cs"/>
            </a:rPr>
            <a:t>Sexe</a:t>
          </a:r>
        </a:p>
      </dsp:txBody>
      <dsp:txXfrm>
        <a:off x="1698642" y="3767704"/>
        <a:ext cx="1205505" cy="748496"/>
      </dsp:txXfrm>
    </dsp:sp>
    <dsp:sp modelId="{7DA7E200-01E5-40A4-8BE5-56545813AA71}">
      <dsp:nvSpPr>
        <dsp:cNvPr id="0" name=""/>
        <dsp:cNvSpPr/>
      </dsp:nvSpPr>
      <dsp:spPr>
        <a:xfrm>
          <a:off x="3066554" y="3612253"/>
          <a:ext cx="1252079" cy="795070"/>
        </a:xfrm>
        <a:prstGeom prst="roundRect">
          <a:avLst>
            <a:gd name="adj" fmla="val 10000"/>
          </a:avLst>
        </a:prstGeom>
        <a:solidFill>
          <a:srgbClr val="1AB39F">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93DC1263-14B4-4DD7-A1C6-72D41C4D25B9}">
      <dsp:nvSpPr>
        <dsp:cNvPr id="0" name=""/>
        <dsp:cNvSpPr/>
      </dsp:nvSpPr>
      <dsp:spPr>
        <a:xfrm>
          <a:off x="3205674" y="3744417"/>
          <a:ext cx="1252079" cy="795070"/>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rgbClr val="000000">
                  <a:hueOff val="0"/>
                  <a:satOff val="0"/>
                  <a:lumOff val="0"/>
                  <a:alphaOff val="0"/>
                </a:srgbClr>
              </a:solidFill>
              <a:latin typeface="+mn-lt"/>
              <a:ea typeface="+mn-ea"/>
              <a:cs typeface="+mn-cs"/>
            </a:rPr>
            <a:t>Poids</a:t>
          </a:r>
        </a:p>
      </dsp:txBody>
      <dsp:txXfrm>
        <a:off x="3228961" y="3767704"/>
        <a:ext cx="1205505" cy="748496"/>
      </dsp:txXfrm>
    </dsp:sp>
    <dsp:sp modelId="{B94FCB12-E0A7-4C88-9392-81525F071102}">
      <dsp:nvSpPr>
        <dsp:cNvPr id="0" name=""/>
        <dsp:cNvSpPr/>
      </dsp:nvSpPr>
      <dsp:spPr>
        <a:xfrm>
          <a:off x="4591183" y="2165006"/>
          <a:ext cx="1822426" cy="1205191"/>
        </a:xfrm>
        <a:prstGeom prst="roundRect">
          <a:avLst>
            <a:gd name="adj" fmla="val 10000"/>
          </a:avLst>
        </a:prstGeom>
        <a:solidFill>
          <a:srgbClr val="EE7008">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6D5456A-08B8-437E-A15F-F18102952352}">
      <dsp:nvSpPr>
        <dsp:cNvPr id="0" name=""/>
        <dsp:cNvSpPr/>
      </dsp:nvSpPr>
      <dsp:spPr>
        <a:xfrm>
          <a:off x="4730303" y="2297170"/>
          <a:ext cx="1822426" cy="1205191"/>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rgbClr val="000000">
                  <a:hueOff val="0"/>
                  <a:satOff val="0"/>
                  <a:lumOff val="0"/>
                  <a:alphaOff val="0"/>
                </a:srgbClr>
              </a:solidFill>
              <a:latin typeface="+mn-lt"/>
              <a:ea typeface="+mn-ea"/>
              <a:cs typeface="+mn-cs"/>
            </a:rPr>
            <a:t>Facteurs qui augmentent les besoins</a:t>
          </a:r>
        </a:p>
      </dsp:txBody>
      <dsp:txXfrm>
        <a:off x="4765602" y="2332469"/>
        <a:ext cx="1751828" cy="1134593"/>
      </dsp:txXfrm>
    </dsp:sp>
    <dsp:sp modelId="{DE6C42C9-0E61-4F02-9732-DB4D25D90899}">
      <dsp:nvSpPr>
        <dsp:cNvPr id="0" name=""/>
        <dsp:cNvSpPr/>
      </dsp:nvSpPr>
      <dsp:spPr>
        <a:xfrm>
          <a:off x="4613414" y="3720263"/>
          <a:ext cx="1811045" cy="795070"/>
        </a:xfrm>
        <a:prstGeom prst="roundRect">
          <a:avLst>
            <a:gd name="adj" fmla="val 10000"/>
          </a:avLst>
        </a:prstGeom>
        <a:solidFill>
          <a:srgbClr val="1AB39F">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1900FE4-00E4-42F9-8232-84AC467F3CE2}">
      <dsp:nvSpPr>
        <dsp:cNvPr id="0" name=""/>
        <dsp:cNvSpPr/>
      </dsp:nvSpPr>
      <dsp:spPr>
        <a:xfrm>
          <a:off x="4752534" y="3852427"/>
          <a:ext cx="1811045" cy="795070"/>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rgbClr val="000000">
                  <a:hueOff val="0"/>
                  <a:satOff val="0"/>
                  <a:lumOff val="0"/>
                  <a:alphaOff val="0"/>
                </a:srgbClr>
              </a:solidFill>
              <a:effectLst/>
              <a:latin typeface="+mn-lt"/>
              <a:ea typeface="+mn-ea"/>
              <a:cs typeface="+mn-cs"/>
            </a:rPr>
            <a:t>Entraînement</a:t>
          </a:r>
        </a:p>
      </dsp:txBody>
      <dsp:txXfrm>
        <a:off x="4775821" y="3875714"/>
        <a:ext cx="1764471" cy="748496"/>
      </dsp:txXfrm>
    </dsp:sp>
    <dsp:sp modelId="{C9506FA2-CB79-49A1-BD1E-43A3B427D2DA}">
      <dsp:nvSpPr>
        <dsp:cNvPr id="0" name=""/>
        <dsp:cNvSpPr/>
      </dsp:nvSpPr>
      <dsp:spPr>
        <a:xfrm>
          <a:off x="2580878" y="4893561"/>
          <a:ext cx="1252079" cy="795070"/>
        </a:xfrm>
        <a:prstGeom prst="roundRect">
          <a:avLst>
            <a:gd name="adj" fmla="val 10000"/>
          </a:avLst>
        </a:prstGeom>
        <a:solidFill>
          <a:srgbClr val="D5393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EC32117-625A-4330-A677-B46E58C5501C}">
      <dsp:nvSpPr>
        <dsp:cNvPr id="0" name=""/>
        <dsp:cNvSpPr/>
      </dsp:nvSpPr>
      <dsp:spPr>
        <a:xfrm>
          <a:off x="2719998" y="5025725"/>
          <a:ext cx="1252079" cy="795070"/>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kern="1200" dirty="0">
              <a:solidFill>
                <a:srgbClr val="000000">
                  <a:hueOff val="0"/>
                  <a:satOff val="0"/>
                  <a:lumOff val="0"/>
                  <a:alphaOff val="0"/>
                </a:srgbClr>
              </a:solidFill>
              <a:latin typeface="+mn-lt"/>
              <a:ea typeface="+mn-ea"/>
              <a:cs typeface="+mn-cs"/>
            </a:rPr>
            <a:t>Fréquence</a:t>
          </a:r>
        </a:p>
      </dsp:txBody>
      <dsp:txXfrm>
        <a:off x="2743285" y="5049012"/>
        <a:ext cx="1205505" cy="748496"/>
      </dsp:txXfrm>
    </dsp:sp>
    <dsp:sp modelId="{248D615A-D988-4F4D-BD59-644CB27989E1}">
      <dsp:nvSpPr>
        <dsp:cNvPr id="0" name=""/>
        <dsp:cNvSpPr/>
      </dsp:nvSpPr>
      <dsp:spPr>
        <a:xfrm>
          <a:off x="4111197" y="4893561"/>
          <a:ext cx="1252079" cy="795070"/>
        </a:xfrm>
        <a:prstGeom prst="roundRect">
          <a:avLst>
            <a:gd name="adj" fmla="val 10000"/>
          </a:avLst>
        </a:prstGeom>
        <a:solidFill>
          <a:srgbClr val="D5393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B7B2D32-6448-4B0A-81E1-F3D8243ABB0A}">
      <dsp:nvSpPr>
        <dsp:cNvPr id="0" name=""/>
        <dsp:cNvSpPr/>
      </dsp:nvSpPr>
      <dsp:spPr>
        <a:xfrm>
          <a:off x="4250317" y="5025725"/>
          <a:ext cx="1252079" cy="795070"/>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kern="1200" dirty="0">
              <a:solidFill>
                <a:srgbClr val="000000">
                  <a:hueOff val="0"/>
                  <a:satOff val="0"/>
                  <a:lumOff val="0"/>
                  <a:alphaOff val="0"/>
                </a:srgbClr>
              </a:solidFill>
              <a:latin typeface="+mn-lt"/>
              <a:ea typeface="+mn-ea"/>
              <a:cs typeface="+mn-cs"/>
            </a:rPr>
            <a:t>Durée</a:t>
          </a:r>
        </a:p>
      </dsp:txBody>
      <dsp:txXfrm>
        <a:off x="4273604" y="5049012"/>
        <a:ext cx="1205505" cy="748496"/>
      </dsp:txXfrm>
    </dsp:sp>
    <dsp:sp modelId="{D255FFE8-3A37-4227-8836-2A30DBFA61CF}">
      <dsp:nvSpPr>
        <dsp:cNvPr id="0" name=""/>
        <dsp:cNvSpPr/>
      </dsp:nvSpPr>
      <dsp:spPr>
        <a:xfrm>
          <a:off x="5641517" y="4893561"/>
          <a:ext cx="1252079" cy="795070"/>
        </a:xfrm>
        <a:prstGeom prst="roundRect">
          <a:avLst>
            <a:gd name="adj" fmla="val 10000"/>
          </a:avLst>
        </a:prstGeom>
        <a:solidFill>
          <a:srgbClr val="D5393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C2FB59EF-3ACD-498C-990B-F97CCF371416}">
      <dsp:nvSpPr>
        <dsp:cNvPr id="0" name=""/>
        <dsp:cNvSpPr/>
      </dsp:nvSpPr>
      <dsp:spPr>
        <a:xfrm>
          <a:off x="5780636" y="5025725"/>
          <a:ext cx="1252079" cy="795070"/>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kern="1200" dirty="0">
              <a:solidFill>
                <a:srgbClr val="000000">
                  <a:hueOff val="0"/>
                  <a:satOff val="0"/>
                  <a:lumOff val="0"/>
                  <a:alphaOff val="0"/>
                </a:srgbClr>
              </a:solidFill>
              <a:latin typeface="+mn-lt"/>
              <a:ea typeface="+mn-ea"/>
              <a:cs typeface="+mn-cs"/>
            </a:rPr>
            <a:t>Intensité</a:t>
          </a:r>
        </a:p>
      </dsp:txBody>
      <dsp:txXfrm>
        <a:off x="5803923" y="5049012"/>
        <a:ext cx="1205505" cy="748496"/>
      </dsp:txXfrm>
    </dsp:sp>
    <dsp:sp modelId="{2615DE0C-BEF2-45BC-9F54-E8FB0B20E936}">
      <dsp:nvSpPr>
        <dsp:cNvPr id="0" name=""/>
        <dsp:cNvSpPr/>
      </dsp:nvSpPr>
      <dsp:spPr>
        <a:xfrm>
          <a:off x="7171836" y="4893561"/>
          <a:ext cx="1252079" cy="795070"/>
        </a:xfrm>
        <a:prstGeom prst="roundRect">
          <a:avLst>
            <a:gd name="adj" fmla="val 10000"/>
          </a:avLst>
        </a:prstGeom>
        <a:solidFill>
          <a:srgbClr val="D5393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E270A6B2-BF94-4D64-9621-CB4ED72F0239}">
      <dsp:nvSpPr>
        <dsp:cNvPr id="0" name=""/>
        <dsp:cNvSpPr/>
      </dsp:nvSpPr>
      <dsp:spPr>
        <a:xfrm>
          <a:off x="7310956" y="5025725"/>
          <a:ext cx="1252079" cy="795070"/>
        </a:xfrm>
        <a:prstGeom prst="roundRect">
          <a:avLst>
            <a:gd name="adj" fmla="val 10000"/>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kern="1200" dirty="0">
              <a:solidFill>
                <a:srgbClr val="000000">
                  <a:hueOff val="0"/>
                  <a:satOff val="0"/>
                  <a:lumOff val="0"/>
                  <a:alphaOff val="0"/>
                </a:srgbClr>
              </a:solidFill>
              <a:latin typeface="+mn-lt"/>
              <a:ea typeface="+mn-ea"/>
              <a:cs typeface="+mn-cs"/>
            </a:rPr>
            <a:t>Type de sport</a:t>
          </a:r>
        </a:p>
      </dsp:txBody>
      <dsp:txXfrm>
        <a:off x="7334243" y="5049012"/>
        <a:ext cx="1205505" cy="7484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0055" cy="501799"/>
          </a:xfrm>
          <a:prstGeom prst="rect">
            <a:avLst/>
          </a:prstGeom>
        </p:spPr>
        <p:txBody>
          <a:bodyPr vert="horz" lIns="96442" tIns="48221" rIns="96442" bIns="48221" rtlCol="0"/>
          <a:lstStyle>
            <a:lvl1pPr algn="l">
              <a:defRPr sz="1300"/>
            </a:lvl1pPr>
          </a:lstStyle>
          <a:p>
            <a:endParaRPr lang="fr-CA"/>
          </a:p>
        </p:txBody>
      </p:sp>
      <p:sp>
        <p:nvSpPr>
          <p:cNvPr id="3" name="Espace réservé de la date 2"/>
          <p:cNvSpPr>
            <a:spLocks noGrp="1"/>
          </p:cNvSpPr>
          <p:nvPr>
            <p:ph type="dt" idx="1"/>
          </p:nvPr>
        </p:nvSpPr>
        <p:spPr>
          <a:xfrm>
            <a:off x="3895404" y="0"/>
            <a:ext cx="2980055" cy="501799"/>
          </a:xfrm>
          <a:prstGeom prst="rect">
            <a:avLst/>
          </a:prstGeom>
        </p:spPr>
        <p:txBody>
          <a:bodyPr vert="horz" lIns="96442" tIns="48221" rIns="96442" bIns="48221" rtlCol="0"/>
          <a:lstStyle>
            <a:lvl1pPr algn="r">
              <a:defRPr sz="1300"/>
            </a:lvl1pPr>
          </a:lstStyle>
          <a:p>
            <a:fld id="{C53945D7-A0A0-4BE6-8E05-087805D8A0BC}" type="datetimeFigureOut">
              <a:rPr lang="fr-CA" smtClean="0"/>
              <a:t>2023-06-15</a:t>
            </a:fld>
            <a:endParaRPr lang="fr-CA"/>
          </a:p>
        </p:txBody>
      </p:sp>
      <p:sp>
        <p:nvSpPr>
          <p:cNvPr id="4" name="Espace réservé de l'image des diapositives 3"/>
          <p:cNvSpPr>
            <a:spLocks noGrp="1" noRot="1" noChangeAspect="1"/>
          </p:cNvSpPr>
          <p:nvPr>
            <p:ph type="sldImg" idx="2"/>
          </p:nvPr>
        </p:nvSpPr>
        <p:spPr>
          <a:xfrm>
            <a:off x="1187450" y="1249363"/>
            <a:ext cx="4502150" cy="3376612"/>
          </a:xfrm>
          <a:prstGeom prst="rect">
            <a:avLst/>
          </a:prstGeom>
          <a:noFill/>
          <a:ln w="12700">
            <a:solidFill>
              <a:prstClr val="black"/>
            </a:solidFill>
          </a:ln>
        </p:spPr>
        <p:txBody>
          <a:bodyPr vert="horz" lIns="96442" tIns="48221" rIns="96442" bIns="48221" rtlCol="0" anchor="ctr"/>
          <a:lstStyle/>
          <a:p>
            <a:endParaRPr lang="fr-CA"/>
          </a:p>
        </p:txBody>
      </p:sp>
      <p:sp>
        <p:nvSpPr>
          <p:cNvPr id="5" name="Espace réservé des notes 4"/>
          <p:cNvSpPr>
            <a:spLocks noGrp="1"/>
          </p:cNvSpPr>
          <p:nvPr>
            <p:ph type="body" sz="quarter" idx="3"/>
          </p:nvPr>
        </p:nvSpPr>
        <p:spPr>
          <a:xfrm>
            <a:off x="687705" y="4813102"/>
            <a:ext cx="5501640" cy="3937992"/>
          </a:xfrm>
          <a:prstGeom prst="rect">
            <a:avLst/>
          </a:prstGeom>
        </p:spPr>
        <p:txBody>
          <a:bodyPr vert="horz" lIns="96442" tIns="48221" rIns="96442" bIns="48221"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9499452"/>
            <a:ext cx="2980055" cy="501798"/>
          </a:xfrm>
          <a:prstGeom prst="rect">
            <a:avLst/>
          </a:prstGeom>
        </p:spPr>
        <p:txBody>
          <a:bodyPr vert="horz" lIns="96442" tIns="48221" rIns="96442" bIns="48221"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3895404" y="9499452"/>
            <a:ext cx="2980055" cy="501798"/>
          </a:xfrm>
          <a:prstGeom prst="rect">
            <a:avLst/>
          </a:prstGeom>
        </p:spPr>
        <p:txBody>
          <a:bodyPr vert="horz" lIns="96442" tIns="48221" rIns="96442" bIns="48221" rtlCol="0" anchor="b"/>
          <a:lstStyle>
            <a:lvl1pPr algn="r">
              <a:defRPr sz="1300"/>
            </a:lvl1pPr>
          </a:lstStyle>
          <a:p>
            <a:fld id="{494821F4-5D26-47B3-8FCE-C2EAE2B881C6}" type="slidenum">
              <a:rPr lang="fr-CA" smtClean="0"/>
              <a:t>‹N°›</a:t>
            </a:fld>
            <a:endParaRPr lang="fr-CA"/>
          </a:p>
        </p:txBody>
      </p:sp>
    </p:spTree>
    <p:extLst>
      <p:ext uri="{BB962C8B-B14F-4D97-AF65-F5344CB8AC3E}">
        <p14:creationId xmlns:p14="http://schemas.microsoft.com/office/powerpoint/2010/main" val="156213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a:t>
            </a:fld>
            <a:endParaRPr lang="fr-CA"/>
          </a:p>
        </p:txBody>
      </p:sp>
    </p:spTree>
    <p:extLst>
      <p:ext uri="{BB962C8B-B14F-4D97-AF65-F5344CB8AC3E}">
        <p14:creationId xmlns:p14="http://schemas.microsoft.com/office/powerpoint/2010/main" val="3620736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10</a:t>
            </a:fld>
            <a:endParaRPr lang="fr-CA"/>
          </a:p>
        </p:txBody>
      </p:sp>
    </p:spTree>
    <p:extLst>
      <p:ext uri="{BB962C8B-B14F-4D97-AF65-F5344CB8AC3E}">
        <p14:creationId xmlns:p14="http://schemas.microsoft.com/office/powerpoint/2010/main" val="115952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11</a:t>
            </a:fld>
            <a:endParaRPr lang="fr-CA"/>
          </a:p>
        </p:txBody>
      </p:sp>
    </p:spTree>
    <p:extLst>
      <p:ext uri="{BB962C8B-B14F-4D97-AF65-F5344CB8AC3E}">
        <p14:creationId xmlns:p14="http://schemas.microsoft.com/office/powerpoint/2010/main" val="1331495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dirty="0"/>
              <a:t>Tortora (2002)</a:t>
            </a:r>
            <a:endParaRPr lang="ru-RU" alt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12</a:t>
            </a:fld>
            <a:endParaRPr lang="fr-CA"/>
          </a:p>
        </p:txBody>
      </p:sp>
    </p:spTree>
    <p:extLst>
      <p:ext uri="{BB962C8B-B14F-4D97-AF65-F5344CB8AC3E}">
        <p14:creationId xmlns:p14="http://schemas.microsoft.com/office/powerpoint/2010/main" val="1033989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dirty="0"/>
              <a:t>Tortora (2002)</a:t>
            </a:r>
            <a:endParaRPr lang="ru-RU" alt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13</a:t>
            </a:fld>
            <a:endParaRPr lang="fr-CA"/>
          </a:p>
        </p:txBody>
      </p:sp>
    </p:spTree>
    <p:extLst>
      <p:ext uri="{BB962C8B-B14F-4D97-AF65-F5344CB8AC3E}">
        <p14:creationId xmlns:p14="http://schemas.microsoft.com/office/powerpoint/2010/main" val="1497238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dirty="0"/>
              <a:t>Tortora (2002)</a:t>
            </a:r>
            <a:endParaRPr lang="ru-RU" alt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14</a:t>
            </a:fld>
            <a:endParaRPr lang="fr-CA"/>
          </a:p>
        </p:txBody>
      </p:sp>
    </p:spTree>
    <p:extLst>
      <p:ext uri="{BB962C8B-B14F-4D97-AF65-F5344CB8AC3E}">
        <p14:creationId xmlns:p14="http://schemas.microsoft.com/office/powerpoint/2010/main" val="24705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15</a:t>
            </a:fld>
            <a:endParaRPr lang="fr-CA"/>
          </a:p>
        </p:txBody>
      </p:sp>
    </p:spTree>
    <p:extLst>
      <p:ext uri="{BB962C8B-B14F-4D97-AF65-F5344CB8AC3E}">
        <p14:creationId xmlns:p14="http://schemas.microsoft.com/office/powerpoint/2010/main" val="132999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p>
          <a:p>
            <a:r>
              <a:rPr lang="fr-CA" b="1" dirty="0">
                <a:solidFill>
                  <a:srgbClr val="FF0066"/>
                </a:solidFill>
              </a:rPr>
              <a:t>Les protéines alimentaires que l’on mange sont découpées en en acides aminés par le système digestif</a:t>
            </a:r>
          </a:p>
          <a:p>
            <a:r>
              <a:rPr lang="fr-CA" b="1" dirty="0">
                <a:solidFill>
                  <a:srgbClr val="FF0066"/>
                </a:solidFill>
              </a:rPr>
              <a:t>Ce n’est que sous cette forme que l’on peut les absorber</a:t>
            </a:r>
            <a:endParaRPr lang="en-US" b="1" dirty="0">
              <a:solidFill>
                <a:srgbClr val="FF0066"/>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ru-RU"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16</a:t>
            </a:fld>
            <a:endParaRPr lang="fr-CA"/>
          </a:p>
        </p:txBody>
      </p:sp>
    </p:spTree>
    <p:extLst>
      <p:ext uri="{BB962C8B-B14F-4D97-AF65-F5344CB8AC3E}">
        <p14:creationId xmlns:p14="http://schemas.microsoft.com/office/powerpoint/2010/main" val="2472112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Nutrition,</a:t>
            </a:r>
            <a:r>
              <a:rPr lang="fr-CA" baseline="0" dirty="0"/>
              <a:t> sport et performance (2009)</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17</a:t>
            </a:fld>
            <a:endParaRPr lang="fr-CA"/>
          </a:p>
        </p:txBody>
      </p:sp>
    </p:spTree>
    <p:extLst>
      <p:ext uri="{BB962C8B-B14F-4D97-AF65-F5344CB8AC3E}">
        <p14:creationId xmlns:p14="http://schemas.microsoft.com/office/powerpoint/2010/main" val="68010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http://www.passeportsante.net/fr/Nutrition/PalmaresNutriments/Fiche.aspx?doc=proteines</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18</a:t>
            </a:fld>
            <a:endParaRPr lang="fr-CA"/>
          </a:p>
        </p:txBody>
      </p:sp>
    </p:spTree>
    <p:extLst>
      <p:ext uri="{BB962C8B-B14F-4D97-AF65-F5344CB8AC3E}">
        <p14:creationId xmlns:p14="http://schemas.microsoft.com/office/powerpoint/2010/main" val="95162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dirty="0"/>
              <a:t>Extenso.org</a:t>
            </a:r>
            <a:endParaRPr lang="ru-RU"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19</a:t>
            </a:fld>
            <a:endParaRPr lang="fr-CA"/>
          </a:p>
        </p:txBody>
      </p:sp>
    </p:spTree>
    <p:extLst>
      <p:ext uri="{BB962C8B-B14F-4D97-AF65-F5344CB8AC3E}">
        <p14:creationId xmlns:p14="http://schemas.microsoft.com/office/powerpoint/2010/main" val="2792837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p:txBody>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fr-CA" altLang="en-US" sz="1200" b="0" i="0" u="none" strike="noStrike" kern="1200" cap="none" spc="0" normalizeH="0" baseline="0" noProof="0" dirty="0">
                <a:ln>
                  <a:noFill/>
                </a:ln>
                <a:solidFill>
                  <a:srgbClr val="4D4D4D"/>
                </a:solidFill>
                <a:effectLst/>
                <a:uLnTx/>
                <a:uFillTx/>
                <a:latin typeface="Microsoft Sans Serif"/>
                <a:ea typeface="+mn-ea"/>
                <a:cs typeface="+mn-cs"/>
              </a:rPr>
              <a:t>Pas de conflits d’intérêt</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fr-CA" altLang="en-US" sz="1200" b="0" i="0" u="none" strike="noStrike" kern="1200" cap="none" spc="0" normalizeH="0" baseline="0" noProof="0" dirty="0">
                <a:ln>
                  <a:noFill/>
                </a:ln>
                <a:solidFill>
                  <a:srgbClr val="4D4D4D"/>
                </a:solidFill>
                <a:effectLst/>
                <a:uLnTx/>
                <a:uFillTx/>
                <a:latin typeface="Microsoft Sans Serif"/>
                <a:ea typeface="+mn-ea"/>
                <a:cs typeface="+mn-cs"/>
              </a:rPr>
              <a:t>Pas de but publicitaire</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fr-CA" altLang="en-US" sz="1200" b="0" i="0" u="none" strike="noStrike" kern="1200" cap="none" spc="0" normalizeH="0" baseline="0" noProof="0" dirty="0">
                <a:ln>
                  <a:noFill/>
                </a:ln>
                <a:solidFill>
                  <a:srgbClr val="4D4D4D"/>
                </a:solidFill>
                <a:effectLst/>
                <a:uLnTx/>
                <a:uFillTx/>
                <a:latin typeface="Microsoft Sans Serif"/>
                <a:ea typeface="+mn-ea"/>
                <a:cs typeface="+mn-cs"/>
              </a:rPr>
              <a:t>Seulement vous informer parce que vous êtes assez grands et avez le potentiel pour décider par vous-même de ce qui est bon ou non pour vous</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fr-CA" altLang="en-US" sz="1200" b="0" i="0" u="none" strike="noStrike" kern="1200" cap="none" spc="0" normalizeH="0" baseline="0" noProof="0" dirty="0">
                <a:ln>
                  <a:noFill/>
                </a:ln>
                <a:solidFill>
                  <a:srgbClr val="4D4D4D"/>
                </a:solidFill>
                <a:effectLst/>
                <a:uLnTx/>
                <a:uFillTx/>
                <a:latin typeface="Microsoft Sans Serif"/>
                <a:ea typeface="+mn-ea"/>
                <a:cs typeface="+mn-cs"/>
              </a:rPr>
              <a:t>Juste un peu démêler la vérité par rapport aux promesses mensongères de la publicité</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fr-CA" altLang="en-US" sz="1200" b="0" i="0" u="none" strike="noStrike" kern="1200" cap="none" spc="0" normalizeH="0" baseline="0" noProof="0" dirty="0">
                <a:ln>
                  <a:noFill/>
                </a:ln>
                <a:solidFill>
                  <a:srgbClr val="4D4D4D"/>
                </a:solidFill>
                <a:effectLst/>
                <a:uLnTx/>
                <a:uFillTx/>
                <a:latin typeface="Microsoft Sans Serif"/>
                <a:ea typeface="+mn-ea"/>
                <a:cs typeface="+mn-cs"/>
              </a:rPr>
              <a:t>Pour que vous ayez de l’information juste et vous aidez à faire des choix éclairés</a:t>
            </a:r>
            <a:r>
              <a:rPr kumimoji="0" lang="en-US" altLang="en-US" sz="1200" b="0" i="0" u="none" strike="noStrike" kern="1200" cap="none" spc="0" normalizeH="0" baseline="0" noProof="0" dirty="0">
                <a:ln>
                  <a:noFill/>
                </a:ln>
                <a:solidFill>
                  <a:srgbClr val="4D4D4D"/>
                </a:solidFill>
                <a:effectLst/>
                <a:uLnTx/>
                <a:uFillTx/>
                <a:latin typeface="Microsoft Sans Serif"/>
                <a:ea typeface="+mn-ea"/>
                <a:cs typeface="+mn-cs"/>
              </a:rPr>
              <a:t>.</a:t>
            </a:r>
            <a:endParaRPr kumimoji="0" lang="fr-CA" altLang="en-US" sz="1200" b="0" i="0" u="none" strike="noStrike" kern="1200" cap="none" spc="0" normalizeH="0" baseline="0" noProof="0" dirty="0">
              <a:ln>
                <a:noFill/>
              </a:ln>
              <a:solidFill>
                <a:srgbClr val="4D4D4D"/>
              </a:solidFill>
              <a:effectLst/>
              <a:uLnTx/>
              <a:uFillTx/>
              <a:latin typeface="Microsoft Sans Serif"/>
              <a:ea typeface="+mn-ea"/>
              <a:cs typeface="+mn-cs"/>
            </a:endParaRPr>
          </a:p>
        </p:txBody>
      </p:sp>
      <p:sp>
        <p:nvSpPr>
          <p:cNvPr id="48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9487" eaLnBrk="0" hangingPunct="0">
              <a:defRPr sz="2500" b="1">
                <a:solidFill>
                  <a:schemeClr val="tx2"/>
                </a:solidFill>
                <a:latin typeface="Arial" panose="020B0604020202020204" pitchFamily="34" charset="0"/>
                <a:ea typeface="ＭＳ Ｐゴシック" panose="020B0600070205080204" pitchFamily="34" charset="-128"/>
              </a:defRPr>
            </a:lvl1pPr>
            <a:lvl2pPr marL="783589" indent="-301381" defTabSz="979487" eaLnBrk="0" hangingPunct="0">
              <a:defRPr sz="2500" b="1">
                <a:solidFill>
                  <a:schemeClr val="tx2"/>
                </a:solidFill>
                <a:latin typeface="Arial" panose="020B0604020202020204" pitchFamily="34" charset="0"/>
                <a:ea typeface="ＭＳ Ｐゴシック" panose="020B0600070205080204" pitchFamily="34" charset="-128"/>
              </a:defRPr>
            </a:lvl2pPr>
            <a:lvl3pPr marL="1205522"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3pPr>
            <a:lvl4pPr marL="1687731"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4pPr>
            <a:lvl5pPr marL="2169940"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5pPr>
            <a:lvl6pPr marL="2652149"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6pPr>
            <a:lvl7pPr marL="3134357"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7pPr>
            <a:lvl8pPr marL="3616566"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8pPr>
            <a:lvl9pPr marL="4098775"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9pPr>
          </a:lstStyle>
          <a:p>
            <a:pPr eaLnBrk="1" hangingPunct="1"/>
            <a:fld id="{90E8CB94-C932-432D-8E34-F56CB685C04E}" type="slidenum">
              <a:rPr lang="en-US" altLang="fr-FR" sz="1300"/>
              <a:pPr eaLnBrk="1" hangingPunct="1"/>
              <a:t>2</a:t>
            </a:fld>
            <a:endParaRPr lang="en-US" altLang="fr-FR" sz="1300"/>
          </a:p>
        </p:txBody>
      </p:sp>
    </p:spTree>
    <p:extLst>
      <p:ext uri="{BB962C8B-B14F-4D97-AF65-F5344CB8AC3E}">
        <p14:creationId xmlns:p14="http://schemas.microsoft.com/office/powerpoint/2010/main" val="129704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20</a:t>
            </a:fld>
            <a:endParaRPr lang="fr-CA"/>
          </a:p>
        </p:txBody>
      </p:sp>
    </p:spTree>
    <p:extLst>
      <p:ext uri="{BB962C8B-B14F-4D97-AF65-F5344CB8AC3E}">
        <p14:creationId xmlns:p14="http://schemas.microsoft.com/office/powerpoint/2010/main" val="4232924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21</a:t>
            </a:fld>
            <a:endParaRPr lang="fr-CA"/>
          </a:p>
        </p:txBody>
      </p:sp>
    </p:spTree>
    <p:extLst>
      <p:ext uri="{BB962C8B-B14F-4D97-AF65-F5344CB8AC3E}">
        <p14:creationId xmlns:p14="http://schemas.microsoft.com/office/powerpoint/2010/main" val="917165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w="6600">
                  <a:noFill/>
                  <a:prstDash val="solid"/>
                </a:ln>
                <a:solidFill>
                  <a:srgbClr val="FFFFFF"/>
                </a:solidFill>
                <a:effectLst/>
                <a:uLnTx/>
                <a:uFillTx/>
                <a:latin typeface="Arial" panose="020B0604020202020204"/>
                <a:ea typeface="+mn-ea"/>
                <a:cs typeface="+mn-cs"/>
              </a:rPr>
              <a:t>Parce que vous êtes en pleine période de croissance et de développement</a:t>
            </a:r>
          </a:p>
          <a:p>
            <a:r>
              <a:rPr lang="fr-CA" baseline="0" dirty="0"/>
              <a:t>http://www.passeportsante.net/fr/Nutrition/PalmaresNutriments/Fiche.aspx?doc=protéines</a:t>
            </a:r>
          </a:p>
          <a:p>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22</a:t>
            </a:fld>
            <a:endParaRPr lang="fr-CA"/>
          </a:p>
        </p:txBody>
      </p:sp>
    </p:spTree>
    <p:extLst>
      <p:ext uri="{BB962C8B-B14F-4D97-AF65-F5344CB8AC3E}">
        <p14:creationId xmlns:p14="http://schemas.microsoft.com/office/powerpoint/2010/main" val="3827793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http://www.okidosport-nutrition.com/calculateur-proteine-musculation-endurance,fr,8,153.cfm</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23</a:t>
            </a:fld>
            <a:endParaRPr lang="fr-CA"/>
          </a:p>
        </p:txBody>
      </p:sp>
    </p:spTree>
    <p:extLst>
      <p:ext uri="{BB962C8B-B14F-4D97-AF65-F5344CB8AC3E}">
        <p14:creationId xmlns:p14="http://schemas.microsoft.com/office/powerpoint/2010/main" val="788503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24</a:t>
            </a:fld>
            <a:endParaRPr lang="fr-CA"/>
          </a:p>
        </p:txBody>
      </p:sp>
    </p:spTree>
    <p:extLst>
      <p:ext uri="{BB962C8B-B14F-4D97-AF65-F5344CB8AC3E}">
        <p14:creationId xmlns:p14="http://schemas.microsoft.com/office/powerpoint/2010/main" val="1802516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endParaRPr lang="en-US" dirty="0"/>
          </a:p>
          <a:p>
            <a:r>
              <a:rPr lang="fr-CA" baseline="0" dirty="0"/>
              <a:t>http://www.passeportsante.net/fr/Nutrition/PalmaresNutriments/Fiche.aspx?doc=proteines</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25</a:t>
            </a:fld>
            <a:endParaRPr lang="fr-CA"/>
          </a:p>
        </p:txBody>
      </p:sp>
    </p:spTree>
    <p:extLst>
      <p:ext uri="{BB962C8B-B14F-4D97-AF65-F5344CB8AC3E}">
        <p14:creationId xmlns:p14="http://schemas.microsoft.com/office/powerpoint/2010/main" val="1725222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26</a:t>
            </a:fld>
            <a:endParaRPr lang="fr-CA"/>
          </a:p>
        </p:txBody>
      </p:sp>
    </p:spTree>
    <p:extLst>
      <p:ext uri="{BB962C8B-B14F-4D97-AF65-F5344CB8AC3E}">
        <p14:creationId xmlns:p14="http://schemas.microsoft.com/office/powerpoint/2010/main" val="1048141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endParaRPr lang="en-US" dirty="0"/>
          </a:p>
          <a:p>
            <a:r>
              <a:rPr lang="fr-CA" baseline="0" dirty="0"/>
              <a:t>http://www.passeportsante.net/fr/Nutrition/PalmaresNutriments/Fiche.aspx?doc=proteines</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27</a:t>
            </a:fld>
            <a:endParaRPr lang="fr-CA"/>
          </a:p>
        </p:txBody>
      </p:sp>
    </p:spTree>
    <p:extLst>
      <p:ext uri="{BB962C8B-B14F-4D97-AF65-F5344CB8AC3E}">
        <p14:creationId xmlns:p14="http://schemas.microsoft.com/office/powerpoint/2010/main" val="2092542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28</a:t>
            </a:fld>
            <a:endParaRPr lang="fr-CA"/>
          </a:p>
        </p:txBody>
      </p:sp>
    </p:spTree>
    <p:extLst>
      <p:ext uri="{BB962C8B-B14F-4D97-AF65-F5344CB8AC3E}">
        <p14:creationId xmlns:p14="http://schemas.microsoft.com/office/powerpoint/2010/main" val="4244131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29</a:t>
            </a:fld>
            <a:endParaRPr lang="fr-CA"/>
          </a:p>
        </p:txBody>
      </p:sp>
    </p:spTree>
    <p:extLst>
      <p:ext uri="{BB962C8B-B14F-4D97-AF65-F5344CB8AC3E}">
        <p14:creationId xmlns:p14="http://schemas.microsoft.com/office/powerpoint/2010/main" val="2725233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p:txBody>
          <a:bodyPr/>
          <a:lstStyle/>
          <a:p>
            <a:pPr>
              <a:buFont typeface="Arial" pitchFamily="34" charset="0"/>
              <a:buNone/>
              <a:defRPr/>
            </a:pPr>
            <a:endParaRPr lang="fr-CA" dirty="0"/>
          </a:p>
        </p:txBody>
      </p:sp>
      <p:sp>
        <p:nvSpPr>
          <p:cNvPr id="48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9487" eaLnBrk="0" hangingPunct="0">
              <a:defRPr sz="2500" b="1">
                <a:solidFill>
                  <a:schemeClr val="tx2"/>
                </a:solidFill>
                <a:latin typeface="Arial" panose="020B0604020202020204" pitchFamily="34" charset="0"/>
                <a:ea typeface="ＭＳ Ｐゴシック" panose="020B0600070205080204" pitchFamily="34" charset="-128"/>
              </a:defRPr>
            </a:lvl1pPr>
            <a:lvl2pPr marL="783589" indent="-301381" defTabSz="979487" eaLnBrk="0" hangingPunct="0">
              <a:defRPr sz="2500" b="1">
                <a:solidFill>
                  <a:schemeClr val="tx2"/>
                </a:solidFill>
                <a:latin typeface="Arial" panose="020B0604020202020204" pitchFamily="34" charset="0"/>
                <a:ea typeface="ＭＳ Ｐゴシック" panose="020B0600070205080204" pitchFamily="34" charset="-128"/>
              </a:defRPr>
            </a:lvl2pPr>
            <a:lvl3pPr marL="1205522"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3pPr>
            <a:lvl4pPr marL="1687731"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4pPr>
            <a:lvl5pPr marL="2169940" indent="-241104" defTabSz="979487" eaLnBrk="0" hangingPunct="0">
              <a:defRPr sz="2500" b="1">
                <a:solidFill>
                  <a:schemeClr val="tx2"/>
                </a:solidFill>
                <a:latin typeface="Arial" panose="020B0604020202020204" pitchFamily="34" charset="0"/>
                <a:ea typeface="ＭＳ Ｐゴシック" panose="020B0600070205080204" pitchFamily="34" charset="-128"/>
              </a:defRPr>
            </a:lvl5pPr>
            <a:lvl6pPr marL="2652149"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6pPr>
            <a:lvl7pPr marL="3134357"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7pPr>
            <a:lvl8pPr marL="3616566"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8pPr>
            <a:lvl9pPr marL="4098775" indent="-241104" algn="ctr" defTabSz="979487" eaLnBrk="0" fontAlgn="base" hangingPunct="0">
              <a:spcBef>
                <a:spcPct val="0"/>
              </a:spcBef>
              <a:spcAft>
                <a:spcPct val="0"/>
              </a:spcAft>
              <a:defRPr sz="2500" b="1">
                <a:solidFill>
                  <a:schemeClr val="tx2"/>
                </a:solidFill>
                <a:latin typeface="Arial" panose="020B0604020202020204" pitchFamily="34" charset="0"/>
                <a:ea typeface="ＭＳ Ｐゴシック" panose="020B0600070205080204" pitchFamily="34" charset="-128"/>
              </a:defRPr>
            </a:lvl9pPr>
          </a:lstStyle>
          <a:p>
            <a:pPr eaLnBrk="1" hangingPunct="1"/>
            <a:fld id="{90E8CB94-C932-432D-8E34-F56CB685C04E}" type="slidenum">
              <a:rPr lang="en-US" altLang="fr-FR" sz="1300"/>
              <a:pPr eaLnBrk="1" hangingPunct="1"/>
              <a:t>3</a:t>
            </a:fld>
            <a:endParaRPr lang="en-US" altLang="fr-FR" sz="1300"/>
          </a:p>
        </p:txBody>
      </p:sp>
    </p:spTree>
    <p:extLst>
      <p:ext uri="{BB962C8B-B14F-4D97-AF65-F5344CB8AC3E}">
        <p14:creationId xmlns:p14="http://schemas.microsoft.com/office/powerpoint/2010/main" val="1297044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30</a:t>
            </a:fld>
            <a:endParaRPr lang="fr-CA"/>
          </a:p>
        </p:txBody>
      </p:sp>
    </p:spTree>
    <p:extLst>
      <p:ext uri="{BB962C8B-B14F-4D97-AF65-F5344CB8AC3E}">
        <p14:creationId xmlns:p14="http://schemas.microsoft.com/office/powerpoint/2010/main" val="3203861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Faire un rappel avec l’exemple Corine.</a:t>
            </a:r>
            <a:endParaRPr lang="en-US"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31</a:t>
            </a:fld>
            <a:endParaRPr lang="fr-CA"/>
          </a:p>
        </p:txBody>
      </p:sp>
    </p:spTree>
    <p:extLst>
      <p:ext uri="{BB962C8B-B14F-4D97-AF65-F5344CB8AC3E}">
        <p14:creationId xmlns:p14="http://schemas.microsoft.com/office/powerpoint/2010/main" val="1571468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Faire un rappel avec l’exemple William.</a:t>
            </a:r>
            <a:endParaRPr lang="en-US"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32</a:t>
            </a:fld>
            <a:endParaRPr lang="fr-CA"/>
          </a:p>
        </p:txBody>
      </p:sp>
    </p:spTree>
    <p:extLst>
      <p:ext uri="{BB962C8B-B14F-4D97-AF65-F5344CB8AC3E}">
        <p14:creationId xmlns:p14="http://schemas.microsoft.com/office/powerpoint/2010/main" val="1936603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Extenso.org</a:t>
            </a:r>
            <a:r>
              <a:rPr lang="fr-CA" baseline="0" dirty="0"/>
              <a:t> </a:t>
            </a:r>
          </a:p>
          <a:p>
            <a:r>
              <a:rPr lang="fr-CA" baseline="0" dirty="0" err="1"/>
              <a:t>Bwenge</a:t>
            </a:r>
            <a:r>
              <a:rPr lang="fr-CA" baseline="0" dirty="0"/>
              <a:t> (2016) </a:t>
            </a:r>
            <a:r>
              <a:rPr lang="fr-CA" dirty="0"/>
              <a:t>     </a:t>
            </a:r>
            <a:endParaRPr lang="en-US"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33</a:t>
            </a:fld>
            <a:endParaRPr lang="fr-CA"/>
          </a:p>
        </p:txBody>
      </p:sp>
    </p:spTree>
    <p:extLst>
      <p:ext uri="{BB962C8B-B14F-4D97-AF65-F5344CB8AC3E}">
        <p14:creationId xmlns:p14="http://schemas.microsoft.com/office/powerpoint/2010/main" val="2623575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34</a:t>
            </a:fld>
            <a:endParaRPr lang="fr-CA"/>
          </a:p>
        </p:txBody>
      </p:sp>
    </p:spTree>
    <p:extLst>
      <p:ext uri="{BB962C8B-B14F-4D97-AF65-F5344CB8AC3E}">
        <p14:creationId xmlns:p14="http://schemas.microsoft.com/office/powerpoint/2010/main" val="890347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endParaRPr lang="en-US" dirty="0"/>
          </a:p>
          <a:p>
            <a:endParaRPr lang="ru-RU"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35</a:t>
            </a:fld>
            <a:endParaRPr lang="fr-CA"/>
          </a:p>
        </p:txBody>
      </p:sp>
    </p:spTree>
    <p:extLst>
      <p:ext uri="{BB962C8B-B14F-4D97-AF65-F5344CB8AC3E}">
        <p14:creationId xmlns:p14="http://schemas.microsoft.com/office/powerpoint/2010/main" val="1916121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36</a:t>
            </a:fld>
            <a:endParaRPr lang="fr-CA"/>
          </a:p>
        </p:txBody>
      </p:sp>
    </p:spTree>
    <p:extLst>
      <p:ext uri="{BB962C8B-B14F-4D97-AF65-F5344CB8AC3E}">
        <p14:creationId xmlns:p14="http://schemas.microsoft.com/office/powerpoint/2010/main" val="340284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37</a:t>
            </a:fld>
            <a:endParaRPr lang="fr-CA"/>
          </a:p>
        </p:txBody>
      </p:sp>
    </p:spTree>
    <p:extLst>
      <p:ext uri="{BB962C8B-B14F-4D97-AF65-F5344CB8AC3E}">
        <p14:creationId xmlns:p14="http://schemas.microsoft.com/office/powerpoint/2010/main" val="3886853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38</a:t>
            </a:fld>
            <a:endParaRPr lang="fr-CA"/>
          </a:p>
        </p:txBody>
      </p:sp>
    </p:spTree>
    <p:extLst>
      <p:ext uri="{BB962C8B-B14F-4D97-AF65-F5344CB8AC3E}">
        <p14:creationId xmlns:p14="http://schemas.microsoft.com/office/powerpoint/2010/main" val="4191191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Guide</a:t>
            </a:r>
            <a:r>
              <a:rPr lang="fr-CA" baseline="0" dirty="0"/>
              <a:t> des compléments alimentaires pour sportifs (2007), p.44</a:t>
            </a: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39</a:t>
            </a:fld>
            <a:endParaRPr lang="fr-CA"/>
          </a:p>
        </p:txBody>
      </p:sp>
    </p:spTree>
    <p:extLst>
      <p:ext uri="{BB962C8B-B14F-4D97-AF65-F5344CB8AC3E}">
        <p14:creationId xmlns:p14="http://schemas.microsoft.com/office/powerpoint/2010/main" val="533581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a:t>
            </a:fld>
            <a:endParaRPr lang="fr-CA"/>
          </a:p>
        </p:txBody>
      </p:sp>
    </p:spTree>
    <p:extLst>
      <p:ext uri="{BB962C8B-B14F-4D97-AF65-F5344CB8AC3E}">
        <p14:creationId xmlns:p14="http://schemas.microsoft.com/office/powerpoint/2010/main" val="6745461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40</a:t>
            </a:fld>
            <a:endParaRPr lang="fr-CA"/>
          </a:p>
        </p:txBody>
      </p:sp>
    </p:spTree>
    <p:extLst>
      <p:ext uri="{BB962C8B-B14F-4D97-AF65-F5344CB8AC3E}">
        <p14:creationId xmlns:p14="http://schemas.microsoft.com/office/powerpoint/2010/main" val="1076571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41</a:t>
            </a:fld>
            <a:endParaRPr lang="fr-CA"/>
          </a:p>
        </p:txBody>
      </p:sp>
    </p:spTree>
    <p:extLst>
      <p:ext uri="{BB962C8B-B14F-4D97-AF65-F5344CB8AC3E}">
        <p14:creationId xmlns:p14="http://schemas.microsoft.com/office/powerpoint/2010/main" val="3268427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42</a:t>
            </a:fld>
            <a:endParaRPr lang="fr-CA"/>
          </a:p>
        </p:txBody>
      </p:sp>
    </p:spTree>
    <p:extLst>
      <p:ext uri="{BB962C8B-B14F-4D97-AF65-F5344CB8AC3E}">
        <p14:creationId xmlns:p14="http://schemas.microsoft.com/office/powerpoint/2010/main" val="1712161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endParaRPr lang="en-US" dirty="0"/>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43</a:t>
            </a:fld>
            <a:endParaRPr lang="fr-CA"/>
          </a:p>
        </p:txBody>
      </p:sp>
    </p:spTree>
    <p:extLst>
      <p:ext uri="{BB962C8B-B14F-4D97-AF65-F5344CB8AC3E}">
        <p14:creationId xmlns:p14="http://schemas.microsoft.com/office/powerpoint/2010/main" val="2261501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err="1"/>
              <a:t>Bwenge</a:t>
            </a:r>
            <a:r>
              <a:rPr lang="fr-CA" baseline="0" dirty="0"/>
              <a:t> (2016)</a:t>
            </a:r>
            <a:endParaRPr lang="en-US"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44</a:t>
            </a:fld>
            <a:endParaRPr lang="fr-CA"/>
          </a:p>
        </p:txBody>
      </p:sp>
    </p:spTree>
    <p:extLst>
      <p:ext uri="{BB962C8B-B14F-4D97-AF65-F5344CB8AC3E}">
        <p14:creationId xmlns:p14="http://schemas.microsoft.com/office/powerpoint/2010/main" val="3423833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ltLang="en-US" dirty="0"/>
              <a:t>Coach.ca</a:t>
            </a:r>
            <a:endParaRPr lang="ru-RU" alt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45</a:t>
            </a:fld>
            <a:endParaRPr lang="fr-CA"/>
          </a:p>
        </p:txBody>
      </p:sp>
    </p:spTree>
    <p:extLst>
      <p:ext uri="{BB962C8B-B14F-4D97-AF65-F5344CB8AC3E}">
        <p14:creationId xmlns:p14="http://schemas.microsoft.com/office/powerpoint/2010/main" val="3828520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Extenso.org</a:t>
            </a:r>
            <a:r>
              <a:rPr lang="fr-CA" baseline="0" dirty="0"/>
              <a:t>,</a:t>
            </a:r>
          </a:p>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endParaRPr lang="en-US" dirty="0"/>
          </a:p>
          <a:p>
            <a:r>
              <a:rPr lang="fr-CA" baseline="0" dirty="0"/>
              <a:t>Guide des compléments alimentaires pour sportifs (2007)</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46</a:t>
            </a:fld>
            <a:endParaRPr lang="fr-CA"/>
          </a:p>
        </p:txBody>
      </p:sp>
    </p:spTree>
    <p:extLst>
      <p:ext uri="{BB962C8B-B14F-4D97-AF65-F5344CB8AC3E}">
        <p14:creationId xmlns:p14="http://schemas.microsoft.com/office/powerpoint/2010/main" val="1497671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Extenso.org</a:t>
            </a:r>
            <a:r>
              <a:rPr lang="fr-CA" baseline="0" dirty="0"/>
              <a:t>,</a:t>
            </a:r>
          </a:p>
          <a:p>
            <a:pPr marL="0" marR="0" indent="0" algn="l" defTabSz="914400" rtl="0" eaLnBrk="1" fontAlgn="base" latinLnBrk="0" hangingPunct="1">
              <a:lnSpc>
                <a:spcPct val="100000"/>
              </a:lnSpc>
              <a:spcBef>
                <a:spcPct val="30000"/>
              </a:spcBef>
              <a:spcAft>
                <a:spcPct val="0"/>
              </a:spcAft>
              <a:buClrTx/>
              <a:buSzTx/>
              <a:buFontTx/>
              <a:buNone/>
              <a:tabLst/>
              <a:defRPr/>
            </a:pPr>
            <a:r>
              <a:rPr lang="fr-CA" dirty="0"/>
              <a:t>Nutrition,</a:t>
            </a:r>
            <a:r>
              <a:rPr lang="fr-CA" baseline="0" dirty="0"/>
              <a:t> sport et performance (2009)</a:t>
            </a:r>
            <a:endParaRPr lang="en-US" dirty="0"/>
          </a:p>
          <a:p>
            <a:r>
              <a:rPr lang="fr-CA" baseline="0" dirty="0"/>
              <a:t>Guide des compléments alimentaires pour sportifs (2007)</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47</a:t>
            </a:fld>
            <a:endParaRPr lang="fr-CA"/>
          </a:p>
        </p:txBody>
      </p:sp>
    </p:spTree>
    <p:extLst>
      <p:ext uri="{BB962C8B-B14F-4D97-AF65-F5344CB8AC3E}">
        <p14:creationId xmlns:p14="http://schemas.microsoft.com/office/powerpoint/2010/main" val="300568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48</a:t>
            </a:fld>
            <a:endParaRPr lang="fr-CA"/>
          </a:p>
        </p:txBody>
      </p:sp>
    </p:spTree>
    <p:extLst>
      <p:ext uri="{BB962C8B-B14F-4D97-AF65-F5344CB8AC3E}">
        <p14:creationId xmlns:p14="http://schemas.microsoft.com/office/powerpoint/2010/main" val="834131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49</a:t>
            </a:fld>
            <a:endParaRPr lang="fr-CA"/>
          </a:p>
        </p:txBody>
      </p:sp>
    </p:spTree>
    <p:extLst>
      <p:ext uri="{BB962C8B-B14F-4D97-AF65-F5344CB8AC3E}">
        <p14:creationId xmlns:p14="http://schemas.microsoft.com/office/powerpoint/2010/main" val="408347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a:t>
            </a:fld>
            <a:endParaRPr lang="fr-CA"/>
          </a:p>
        </p:txBody>
      </p:sp>
    </p:spTree>
    <p:extLst>
      <p:ext uri="{BB962C8B-B14F-4D97-AF65-F5344CB8AC3E}">
        <p14:creationId xmlns:p14="http://schemas.microsoft.com/office/powerpoint/2010/main" val="2480433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Guide des</a:t>
            </a:r>
            <a:r>
              <a:rPr lang="fr-CA" baseline="0" dirty="0"/>
              <a:t> compléments alimentaires pour sportifs (2007), p. 54</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50</a:t>
            </a:fld>
            <a:endParaRPr lang="fr-CA"/>
          </a:p>
        </p:txBody>
      </p:sp>
    </p:spTree>
    <p:extLst>
      <p:ext uri="{BB962C8B-B14F-4D97-AF65-F5344CB8AC3E}">
        <p14:creationId xmlns:p14="http://schemas.microsoft.com/office/powerpoint/2010/main" val="5889892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51</a:t>
            </a:fld>
            <a:endParaRPr lang="fr-CA"/>
          </a:p>
        </p:txBody>
      </p:sp>
    </p:spTree>
    <p:extLst>
      <p:ext uri="{BB962C8B-B14F-4D97-AF65-F5344CB8AC3E}">
        <p14:creationId xmlns:p14="http://schemas.microsoft.com/office/powerpoint/2010/main" val="26253034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ltLang="en-US" dirty="0"/>
              <a:t>Nutrition,</a:t>
            </a:r>
            <a:r>
              <a:rPr lang="fr-CA" altLang="en-US" baseline="0" dirty="0"/>
              <a:t> sport et performance (2009)</a:t>
            </a:r>
            <a:endParaRPr lang="ru-RU" alt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52</a:t>
            </a:fld>
            <a:endParaRPr lang="fr-CA"/>
          </a:p>
        </p:txBody>
      </p:sp>
    </p:spTree>
    <p:extLst>
      <p:ext uri="{BB962C8B-B14F-4D97-AF65-F5344CB8AC3E}">
        <p14:creationId xmlns:p14="http://schemas.microsoft.com/office/powerpoint/2010/main" val="5808937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A" altLang="en-US" dirty="0"/>
              <a:t>Nutrition,</a:t>
            </a:r>
            <a:r>
              <a:rPr lang="fr-CA" altLang="en-US" baseline="0" dirty="0"/>
              <a:t> sport et performance (2009)</a:t>
            </a:r>
            <a:endParaRPr lang="ru-RU" altLang="en-US" dirty="0"/>
          </a:p>
          <a:p>
            <a:r>
              <a:rPr lang="fr-CA" dirty="0"/>
              <a:t>Guide des compléments alimentaires pour sportifs (2007)</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53</a:t>
            </a:fld>
            <a:endParaRPr lang="fr-CA"/>
          </a:p>
        </p:txBody>
      </p:sp>
    </p:spTree>
    <p:extLst>
      <p:ext uri="{BB962C8B-B14F-4D97-AF65-F5344CB8AC3E}">
        <p14:creationId xmlns:p14="http://schemas.microsoft.com/office/powerpoint/2010/main" val="33998338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54</a:t>
            </a:fld>
            <a:endParaRPr lang="fr-CA"/>
          </a:p>
        </p:txBody>
      </p:sp>
    </p:spTree>
    <p:extLst>
      <p:ext uri="{BB962C8B-B14F-4D97-AF65-F5344CB8AC3E}">
        <p14:creationId xmlns:p14="http://schemas.microsoft.com/office/powerpoint/2010/main" val="3531486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55</a:t>
            </a:fld>
            <a:endParaRPr lang="fr-CA"/>
          </a:p>
        </p:txBody>
      </p:sp>
    </p:spTree>
    <p:extLst>
      <p:ext uri="{BB962C8B-B14F-4D97-AF65-F5344CB8AC3E}">
        <p14:creationId xmlns:p14="http://schemas.microsoft.com/office/powerpoint/2010/main" val="41747106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ltLang="en-US" dirty="0"/>
              <a:t>Guide des compléments alimentaires pour sportifs (2007)</a:t>
            </a:r>
            <a:endParaRPr lang="ru-RU" alt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56</a:t>
            </a:fld>
            <a:endParaRPr lang="fr-CA"/>
          </a:p>
        </p:txBody>
      </p:sp>
    </p:spTree>
    <p:extLst>
      <p:ext uri="{BB962C8B-B14F-4D97-AF65-F5344CB8AC3E}">
        <p14:creationId xmlns:p14="http://schemas.microsoft.com/office/powerpoint/2010/main" val="3305160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dirty="0"/>
              <a:t>Donc, dans les faits, ça se peut que ça marche mais c’est vraiment pas sûr!</a:t>
            </a:r>
            <a:endParaRPr lang="ru-RU" alt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57</a:t>
            </a:fld>
            <a:endParaRPr lang="fr-CA"/>
          </a:p>
        </p:txBody>
      </p:sp>
    </p:spTree>
    <p:extLst>
      <p:ext uri="{BB962C8B-B14F-4D97-AF65-F5344CB8AC3E}">
        <p14:creationId xmlns:p14="http://schemas.microsoft.com/office/powerpoint/2010/main" val="1835700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58</a:t>
            </a:fld>
            <a:endParaRPr lang="fr-CA"/>
          </a:p>
        </p:txBody>
      </p:sp>
    </p:spTree>
    <p:extLst>
      <p:ext uri="{BB962C8B-B14F-4D97-AF65-F5344CB8AC3E}">
        <p14:creationId xmlns:p14="http://schemas.microsoft.com/office/powerpoint/2010/main" val="1524595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Tremblay (2007), </a:t>
            </a:r>
          </a:p>
          <a:p>
            <a:r>
              <a:rPr lang="fr-CA" baseline="0" dirty="0"/>
              <a:t>Saine alimentation Ontario.ca </a:t>
            </a:r>
          </a:p>
          <a:p>
            <a:r>
              <a:rPr lang="fr-CA" baseline="0" dirty="0"/>
              <a:t>Extenso.org</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59</a:t>
            </a:fld>
            <a:endParaRPr lang="fr-CA"/>
          </a:p>
        </p:txBody>
      </p:sp>
    </p:spTree>
    <p:extLst>
      <p:ext uri="{BB962C8B-B14F-4D97-AF65-F5344CB8AC3E}">
        <p14:creationId xmlns:p14="http://schemas.microsoft.com/office/powerpoint/2010/main" val="213776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a:t>
            </a:fld>
            <a:endParaRPr lang="fr-CA"/>
          </a:p>
        </p:txBody>
      </p:sp>
    </p:spTree>
    <p:extLst>
      <p:ext uri="{BB962C8B-B14F-4D97-AF65-F5344CB8AC3E}">
        <p14:creationId xmlns:p14="http://schemas.microsoft.com/office/powerpoint/2010/main" val="725929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60</a:t>
            </a:fld>
            <a:endParaRPr lang="fr-CA"/>
          </a:p>
        </p:txBody>
      </p:sp>
    </p:spTree>
    <p:extLst>
      <p:ext uri="{BB962C8B-B14F-4D97-AF65-F5344CB8AC3E}">
        <p14:creationId xmlns:p14="http://schemas.microsoft.com/office/powerpoint/2010/main" val="1052861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61</a:t>
            </a:fld>
            <a:endParaRPr lang="fr-CA"/>
          </a:p>
        </p:txBody>
      </p:sp>
    </p:spTree>
    <p:extLst>
      <p:ext uri="{BB962C8B-B14F-4D97-AF65-F5344CB8AC3E}">
        <p14:creationId xmlns:p14="http://schemas.microsoft.com/office/powerpoint/2010/main" val="9974987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62</a:t>
            </a:fld>
            <a:endParaRPr lang="fr-CA"/>
          </a:p>
        </p:txBody>
      </p:sp>
    </p:spTree>
    <p:extLst>
      <p:ext uri="{BB962C8B-B14F-4D97-AF65-F5344CB8AC3E}">
        <p14:creationId xmlns:p14="http://schemas.microsoft.com/office/powerpoint/2010/main" val="32394402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63</a:t>
            </a:fld>
            <a:endParaRPr lang="fr-CA"/>
          </a:p>
        </p:txBody>
      </p:sp>
    </p:spTree>
    <p:extLst>
      <p:ext uri="{BB962C8B-B14F-4D97-AF65-F5344CB8AC3E}">
        <p14:creationId xmlns:p14="http://schemas.microsoft.com/office/powerpoint/2010/main" val="18326386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dirty="0"/>
              <a:t>Tremblay</a:t>
            </a:r>
            <a:r>
              <a:rPr lang="fr-CA" altLang="en-US" baseline="0" dirty="0"/>
              <a:t> (2007)</a:t>
            </a:r>
            <a:endParaRPr lang="ru-RU" alt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64</a:t>
            </a:fld>
            <a:endParaRPr lang="fr-CA"/>
          </a:p>
        </p:txBody>
      </p:sp>
    </p:spTree>
    <p:extLst>
      <p:ext uri="{BB962C8B-B14F-4D97-AF65-F5344CB8AC3E}">
        <p14:creationId xmlns:p14="http://schemas.microsoft.com/office/powerpoint/2010/main" val="31809639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65</a:t>
            </a:fld>
            <a:endParaRPr lang="fr-CA"/>
          </a:p>
        </p:txBody>
      </p:sp>
    </p:spTree>
    <p:extLst>
      <p:ext uri="{BB962C8B-B14F-4D97-AF65-F5344CB8AC3E}">
        <p14:creationId xmlns:p14="http://schemas.microsoft.com/office/powerpoint/2010/main" val="9279426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Cces.ca, </a:t>
            </a:r>
          </a:p>
          <a:p>
            <a:r>
              <a:rPr lang="fr-CA" dirty="0"/>
              <a:t>Hébert</a:t>
            </a:r>
            <a:r>
              <a:rPr lang="fr-CA" baseline="0" dirty="0"/>
              <a:t> (2007)</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66</a:t>
            </a:fld>
            <a:endParaRPr lang="fr-CA"/>
          </a:p>
        </p:txBody>
      </p:sp>
    </p:spTree>
    <p:extLst>
      <p:ext uri="{BB962C8B-B14F-4D97-AF65-F5344CB8AC3E}">
        <p14:creationId xmlns:p14="http://schemas.microsoft.com/office/powerpoint/2010/main" val="38520346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Cces.ca, </a:t>
            </a:r>
          </a:p>
          <a:p>
            <a:r>
              <a:rPr lang="fr-CA" dirty="0"/>
              <a:t>Hébert</a:t>
            </a:r>
            <a:r>
              <a:rPr lang="fr-CA" baseline="0" dirty="0"/>
              <a:t> (2007)</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67</a:t>
            </a:fld>
            <a:endParaRPr lang="fr-CA"/>
          </a:p>
        </p:txBody>
      </p:sp>
    </p:spTree>
    <p:extLst>
      <p:ext uri="{BB962C8B-B14F-4D97-AF65-F5344CB8AC3E}">
        <p14:creationId xmlns:p14="http://schemas.microsoft.com/office/powerpoint/2010/main" val="41806645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Cces.ca, </a:t>
            </a:r>
          </a:p>
          <a:p>
            <a:r>
              <a:rPr lang="fr-CA" dirty="0"/>
              <a:t>Hébert</a:t>
            </a:r>
            <a:r>
              <a:rPr lang="fr-CA" baseline="0" dirty="0"/>
              <a:t> (2007)</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68</a:t>
            </a:fld>
            <a:endParaRPr lang="fr-CA"/>
          </a:p>
        </p:txBody>
      </p:sp>
    </p:spTree>
    <p:extLst>
      <p:ext uri="{BB962C8B-B14F-4D97-AF65-F5344CB8AC3E}">
        <p14:creationId xmlns:p14="http://schemas.microsoft.com/office/powerpoint/2010/main" val="23728098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u="sng" dirty="0"/>
              <a:t>À l’extérieur</a:t>
            </a:r>
          </a:p>
          <a:p>
            <a:pPr marL="176131" indent="-176131">
              <a:buFont typeface="Arial" panose="020B0604020202020204" pitchFamily="34" charset="0"/>
              <a:buChar char="•"/>
            </a:pPr>
            <a:r>
              <a:rPr lang="fr-CA" dirty="0"/>
              <a:t>Perte ou amincissement des cheveux, mais poils</a:t>
            </a:r>
            <a:r>
              <a:rPr lang="fr-CA" baseline="0" dirty="0"/>
              <a:t> plus longs et plus épais ailleurs sur le corps</a:t>
            </a:r>
          </a:p>
          <a:p>
            <a:pPr marL="176131" indent="-176131">
              <a:buFont typeface="Arial" panose="020B0604020202020204" pitchFamily="34" charset="0"/>
              <a:buChar char="•"/>
            </a:pPr>
            <a:r>
              <a:rPr lang="fr-CA" baseline="0" dirty="0"/>
              <a:t>Cheveux gras et peau grasse</a:t>
            </a:r>
          </a:p>
          <a:p>
            <a:pPr marL="176131" indent="-176131">
              <a:buFont typeface="Arial" panose="020B0604020202020204" pitchFamily="34" charset="0"/>
              <a:buChar char="•"/>
            </a:pPr>
            <a:r>
              <a:rPr lang="fr-CA" baseline="0" dirty="0"/>
              <a:t>Éruptions cutanées (surtout dans le dos) et jaunissement de la peau</a:t>
            </a:r>
          </a:p>
          <a:p>
            <a:pPr marL="176131" indent="-176131">
              <a:buFont typeface="Arial" panose="020B0604020202020204" pitchFamily="34" charset="0"/>
              <a:buChar char="•"/>
            </a:pPr>
            <a:r>
              <a:rPr lang="fr-CA" baseline="0" dirty="0"/>
              <a:t>Vergetures</a:t>
            </a:r>
          </a:p>
          <a:p>
            <a:pPr marL="176131" indent="-176131">
              <a:buFont typeface="Arial" panose="020B0604020202020204" pitchFamily="34" charset="0"/>
              <a:buChar char="•"/>
            </a:pPr>
            <a:r>
              <a:rPr lang="fr-CA" baseline="0" dirty="0"/>
              <a:t>Douleurs articulaires</a:t>
            </a:r>
          </a:p>
          <a:p>
            <a:pPr marL="176131" indent="-176131">
              <a:buFont typeface="Arial" panose="020B0604020202020204" pitchFamily="34" charset="0"/>
              <a:buChar char="•"/>
            </a:pPr>
            <a:r>
              <a:rPr lang="fr-CA" baseline="0" dirty="0"/>
              <a:t>Sueurs nocturnes</a:t>
            </a:r>
          </a:p>
          <a:p>
            <a:pPr marL="176131" indent="-176131">
              <a:buFont typeface="Arial" panose="020B0604020202020204" pitchFamily="34" charset="0"/>
              <a:buChar char="•"/>
            </a:pPr>
            <a:r>
              <a:rPr lang="fr-CA" baseline="0" dirty="0"/>
              <a:t>Ballonnements</a:t>
            </a:r>
          </a:p>
          <a:p>
            <a:endParaRPr lang="fr-CA" baseline="0" dirty="0"/>
          </a:p>
          <a:p>
            <a:r>
              <a:rPr lang="fr-CA" u="sng" baseline="0" dirty="0"/>
              <a:t>À l’intérieur</a:t>
            </a:r>
          </a:p>
          <a:p>
            <a:pPr marL="176131" indent="-176131">
              <a:buFont typeface="Arial" panose="020B0604020202020204" pitchFamily="34" charset="0"/>
              <a:buChar char="•"/>
            </a:pPr>
            <a:r>
              <a:rPr lang="fr-CA" baseline="0" dirty="0"/>
              <a:t>Les tendons peuvent perdre de leur élasticité, ce qui augmente les risques de blessures aux tendons, aux ligaments et aux muscles</a:t>
            </a:r>
          </a:p>
          <a:p>
            <a:pPr marL="176131" indent="-176131">
              <a:buFont typeface="Arial" panose="020B0604020202020204" pitchFamily="34" charset="0"/>
              <a:buChar char="•"/>
            </a:pPr>
            <a:r>
              <a:rPr lang="fr-CA" baseline="0" dirty="0"/>
              <a:t>Les os peuvent cesser de croître chez les personnes qui grandissent encore</a:t>
            </a:r>
          </a:p>
          <a:p>
            <a:pPr marL="176131" indent="-176131">
              <a:buFont typeface="Arial" panose="020B0604020202020204" pitchFamily="34" charset="0"/>
              <a:buChar char="•"/>
            </a:pPr>
            <a:r>
              <a:rPr lang="fr-CA" baseline="0" dirty="0"/>
              <a:t>Des problèmes cardiovasculaires comme de l’hypertension artérielle, des taux élevés de mauvais cholestérol et de triglycérides et une baisse du bon cholestérol, ainsi que des problèmes de coagulation peuvent survenir</a:t>
            </a:r>
          </a:p>
          <a:p>
            <a:pPr marL="176131" indent="-176131">
              <a:buFont typeface="Arial" panose="020B0604020202020204" pitchFamily="34" charset="0"/>
              <a:buChar char="•"/>
            </a:pPr>
            <a:r>
              <a:rPr lang="fr-CA" baseline="0" dirty="0"/>
              <a:t>Les risques de kystes biliaires, de cancer du foie et de jaunisse augmentent</a:t>
            </a:r>
          </a:p>
          <a:p>
            <a:endParaRPr lang="fr-CA" baseline="0" dirty="0"/>
          </a:p>
          <a:p>
            <a:r>
              <a:rPr lang="fr-CA" u="sng" baseline="0" dirty="0"/>
              <a:t>Psychologique</a:t>
            </a:r>
          </a:p>
          <a:p>
            <a:pPr marL="176131" indent="-176131">
              <a:buFont typeface="Arial" panose="020B0604020202020204" pitchFamily="34" charset="0"/>
              <a:buChar char="•"/>
            </a:pPr>
            <a:r>
              <a:rPr lang="fr-CA" baseline="0" dirty="0"/>
              <a:t>La « rage hormonale » est la plus commune et se manifeste avec un comportement agressif, colérique et hostile et même violent</a:t>
            </a:r>
          </a:p>
          <a:p>
            <a:pPr marL="176131" indent="-176131">
              <a:buFont typeface="Arial" panose="020B0604020202020204" pitchFamily="34" charset="0"/>
              <a:buChar char="•"/>
            </a:pPr>
            <a:r>
              <a:rPr lang="fr-CA" baseline="0" dirty="0"/>
              <a:t>Impression d’être invincible, ce qui peut engendrer un comportement irréfléchi et de mauvaises prises de décisions</a:t>
            </a:r>
          </a:p>
          <a:p>
            <a:pPr marL="176131" indent="-176131">
              <a:buFont typeface="Arial" panose="020B0604020202020204" pitchFamily="34" charset="0"/>
              <a:buChar char="•"/>
            </a:pPr>
            <a:r>
              <a:rPr lang="fr-CA" baseline="0" dirty="0"/>
              <a:t>D’autres peuvent se sentir constamment inquiet, se sentir incompétents, avoir des sautes d’humeur importantes, être très irritables et observer une diminution de la libido</a:t>
            </a:r>
          </a:p>
          <a:p>
            <a:pPr marL="176131" indent="-176131">
              <a:buFont typeface="Arial" panose="020B0604020202020204" pitchFamily="34" charset="0"/>
              <a:buChar char="•"/>
            </a:pPr>
            <a:r>
              <a:rPr lang="fr-CA" baseline="0" dirty="0"/>
              <a:t>Peuvent devenir psychologiquement dépendants de leur apparence et de la façon dont ils se sentent.</a:t>
            </a:r>
          </a:p>
          <a:p>
            <a:pPr marL="176131" indent="-176131">
              <a:buFont typeface="Arial" panose="020B0604020202020204" pitchFamily="34" charset="0"/>
              <a:buChar char="•"/>
            </a:pPr>
            <a:r>
              <a:rPr lang="fr-CA" baseline="0" dirty="0"/>
              <a:t>Peuvent sombrer dans la psychose, une condition psychiatrique grave qui peut comprendre des hallucinations et de la paranoïa</a:t>
            </a:r>
          </a:p>
          <a:p>
            <a:pPr marL="176131" indent="-176131">
              <a:buFont typeface="Arial" panose="020B0604020202020204" pitchFamily="34" charset="0"/>
              <a:buChar char="•"/>
            </a:pPr>
            <a:r>
              <a:rPr lang="fr-CA" baseline="0" dirty="0"/>
              <a:t>Certains peuvent souffrir de dépression quand ils cessent d’utiliser des stéroïdes et devenir suicidaires</a:t>
            </a:r>
          </a:p>
          <a:p>
            <a:pPr marL="176131" indent="-176131">
              <a:buFont typeface="Arial" panose="020B0604020202020204" pitchFamily="34" charset="0"/>
              <a:buChar char="•"/>
            </a:pPr>
            <a:endParaRPr lang="fr-CA" baseline="0" dirty="0"/>
          </a:p>
          <a:p>
            <a:r>
              <a:rPr lang="fr-CA" u="sng" baseline="0" dirty="0"/>
              <a:t>Garçons</a:t>
            </a:r>
          </a:p>
          <a:p>
            <a:pPr marL="176131" indent="-176131">
              <a:buFont typeface="Arial" panose="020B0604020202020204" pitchFamily="34" charset="0"/>
              <a:buChar char="•"/>
            </a:pPr>
            <a:r>
              <a:rPr lang="fr-CA" baseline="0" dirty="0"/>
              <a:t>Croissance des seins (car l’excédent de testostérone peut être transformé en œstradiol et provoquer le développement d’une gynécomastie)</a:t>
            </a:r>
          </a:p>
          <a:p>
            <a:pPr marL="176131" indent="-176131">
              <a:buFont typeface="Arial" panose="020B0604020202020204" pitchFamily="34" charset="0"/>
              <a:buChar char="•"/>
            </a:pPr>
            <a:r>
              <a:rPr lang="fr-CA" baseline="0" dirty="0"/>
              <a:t>Atrophie testiculaire</a:t>
            </a:r>
          </a:p>
          <a:p>
            <a:pPr marL="176131" indent="-176131">
              <a:buFont typeface="Arial" panose="020B0604020202020204" pitchFamily="34" charset="0"/>
              <a:buChar char="•"/>
            </a:pPr>
            <a:r>
              <a:rPr lang="fr-CA" baseline="0" dirty="0"/>
              <a:t>Faible concentration de spermatozoïdes</a:t>
            </a:r>
          </a:p>
          <a:p>
            <a:pPr marL="176131" indent="-176131">
              <a:buFont typeface="Arial" panose="020B0604020202020204" pitchFamily="34" charset="0"/>
              <a:buChar char="•"/>
            </a:pPr>
            <a:r>
              <a:rPr lang="fr-CA" baseline="0" dirty="0"/>
              <a:t>Impuissance sexuelle ou stérilité</a:t>
            </a:r>
          </a:p>
          <a:p>
            <a:pPr marL="176131" indent="-176131">
              <a:buFont typeface="Arial" panose="020B0604020202020204" pitchFamily="34" charset="0"/>
              <a:buChar char="•"/>
            </a:pPr>
            <a:r>
              <a:rPr lang="fr-CA" baseline="0" dirty="0"/>
              <a:t>Croissance de la prostate</a:t>
            </a:r>
          </a:p>
          <a:p>
            <a:pPr marL="176131" indent="-176131">
              <a:buFont typeface="Arial" panose="020B0604020202020204" pitchFamily="34" charset="0"/>
              <a:buChar char="•"/>
            </a:pPr>
            <a:r>
              <a:rPr lang="fr-CA" baseline="0" dirty="0"/>
              <a:t>Calvitie prématurée</a:t>
            </a:r>
          </a:p>
          <a:p>
            <a:r>
              <a:rPr lang="fr-CA" baseline="0" dirty="0"/>
              <a:t>Certains effets secondaires sont réversibles, mais ce n’est pas garantie que tout </a:t>
            </a:r>
            <a:r>
              <a:rPr lang="fr-CA" baseline="0" dirty="0" err="1"/>
              <a:t>re-fonctionne</a:t>
            </a:r>
            <a:r>
              <a:rPr lang="fr-CA" baseline="0" dirty="0"/>
              <a:t> bien comme avant et nécessitent parfois un traitement substitutif à vie</a:t>
            </a:r>
          </a:p>
          <a:p>
            <a:endParaRPr lang="fr-CA" baseline="0" dirty="0"/>
          </a:p>
          <a:p>
            <a:r>
              <a:rPr lang="fr-CA" u="sng" baseline="0" dirty="0"/>
              <a:t>Filles</a:t>
            </a:r>
          </a:p>
          <a:p>
            <a:r>
              <a:rPr lang="fr-CA" baseline="0" dirty="0"/>
              <a:t>Le taux de testostérone peut être 30 fois plus élevé qu’une fille normale et 2 fois plus élevé qu’un gars normal</a:t>
            </a:r>
          </a:p>
          <a:p>
            <a:pPr marL="176131" indent="-176131">
              <a:buFont typeface="Arial" panose="020B0604020202020204" pitchFamily="34" charset="0"/>
              <a:buChar char="•"/>
            </a:pPr>
            <a:r>
              <a:rPr lang="fr-CA" baseline="0" dirty="0"/>
              <a:t>Poils masculins comme la barbe</a:t>
            </a:r>
          </a:p>
          <a:p>
            <a:pPr marL="176131" indent="-176131">
              <a:buFont typeface="Arial" panose="020B0604020202020204" pitchFamily="34" charset="0"/>
              <a:buChar char="•"/>
            </a:pPr>
            <a:r>
              <a:rPr lang="fr-CA" baseline="0" dirty="0"/>
              <a:t>Calvitie semblable à celle des hommes</a:t>
            </a:r>
          </a:p>
          <a:p>
            <a:pPr marL="176131" indent="-176131">
              <a:buFont typeface="Arial" panose="020B0604020202020204" pitchFamily="34" charset="0"/>
              <a:buChar char="•"/>
            </a:pPr>
            <a:r>
              <a:rPr lang="fr-CA" baseline="0" dirty="0"/>
              <a:t>Voix plus grave</a:t>
            </a:r>
          </a:p>
          <a:p>
            <a:pPr marL="176131" indent="-176131">
              <a:buFont typeface="Arial" panose="020B0604020202020204" pitchFamily="34" charset="0"/>
              <a:buChar char="•"/>
            </a:pPr>
            <a:r>
              <a:rPr lang="fr-CA" baseline="0" dirty="0"/>
              <a:t>Menstruations irrégulières</a:t>
            </a:r>
          </a:p>
          <a:p>
            <a:pPr marL="176131" indent="-176131">
              <a:buFont typeface="Arial" panose="020B0604020202020204" pitchFamily="34" charset="0"/>
              <a:buChar char="•"/>
            </a:pPr>
            <a:r>
              <a:rPr lang="fr-CA" baseline="0" dirty="0"/>
              <a:t>Rétrécissement des seins</a:t>
            </a:r>
          </a:p>
          <a:p>
            <a:pPr marL="176131" indent="-176131">
              <a:buFont typeface="Arial" panose="020B0604020202020204" pitchFamily="34" charset="0"/>
              <a:buChar char="•"/>
            </a:pPr>
            <a:r>
              <a:rPr lang="fr-CA" baseline="0" dirty="0"/>
              <a:t>Grossissement du clitoris</a:t>
            </a:r>
          </a:p>
          <a:p>
            <a:pPr marL="176131" indent="-176131">
              <a:buFont typeface="Arial" panose="020B0604020202020204" pitchFamily="34" charset="0"/>
              <a:buChar char="•"/>
            </a:pPr>
            <a:r>
              <a:rPr lang="fr-CA" baseline="0" dirty="0"/>
              <a:t>Anomalies congénitales potentielles si enceinte</a:t>
            </a:r>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69</a:t>
            </a:fld>
            <a:endParaRPr lang="fr-CA"/>
          </a:p>
        </p:txBody>
      </p:sp>
    </p:spTree>
    <p:extLst>
      <p:ext uri="{BB962C8B-B14F-4D97-AF65-F5344CB8AC3E}">
        <p14:creationId xmlns:p14="http://schemas.microsoft.com/office/powerpoint/2010/main" val="2183397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a:t>
            </a:fld>
            <a:endParaRPr lang="fr-CA"/>
          </a:p>
        </p:txBody>
      </p:sp>
    </p:spTree>
    <p:extLst>
      <p:ext uri="{BB962C8B-B14F-4D97-AF65-F5344CB8AC3E}">
        <p14:creationId xmlns:p14="http://schemas.microsoft.com/office/powerpoint/2010/main" val="22468671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70</a:t>
            </a:fld>
            <a:endParaRPr lang="fr-CA"/>
          </a:p>
        </p:txBody>
      </p:sp>
    </p:spTree>
    <p:extLst>
      <p:ext uri="{BB962C8B-B14F-4D97-AF65-F5344CB8AC3E}">
        <p14:creationId xmlns:p14="http://schemas.microsoft.com/office/powerpoint/2010/main" val="35026619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71</a:t>
            </a:fld>
            <a:endParaRPr lang="fr-CA"/>
          </a:p>
        </p:txBody>
      </p:sp>
    </p:spTree>
    <p:extLst>
      <p:ext uri="{BB962C8B-B14F-4D97-AF65-F5344CB8AC3E}">
        <p14:creationId xmlns:p14="http://schemas.microsoft.com/office/powerpoint/2010/main" val="2924972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Azbody.com</a:t>
            </a:r>
            <a:endParaRPr lang="en-US"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72</a:t>
            </a:fld>
            <a:endParaRPr lang="fr-CA"/>
          </a:p>
        </p:txBody>
      </p:sp>
    </p:spTree>
    <p:extLst>
      <p:ext uri="{BB962C8B-B14F-4D97-AF65-F5344CB8AC3E}">
        <p14:creationId xmlns:p14="http://schemas.microsoft.com/office/powerpoint/2010/main" val="32262252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Guide</a:t>
            </a:r>
            <a:r>
              <a:rPr lang="fr-CA" baseline="0" dirty="0"/>
              <a:t> des compléments alimentaires pour sportifs (2007), </a:t>
            </a:r>
          </a:p>
          <a:p>
            <a:r>
              <a:rPr lang="fr-CA" baseline="0" dirty="0"/>
              <a:t>Azbody.com</a:t>
            </a:r>
          </a:p>
          <a:p>
            <a:r>
              <a:rPr lang="fr-CA" b="1" baseline="0" dirty="0" err="1"/>
              <a:t>Tribulus</a:t>
            </a:r>
            <a:r>
              <a:rPr lang="fr-CA" b="1" baseline="0" dirty="0"/>
              <a:t> : en 1988, </a:t>
            </a:r>
            <a:r>
              <a:rPr lang="fr-CA" b="1" dirty="0"/>
              <a:t>des athlètes bulgares ont prétendu l’avoir utilisé pour booster leurs performances, sauf qu’il s’est avéré que s’était plutôt les stéroïdes qu’ils utilisaient qui étaient efficaces (Oups…)</a:t>
            </a:r>
            <a:endParaRPr lang="en-US"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73</a:t>
            </a:fld>
            <a:endParaRPr lang="fr-CA"/>
          </a:p>
        </p:txBody>
      </p:sp>
    </p:spTree>
    <p:extLst>
      <p:ext uri="{BB962C8B-B14F-4D97-AF65-F5344CB8AC3E}">
        <p14:creationId xmlns:p14="http://schemas.microsoft.com/office/powerpoint/2010/main" val="24524889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Azbody.com, </a:t>
            </a:r>
          </a:p>
          <a:p>
            <a:r>
              <a:rPr lang="fr-CA" dirty="0"/>
              <a:t>Guide des compléments</a:t>
            </a:r>
            <a:r>
              <a:rPr lang="fr-CA" baseline="0" dirty="0"/>
              <a:t> alimentaires pour sportifs (2007)</a:t>
            </a:r>
            <a:endParaRPr lang="fr-CA" dirty="0"/>
          </a:p>
          <a:p>
            <a:r>
              <a:rPr lang="fr-CA" b="1" dirty="0"/>
              <a:t>La première étude concernant</a:t>
            </a:r>
            <a:r>
              <a:rPr lang="fr-CA" b="1" baseline="0" dirty="0"/>
              <a:t> le ZMA a été financée par son créateur (Brilla, 2000) et c’est elle qui a été utilisée pour faire décoller les ventes du produit. Brilla a examiné l’action du ZMA chez des footballeurs américains durant 8 semaines (contre un groupe placébo). Les résultats fût fort surprenants, surtout en ce qui concerne la hausse du niveau de testostérone. Le produit était alors très prometteur… Mais! En 2004, l’étude de </a:t>
            </a:r>
            <a:r>
              <a:rPr lang="fr-CA" b="1" baseline="0" dirty="0" err="1"/>
              <a:t>Wilborn</a:t>
            </a:r>
            <a:r>
              <a:rPr lang="fr-CA" b="1" baseline="0" dirty="0"/>
              <a:t> repris indépendamment une autre étude sur 8 semaines en comparant aussi avec un groupe placebo. Les résultats fût fort différents soit, aucun impact significatif noté. </a:t>
            </a:r>
            <a:r>
              <a:rPr lang="fr-CA" b="0" i="1" baseline="0" dirty="0"/>
              <a:t>(Guide des compléments, p. 69)</a:t>
            </a:r>
            <a:endParaRPr lang="en-US" b="0" i="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74</a:t>
            </a:fld>
            <a:endParaRPr lang="fr-CA"/>
          </a:p>
        </p:txBody>
      </p:sp>
    </p:spTree>
    <p:extLst>
      <p:ext uri="{BB962C8B-B14F-4D97-AF65-F5344CB8AC3E}">
        <p14:creationId xmlns:p14="http://schemas.microsoft.com/office/powerpoint/2010/main" val="35048256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Azbody.com</a:t>
            </a:r>
          </a:p>
          <a:p>
            <a:pPr defTabSz="939363">
              <a:defRPr/>
            </a:pPr>
            <a:r>
              <a:rPr lang="fr-CA" b="1" dirty="0"/>
              <a:t>Les très honnêtes vendeurs, ce sont emparés de cette idée et ont mis en avant des études prouvant que l’acide </a:t>
            </a:r>
            <a:r>
              <a:rPr lang="fr-CA" b="1" dirty="0" err="1"/>
              <a:t>D-aspartique</a:t>
            </a:r>
            <a:r>
              <a:rPr lang="fr-CA" b="1" dirty="0"/>
              <a:t> pouvait avoir un effet modéré sur l’élévation du taux de testostérone dans le corps.</a:t>
            </a:r>
          </a:p>
          <a:p>
            <a:pPr defTabSz="939363">
              <a:defRPr/>
            </a:pPr>
            <a:r>
              <a:rPr lang="fr-CA" b="1" dirty="0"/>
              <a:t>Or, en y regardant de plus près, on se rend compte que l’une des études est faite sur les animaux et que l’autre ne semble concerner que des hommes ayant, à la base, un taux de testostérone anormalement bas.</a:t>
            </a:r>
          </a:p>
          <a:p>
            <a:pPr defTabSz="939363">
              <a:defRPr/>
            </a:pPr>
            <a:r>
              <a:rPr lang="fr-CA" b="1" dirty="0"/>
              <a:t>Une autre étude, plus récente, semble démontrer que sur des hommes, sans problème de testostérone, l’acide </a:t>
            </a:r>
            <a:r>
              <a:rPr lang="fr-CA" b="1" dirty="0" err="1"/>
              <a:t>D-aspartique</a:t>
            </a:r>
            <a:r>
              <a:rPr lang="fr-CA" b="1" dirty="0"/>
              <a:t>, n’a aucun effet.</a:t>
            </a:r>
            <a:endParaRPr lang="en-US" b="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75</a:t>
            </a:fld>
            <a:endParaRPr lang="fr-CA"/>
          </a:p>
        </p:txBody>
      </p:sp>
    </p:spTree>
    <p:extLst>
      <p:ext uri="{BB962C8B-B14F-4D97-AF65-F5344CB8AC3E}">
        <p14:creationId xmlns:p14="http://schemas.microsoft.com/office/powerpoint/2010/main" val="20894411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Azbody.com</a:t>
            </a:r>
            <a:endParaRPr lang="en-US" b="0" i="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76</a:t>
            </a:fld>
            <a:endParaRPr lang="fr-CA"/>
          </a:p>
        </p:txBody>
      </p:sp>
    </p:spTree>
    <p:extLst>
      <p:ext uri="{BB962C8B-B14F-4D97-AF65-F5344CB8AC3E}">
        <p14:creationId xmlns:p14="http://schemas.microsoft.com/office/powerpoint/2010/main" val="19397185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Azbody.com</a:t>
            </a:r>
            <a:endParaRPr lang="en-US" b="0" i="1"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77</a:t>
            </a:fld>
            <a:endParaRPr lang="fr-CA"/>
          </a:p>
        </p:txBody>
      </p:sp>
    </p:spTree>
    <p:extLst>
      <p:ext uri="{BB962C8B-B14F-4D97-AF65-F5344CB8AC3E}">
        <p14:creationId xmlns:p14="http://schemas.microsoft.com/office/powerpoint/2010/main" val="26370993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78</a:t>
            </a:fld>
            <a:endParaRPr lang="fr-CA"/>
          </a:p>
        </p:txBody>
      </p:sp>
    </p:spTree>
    <p:extLst>
      <p:ext uri="{BB962C8B-B14F-4D97-AF65-F5344CB8AC3E}">
        <p14:creationId xmlns:p14="http://schemas.microsoft.com/office/powerpoint/2010/main" val="2335253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79</a:t>
            </a:fld>
            <a:endParaRPr lang="fr-CA"/>
          </a:p>
        </p:txBody>
      </p:sp>
    </p:spTree>
    <p:extLst>
      <p:ext uri="{BB962C8B-B14F-4D97-AF65-F5344CB8AC3E}">
        <p14:creationId xmlns:p14="http://schemas.microsoft.com/office/powerpoint/2010/main" val="244796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http://www.drkin.com/2015/07/14/supplements/</a:t>
            </a:r>
          </a:p>
          <a:p>
            <a:r>
              <a:rPr lang="fr-CA" dirty="0"/>
              <a:t>Guide des compléments alimentaires pour sportifs,</a:t>
            </a:r>
          </a:p>
          <a:p>
            <a:r>
              <a:rPr lang="en-US" dirty="0"/>
              <a:t>http://cces.ca/fr/news/le-rapport-des-inspecteurs-des-aliments-canadiens-reaffirme-le-risque-au-niveau-des-supplements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8</a:t>
            </a:fld>
            <a:endParaRPr lang="fr-CA"/>
          </a:p>
        </p:txBody>
      </p:sp>
    </p:spTree>
    <p:extLst>
      <p:ext uri="{BB962C8B-B14F-4D97-AF65-F5344CB8AC3E}">
        <p14:creationId xmlns:p14="http://schemas.microsoft.com/office/powerpoint/2010/main" val="16313691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990919" y="9673085"/>
            <a:ext cx="3051690" cy="50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97" tIns="49099" rIns="98197" bIns="49099" anchor="b"/>
          <a:lstStyle>
            <a:lvl1pPr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A68B4F55-22D4-4BC9-A2A6-596DB07D6F2A}" type="slidenum">
              <a:rPr lang="en-US" altLang="fr-FR">
                <a:solidFill>
                  <a:schemeClr val="tx2"/>
                </a:solidFill>
              </a:rPr>
              <a:pPr algn="r" eaLnBrk="1" hangingPunct="1">
                <a:spcBef>
                  <a:spcPct val="0"/>
                </a:spcBef>
              </a:pPr>
              <a:t>80</a:t>
            </a:fld>
            <a:endParaRPr lang="en-US" altLang="fr-FR">
              <a:solidFill>
                <a:schemeClr val="tx2"/>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ndParaRPr>
          </a:p>
        </p:txBody>
      </p:sp>
    </p:spTree>
    <p:extLst>
      <p:ext uri="{BB962C8B-B14F-4D97-AF65-F5344CB8AC3E}">
        <p14:creationId xmlns:p14="http://schemas.microsoft.com/office/powerpoint/2010/main" val="14592421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990919" y="9673085"/>
            <a:ext cx="3051690" cy="50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97" tIns="49099" rIns="98197" bIns="49099" anchor="b"/>
          <a:lstStyle>
            <a:lvl1pPr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lgn="l" defTabSz="9302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A68B4F55-22D4-4BC9-A2A6-596DB07D6F2A}" type="slidenum">
              <a:rPr lang="en-US" altLang="fr-FR">
                <a:solidFill>
                  <a:schemeClr val="tx2"/>
                </a:solidFill>
              </a:rPr>
              <a:pPr algn="r" eaLnBrk="1" hangingPunct="1">
                <a:spcBef>
                  <a:spcPct val="0"/>
                </a:spcBef>
              </a:pPr>
              <a:t>81</a:t>
            </a:fld>
            <a:endParaRPr lang="en-US" altLang="fr-FR">
              <a:solidFill>
                <a:schemeClr val="tx2"/>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ndParaRPr>
          </a:p>
        </p:txBody>
      </p:sp>
    </p:spTree>
    <p:extLst>
      <p:ext uri="{BB962C8B-B14F-4D97-AF65-F5344CB8AC3E}">
        <p14:creationId xmlns:p14="http://schemas.microsoft.com/office/powerpoint/2010/main" val="3044036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494821F4-5D26-47B3-8FCE-C2EAE2B881C6}" type="slidenum">
              <a:rPr lang="fr-CA" smtClean="0"/>
              <a:t>9</a:t>
            </a:fld>
            <a:endParaRPr lang="fr-CA"/>
          </a:p>
        </p:txBody>
      </p:sp>
    </p:spTree>
    <p:extLst>
      <p:ext uri="{BB962C8B-B14F-4D97-AF65-F5344CB8AC3E}">
        <p14:creationId xmlns:p14="http://schemas.microsoft.com/office/powerpoint/2010/main" val="336259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4C65AC3-BEA3-4506-BE0D-3D4019E85E88}" type="slidenum">
              <a:rPr lang="fr-CA" smtClean="0"/>
              <a:pPr/>
              <a:t>‹N°›</a:t>
            </a:fld>
            <a:endParaRPr lang="fr-CA"/>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283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8B68D86-EA80-4D2D-8954-6EA03F050AA2}" type="slidenum">
              <a:rPr lang="fr-CA" smtClean="0"/>
              <a:pPr/>
              <a:t>‹N°›</a:t>
            </a:fld>
            <a:endParaRPr lang="fr-CA"/>
          </a:p>
        </p:txBody>
      </p:sp>
    </p:spTree>
    <p:extLst>
      <p:ext uri="{BB962C8B-B14F-4D97-AF65-F5344CB8AC3E}">
        <p14:creationId xmlns:p14="http://schemas.microsoft.com/office/powerpoint/2010/main" val="7516279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5B44B8C-ADAD-4E92-AEA5-2E6214293796}" type="slidenum">
              <a:rPr lang="fr-CA" smtClean="0"/>
              <a:pPr/>
              <a:t>‹N°›</a:t>
            </a:fld>
            <a:endParaRPr lang="fr-CA"/>
          </a:p>
        </p:txBody>
      </p:sp>
    </p:spTree>
    <p:extLst>
      <p:ext uri="{BB962C8B-B14F-4D97-AF65-F5344CB8AC3E}">
        <p14:creationId xmlns:p14="http://schemas.microsoft.com/office/powerpoint/2010/main" val="2450147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712E22A0-2D87-479C-8169-BB4647ED57A1}" type="slidenum">
              <a:rPr lang="fr-CA" smtClean="0"/>
              <a:pPr/>
              <a:t>‹N°›</a:t>
            </a:fld>
            <a:endParaRPr lang="fr-CA"/>
          </a:p>
        </p:txBody>
      </p:sp>
    </p:spTree>
    <p:extLst>
      <p:ext uri="{BB962C8B-B14F-4D97-AF65-F5344CB8AC3E}">
        <p14:creationId xmlns:p14="http://schemas.microsoft.com/office/powerpoint/2010/main" val="3026048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E5BFDCCE-3302-40EF-84B7-7787884A4D2A}" type="slidenum">
              <a:rPr lang="fr-CA" smtClean="0"/>
              <a:pPr/>
              <a:t>‹N°›</a:t>
            </a:fld>
            <a:endParaRPr lang="fr-CA"/>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490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DACFE7F4-C561-4182-913E-32CC55AFFDD4}" type="slidenum">
              <a:rPr lang="fr-CA" smtClean="0"/>
              <a:pPr/>
              <a:t>‹N°›</a:t>
            </a:fld>
            <a:endParaRPr lang="fr-CA"/>
          </a:p>
        </p:txBody>
      </p:sp>
    </p:spTree>
    <p:extLst>
      <p:ext uri="{BB962C8B-B14F-4D97-AF65-F5344CB8AC3E}">
        <p14:creationId xmlns:p14="http://schemas.microsoft.com/office/powerpoint/2010/main" val="2233776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2296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6344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61CAC0CF-66A7-45E4-BECD-D8B416F6C383}" type="slidenum">
              <a:rPr lang="fr-CA" smtClean="0"/>
              <a:pPr/>
              <a:t>‹N°›</a:t>
            </a:fld>
            <a:endParaRPr lang="fr-CA"/>
          </a:p>
        </p:txBody>
      </p:sp>
    </p:spTree>
    <p:extLst>
      <p:ext uri="{BB962C8B-B14F-4D97-AF65-F5344CB8AC3E}">
        <p14:creationId xmlns:p14="http://schemas.microsoft.com/office/powerpoint/2010/main" val="1738668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3DBD4045-1DB3-4D0F-8F26-83B595894882}" type="slidenum">
              <a:rPr lang="fr-CA" smtClean="0"/>
              <a:pPr/>
              <a:t>‹N°›</a:t>
            </a:fld>
            <a:endParaRPr lang="fr-CA"/>
          </a:p>
        </p:txBody>
      </p:sp>
    </p:spTree>
    <p:extLst>
      <p:ext uri="{BB962C8B-B14F-4D97-AF65-F5344CB8AC3E}">
        <p14:creationId xmlns:p14="http://schemas.microsoft.com/office/powerpoint/2010/main" val="14508302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fr-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CA"/>
          </a:p>
        </p:txBody>
      </p:sp>
      <p:sp>
        <p:nvSpPr>
          <p:cNvPr id="9" name="Slide Number Placeholder 8"/>
          <p:cNvSpPr>
            <a:spLocks noGrp="1"/>
          </p:cNvSpPr>
          <p:nvPr>
            <p:ph type="sldNum" sz="quarter" idx="12"/>
          </p:nvPr>
        </p:nvSpPr>
        <p:spPr/>
        <p:txBody>
          <a:bodyPr/>
          <a:lstStyle/>
          <a:p>
            <a:fld id="{99C1A254-0EB9-4DE3-A29F-390004AF86B5}" type="slidenum">
              <a:rPr lang="fr-CA" smtClean="0"/>
              <a:pPr/>
              <a:t>‹N°›</a:t>
            </a:fld>
            <a:endParaRPr lang="fr-CA"/>
          </a:p>
        </p:txBody>
      </p:sp>
    </p:spTree>
    <p:extLst>
      <p:ext uri="{BB962C8B-B14F-4D97-AF65-F5344CB8AC3E}">
        <p14:creationId xmlns:p14="http://schemas.microsoft.com/office/powerpoint/2010/main" val="202384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fr-CA"/>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r-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8D347C-6D32-4DAA-AA24-E9F0C04B447B}" type="slidenum">
              <a:rPr lang="fr-CA" smtClean="0"/>
              <a:pPr/>
              <a:t>‹N°›</a:t>
            </a:fld>
            <a:endParaRPr lang="fr-CA"/>
          </a:p>
        </p:txBody>
      </p:sp>
    </p:spTree>
    <p:extLst>
      <p:ext uri="{BB962C8B-B14F-4D97-AF65-F5344CB8AC3E}">
        <p14:creationId xmlns:p14="http://schemas.microsoft.com/office/powerpoint/2010/main" val="1786459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1EF0A715-D528-4326-A359-706E33812540}" type="slidenum">
              <a:rPr lang="fr-CA" smtClean="0"/>
              <a:pPr/>
              <a:t>‹N°›</a:t>
            </a:fld>
            <a:endParaRPr lang="fr-CA"/>
          </a:p>
        </p:txBody>
      </p:sp>
    </p:spTree>
    <p:extLst>
      <p:ext uri="{BB962C8B-B14F-4D97-AF65-F5344CB8AC3E}">
        <p14:creationId xmlns:p14="http://schemas.microsoft.com/office/powerpoint/2010/main" val="3450157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fr-CA"/>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CA"/>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91CBE31-F8BC-4B43-9ADD-14958EA7E7AA}" type="slidenum">
              <a:rPr lang="fr-CA" smtClean="0"/>
              <a:pPr/>
              <a:t>‹N°›</a:t>
            </a:fld>
            <a:endParaRPr lang="fr-CA"/>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7058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8.xml"/><Relationship Id="rId7" Type="http://schemas.openxmlformats.org/officeDocument/2006/relationships/image" Target="../media/image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11.xml"/><Relationship Id="rId5" Type="http://schemas.openxmlformats.org/officeDocument/2006/relationships/slideLayout" Target="../slideLayouts/slideLayout9.xml"/><Relationship Id="rId4" Type="http://schemas.openxmlformats.org/officeDocument/2006/relationships/tags" Target="../tags/tag19.xml"/><Relationship Id="rId9" Type="http://schemas.openxmlformats.org/officeDocument/2006/relationships/image" Target="../media/image9.jp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13.png"/><Relationship Id="rId3" Type="http://schemas.openxmlformats.org/officeDocument/2006/relationships/tags" Target="../tags/tag22.xml"/><Relationship Id="rId7" Type="http://schemas.openxmlformats.org/officeDocument/2006/relationships/slideLayout" Target="../slideLayouts/slideLayout9.xml"/><Relationship Id="rId12" Type="http://schemas.openxmlformats.org/officeDocument/2006/relationships/image" Target="../media/image12.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microsoft.com/office/2007/relationships/hdphoto" Target="../media/hdphoto1.wdp"/><Relationship Id="rId5" Type="http://schemas.openxmlformats.org/officeDocument/2006/relationships/tags" Target="../tags/tag24.xml"/><Relationship Id="rId10" Type="http://schemas.openxmlformats.org/officeDocument/2006/relationships/image" Target="../media/image11.png"/><Relationship Id="rId4" Type="http://schemas.openxmlformats.org/officeDocument/2006/relationships/tags" Target="../tags/tag23.xml"/><Relationship Id="rId9" Type="http://schemas.openxmlformats.org/officeDocument/2006/relationships/image" Target="../media/image10.pn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2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7.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0.xml"/><Relationship Id="rId7" Type="http://schemas.openxmlformats.org/officeDocument/2006/relationships/image" Target="../media/image1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5.xml"/><Relationship Id="rId5" Type="http://schemas.openxmlformats.org/officeDocument/2006/relationships/slideLayout" Target="../slideLayouts/slideLayout9.xml"/><Relationship Id="rId4" Type="http://schemas.openxmlformats.org/officeDocument/2006/relationships/tags" Target="../tags/tag31.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13" Type="http://schemas.openxmlformats.org/officeDocument/2006/relationships/tags" Target="../tags/tag44.xml"/><Relationship Id="rId18" Type="http://schemas.openxmlformats.org/officeDocument/2006/relationships/tags" Target="../tags/tag49.xml"/><Relationship Id="rId26" Type="http://schemas.openxmlformats.org/officeDocument/2006/relationships/tags" Target="../tags/tag57.xml"/><Relationship Id="rId39" Type="http://schemas.openxmlformats.org/officeDocument/2006/relationships/image" Target="../media/image21.png"/><Relationship Id="rId21" Type="http://schemas.openxmlformats.org/officeDocument/2006/relationships/tags" Target="../tags/tag52.xml"/><Relationship Id="rId34" Type="http://schemas.openxmlformats.org/officeDocument/2006/relationships/notesSlide" Target="../notesSlides/notesSlide16.xml"/><Relationship Id="rId42" Type="http://schemas.openxmlformats.org/officeDocument/2006/relationships/image" Target="../media/image24.png"/><Relationship Id="rId47" Type="http://schemas.openxmlformats.org/officeDocument/2006/relationships/image" Target="../media/image29.png"/><Relationship Id="rId50" Type="http://schemas.openxmlformats.org/officeDocument/2006/relationships/image" Target="../media/image32.png"/><Relationship Id="rId7" Type="http://schemas.openxmlformats.org/officeDocument/2006/relationships/tags" Target="../tags/tag38.xml"/><Relationship Id="rId2" Type="http://schemas.openxmlformats.org/officeDocument/2006/relationships/tags" Target="../tags/tag33.xml"/><Relationship Id="rId16" Type="http://schemas.openxmlformats.org/officeDocument/2006/relationships/tags" Target="../tags/tag47.xml"/><Relationship Id="rId29" Type="http://schemas.openxmlformats.org/officeDocument/2006/relationships/tags" Target="../tags/tag60.xml"/><Relationship Id="rId11" Type="http://schemas.openxmlformats.org/officeDocument/2006/relationships/tags" Target="../tags/tag42.xml"/><Relationship Id="rId24" Type="http://schemas.openxmlformats.org/officeDocument/2006/relationships/tags" Target="../tags/tag55.xml"/><Relationship Id="rId32" Type="http://schemas.openxmlformats.org/officeDocument/2006/relationships/tags" Target="../tags/tag63.xml"/><Relationship Id="rId37" Type="http://schemas.openxmlformats.org/officeDocument/2006/relationships/image" Target="../media/image20.png"/><Relationship Id="rId40" Type="http://schemas.openxmlformats.org/officeDocument/2006/relationships/image" Target="../media/image22.jpeg"/><Relationship Id="rId45" Type="http://schemas.openxmlformats.org/officeDocument/2006/relationships/image" Target="../media/image27.png"/><Relationship Id="rId53" Type="http://schemas.openxmlformats.org/officeDocument/2006/relationships/image" Target="../media/image35.png"/><Relationship Id="rId5" Type="http://schemas.openxmlformats.org/officeDocument/2006/relationships/tags" Target="../tags/tag36.xml"/><Relationship Id="rId10" Type="http://schemas.openxmlformats.org/officeDocument/2006/relationships/tags" Target="../tags/tag41.xml"/><Relationship Id="rId19" Type="http://schemas.openxmlformats.org/officeDocument/2006/relationships/tags" Target="../tags/tag50.xml"/><Relationship Id="rId31" Type="http://schemas.openxmlformats.org/officeDocument/2006/relationships/tags" Target="../tags/tag62.xml"/><Relationship Id="rId44" Type="http://schemas.openxmlformats.org/officeDocument/2006/relationships/image" Target="../media/image26.png"/><Relationship Id="rId52" Type="http://schemas.openxmlformats.org/officeDocument/2006/relationships/image" Target="../media/image34.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 Id="rId22" Type="http://schemas.openxmlformats.org/officeDocument/2006/relationships/tags" Target="../tags/tag53.xml"/><Relationship Id="rId27" Type="http://schemas.openxmlformats.org/officeDocument/2006/relationships/tags" Target="../tags/tag58.xml"/><Relationship Id="rId30" Type="http://schemas.openxmlformats.org/officeDocument/2006/relationships/tags" Target="../tags/tag61.xml"/><Relationship Id="rId35" Type="http://schemas.openxmlformats.org/officeDocument/2006/relationships/hyperlink" Target="https://www.google.ca/url?sa=i&amp;rct=j&amp;q=&amp;esrc=s&amp;source=images&amp;cd=&amp;cad=rja&amp;uact=8&amp;ved=0ahUKEwi54JGEgP3MAhUFET4KHZjPAcgQjRwIBw&amp;url=http://afoqtguide.com/wordpress/2016/01/04/digestive-system-illustration/&amp;bvm=bv.123325700,d.cWw&amp;psig=AFQjCNHMbp6BhdM5DHvUkcaY89z1IMwUzQ&amp;ust=1464532752736199" TargetMode="External"/><Relationship Id="rId43" Type="http://schemas.openxmlformats.org/officeDocument/2006/relationships/image" Target="../media/image25.png"/><Relationship Id="rId48" Type="http://schemas.openxmlformats.org/officeDocument/2006/relationships/image" Target="../media/image30.png"/><Relationship Id="rId8" Type="http://schemas.openxmlformats.org/officeDocument/2006/relationships/tags" Target="../tags/tag39.xml"/><Relationship Id="rId51" Type="http://schemas.openxmlformats.org/officeDocument/2006/relationships/image" Target="../media/image33.png"/><Relationship Id="rId3" Type="http://schemas.openxmlformats.org/officeDocument/2006/relationships/tags" Target="../tags/tag34.xml"/><Relationship Id="rId12" Type="http://schemas.openxmlformats.org/officeDocument/2006/relationships/tags" Target="../tags/tag43.xml"/><Relationship Id="rId17" Type="http://schemas.openxmlformats.org/officeDocument/2006/relationships/tags" Target="../tags/tag48.xml"/><Relationship Id="rId25" Type="http://schemas.openxmlformats.org/officeDocument/2006/relationships/tags" Target="../tags/tag56.xml"/><Relationship Id="rId33" Type="http://schemas.openxmlformats.org/officeDocument/2006/relationships/slideLayout" Target="../slideLayouts/slideLayout9.xml"/><Relationship Id="rId38" Type="http://schemas.microsoft.com/office/2007/relationships/hdphoto" Target="../media/hdphoto2.wdp"/><Relationship Id="rId46" Type="http://schemas.openxmlformats.org/officeDocument/2006/relationships/image" Target="../media/image28.png"/><Relationship Id="rId20" Type="http://schemas.openxmlformats.org/officeDocument/2006/relationships/tags" Target="../tags/tag51.xml"/><Relationship Id="rId41" Type="http://schemas.openxmlformats.org/officeDocument/2006/relationships/image" Target="../media/image23.png"/><Relationship Id="rId1" Type="http://schemas.openxmlformats.org/officeDocument/2006/relationships/tags" Target="../tags/tag32.xml"/><Relationship Id="rId6" Type="http://schemas.openxmlformats.org/officeDocument/2006/relationships/tags" Target="../tags/tag37.xml"/><Relationship Id="rId15" Type="http://schemas.openxmlformats.org/officeDocument/2006/relationships/tags" Target="../tags/tag46.xml"/><Relationship Id="rId23" Type="http://schemas.openxmlformats.org/officeDocument/2006/relationships/tags" Target="../tags/tag54.xml"/><Relationship Id="rId28" Type="http://schemas.openxmlformats.org/officeDocument/2006/relationships/tags" Target="../tags/tag59.xml"/><Relationship Id="rId36" Type="http://schemas.openxmlformats.org/officeDocument/2006/relationships/image" Target="../media/image19.jpeg"/><Relationship Id="rId4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6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6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66.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6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1.xml"/><Relationship Id="rId7" Type="http://schemas.openxmlformats.org/officeDocument/2006/relationships/diagramColors" Target="../diagrams/colors1.xml"/><Relationship Id="rId2" Type="http://schemas.openxmlformats.org/officeDocument/2006/relationships/slideLayout" Target="../slideLayouts/slideLayout9.xml"/><Relationship Id="rId1" Type="http://schemas.openxmlformats.org/officeDocument/2006/relationships/tags" Target="../tags/tag6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notesSlide" Target="../notesSlides/notesSlide22.xml"/><Relationship Id="rId4"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72.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75.xml"/><Relationship Id="rId7" Type="http://schemas.openxmlformats.org/officeDocument/2006/relationships/tags" Target="../tags/tag79.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39.png"/><Relationship Id="rId5" Type="http://schemas.openxmlformats.org/officeDocument/2006/relationships/tags" Target="../tags/tag77.xml"/><Relationship Id="rId10" Type="http://schemas.openxmlformats.org/officeDocument/2006/relationships/image" Target="../media/image38.png"/><Relationship Id="rId4" Type="http://schemas.openxmlformats.org/officeDocument/2006/relationships/tags" Target="../tags/tag76.xml"/><Relationship Id="rId9"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4.xml"/><Relationship Id="rId7" Type="http://schemas.openxmlformats.org/officeDocument/2006/relationships/tags" Target="../tags/tag8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41.png"/><Relationship Id="rId5" Type="http://schemas.openxmlformats.org/officeDocument/2006/relationships/tags" Target="../tags/tag86.xml"/><Relationship Id="rId10" Type="http://schemas.openxmlformats.org/officeDocument/2006/relationships/image" Target="../media/image40.png"/><Relationship Id="rId4" Type="http://schemas.openxmlformats.org/officeDocument/2006/relationships/tags" Target="../tags/tag85.xml"/><Relationship Id="rId9"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4.jpeg"/><Relationship Id="rId2" Type="http://schemas.openxmlformats.org/officeDocument/2006/relationships/slideLayout" Target="../slideLayouts/slideLayout4.xml"/><Relationship Id="rId1" Type="http://schemas.openxmlformats.org/officeDocument/2006/relationships/tags" Target="../tags/tag91.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9.xml"/><Relationship Id="rId7" Type="http://schemas.openxmlformats.org/officeDocument/2006/relationships/image" Target="../media/image48.png"/><Relationship Id="rId2" Type="http://schemas.openxmlformats.org/officeDocument/2006/relationships/slideLayout" Target="../slideLayouts/slideLayout9.xml"/><Relationship Id="rId1" Type="http://schemas.openxmlformats.org/officeDocument/2006/relationships/tags" Target="../tags/tag9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93.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94.xml"/><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95.xml"/><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96.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tags" Target="../tags/tag109.xml"/><Relationship Id="rId18" Type="http://schemas.openxmlformats.org/officeDocument/2006/relationships/image" Target="../media/image20.png"/><Relationship Id="rId26" Type="http://schemas.openxmlformats.org/officeDocument/2006/relationships/image" Target="../media/image60.png"/><Relationship Id="rId3" Type="http://schemas.openxmlformats.org/officeDocument/2006/relationships/tags" Target="../tags/tag99.xml"/><Relationship Id="rId21" Type="http://schemas.openxmlformats.org/officeDocument/2006/relationships/image" Target="../media/image57.png"/><Relationship Id="rId7" Type="http://schemas.openxmlformats.org/officeDocument/2006/relationships/tags" Target="../tags/tag103.xml"/><Relationship Id="rId12" Type="http://schemas.openxmlformats.org/officeDocument/2006/relationships/tags" Target="../tags/tag108.xml"/><Relationship Id="rId17" Type="http://schemas.openxmlformats.org/officeDocument/2006/relationships/image" Target="../media/image55.png"/><Relationship Id="rId25" Type="http://schemas.openxmlformats.org/officeDocument/2006/relationships/image" Target="../media/image59.png"/><Relationship Id="rId2" Type="http://schemas.openxmlformats.org/officeDocument/2006/relationships/tags" Target="../tags/tag98.xml"/><Relationship Id="rId16" Type="http://schemas.openxmlformats.org/officeDocument/2006/relationships/image" Target="../media/image54.png"/><Relationship Id="rId20" Type="http://schemas.openxmlformats.org/officeDocument/2006/relationships/image" Target="../media/image56.png"/><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24" Type="http://schemas.microsoft.com/office/2007/relationships/hdphoto" Target="../media/hdphoto5.wdp"/><Relationship Id="rId5" Type="http://schemas.openxmlformats.org/officeDocument/2006/relationships/tags" Target="../tags/tag101.xml"/><Relationship Id="rId15" Type="http://schemas.openxmlformats.org/officeDocument/2006/relationships/notesSlide" Target="../notesSlides/notesSlide35.xml"/><Relationship Id="rId23" Type="http://schemas.openxmlformats.org/officeDocument/2006/relationships/image" Target="../media/image58.png"/><Relationship Id="rId10" Type="http://schemas.openxmlformats.org/officeDocument/2006/relationships/tags" Target="../tags/tag106.xml"/><Relationship Id="rId19" Type="http://schemas.microsoft.com/office/2007/relationships/hdphoto" Target="../media/hdphoto2.wdp"/><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slideLayout" Target="../slideLayouts/slideLayout9.xml"/><Relationship Id="rId22"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11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111.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12.xml"/><Relationship Id="rId4" Type="http://schemas.openxmlformats.org/officeDocument/2006/relationships/image" Target="../media/image62.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1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11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11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11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9.xml"/><Relationship Id="rId1" Type="http://schemas.openxmlformats.org/officeDocument/2006/relationships/tags" Target="../tags/tag11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6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xml"/><Relationship Id="rId1" Type="http://schemas.openxmlformats.org/officeDocument/2006/relationships/tags" Target="../tags/tag12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9.xml"/><Relationship Id="rId1" Type="http://schemas.openxmlformats.org/officeDocument/2006/relationships/tags" Target="../tags/tag12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12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66.jp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tags" Target="../tags/tag127.xml"/></Relationships>
</file>

<file path=ppt/slides/_rels/slide51.xml.rels><?xml version="1.0" encoding="UTF-8" standalone="yes"?>
<Relationships xmlns="http://schemas.openxmlformats.org/package/2006/relationships"><Relationship Id="rId3" Type="http://schemas.openxmlformats.org/officeDocument/2006/relationships/tags" Target="../tags/tag130.xml"/><Relationship Id="rId7" Type="http://schemas.openxmlformats.org/officeDocument/2006/relationships/image" Target="../media/image68.jpg"/><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67.jpg"/><Relationship Id="rId5" Type="http://schemas.openxmlformats.org/officeDocument/2006/relationships/notesSlide" Target="../notesSlides/notesSlide51.xml"/><Relationship Id="rId4"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69.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70.jp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7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tags" Target="../tags/tag139.xml"/><Relationship Id="rId7" Type="http://schemas.openxmlformats.org/officeDocument/2006/relationships/image" Target="../media/image72.jp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notesSlide" Target="../notesSlides/notesSlide55.xml"/><Relationship Id="rId5" Type="http://schemas.openxmlformats.org/officeDocument/2006/relationships/slideLayout" Target="../slideLayouts/slideLayout4.xml"/><Relationship Id="rId4" Type="http://schemas.openxmlformats.org/officeDocument/2006/relationships/tags" Target="../tags/tag14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42.xml"/><Relationship Id="rId1" Type="http://schemas.openxmlformats.org/officeDocument/2006/relationships/tags" Target="../tags/tag141.xml"/><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145.xml"/><Relationship Id="rId7" Type="http://schemas.openxmlformats.org/officeDocument/2006/relationships/image" Target="../media/image74.pn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notesSlide" Target="../notesSlides/notesSlide57.xml"/><Relationship Id="rId5" Type="http://schemas.openxmlformats.org/officeDocument/2006/relationships/slideLayout" Target="../slideLayouts/slideLayout4.xml"/><Relationship Id="rId4" Type="http://schemas.openxmlformats.org/officeDocument/2006/relationships/tags" Target="../tags/tag14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147.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xml"/><Relationship Id="rId1" Type="http://schemas.openxmlformats.org/officeDocument/2006/relationships/tags" Target="../tags/tag1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9.xml"/><Relationship Id="rId1" Type="http://schemas.openxmlformats.org/officeDocument/2006/relationships/tags" Target="../tags/tag14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15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xml"/><Relationship Id="rId1" Type="http://schemas.openxmlformats.org/officeDocument/2006/relationships/tags" Target="../tags/tag15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152.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9.xml"/><Relationship Id="rId1" Type="http://schemas.openxmlformats.org/officeDocument/2006/relationships/tags" Target="../tags/tag153.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154.xml"/><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xml"/><Relationship Id="rId1" Type="http://schemas.openxmlformats.org/officeDocument/2006/relationships/tags" Target="../tags/tag15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9.xml"/><Relationship Id="rId1" Type="http://schemas.openxmlformats.org/officeDocument/2006/relationships/tags" Target="../tags/tag15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9.xml"/><Relationship Id="rId1" Type="http://schemas.openxmlformats.org/officeDocument/2006/relationships/tags" Target="../tags/tag15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9.xml"/><Relationship Id="rId1" Type="http://schemas.openxmlformats.org/officeDocument/2006/relationships/tags" Target="../tags/tag158.xml"/><Relationship Id="rId4" Type="http://schemas.openxmlformats.org/officeDocument/2006/relationships/image" Target="../media/image79.jpg"/></Relationships>
</file>

<file path=ppt/slides/_rels/slide7.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image" Target="../media/image81.jp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80.png"/><Relationship Id="rId5" Type="http://schemas.openxmlformats.org/officeDocument/2006/relationships/notesSlide" Target="../notesSlides/notesSlide70.xml"/><Relationship Id="rId4"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164.xml"/><Relationship Id="rId7" Type="http://schemas.openxmlformats.org/officeDocument/2006/relationships/image" Target="../media/image82.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notesSlide" Target="../notesSlides/notesSlide71.xml"/><Relationship Id="rId5" Type="http://schemas.openxmlformats.org/officeDocument/2006/relationships/slideLayout" Target="../slideLayouts/slideLayout4.xml"/><Relationship Id="rId4" Type="http://schemas.openxmlformats.org/officeDocument/2006/relationships/tags" Target="../tags/tag165.xml"/><Relationship Id="rId9"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9.xml"/><Relationship Id="rId1" Type="http://schemas.openxmlformats.org/officeDocument/2006/relationships/tags" Target="../tags/tag166.xml"/></Relationships>
</file>

<file path=ppt/slides/_rels/slide73.xml.rels><?xml version="1.0" encoding="UTF-8" standalone="yes"?>
<Relationships xmlns="http://schemas.openxmlformats.org/package/2006/relationships"><Relationship Id="rId3" Type="http://schemas.openxmlformats.org/officeDocument/2006/relationships/tags" Target="../tags/tag169.xml"/><Relationship Id="rId7" Type="http://schemas.openxmlformats.org/officeDocument/2006/relationships/image" Target="../media/image86.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85.png"/><Relationship Id="rId5" Type="http://schemas.openxmlformats.org/officeDocument/2006/relationships/notesSlide" Target="../notesSlides/notesSlide73.xml"/><Relationship Id="rId4"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87.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88.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176.xml"/><Relationship Id="rId7" Type="http://schemas.openxmlformats.org/officeDocument/2006/relationships/notesSlide" Target="../notesSlides/notesSlide76.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slideLayout" Target="../slideLayouts/slideLayout9.xml"/><Relationship Id="rId11" Type="http://schemas.openxmlformats.org/officeDocument/2006/relationships/image" Target="../media/image92.png"/><Relationship Id="rId5" Type="http://schemas.openxmlformats.org/officeDocument/2006/relationships/tags" Target="../tags/tag178.xml"/><Relationship Id="rId10" Type="http://schemas.openxmlformats.org/officeDocument/2006/relationships/image" Target="../media/image91.png"/><Relationship Id="rId4" Type="http://schemas.openxmlformats.org/officeDocument/2006/relationships/tags" Target="../tags/tag177.xml"/><Relationship Id="rId9"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9.xml"/><Relationship Id="rId1" Type="http://schemas.openxmlformats.org/officeDocument/2006/relationships/tags" Target="../tags/tag17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9.xml"/><Relationship Id="rId1" Type="http://schemas.openxmlformats.org/officeDocument/2006/relationships/tags" Target="../tags/tag180.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tags" Target="../tags/tag181.xml"/><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6.gif"/></Relationships>
</file>

<file path=ppt/slides/_rels/slide80.xml.rels><?xml version="1.0" encoding="UTF-8" standalone="yes"?>
<Relationships xmlns="http://schemas.openxmlformats.org/package/2006/relationships"><Relationship Id="rId3" Type="http://schemas.openxmlformats.org/officeDocument/2006/relationships/tags" Target="../tags/tag184.xml"/><Relationship Id="rId7" Type="http://schemas.openxmlformats.org/officeDocument/2006/relationships/hyperlink" Target="http://www.aspq.org/uploads/pdf/565cac833208fappel-a-l-action_2015-11-30.pdf" TargetMode="Externa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notesSlide" Target="../notesSlides/notesSlide80.xml"/><Relationship Id="rId5" Type="http://schemas.openxmlformats.org/officeDocument/2006/relationships/slideLayout" Target="../slideLayouts/slideLayout7.xml"/><Relationship Id="rId4" Type="http://schemas.openxmlformats.org/officeDocument/2006/relationships/tags" Target="../tags/tag185.xml"/></Relationships>
</file>

<file path=ppt/slides/_rels/slide81.xml.rels><?xml version="1.0" encoding="UTF-8" standalone="yes"?>
<Relationships xmlns="http://schemas.openxmlformats.org/package/2006/relationships"><Relationship Id="rId8" Type="http://schemas.openxmlformats.org/officeDocument/2006/relationships/hyperlink" Target="http://www.drkin.com/" TargetMode="External"/><Relationship Id="rId3" Type="http://schemas.openxmlformats.org/officeDocument/2006/relationships/tags" Target="../tags/tag188.xml"/><Relationship Id="rId7" Type="http://schemas.openxmlformats.org/officeDocument/2006/relationships/hyperlink" Target="http://lemedecinduquebec.org/" TargetMode="Externa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notesSlide" Target="../notesSlides/notesSlide81.xml"/><Relationship Id="rId5" Type="http://schemas.openxmlformats.org/officeDocument/2006/relationships/slideLayout" Target="../slideLayouts/slideLayout7.xml"/><Relationship Id="rId4" Type="http://schemas.openxmlformats.org/officeDocument/2006/relationships/tags" Target="../tags/tag189.xml"/><Relationship Id="rId9" Type="http://schemas.openxmlformats.org/officeDocument/2006/relationships/hyperlink" Target="http://www.okidosport-nutrition.com/calculateur-proteine-musculation-endurance,fr,8,153.cfm"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D692059-26A8-4220-B53A-966F2102C3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571" b="-14021"/>
          <a:stretch/>
        </p:blipFill>
        <p:spPr>
          <a:xfrm>
            <a:off x="1619672" y="1844824"/>
            <a:ext cx="7524328" cy="4941168"/>
          </a:xfrm>
          <a:prstGeom prst="rect">
            <a:avLst/>
          </a:prstGeom>
        </p:spPr>
      </p:pic>
      <p:sp>
        <p:nvSpPr>
          <p:cNvPr id="9" name="Rectangle 8">
            <a:extLst>
              <a:ext uri="{FF2B5EF4-FFF2-40B4-BE49-F238E27FC236}">
                <a16:creationId xmlns:a16="http://schemas.microsoft.com/office/drawing/2014/main" id="{0E0366D2-B6BF-494B-B3CE-063F6E04F2EC}"/>
              </a:ext>
            </a:extLst>
          </p:cNvPr>
          <p:cNvSpPr/>
          <p:nvPr/>
        </p:nvSpPr>
        <p:spPr>
          <a:xfrm>
            <a:off x="1619672" y="4941251"/>
            <a:ext cx="7524328" cy="191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64BEA87C-FD1D-4ED7-9AEE-3950711C62DF}"/>
              </a:ext>
            </a:extLst>
          </p:cNvPr>
          <p:cNvSpPr/>
          <p:nvPr/>
        </p:nvSpPr>
        <p:spPr>
          <a:xfrm rot="21399192">
            <a:off x="1669143" y="4678496"/>
            <a:ext cx="7596517" cy="191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52" name="Rectangle 4"/>
          <p:cNvSpPr>
            <a:spLocks noGrp="1" noChangeArrowheads="1"/>
          </p:cNvSpPr>
          <p:nvPr>
            <p:ph type="subTitle" idx="1"/>
            <p:custDataLst>
              <p:tags r:id="rId1"/>
            </p:custDataLst>
          </p:nvPr>
        </p:nvSpPr>
        <p:spPr>
          <a:xfrm>
            <a:off x="1835695" y="5373216"/>
            <a:ext cx="6696745" cy="983680"/>
          </a:xfrm>
        </p:spPr>
        <p:txBody>
          <a:bodyPr>
            <a:normAutofit/>
          </a:bodyPr>
          <a:lstStyle/>
          <a:p>
            <a:pPr>
              <a:spcBef>
                <a:spcPts val="600"/>
              </a:spcBef>
            </a:pPr>
            <a:r>
              <a:rPr lang="fr-CA" sz="1200" cap="none" dirty="0">
                <a:solidFill>
                  <a:schemeClr val="tx1"/>
                </a:solidFill>
                <a:cs typeface="Arial" panose="020B0604020202020204" pitchFamily="34" charset="0"/>
              </a:rPr>
              <a:t>Valérie Chouinard inf., B.Sc.inf.</a:t>
            </a:r>
          </a:p>
          <a:p>
            <a:pPr>
              <a:spcBef>
                <a:spcPts val="600"/>
              </a:spcBef>
            </a:pPr>
            <a:r>
              <a:rPr lang="fr-CA" sz="1200" cap="none" dirty="0" err="1">
                <a:solidFill>
                  <a:schemeClr val="tx1"/>
                </a:solidFill>
                <a:cs typeface="Arial" panose="020B0604020202020204" pitchFamily="34" charset="0"/>
              </a:rPr>
              <a:t>Josyanne</a:t>
            </a:r>
            <a:r>
              <a:rPr lang="fr-CA" sz="1200" cap="none" dirty="0">
                <a:solidFill>
                  <a:schemeClr val="tx1"/>
                </a:solidFill>
                <a:cs typeface="Arial" panose="020B0604020202020204" pitchFamily="34" charset="0"/>
              </a:rPr>
              <a:t> </a:t>
            </a:r>
            <a:r>
              <a:rPr lang="fr-CA" sz="1200" cap="none" dirty="0" err="1">
                <a:solidFill>
                  <a:schemeClr val="tx1"/>
                </a:solidFill>
                <a:cs typeface="Arial" panose="020B0604020202020204" pitchFamily="34" charset="0"/>
              </a:rPr>
              <a:t>Lebuis</a:t>
            </a:r>
            <a:r>
              <a:rPr lang="fr-CA" sz="1200" cap="none" dirty="0">
                <a:solidFill>
                  <a:schemeClr val="tx1"/>
                </a:solidFill>
                <a:cs typeface="Arial" panose="020B0604020202020204" pitchFamily="34" charset="0"/>
              </a:rPr>
              <a:t> inf., B.Sc.inf.</a:t>
            </a:r>
          </a:p>
          <a:p>
            <a:pPr>
              <a:spcBef>
                <a:spcPts val="600"/>
              </a:spcBef>
            </a:pPr>
            <a:r>
              <a:rPr lang="fr-CA" sz="1200" cap="none" dirty="0">
                <a:solidFill>
                  <a:schemeClr val="tx1"/>
                </a:solidFill>
                <a:latin typeface="+mn-lt"/>
                <a:cs typeface="Arial" panose="020B0604020202020204" pitchFamily="34" charset="0"/>
              </a:rPr>
              <a:t>Étudiantes au DESS IPS-PL</a:t>
            </a:r>
          </a:p>
        </p:txBody>
      </p:sp>
      <p:sp>
        <p:nvSpPr>
          <p:cNvPr id="8" name="Rectangle 7">
            <a:extLst>
              <a:ext uri="{FF2B5EF4-FFF2-40B4-BE49-F238E27FC236}">
                <a16:creationId xmlns:a16="http://schemas.microsoft.com/office/drawing/2014/main" id="{643FD694-234B-4479-95E6-56CA6537A82E}"/>
              </a:ext>
            </a:extLst>
          </p:cNvPr>
          <p:cNvSpPr/>
          <p:nvPr/>
        </p:nvSpPr>
        <p:spPr>
          <a:xfrm>
            <a:off x="1619672" y="0"/>
            <a:ext cx="7524328" cy="1912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4">
            <a:extLst>
              <a:ext uri="{FF2B5EF4-FFF2-40B4-BE49-F238E27FC236}">
                <a16:creationId xmlns:a16="http://schemas.microsoft.com/office/drawing/2014/main" id="{AA4159C7-ABC5-4EF4-968F-CB437A9986DF}"/>
              </a:ext>
            </a:extLst>
          </p:cNvPr>
          <p:cNvSpPr txBox="1">
            <a:spLocks noChangeArrowheads="1"/>
          </p:cNvSpPr>
          <p:nvPr>
            <p:custDataLst>
              <p:tags r:id="rId2"/>
            </p:custDataLst>
          </p:nvPr>
        </p:nvSpPr>
        <p:spPr bwMode="auto">
          <a:xfrm>
            <a:off x="1727684" y="451266"/>
            <a:ext cx="7308304"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1600">
                <a:solidFill>
                  <a:schemeClr val="bg1"/>
                </a:solidFill>
                <a:latin typeface="+mn-lt"/>
                <a:ea typeface="+mn-ea"/>
                <a:cs typeface="+mn-cs"/>
              </a:defRPr>
            </a:lvl1pPr>
            <a:lvl2pPr marL="742950" indent="-285750" algn="l" rtl="0" eaLnBrk="1" fontAlgn="base" hangingPunct="1">
              <a:spcBef>
                <a:spcPct val="20000"/>
              </a:spcBef>
              <a:spcAft>
                <a:spcPct val="0"/>
              </a:spcAft>
              <a:buBlip>
                <a:blip r:embed="rId6"/>
              </a:buBlip>
              <a:defRPr sz="20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bg1"/>
                </a:solidFill>
                <a:latin typeface="+mn-lt"/>
                <a:cs typeface="+mn-cs"/>
              </a:defRPr>
            </a:lvl6pPr>
            <a:lvl7pPr marL="2971800" indent="-228600" algn="l" rtl="0" eaLnBrk="1" fontAlgn="base" hangingPunct="1">
              <a:spcBef>
                <a:spcPct val="20000"/>
              </a:spcBef>
              <a:spcAft>
                <a:spcPct val="0"/>
              </a:spcAft>
              <a:buChar char="»"/>
              <a:defRPr sz="2000">
                <a:solidFill>
                  <a:schemeClr val="bg1"/>
                </a:solidFill>
                <a:latin typeface="+mn-lt"/>
                <a:cs typeface="+mn-cs"/>
              </a:defRPr>
            </a:lvl7pPr>
            <a:lvl8pPr marL="3429000" indent="-228600" algn="l" rtl="0" eaLnBrk="1" fontAlgn="base" hangingPunct="1">
              <a:spcBef>
                <a:spcPct val="20000"/>
              </a:spcBef>
              <a:spcAft>
                <a:spcPct val="0"/>
              </a:spcAft>
              <a:buChar char="»"/>
              <a:defRPr sz="2000">
                <a:solidFill>
                  <a:schemeClr val="bg1"/>
                </a:solidFill>
                <a:latin typeface="+mn-lt"/>
                <a:cs typeface="+mn-cs"/>
              </a:defRPr>
            </a:lvl8pPr>
            <a:lvl9pPr marL="3886200" indent="-228600" algn="l" rtl="0" eaLnBrk="1" fontAlgn="base" hangingPunct="1">
              <a:spcBef>
                <a:spcPct val="20000"/>
              </a:spcBef>
              <a:spcAft>
                <a:spcPct val="0"/>
              </a:spcAft>
              <a:buChar char="»"/>
              <a:defRPr sz="2000">
                <a:solidFill>
                  <a:schemeClr val="bg1"/>
                </a:solidFill>
                <a:latin typeface="+mn-lt"/>
                <a:cs typeface="+mn-cs"/>
              </a:defRPr>
            </a:lvl9pPr>
          </a:lstStyle>
          <a:p>
            <a:r>
              <a:rPr lang="fr-FR" sz="4000" b="1" kern="0" dirty="0">
                <a:latin typeface="+mj-lt"/>
                <a:cs typeface="Arial" panose="020B0604020202020204" pitchFamily="34" charset="0"/>
              </a:rPr>
              <a:t>Les suppléments sportifs</a:t>
            </a:r>
            <a:br>
              <a:rPr lang="fr-FR" sz="4000" b="1" kern="0" dirty="0">
                <a:latin typeface="Arial" panose="020B0604020202020204" pitchFamily="34" charset="0"/>
                <a:cs typeface="Arial" panose="020B0604020202020204" pitchFamily="34" charset="0"/>
              </a:rPr>
            </a:br>
            <a:r>
              <a:rPr lang="fr-CA" sz="2000" kern="0" dirty="0">
                <a:latin typeface="+mj-lt"/>
                <a:cs typeface="Arial" panose="020B0604020202020204" pitchFamily="34" charset="0"/>
              </a:rPr>
              <a:t>Et si on y regardait de plus près?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3456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Pourquoi est-ce </a:t>
            </a:r>
            <a:br>
              <a:rPr lang="fr-CA" sz="4000" dirty="0"/>
            </a:br>
            <a:r>
              <a:rPr lang="fr-CA" sz="4000" dirty="0"/>
              <a:t>si facile d’y croire?</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946640" cy="2708434"/>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Les vendeurs sont intelligents et vraiment très bons pour vous convaincre </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On se base davantage sur des croyances qui nous plaisent que sur des éléments mesurables et vérifiables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On a tendance à prendre au passage ce qui nous convient et on ignore le reste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C’est normal, la plupart des gens font ça!</a:t>
            </a:r>
          </a:p>
        </p:txBody>
      </p:sp>
    </p:spTree>
    <p:extLst>
      <p:ext uri="{BB962C8B-B14F-4D97-AF65-F5344CB8AC3E}">
        <p14:creationId xmlns:p14="http://schemas.microsoft.com/office/powerpoint/2010/main" val="151886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45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La base de la base</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946640" cy="400110"/>
          </a:xfrm>
          <a:prstGeom prst="rect">
            <a:avLst/>
          </a:prstGeom>
          <a:noFill/>
        </p:spPr>
        <p:txBody>
          <a:bodyPr wrap="square" rtlCol="0">
            <a:spAutoFit/>
          </a:bodyPr>
          <a:lstStyle/>
          <a:p>
            <a:pPr marL="88900" lvl="0" rtl="0">
              <a:lnSpc>
                <a:spcPct val="100000"/>
              </a:lnSpc>
              <a:spcBef>
                <a:spcPts val="600"/>
              </a:spcBef>
              <a:spcAft>
                <a:spcPts val="600"/>
              </a:spcAft>
              <a:buClr>
                <a:srgbClr val="881811"/>
              </a:buClr>
              <a:buSzPct val="100000"/>
            </a:pPr>
            <a:r>
              <a:rPr lang="fr-CA" sz="2000" dirty="0">
                <a:solidFill>
                  <a:srgbClr val="881811"/>
                </a:solidFill>
                <a:latin typeface="+mj-lt"/>
                <a:ea typeface="PT Sans Narrow"/>
                <a:cs typeface="PT Sans Narrow"/>
                <a:sym typeface="PT Sans Narrow"/>
              </a:rPr>
              <a:t>Les protéines</a:t>
            </a:r>
          </a:p>
        </p:txBody>
      </p:sp>
      <p:pic>
        <p:nvPicPr>
          <p:cNvPr id="6" name="Image 5">
            <a:extLst>
              <a:ext uri="{FF2B5EF4-FFF2-40B4-BE49-F238E27FC236}">
                <a16:creationId xmlns:a16="http://schemas.microsoft.com/office/drawing/2014/main" id="{34CB1EBE-8D3A-4220-B7D2-582F530CD154}"/>
              </a:ext>
            </a:extLst>
          </p:cNvPr>
          <p:cNvPicPr>
            <a:picLocks noChangeAspect="1"/>
          </p:cNvPicPr>
          <p:nvPr>
            <p:custDataLst>
              <p:tags r:id="rId2"/>
            </p:custDataLst>
          </p:nvPr>
        </p:nvPicPr>
        <p:blipFill rotWithShape="1">
          <a:blip r:embed="rId7"/>
          <a:srcRect t="2172"/>
          <a:stretch/>
        </p:blipFill>
        <p:spPr>
          <a:xfrm>
            <a:off x="2749066" y="3189193"/>
            <a:ext cx="4075262" cy="2324439"/>
          </a:xfrm>
          <a:prstGeom prst="rect">
            <a:avLst/>
          </a:prstGeom>
        </p:spPr>
      </p:pic>
      <p:pic>
        <p:nvPicPr>
          <p:cNvPr id="7" name="Image 6">
            <a:extLst>
              <a:ext uri="{FF2B5EF4-FFF2-40B4-BE49-F238E27FC236}">
                <a16:creationId xmlns:a16="http://schemas.microsoft.com/office/drawing/2014/main" id="{B92B537A-04AD-471B-A8C6-A9C58B1C5286}"/>
              </a:ext>
            </a:extLst>
          </p:cNvPr>
          <p:cNvPicPr>
            <a:picLocks noChangeAspect="1"/>
          </p:cNvPicPr>
          <p:nvPr>
            <p:custDataLst>
              <p:tags r:id="rId3"/>
            </p:custDataLst>
          </p:nvPr>
        </p:nvPicPr>
        <p:blipFill>
          <a:blip r:embed="rId8"/>
          <a:stretch>
            <a:fillRect/>
          </a:stretch>
        </p:blipFill>
        <p:spPr>
          <a:xfrm>
            <a:off x="131736" y="2817522"/>
            <a:ext cx="2403498" cy="3067781"/>
          </a:xfrm>
          <a:prstGeom prst="rect">
            <a:avLst/>
          </a:prstGeom>
        </p:spPr>
      </p:pic>
      <p:pic>
        <p:nvPicPr>
          <p:cNvPr id="5" name="Image 4">
            <a:extLst>
              <a:ext uri="{FF2B5EF4-FFF2-40B4-BE49-F238E27FC236}">
                <a16:creationId xmlns:a16="http://schemas.microsoft.com/office/drawing/2014/main" id="{BC63C62A-87BD-4370-A1B4-6E7194148C98}"/>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7038160" y="3411567"/>
            <a:ext cx="1974104" cy="1879690"/>
          </a:xfrm>
          <a:prstGeom prst="rect">
            <a:avLst/>
          </a:prstGeom>
        </p:spPr>
      </p:pic>
    </p:spTree>
    <p:extLst>
      <p:ext uri="{BB962C8B-B14F-4D97-AF65-F5344CB8AC3E}">
        <p14:creationId xmlns:p14="http://schemas.microsoft.com/office/powerpoint/2010/main" val="199236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C751CD8-9461-45EB-8799-8229104A392D}"/>
              </a:ext>
            </a:extLst>
          </p:cNvPr>
          <p:cNvSpPr/>
          <p:nvPr/>
        </p:nvSpPr>
        <p:spPr>
          <a:xfrm>
            <a:off x="0" y="5256948"/>
            <a:ext cx="9144000" cy="125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3024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Une protéine, </a:t>
            </a:r>
            <a:br>
              <a:rPr lang="fr-CA" sz="4000" dirty="0"/>
            </a:br>
            <a:r>
              <a:rPr lang="fr-CA" sz="4000" dirty="0"/>
              <a:t>c’est quoi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8018648" cy="2246769"/>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Composé organique formé de carbone, d’hydrogène, d’oxygène, d’azote et, parfois, de soufre et de phosphore; constituée d’acides aminés unis par des liaisons peptidiques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Il y a des centaines de protéines différentes dans chaque cellule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Certaines protéines sont des </a:t>
            </a:r>
            <a:r>
              <a:rPr lang="fr-CA" sz="2000" b="1" dirty="0">
                <a:solidFill>
                  <a:srgbClr val="881811"/>
                </a:solidFill>
                <a:ea typeface="PT Sans Narrow"/>
                <a:cs typeface="PT Sans Narrow"/>
                <a:sym typeface="PT Sans Narrow"/>
              </a:rPr>
              <a:t>matériaux de structure </a:t>
            </a:r>
            <a:r>
              <a:rPr lang="fr-CA" sz="2000" dirty="0">
                <a:solidFill>
                  <a:srgbClr val="666666"/>
                </a:solidFill>
                <a:ea typeface="PT Sans Narrow"/>
                <a:cs typeface="PT Sans Narrow"/>
                <a:sym typeface="PT Sans Narrow"/>
              </a:rPr>
              <a:t>des cellules, tandis que d’autres assurent des </a:t>
            </a:r>
            <a:r>
              <a:rPr lang="fr-CA" sz="2000" b="1" dirty="0">
                <a:solidFill>
                  <a:srgbClr val="881811"/>
                </a:solidFill>
                <a:ea typeface="PT Sans Narrow"/>
                <a:cs typeface="PT Sans Narrow"/>
                <a:sym typeface="PT Sans Narrow"/>
              </a:rPr>
              <a:t>fonctions biologiques</a:t>
            </a:r>
          </a:p>
        </p:txBody>
      </p:sp>
      <p:pic>
        <p:nvPicPr>
          <p:cNvPr id="5" name="Image 4">
            <a:extLst>
              <a:ext uri="{FF2B5EF4-FFF2-40B4-BE49-F238E27FC236}">
                <a16:creationId xmlns:a16="http://schemas.microsoft.com/office/drawing/2014/main" id="{384FAB58-1C01-4170-A8E7-000A9CE48045}"/>
              </a:ext>
            </a:extLst>
          </p:cNvPr>
          <p:cNvPicPr>
            <a:picLocks noChangeAspect="1"/>
          </p:cNvPicPr>
          <p:nvPr>
            <p:custDataLst>
              <p:tags r:id="rId2"/>
            </p:custDataLst>
          </p:nvPr>
        </p:nvPicPr>
        <p:blipFill>
          <a:blip r:embed="rId9"/>
          <a:stretch>
            <a:fillRect/>
          </a:stretch>
        </p:blipFill>
        <p:spPr>
          <a:xfrm>
            <a:off x="6732240" y="5424677"/>
            <a:ext cx="891840" cy="895821"/>
          </a:xfrm>
          <a:prstGeom prst="rect">
            <a:avLst/>
          </a:prstGeom>
        </p:spPr>
      </p:pic>
      <p:pic>
        <p:nvPicPr>
          <p:cNvPr id="7" name="Image 6">
            <a:extLst>
              <a:ext uri="{FF2B5EF4-FFF2-40B4-BE49-F238E27FC236}">
                <a16:creationId xmlns:a16="http://schemas.microsoft.com/office/drawing/2014/main" id="{3064DE6D-2EBF-49CD-B9C6-C17E548C7873}"/>
              </a:ext>
            </a:extLst>
          </p:cNvPr>
          <p:cNvPicPr>
            <a:picLocks noChangeAspect="1"/>
          </p:cNvPicPr>
          <p:nvPr>
            <p:custDataLst>
              <p:tags r:id="rId3"/>
            </p:custDataLst>
          </p:nvPr>
        </p:nvPicPr>
        <p:blipFill rotWithShape="1">
          <a:blip r:embed="rId10">
            <a:extLst>
              <a:ext uri="{BEBA8EAE-BF5A-486C-A8C5-ECC9F3942E4B}">
                <a14:imgProps xmlns:a14="http://schemas.microsoft.com/office/drawing/2010/main">
                  <a14:imgLayer r:embed="rId11">
                    <a14:imgEffect>
                      <a14:backgroundRemoval t="11522" b="90217" l="10000" r="90000">
                        <a14:foregroundMark x1="45652" y1="11522" x2="45652" y2="11522"/>
                        <a14:foregroundMark x1="46739" y1="13696" x2="47826" y2="14783"/>
                        <a14:foregroundMark x1="48696" y1="21957" x2="39130" y2="70435"/>
                        <a14:foregroundMark x1="39130" y1="70435" x2="61087" y2="78478"/>
                        <a14:foregroundMark x1="58043" y1="77391" x2="52826" y2="77391"/>
                        <a14:foregroundMark x1="52826" y1="65217" x2="64130" y2="65217"/>
                        <a14:foregroundMark x1="62174" y1="77391" x2="59130" y2="49783"/>
                        <a14:foregroundMark x1="49783" y1="42391" x2="34348" y2="51739"/>
                        <a14:foregroundMark x1="51957" y1="40435" x2="68261" y2="50652"/>
                        <a14:foregroundMark x1="36522" y1="16739" x2="73478" y2="26087"/>
                        <a14:foregroundMark x1="62174" y1="18913" x2="28261" y2="15652"/>
                        <a14:foregroundMark x1="39565" y1="78478" x2="64130" y2="81522"/>
                        <a14:foregroundMark x1="64130" y1="82609" x2="33261" y2="76522"/>
                        <a14:foregroundMark x1="43696" y1="32174" x2="64130" y2="26087"/>
                        <a14:foregroundMark x1="45652" y1="26087" x2="66304" y2="32174"/>
                        <a14:foregroundMark x1="50870" y1="13696" x2="72391" y2="16739"/>
                      </a14:backgroundRemoval>
                    </a14:imgEffect>
                  </a14:imgLayer>
                </a14:imgProps>
              </a:ext>
            </a:extLst>
          </a:blip>
          <a:srcRect l="9085" t="11372" r="10615" b="7968"/>
          <a:stretch/>
        </p:blipFill>
        <p:spPr>
          <a:xfrm>
            <a:off x="2609848" y="5419578"/>
            <a:ext cx="891840" cy="895821"/>
          </a:xfrm>
          <a:prstGeom prst="rect">
            <a:avLst/>
          </a:prstGeom>
          <a:ln w="28575">
            <a:solidFill>
              <a:schemeClr val="tx1"/>
            </a:solidFill>
          </a:ln>
        </p:spPr>
      </p:pic>
      <p:pic>
        <p:nvPicPr>
          <p:cNvPr id="8" name="Image 7">
            <a:extLst>
              <a:ext uri="{FF2B5EF4-FFF2-40B4-BE49-F238E27FC236}">
                <a16:creationId xmlns:a16="http://schemas.microsoft.com/office/drawing/2014/main" id="{1BD7F1C8-5BED-41EB-9F98-2072A76FFA5F}"/>
              </a:ext>
            </a:extLst>
          </p:cNvPr>
          <p:cNvPicPr>
            <a:picLocks noChangeAspect="1"/>
          </p:cNvPicPr>
          <p:nvPr>
            <p:custDataLst>
              <p:tags r:id="rId4"/>
            </p:custDataLst>
          </p:nvPr>
        </p:nvPicPr>
        <p:blipFill rotWithShape="1">
          <a:blip r:embed="rId12"/>
          <a:srcRect l="17737" t="15546" r="16667" b="18564"/>
          <a:stretch/>
        </p:blipFill>
        <p:spPr>
          <a:xfrm>
            <a:off x="3924684" y="5424677"/>
            <a:ext cx="891840" cy="895821"/>
          </a:xfrm>
          <a:prstGeom prst="rect">
            <a:avLst/>
          </a:prstGeom>
        </p:spPr>
      </p:pic>
      <p:pic>
        <p:nvPicPr>
          <p:cNvPr id="10" name="Image 9">
            <a:extLst>
              <a:ext uri="{FF2B5EF4-FFF2-40B4-BE49-F238E27FC236}">
                <a16:creationId xmlns:a16="http://schemas.microsoft.com/office/drawing/2014/main" id="{0953C007-0C7C-49BE-AEE7-10570F0059B5}"/>
              </a:ext>
            </a:extLst>
          </p:cNvPr>
          <p:cNvPicPr>
            <a:picLocks noChangeAspect="1"/>
          </p:cNvPicPr>
          <p:nvPr>
            <p:custDataLst>
              <p:tags r:id="rId5"/>
            </p:custDataLst>
          </p:nvPr>
        </p:nvPicPr>
        <p:blipFill rotWithShape="1">
          <a:blip r:embed="rId13"/>
          <a:srcRect t="15300" b="15300"/>
          <a:stretch/>
        </p:blipFill>
        <p:spPr>
          <a:xfrm>
            <a:off x="5121625" y="5419578"/>
            <a:ext cx="1305514" cy="906017"/>
          </a:xfrm>
          <a:prstGeom prst="rect">
            <a:avLst/>
          </a:prstGeom>
        </p:spPr>
      </p:pic>
      <p:pic>
        <p:nvPicPr>
          <p:cNvPr id="11" name="Image 10">
            <a:extLst>
              <a:ext uri="{FF2B5EF4-FFF2-40B4-BE49-F238E27FC236}">
                <a16:creationId xmlns:a16="http://schemas.microsoft.com/office/drawing/2014/main" id="{A73BA9A2-740E-42B8-A4E6-E5E4D9F3D5A9}"/>
              </a:ext>
            </a:extLst>
          </p:cNvPr>
          <p:cNvPicPr>
            <a:picLocks noChangeAspect="1"/>
          </p:cNvPicPr>
          <p:nvPr>
            <p:custDataLst>
              <p:tags r:id="rId6"/>
            </p:custDataLst>
          </p:nvPr>
        </p:nvPicPr>
        <p:blipFill>
          <a:blip r:embed="rId14"/>
          <a:stretch>
            <a:fillRect/>
          </a:stretch>
        </p:blipFill>
        <p:spPr>
          <a:xfrm>
            <a:off x="1297836" y="5419579"/>
            <a:ext cx="906016" cy="906016"/>
          </a:xfrm>
          <a:prstGeom prst="rect">
            <a:avLst/>
          </a:prstGeom>
        </p:spPr>
      </p:pic>
    </p:spTree>
    <p:extLst>
      <p:ext uri="{BB962C8B-B14F-4D97-AF65-F5344CB8AC3E}">
        <p14:creationId xmlns:p14="http://schemas.microsoft.com/office/powerpoint/2010/main" val="212503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5508104" cy="410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altLang="en-US" sz="4800" dirty="0"/>
              <a:t>Ok… </a:t>
            </a:r>
            <a:br>
              <a:rPr lang="fr-CA" altLang="en-US" sz="4800" dirty="0"/>
            </a:br>
            <a:r>
              <a:rPr lang="fr-CA" altLang="en-US" sz="4800" dirty="0"/>
              <a:t>mais à quoi ça sert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459504"/>
            <a:ext cx="4418248" cy="3170099"/>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En gros une protéine, c’est l’élément de base de toutes les cellules vivantes !</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Les protéines sont comme les pièces d’une machine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Et une machine qui fonctionne bien repose sur des pièces                           de qualité bien arrimées les unes aux autres </a:t>
            </a:r>
          </a:p>
        </p:txBody>
      </p:sp>
      <p:pic>
        <p:nvPicPr>
          <p:cNvPr id="6" name="Image 5">
            <a:extLst>
              <a:ext uri="{FF2B5EF4-FFF2-40B4-BE49-F238E27FC236}">
                <a16:creationId xmlns:a16="http://schemas.microsoft.com/office/drawing/2014/main" id="{DBD2F636-38EB-48AD-A3C0-1D0919A88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2626335"/>
            <a:ext cx="2541434" cy="2541434"/>
          </a:xfrm>
          <a:prstGeom prst="rect">
            <a:avLst/>
          </a:prstGeom>
        </p:spPr>
      </p:pic>
    </p:spTree>
    <p:extLst>
      <p:ext uri="{BB962C8B-B14F-4D97-AF65-F5344CB8AC3E}">
        <p14:creationId xmlns:p14="http://schemas.microsoft.com/office/powerpoint/2010/main" val="73890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501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Principales fonctions </a:t>
            </a:r>
            <a:br>
              <a:rPr lang="fr-CA" sz="4000" dirty="0"/>
            </a:br>
            <a:r>
              <a:rPr lang="fr-CA" sz="4000" dirty="0"/>
              <a:t>des protéines</a:t>
            </a: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060848"/>
            <a:ext cx="8018648" cy="5078313"/>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b="1" dirty="0">
                <a:solidFill>
                  <a:srgbClr val="881811"/>
                </a:solidFill>
                <a:ea typeface="PT Sans Narrow"/>
                <a:cs typeface="PT Sans Narrow"/>
                <a:sym typeface="PT Sans Narrow"/>
              </a:rPr>
              <a:t>Rôle structural : </a:t>
            </a:r>
            <a:r>
              <a:rPr lang="fr-CA" dirty="0">
                <a:solidFill>
                  <a:srgbClr val="666666"/>
                </a:solidFill>
                <a:ea typeface="PT Sans Narrow"/>
                <a:cs typeface="PT Sans Narrow"/>
                <a:sym typeface="PT Sans Narrow"/>
              </a:rPr>
              <a:t>servent de base au développement de la masse musculaire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b="1" dirty="0">
                <a:solidFill>
                  <a:srgbClr val="881811"/>
                </a:solidFill>
                <a:ea typeface="PT Sans Narrow"/>
                <a:cs typeface="PT Sans Narrow"/>
                <a:sym typeface="PT Sans Narrow"/>
              </a:rPr>
              <a:t>Transport : </a:t>
            </a:r>
            <a:r>
              <a:rPr lang="fr-CA" dirty="0">
                <a:solidFill>
                  <a:srgbClr val="666666"/>
                </a:solidFill>
                <a:ea typeface="PT Sans Narrow"/>
                <a:cs typeface="PT Sans Narrow"/>
                <a:sym typeface="PT Sans Narrow"/>
              </a:rPr>
              <a:t>comme l’hémoglobine dans les globules rouges qui transportent l’oxygène aux muscles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b="1" dirty="0">
                <a:solidFill>
                  <a:srgbClr val="881811"/>
                </a:solidFill>
                <a:ea typeface="PT Sans Narrow"/>
                <a:cs typeface="PT Sans Narrow"/>
                <a:sym typeface="PT Sans Narrow"/>
              </a:rPr>
              <a:t>Hormones : </a:t>
            </a:r>
            <a:r>
              <a:rPr lang="fr-CA" dirty="0">
                <a:solidFill>
                  <a:srgbClr val="666666"/>
                </a:solidFill>
                <a:ea typeface="PT Sans Narrow"/>
                <a:cs typeface="PT Sans Narrow"/>
                <a:sym typeface="PT Sans Narrow"/>
              </a:rPr>
              <a:t>elles sont toutes faites de protéines </a:t>
            </a:r>
            <a:br>
              <a:rPr lang="fr-CA" dirty="0">
                <a:solidFill>
                  <a:srgbClr val="666666"/>
                </a:solidFill>
                <a:ea typeface="PT Sans Narrow"/>
                <a:cs typeface="PT Sans Narrow"/>
                <a:sym typeface="PT Sans Narrow"/>
              </a:rPr>
            </a:br>
            <a:r>
              <a:rPr lang="fr-CA" dirty="0">
                <a:solidFill>
                  <a:srgbClr val="666666"/>
                </a:solidFill>
                <a:ea typeface="PT Sans Narrow"/>
                <a:cs typeface="PT Sans Narrow"/>
                <a:sym typeface="PT Sans Narrow"/>
              </a:rPr>
              <a:t>(comme l’insuline qui contrôle le taux de sucre dans le sang)</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b="1" dirty="0">
                <a:solidFill>
                  <a:srgbClr val="881811"/>
                </a:solidFill>
                <a:ea typeface="PT Sans Narrow"/>
                <a:cs typeface="PT Sans Narrow"/>
                <a:sym typeface="PT Sans Narrow"/>
              </a:rPr>
              <a:t>Rôle de défense </a:t>
            </a:r>
            <a:r>
              <a:rPr lang="fr-CA" dirty="0">
                <a:solidFill>
                  <a:srgbClr val="666666"/>
                </a:solidFill>
                <a:ea typeface="PT Sans Narrow"/>
                <a:cs typeface="PT Sans Narrow"/>
                <a:sym typeface="PT Sans Narrow"/>
              </a:rPr>
              <a:t>contre les maladies </a:t>
            </a:r>
            <a:br>
              <a:rPr lang="fr-CA" dirty="0">
                <a:solidFill>
                  <a:srgbClr val="666666"/>
                </a:solidFill>
                <a:ea typeface="PT Sans Narrow"/>
                <a:cs typeface="PT Sans Narrow"/>
                <a:sym typeface="PT Sans Narrow"/>
              </a:rPr>
            </a:br>
            <a:r>
              <a:rPr lang="fr-CA" dirty="0">
                <a:solidFill>
                  <a:srgbClr val="666666"/>
                </a:solidFill>
                <a:ea typeface="PT Sans Narrow"/>
                <a:cs typeface="PT Sans Narrow"/>
                <a:sym typeface="PT Sans Narrow"/>
              </a:rPr>
              <a:t>(système immunitaire, les anticorps)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b="1" dirty="0">
                <a:solidFill>
                  <a:srgbClr val="881811"/>
                </a:solidFill>
                <a:ea typeface="PT Sans Narrow"/>
                <a:cs typeface="PT Sans Narrow"/>
                <a:sym typeface="PT Sans Narrow"/>
              </a:rPr>
              <a:t>Enzymes</a:t>
            </a:r>
            <a:r>
              <a:rPr lang="fr-CA" dirty="0">
                <a:solidFill>
                  <a:srgbClr val="666666"/>
                </a:solidFill>
                <a:ea typeface="PT Sans Narrow"/>
                <a:cs typeface="PT Sans Narrow"/>
                <a:sym typeface="PT Sans Narrow"/>
              </a:rPr>
              <a:t> qui permettent le bon fonctionnement du corps humain (production de la contraction musculaire, permet la digestion, la réparation des tissus et des cellules, la production de l’énergie…)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dirty="0">
                <a:solidFill>
                  <a:srgbClr val="666666"/>
                </a:solidFill>
                <a:ea typeface="PT Sans Narrow"/>
                <a:cs typeface="PT Sans Narrow"/>
                <a:sym typeface="PT Sans Narrow"/>
              </a:rPr>
              <a:t>Renouvellement des cheveux, de la peau, des ongles…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dirty="0">
                <a:solidFill>
                  <a:srgbClr val="666666"/>
                </a:solidFill>
                <a:ea typeface="PT Sans Narrow"/>
                <a:cs typeface="PT Sans Narrow"/>
                <a:sym typeface="PT Sans Narrow"/>
              </a:rPr>
              <a:t>Et encore plus!!!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endParaRPr lang="fr-CA" sz="2000" dirty="0">
              <a:solidFill>
                <a:srgbClr val="666666"/>
              </a:solidFill>
              <a:ea typeface="PT Sans Narrow"/>
              <a:cs typeface="PT Sans Narrow"/>
              <a:sym typeface="PT Sans Narrow"/>
            </a:endParaRPr>
          </a:p>
        </p:txBody>
      </p:sp>
    </p:spTree>
    <p:extLst>
      <p:ext uri="{BB962C8B-B14F-4D97-AF65-F5344CB8AC3E}">
        <p14:creationId xmlns:p14="http://schemas.microsoft.com/office/powerpoint/2010/main" val="255051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468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Le parcours des protéines dans le corps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946640" cy="400110"/>
          </a:xfrm>
          <a:prstGeom prst="rect">
            <a:avLst/>
          </a:prstGeom>
          <a:noFill/>
        </p:spPr>
        <p:txBody>
          <a:bodyPr wrap="square" rtlCol="0">
            <a:spAutoFit/>
          </a:bodyPr>
          <a:lstStyle/>
          <a:p>
            <a:pPr lvl="0"/>
            <a:r>
              <a:rPr lang="fr-CA" sz="2000" dirty="0">
                <a:solidFill>
                  <a:srgbClr val="4D4D4D"/>
                </a:solidFill>
              </a:rPr>
              <a:t>Une protéine est un assemblage d’acides aminés (AA).</a:t>
            </a:r>
            <a:endParaRPr lang="en-US" sz="2000" dirty="0">
              <a:solidFill>
                <a:srgbClr val="4D4D4D"/>
              </a:solidFill>
            </a:endParaRPr>
          </a:p>
        </p:txBody>
      </p:sp>
      <p:pic>
        <p:nvPicPr>
          <p:cNvPr id="8" name="Image 7">
            <a:extLst>
              <a:ext uri="{FF2B5EF4-FFF2-40B4-BE49-F238E27FC236}">
                <a16:creationId xmlns:a16="http://schemas.microsoft.com/office/drawing/2014/main" id="{3014DC12-2791-4E9C-9C9F-FE5981DE183E}"/>
              </a:ext>
            </a:extLst>
          </p:cNvPr>
          <p:cNvPicPr>
            <a:picLocks noChangeAspect="1"/>
          </p:cNvPicPr>
          <p:nvPr>
            <p:custDataLst>
              <p:tags r:id="rId2"/>
            </p:custDataLst>
          </p:nvPr>
        </p:nvPicPr>
        <p:blipFill>
          <a:blip r:embed="rId7"/>
          <a:stretch>
            <a:fillRect/>
          </a:stretch>
        </p:blipFill>
        <p:spPr>
          <a:xfrm>
            <a:off x="120705" y="3183283"/>
            <a:ext cx="3298767" cy="2342728"/>
          </a:xfrm>
          <a:prstGeom prst="rect">
            <a:avLst/>
          </a:prstGeom>
        </p:spPr>
      </p:pic>
      <p:pic>
        <p:nvPicPr>
          <p:cNvPr id="10" name="Image 9">
            <a:extLst>
              <a:ext uri="{FF2B5EF4-FFF2-40B4-BE49-F238E27FC236}">
                <a16:creationId xmlns:a16="http://schemas.microsoft.com/office/drawing/2014/main" id="{176151F2-A4E7-4446-859F-7159A854C986}"/>
              </a:ext>
            </a:extLst>
          </p:cNvPr>
          <p:cNvPicPr>
            <a:picLocks noChangeAspect="1"/>
          </p:cNvPicPr>
          <p:nvPr>
            <p:custDataLst>
              <p:tags r:id="rId3"/>
            </p:custDataLst>
          </p:nvPr>
        </p:nvPicPr>
        <p:blipFill>
          <a:blip r:embed="rId8"/>
          <a:stretch>
            <a:fillRect/>
          </a:stretch>
        </p:blipFill>
        <p:spPr>
          <a:xfrm>
            <a:off x="3491680" y="2823243"/>
            <a:ext cx="2376264" cy="3119714"/>
          </a:xfrm>
          <a:prstGeom prst="rect">
            <a:avLst/>
          </a:prstGeom>
        </p:spPr>
      </p:pic>
      <p:pic>
        <p:nvPicPr>
          <p:cNvPr id="11" name="Image 10">
            <a:extLst>
              <a:ext uri="{FF2B5EF4-FFF2-40B4-BE49-F238E27FC236}">
                <a16:creationId xmlns:a16="http://schemas.microsoft.com/office/drawing/2014/main" id="{C101B44A-2486-49F2-BA13-701FCECAF32E}"/>
              </a:ext>
            </a:extLst>
          </p:cNvPr>
          <p:cNvPicPr>
            <a:picLocks noChangeAspect="1"/>
          </p:cNvPicPr>
          <p:nvPr>
            <p:custDataLst>
              <p:tags r:id="rId4"/>
            </p:custDataLst>
          </p:nvPr>
        </p:nvPicPr>
        <p:blipFill>
          <a:blip r:embed="rId9"/>
          <a:stretch>
            <a:fillRect/>
          </a:stretch>
        </p:blipFill>
        <p:spPr>
          <a:xfrm>
            <a:off x="5940152" y="2823243"/>
            <a:ext cx="3060457" cy="2749534"/>
          </a:xfrm>
          <a:prstGeom prst="rect">
            <a:avLst/>
          </a:prstGeom>
        </p:spPr>
      </p:pic>
      <p:sp>
        <p:nvSpPr>
          <p:cNvPr id="12" name="ZoneTexte 11">
            <a:extLst>
              <a:ext uri="{FF2B5EF4-FFF2-40B4-BE49-F238E27FC236}">
                <a16:creationId xmlns:a16="http://schemas.microsoft.com/office/drawing/2014/main" id="{D9C467D3-DCFF-4265-A4A2-41DB6E11DB71}"/>
              </a:ext>
            </a:extLst>
          </p:cNvPr>
          <p:cNvSpPr txBox="1"/>
          <p:nvPr/>
        </p:nvSpPr>
        <p:spPr>
          <a:xfrm>
            <a:off x="716636" y="5687123"/>
            <a:ext cx="1825960" cy="338554"/>
          </a:xfrm>
          <a:prstGeom prst="rect">
            <a:avLst/>
          </a:prstGeom>
          <a:noFill/>
        </p:spPr>
        <p:txBody>
          <a:bodyPr wrap="square" rtlCol="0">
            <a:spAutoFit/>
          </a:bodyPr>
          <a:lstStyle/>
          <a:p>
            <a:pPr lvl="0" algn="ctr"/>
            <a:r>
              <a:rPr lang="fr-CA" sz="1600" b="1" dirty="0">
                <a:solidFill>
                  <a:srgbClr val="881811"/>
                </a:solidFill>
              </a:rPr>
              <a:t>Acides aminés</a:t>
            </a:r>
          </a:p>
        </p:txBody>
      </p:sp>
      <p:sp>
        <p:nvSpPr>
          <p:cNvPr id="13" name="ZoneTexte 12">
            <a:extLst>
              <a:ext uri="{FF2B5EF4-FFF2-40B4-BE49-F238E27FC236}">
                <a16:creationId xmlns:a16="http://schemas.microsoft.com/office/drawing/2014/main" id="{663B255A-25EF-471A-87DE-9EA9E5F22533}"/>
              </a:ext>
            </a:extLst>
          </p:cNvPr>
          <p:cNvSpPr txBox="1"/>
          <p:nvPr/>
        </p:nvSpPr>
        <p:spPr>
          <a:xfrm>
            <a:off x="6557400" y="5687123"/>
            <a:ext cx="1825960" cy="338554"/>
          </a:xfrm>
          <a:prstGeom prst="rect">
            <a:avLst/>
          </a:prstGeom>
          <a:noFill/>
        </p:spPr>
        <p:txBody>
          <a:bodyPr wrap="square" rtlCol="0">
            <a:spAutoFit/>
          </a:bodyPr>
          <a:lstStyle/>
          <a:p>
            <a:pPr lvl="0" algn="ctr"/>
            <a:r>
              <a:rPr lang="fr-CA" sz="1600" b="1" dirty="0">
                <a:solidFill>
                  <a:srgbClr val="881811"/>
                </a:solidFill>
              </a:rPr>
              <a:t>Protéine</a:t>
            </a:r>
          </a:p>
        </p:txBody>
      </p:sp>
    </p:spTree>
    <p:extLst>
      <p:ext uri="{BB962C8B-B14F-4D97-AF65-F5344CB8AC3E}">
        <p14:creationId xmlns:p14="http://schemas.microsoft.com/office/powerpoint/2010/main" val="395004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501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Le parcours des protéines dans le corps </a:t>
            </a:r>
            <a:r>
              <a:rPr lang="fr-CA" sz="2800" b="1" dirty="0">
                <a:latin typeface="+mn-lt"/>
              </a:rPr>
              <a:t>(suite)</a:t>
            </a:r>
            <a:endParaRPr lang="fr-CA" sz="2800" b="1" dirty="0">
              <a:solidFill>
                <a:schemeClr val="bg1"/>
              </a:solidFill>
              <a:latin typeface="+mn-lt"/>
            </a:endParaRPr>
          </a:p>
        </p:txBody>
      </p:sp>
      <p:pic>
        <p:nvPicPr>
          <p:cNvPr id="29" name="Image 28" descr="http://www.ethicon.com/sites/default/files/specialties/bariatric/Digestive_Tract.jpg">
            <a:hlinkClick r:id="rId35" tgtFrame="&quot;_blank&quot;"/>
            <a:extLst>
              <a:ext uri="{FF2B5EF4-FFF2-40B4-BE49-F238E27FC236}">
                <a16:creationId xmlns:a16="http://schemas.microsoft.com/office/drawing/2014/main" id="{848340B4-719B-40D0-856C-F69FBBAB1246}"/>
              </a:ext>
            </a:extLst>
          </p:cNvPr>
          <p:cNvPicPr/>
          <p:nvPr>
            <p:custDataLst>
              <p:tags r:id="rId2"/>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2843808" y="2492896"/>
            <a:ext cx="2546329" cy="3834743"/>
          </a:xfrm>
          <a:prstGeom prst="rect">
            <a:avLst/>
          </a:prstGeom>
          <a:noFill/>
          <a:ln>
            <a:noFill/>
          </a:ln>
        </p:spPr>
      </p:pic>
      <p:grpSp>
        <p:nvGrpSpPr>
          <p:cNvPr id="30" name="Groupe 29">
            <a:extLst>
              <a:ext uri="{FF2B5EF4-FFF2-40B4-BE49-F238E27FC236}">
                <a16:creationId xmlns:a16="http://schemas.microsoft.com/office/drawing/2014/main" id="{4F116A4C-CE44-4D10-98F4-598E2CE3EE9B}"/>
              </a:ext>
            </a:extLst>
          </p:cNvPr>
          <p:cNvGrpSpPr/>
          <p:nvPr>
            <p:custDataLst>
              <p:tags r:id="rId3"/>
            </p:custDataLst>
          </p:nvPr>
        </p:nvGrpSpPr>
        <p:grpSpPr>
          <a:xfrm rot="2363611">
            <a:off x="4288163" y="3269607"/>
            <a:ext cx="664280" cy="907390"/>
            <a:chOff x="0" y="0"/>
            <a:chExt cx="1438275" cy="1581150"/>
          </a:xfrm>
        </p:grpSpPr>
        <p:sp>
          <p:nvSpPr>
            <p:cNvPr id="31" name="Ellipse 30">
              <a:extLst>
                <a:ext uri="{FF2B5EF4-FFF2-40B4-BE49-F238E27FC236}">
                  <a16:creationId xmlns:a16="http://schemas.microsoft.com/office/drawing/2014/main" id="{656836F3-B744-4E9D-86C0-5D9E7E3657FC}"/>
                </a:ext>
              </a:extLst>
            </p:cNvPr>
            <p:cNvSpPr/>
            <p:nvPr/>
          </p:nvSpPr>
          <p:spPr>
            <a:xfrm>
              <a:off x="238125" y="0"/>
              <a:ext cx="276225" cy="257175"/>
            </a:xfrm>
            <a:prstGeom prst="ellipse">
              <a:avLst/>
            </a:prstGeom>
            <a:solidFill>
              <a:srgbClr val="FFC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2" name="Ellipse 31">
              <a:extLst>
                <a:ext uri="{FF2B5EF4-FFF2-40B4-BE49-F238E27FC236}">
                  <a16:creationId xmlns:a16="http://schemas.microsoft.com/office/drawing/2014/main" id="{3A07FE3D-CB12-42E0-B3F2-F1F625EB211A}"/>
                </a:ext>
              </a:extLst>
            </p:cNvPr>
            <p:cNvSpPr/>
            <p:nvPr/>
          </p:nvSpPr>
          <p:spPr>
            <a:xfrm>
              <a:off x="409575" y="114300"/>
              <a:ext cx="276225" cy="257175"/>
            </a:xfrm>
            <a:prstGeom prst="ellipse">
              <a:avLst/>
            </a:prstGeom>
            <a:solidFill>
              <a:srgbClr val="00B05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3" name="Ellipse 32">
              <a:extLst>
                <a:ext uri="{FF2B5EF4-FFF2-40B4-BE49-F238E27FC236}">
                  <a16:creationId xmlns:a16="http://schemas.microsoft.com/office/drawing/2014/main" id="{FAD44FE6-2C95-48E0-B826-AF4B6D907E15}"/>
                </a:ext>
              </a:extLst>
            </p:cNvPr>
            <p:cNvSpPr/>
            <p:nvPr/>
          </p:nvSpPr>
          <p:spPr>
            <a:xfrm>
              <a:off x="514350" y="295275"/>
              <a:ext cx="276225" cy="257175"/>
            </a:xfrm>
            <a:prstGeom prst="ellipse">
              <a:avLst/>
            </a:prstGeom>
            <a:solidFill>
              <a:srgbClr val="7030A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4" name="Ellipse 33">
              <a:extLst>
                <a:ext uri="{FF2B5EF4-FFF2-40B4-BE49-F238E27FC236}">
                  <a16:creationId xmlns:a16="http://schemas.microsoft.com/office/drawing/2014/main" id="{6E92E7B3-CB56-46A4-B7F1-D63BF6DC67E9}"/>
                </a:ext>
              </a:extLst>
            </p:cNvPr>
            <p:cNvSpPr/>
            <p:nvPr/>
          </p:nvSpPr>
          <p:spPr>
            <a:xfrm>
              <a:off x="304800" y="447675"/>
              <a:ext cx="276225" cy="257175"/>
            </a:xfrm>
            <a:prstGeom prst="ellipse">
              <a:avLst/>
            </a:prstGeom>
            <a:solidFill>
              <a:srgbClr val="FFFF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5" name="Ellipse 34">
              <a:extLst>
                <a:ext uri="{FF2B5EF4-FFF2-40B4-BE49-F238E27FC236}">
                  <a16:creationId xmlns:a16="http://schemas.microsoft.com/office/drawing/2014/main" id="{CD6455FC-CF1F-4C41-8983-4C6870430BD5}"/>
                </a:ext>
              </a:extLst>
            </p:cNvPr>
            <p:cNvSpPr/>
            <p:nvPr/>
          </p:nvSpPr>
          <p:spPr>
            <a:xfrm>
              <a:off x="133350" y="581025"/>
              <a:ext cx="276225" cy="257175"/>
            </a:xfrm>
            <a:prstGeom prst="ellipse">
              <a:avLst/>
            </a:prstGeom>
            <a:solidFill>
              <a:srgbClr val="FF0066"/>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6" name="Ellipse 35">
              <a:extLst>
                <a:ext uri="{FF2B5EF4-FFF2-40B4-BE49-F238E27FC236}">
                  <a16:creationId xmlns:a16="http://schemas.microsoft.com/office/drawing/2014/main" id="{6DCCEB2A-8827-4522-A29C-4EAD5BFF1FD0}"/>
                </a:ext>
              </a:extLst>
            </p:cNvPr>
            <p:cNvSpPr/>
            <p:nvPr/>
          </p:nvSpPr>
          <p:spPr>
            <a:xfrm>
              <a:off x="0" y="771525"/>
              <a:ext cx="276225" cy="257175"/>
            </a:xfrm>
            <a:prstGeom prst="ellipse">
              <a:avLst/>
            </a:prstGeom>
            <a:solidFill>
              <a:srgbClr val="00B0F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7" name="Ellipse 36">
              <a:extLst>
                <a:ext uri="{FF2B5EF4-FFF2-40B4-BE49-F238E27FC236}">
                  <a16:creationId xmlns:a16="http://schemas.microsoft.com/office/drawing/2014/main" id="{54506CC4-2E92-43DB-A65F-9D9C2DBC7BBA}"/>
                </a:ext>
              </a:extLst>
            </p:cNvPr>
            <p:cNvSpPr/>
            <p:nvPr/>
          </p:nvSpPr>
          <p:spPr>
            <a:xfrm>
              <a:off x="133350" y="942975"/>
              <a:ext cx="276225" cy="257175"/>
            </a:xfrm>
            <a:prstGeom prst="ellipse">
              <a:avLst/>
            </a:prstGeom>
            <a:solidFill>
              <a:srgbClr val="92D05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8" name="Ellipse 37">
              <a:extLst>
                <a:ext uri="{FF2B5EF4-FFF2-40B4-BE49-F238E27FC236}">
                  <a16:creationId xmlns:a16="http://schemas.microsoft.com/office/drawing/2014/main" id="{3A0F7F8F-4A6B-4A3A-B04B-3CC37B1C9A31}"/>
                </a:ext>
              </a:extLst>
            </p:cNvPr>
            <p:cNvSpPr/>
            <p:nvPr/>
          </p:nvSpPr>
          <p:spPr>
            <a:xfrm>
              <a:off x="381000" y="914400"/>
              <a:ext cx="276225" cy="257175"/>
            </a:xfrm>
            <a:prstGeom prst="ellipse">
              <a:avLst/>
            </a:prstGeom>
            <a:solidFill>
              <a:srgbClr val="ED7D3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9" name="Ellipse 38">
              <a:extLst>
                <a:ext uri="{FF2B5EF4-FFF2-40B4-BE49-F238E27FC236}">
                  <a16:creationId xmlns:a16="http://schemas.microsoft.com/office/drawing/2014/main" id="{A2B0C707-669B-4D40-9E88-A1337F45A7B6}"/>
                </a:ext>
              </a:extLst>
            </p:cNvPr>
            <p:cNvSpPr/>
            <p:nvPr/>
          </p:nvSpPr>
          <p:spPr>
            <a:xfrm>
              <a:off x="619125" y="838200"/>
              <a:ext cx="276225" cy="257175"/>
            </a:xfrm>
            <a:prstGeom prst="ellipse">
              <a:avLst/>
            </a:prstGeom>
            <a:solidFill>
              <a:srgbClr val="9933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0" name="Ellipse 39">
              <a:extLst>
                <a:ext uri="{FF2B5EF4-FFF2-40B4-BE49-F238E27FC236}">
                  <a16:creationId xmlns:a16="http://schemas.microsoft.com/office/drawing/2014/main" id="{F522101E-918A-4D12-BB6C-2F27BA010181}"/>
                </a:ext>
              </a:extLst>
            </p:cNvPr>
            <p:cNvSpPr/>
            <p:nvPr/>
          </p:nvSpPr>
          <p:spPr>
            <a:xfrm>
              <a:off x="838200" y="704850"/>
              <a:ext cx="276225" cy="257175"/>
            </a:xfrm>
            <a:prstGeom prst="ellipse">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CB59C2FE-6EBD-4C03-9177-1C358599892C}"/>
                </a:ext>
              </a:extLst>
            </p:cNvPr>
            <p:cNvSpPr/>
            <p:nvPr/>
          </p:nvSpPr>
          <p:spPr>
            <a:xfrm>
              <a:off x="1066800" y="657225"/>
              <a:ext cx="276225" cy="257175"/>
            </a:xfrm>
            <a:prstGeom prst="ellipse">
              <a:avLst/>
            </a:prstGeom>
            <a:solidFill>
              <a:srgbClr val="FFC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4BF1B73F-87AD-4215-B572-F9D9C73FF60A}"/>
                </a:ext>
              </a:extLst>
            </p:cNvPr>
            <p:cNvSpPr/>
            <p:nvPr/>
          </p:nvSpPr>
          <p:spPr>
            <a:xfrm>
              <a:off x="1162050" y="876300"/>
              <a:ext cx="276225" cy="257175"/>
            </a:xfrm>
            <a:prstGeom prst="ellipse">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F350A40F-E99B-4825-B096-5BD66DFE492B}"/>
                </a:ext>
              </a:extLst>
            </p:cNvPr>
            <p:cNvSpPr/>
            <p:nvPr/>
          </p:nvSpPr>
          <p:spPr>
            <a:xfrm>
              <a:off x="1057275" y="1066800"/>
              <a:ext cx="276225" cy="257175"/>
            </a:xfrm>
            <a:prstGeom prst="ellipse">
              <a:avLst/>
            </a:prstGeom>
            <a:solidFill>
              <a:srgbClr val="70AD47">
                <a:lumMod val="75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4" name="Ellipse 43">
              <a:extLst>
                <a:ext uri="{FF2B5EF4-FFF2-40B4-BE49-F238E27FC236}">
                  <a16:creationId xmlns:a16="http://schemas.microsoft.com/office/drawing/2014/main" id="{8D0386F4-5219-4A63-9773-1AAB35B6E750}"/>
                </a:ext>
              </a:extLst>
            </p:cNvPr>
            <p:cNvSpPr/>
            <p:nvPr/>
          </p:nvSpPr>
          <p:spPr>
            <a:xfrm>
              <a:off x="857250" y="1200150"/>
              <a:ext cx="276225" cy="257175"/>
            </a:xfrm>
            <a:prstGeom prst="ellipse">
              <a:avLst/>
            </a:prstGeom>
            <a:solidFill>
              <a:srgbClr val="70AD4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5" name="Ellipse 44">
              <a:extLst>
                <a:ext uri="{FF2B5EF4-FFF2-40B4-BE49-F238E27FC236}">
                  <a16:creationId xmlns:a16="http://schemas.microsoft.com/office/drawing/2014/main" id="{8C276931-02E6-48BB-AB2E-CE7BD8DFB2D1}"/>
                </a:ext>
              </a:extLst>
            </p:cNvPr>
            <p:cNvSpPr/>
            <p:nvPr/>
          </p:nvSpPr>
          <p:spPr>
            <a:xfrm>
              <a:off x="657225" y="1276350"/>
              <a:ext cx="276225" cy="257175"/>
            </a:xfrm>
            <a:prstGeom prst="ellipse">
              <a:avLst/>
            </a:prstGeom>
            <a:solidFill>
              <a:srgbClr val="FF0066"/>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6" name="Ellipse 45">
              <a:extLst>
                <a:ext uri="{FF2B5EF4-FFF2-40B4-BE49-F238E27FC236}">
                  <a16:creationId xmlns:a16="http://schemas.microsoft.com/office/drawing/2014/main" id="{6D7BE73E-2B2A-4D67-8822-ADE91AC9F6B8}"/>
                </a:ext>
              </a:extLst>
            </p:cNvPr>
            <p:cNvSpPr/>
            <p:nvPr/>
          </p:nvSpPr>
          <p:spPr>
            <a:xfrm>
              <a:off x="409575" y="1323975"/>
              <a:ext cx="276225" cy="257175"/>
            </a:xfrm>
            <a:prstGeom prst="ellipse">
              <a:avLst/>
            </a:prstGeom>
            <a:solidFill>
              <a:srgbClr val="5B9BD5">
                <a:lumMod val="75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pic>
        <p:nvPicPr>
          <p:cNvPr id="47" name="Image 46">
            <a:extLst>
              <a:ext uri="{FF2B5EF4-FFF2-40B4-BE49-F238E27FC236}">
                <a16:creationId xmlns:a16="http://schemas.microsoft.com/office/drawing/2014/main" id="{EDE1150E-919E-4CCD-94A9-E4A264D2D1A3}"/>
              </a:ext>
            </a:extLst>
          </p:cNvPr>
          <p:cNvPicPr>
            <a:picLocks noChangeAspect="1"/>
          </p:cNvPicPr>
          <p:nvPr>
            <p:custDataLst>
              <p:tags r:id="rId4"/>
            </p:custDataLst>
          </p:nvPr>
        </p:nvPicPr>
        <p:blipFill>
          <a:blip r:embed="rId37">
            <a:extLst>
              <a:ext uri="{BEBA8EAE-BF5A-486C-A8C5-ECC9F3942E4B}">
                <a14:imgProps xmlns:a14="http://schemas.microsoft.com/office/drawing/2010/main">
                  <a14:imgLayer r:embed="rId38">
                    <a14:imgEffect>
                      <a14:backgroundRemoval t="22667" b="76889" l="0" r="100000"/>
                    </a14:imgEffect>
                  </a14:imgLayer>
                </a14:imgProps>
              </a:ext>
            </a:extLst>
          </a:blip>
          <a:stretch>
            <a:fillRect/>
          </a:stretch>
        </p:blipFill>
        <p:spPr>
          <a:xfrm rot="13740025">
            <a:off x="3867388" y="3582951"/>
            <a:ext cx="535944" cy="535944"/>
          </a:xfrm>
          <a:prstGeom prst="rect">
            <a:avLst/>
          </a:prstGeom>
        </p:spPr>
      </p:pic>
      <p:pic>
        <p:nvPicPr>
          <p:cNvPr id="48" name="Image 47">
            <a:extLst>
              <a:ext uri="{FF2B5EF4-FFF2-40B4-BE49-F238E27FC236}">
                <a16:creationId xmlns:a16="http://schemas.microsoft.com/office/drawing/2014/main" id="{973DA9E5-5C2D-4AE1-9840-D2267813330E}"/>
              </a:ext>
            </a:extLst>
          </p:cNvPr>
          <p:cNvPicPr>
            <a:picLocks noChangeAspect="1"/>
          </p:cNvPicPr>
          <p:nvPr>
            <p:custDataLst>
              <p:tags r:id="rId5"/>
            </p:custDataLst>
          </p:nvPr>
        </p:nvPicPr>
        <p:blipFill>
          <a:blip r:embed="rId39"/>
          <a:stretch>
            <a:fillRect/>
          </a:stretch>
        </p:blipFill>
        <p:spPr>
          <a:xfrm>
            <a:off x="4353542" y="3138801"/>
            <a:ext cx="909615" cy="903631"/>
          </a:xfrm>
          <a:prstGeom prst="rect">
            <a:avLst/>
          </a:prstGeom>
        </p:spPr>
      </p:pic>
      <p:pic>
        <p:nvPicPr>
          <p:cNvPr id="49" name="Image 48">
            <a:extLst>
              <a:ext uri="{FF2B5EF4-FFF2-40B4-BE49-F238E27FC236}">
                <a16:creationId xmlns:a16="http://schemas.microsoft.com/office/drawing/2014/main" id="{86062375-02FC-4ACA-B401-F3530701535F}"/>
              </a:ext>
            </a:extLst>
          </p:cNvPr>
          <p:cNvPicPr>
            <a:picLocks noChangeAspect="1"/>
          </p:cNvPicPr>
          <p:nvPr>
            <p:custDataLst>
              <p:tags r:id="rId6"/>
            </p:custDataLst>
          </p:nvPr>
        </p:nvPicPr>
        <p:blipFill>
          <a:blip r:embed="rId40" cstate="print">
            <a:extLst>
              <a:ext uri="{28A0092B-C50C-407E-A947-70E740481C1C}">
                <a14:useLocalDpi xmlns:a14="http://schemas.microsoft.com/office/drawing/2010/main" val="0"/>
              </a:ext>
            </a:extLst>
          </a:blip>
          <a:stretch>
            <a:fillRect/>
          </a:stretch>
        </p:blipFill>
        <p:spPr>
          <a:xfrm>
            <a:off x="2234043" y="4173208"/>
            <a:ext cx="928141" cy="928141"/>
          </a:xfrm>
          <a:prstGeom prst="rect">
            <a:avLst/>
          </a:prstGeom>
        </p:spPr>
      </p:pic>
      <p:sp>
        <p:nvSpPr>
          <p:cNvPr id="50" name="Flèche gauche 58">
            <a:extLst>
              <a:ext uri="{FF2B5EF4-FFF2-40B4-BE49-F238E27FC236}">
                <a16:creationId xmlns:a16="http://schemas.microsoft.com/office/drawing/2014/main" id="{42B50513-E5DD-4389-A188-2A6309B55E14}"/>
              </a:ext>
            </a:extLst>
          </p:cNvPr>
          <p:cNvSpPr/>
          <p:nvPr>
            <p:custDataLst>
              <p:tags r:id="rId7"/>
            </p:custDataLst>
          </p:nvPr>
        </p:nvSpPr>
        <p:spPr bwMode="auto">
          <a:xfrm rot="705768">
            <a:off x="2907987" y="4258025"/>
            <a:ext cx="819414" cy="290265"/>
          </a:xfrm>
          <a:prstGeom prst="leftArrow">
            <a:avLst/>
          </a:prstGeom>
          <a:solidFill>
            <a:srgbClr val="FFFF00"/>
          </a:solidFill>
          <a:ln>
            <a:solidFill>
              <a:srgbClr val="000000"/>
            </a:solidFill>
          </a:ln>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panose="020B0604020202020204" pitchFamily="34" charset="0"/>
            </a:endParaRPr>
          </a:p>
        </p:txBody>
      </p:sp>
      <p:pic>
        <p:nvPicPr>
          <p:cNvPr id="51" name="Image 50">
            <a:extLst>
              <a:ext uri="{FF2B5EF4-FFF2-40B4-BE49-F238E27FC236}">
                <a16:creationId xmlns:a16="http://schemas.microsoft.com/office/drawing/2014/main" id="{20E52167-1C46-4A79-80DF-CEB0B8D7722E}"/>
              </a:ext>
            </a:extLst>
          </p:cNvPr>
          <p:cNvPicPr>
            <a:picLocks noChangeAspect="1"/>
          </p:cNvPicPr>
          <p:nvPr>
            <p:custDataLst>
              <p:tags r:id="rId8"/>
            </p:custDataLst>
          </p:nvPr>
        </p:nvPicPr>
        <p:blipFill>
          <a:blip r:embed="rId41"/>
          <a:stretch>
            <a:fillRect/>
          </a:stretch>
        </p:blipFill>
        <p:spPr>
          <a:xfrm>
            <a:off x="2732077" y="5750597"/>
            <a:ext cx="974710" cy="849080"/>
          </a:xfrm>
          <a:prstGeom prst="rect">
            <a:avLst/>
          </a:prstGeom>
        </p:spPr>
      </p:pic>
      <p:pic>
        <p:nvPicPr>
          <p:cNvPr id="52" name="Image 51">
            <a:extLst>
              <a:ext uri="{FF2B5EF4-FFF2-40B4-BE49-F238E27FC236}">
                <a16:creationId xmlns:a16="http://schemas.microsoft.com/office/drawing/2014/main" id="{33DA15E2-EF2A-43AE-B102-3AD5862E9A29}"/>
              </a:ext>
            </a:extLst>
          </p:cNvPr>
          <p:cNvPicPr>
            <a:picLocks noChangeAspect="1"/>
          </p:cNvPicPr>
          <p:nvPr>
            <p:custDataLst>
              <p:tags r:id="rId9"/>
            </p:custDataLst>
          </p:nvPr>
        </p:nvPicPr>
        <p:blipFill>
          <a:blip r:embed="rId42"/>
          <a:stretch>
            <a:fillRect/>
          </a:stretch>
        </p:blipFill>
        <p:spPr>
          <a:xfrm>
            <a:off x="3987440" y="6303732"/>
            <a:ext cx="1448656" cy="244909"/>
          </a:xfrm>
          <a:prstGeom prst="rect">
            <a:avLst/>
          </a:prstGeom>
        </p:spPr>
      </p:pic>
      <p:pic>
        <p:nvPicPr>
          <p:cNvPr id="53" name="Image 52">
            <a:extLst>
              <a:ext uri="{FF2B5EF4-FFF2-40B4-BE49-F238E27FC236}">
                <a16:creationId xmlns:a16="http://schemas.microsoft.com/office/drawing/2014/main" id="{F816DE5D-5151-4FE9-9730-881212878719}"/>
              </a:ext>
            </a:extLst>
          </p:cNvPr>
          <p:cNvPicPr>
            <a:picLocks noChangeAspect="1"/>
          </p:cNvPicPr>
          <p:nvPr>
            <p:custDataLst>
              <p:tags r:id="rId10"/>
            </p:custDataLst>
          </p:nvPr>
        </p:nvPicPr>
        <p:blipFill>
          <a:blip r:embed="rId43"/>
          <a:stretch>
            <a:fillRect/>
          </a:stretch>
        </p:blipFill>
        <p:spPr>
          <a:xfrm>
            <a:off x="7868825" y="4771539"/>
            <a:ext cx="1023655" cy="1878861"/>
          </a:xfrm>
          <a:prstGeom prst="rect">
            <a:avLst/>
          </a:prstGeom>
        </p:spPr>
      </p:pic>
      <p:pic>
        <p:nvPicPr>
          <p:cNvPr id="54" name="Image 53">
            <a:extLst>
              <a:ext uri="{FF2B5EF4-FFF2-40B4-BE49-F238E27FC236}">
                <a16:creationId xmlns:a16="http://schemas.microsoft.com/office/drawing/2014/main" id="{2E4BB025-636D-4C88-9C92-D68A16E2A9E2}"/>
              </a:ext>
            </a:extLst>
          </p:cNvPr>
          <p:cNvPicPr>
            <a:picLocks noChangeAspect="1"/>
          </p:cNvPicPr>
          <p:nvPr>
            <p:custDataLst>
              <p:tags r:id="rId11"/>
            </p:custDataLst>
          </p:nvPr>
        </p:nvPicPr>
        <p:blipFill>
          <a:blip r:embed="rId44"/>
          <a:stretch>
            <a:fillRect/>
          </a:stretch>
        </p:blipFill>
        <p:spPr>
          <a:xfrm>
            <a:off x="5762664" y="5609311"/>
            <a:ext cx="1257608" cy="990366"/>
          </a:xfrm>
          <a:prstGeom prst="rect">
            <a:avLst/>
          </a:prstGeom>
        </p:spPr>
      </p:pic>
      <p:pic>
        <p:nvPicPr>
          <p:cNvPr id="55" name="Image 54">
            <a:extLst>
              <a:ext uri="{FF2B5EF4-FFF2-40B4-BE49-F238E27FC236}">
                <a16:creationId xmlns:a16="http://schemas.microsoft.com/office/drawing/2014/main" id="{082FB2A7-7F88-4DC1-B18B-994E6C3EF2BC}"/>
              </a:ext>
            </a:extLst>
          </p:cNvPr>
          <p:cNvPicPr>
            <a:picLocks noChangeAspect="1"/>
          </p:cNvPicPr>
          <p:nvPr>
            <p:custDataLst>
              <p:tags r:id="rId12"/>
            </p:custDataLst>
          </p:nvPr>
        </p:nvPicPr>
        <p:blipFill>
          <a:blip r:embed="rId45"/>
          <a:stretch>
            <a:fillRect/>
          </a:stretch>
        </p:blipFill>
        <p:spPr>
          <a:xfrm>
            <a:off x="3918742" y="3882975"/>
            <a:ext cx="114917" cy="110955"/>
          </a:xfrm>
          <a:prstGeom prst="rect">
            <a:avLst/>
          </a:prstGeom>
        </p:spPr>
      </p:pic>
      <p:pic>
        <p:nvPicPr>
          <p:cNvPr id="56" name="Image 55">
            <a:extLst>
              <a:ext uri="{FF2B5EF4-FFF2-40B4-BE49-F238E27FC236}">
                <a16:creationId xmlns:a16="http://schemas.microsoft.com/office/drawing/2014/main" id="{ED2099BC-C2B5-4AF3-ADB3-22A388971D20}"/>
              </a:ext>
            </a:extLst>
          </p:cNvPr>
          <p:cNvPicPr>
            <a:picLocks noChangeAspect="1"/>
          </p:cNvPicPr>
          <p:nvPr>
            <p:custDataLst>
              <p:tags r:id="rId13"/>
            </p:custDataLst>
          </p:nvPr>
        </p:nvPicPr>
        <p:blipFill>
          <a:blip r:embed="rId46"/>
          <a:stretch>
            <a:fillRect/>
          </a:stretch>
        </p:blipFill>
        <p:spPr>
          <a:xfrm>
            <a:off x="3668323" y="3895671"/>
            <a:ext cx="114917" cy="110955"/>
          </a:xfrm>
          <a:prstGeom prst="rect">
            <a:avLst/>
          </a:prstGeom>
        </p:spPr>
      </p:pic>
      <p:pic>
        <p:nvPicPr>
          <p:cNvPr id="57" name="Image 56">
            <a:extLst>
              <a:ext uri="{FF2B5EF4-FFF2-40B4-BE49-F238E27FC236}">
                <a16:creationId xmlns:a16="http://schemas.microsoft.com/office/drawing/2014/main" id="{571018E9-9EA1-4EB5-8384-05A15A1F4A91}"/>
              </a:ext>
            </a:extLst>
          </p:cNvPr>
          <p:cNvPicPr>
            <a:picLocks noChangeAspect="1"/>
          </p:cNvPicPr>
          <p:nvPr>
            <p:custDataLst>
              <p:tags r:id="rId14"/>
            </p:custDataLst>
          </p:nvPr>
        </p:nvPicPr>
        <p:blipFill>
          <a:blip r:embed="rId47"/>
          <a:stretch>
            <a:fillRect/>
          </a:stretch>
        </p:blipFill>
        <p:spPr>
          <a:xfrm>
            <a:off x="3638548" y="4147699"/>
            <a:ext cx="114917" cy="110955"/>
          </a:xfrm>
          <a:prstGeom prst="rect">
            <a:avLst/>
          </a:prstGeom>
        </p:spPr>
      </p:pic>
      <p:pic>
        <p:nvPicPr>
          <p:cNvPr id="58" name="Image 57">
            <a:extLst>
              <a:ext uri="{FF2B5EF4-FFF2-40B4-BE49-F238E27FC236}">
                <a16:creationId xmlns:a16="http://schemas.microsoft.com/office/drawing/2014/main" id="{0327F902-33A5-4930-B103-F1D846397998}"/>
              </a:ext>
            </a:extLst>
          </p:cNvPr>
          <p:cNvPicPr>
            <a:picLocks noChangeAspect="1"/>
          </p:cNvPicPr>
          <p:nvPr>
            <p:custDataLst>
              <p:tags r:id="rId15"/>
            </p:custDataLst>
          </p:nvPr>
        </p:nvPicPr>
        <p:blipFill>
          <a:blip r:embed="rId48"/>
          <a:stretch>
            <a:fillRect/>
          </a:stretch>
        </p:blipFill>
        <p:spPr>
          <a:xfrm>
            <a:off x="3869738" y="4348551"/>
            <a:ext cx="114917" cy="110955"/>
          </a:xfrm>
          <a:prstGeom prst="rect">
            <a:avLst/>
          </a:prstGeom>
        </p:spPr>
      </p:pic>
      <p:pic>
        <p:nvPicPr>
          <p:cNvPr id="59" name="Image 58">
            <a:extLst>
              <a:ext uri="{FF2B5EF4-FFF2-40B4-BE49-F238E27FC236}">
                <a16:creationId xmlns:a16="http://schemas.microsoft.com/office/drawing/2014/main" id="{7FDEF3F4-ABE5-43A1-8D72-4EC657885552}"/>
              </a:ext>
            </a:extLst>
          </p:cNvPr>
          <p:cNvPicPr>
            <a:picLocks noChangeAspect="1"/>
          </p:cNvPicPr>
          <p:nvPr>
            <p:custDataLst>
              <p:tags r:id="rId16"/>
            </p:custDataLst>
          </p:nvPr>
        </p:nvPicPr>
        <p:blipFill>
          <a:blip r:embed="rId49"/>
          <a:stretch>
            <a:fillRect/>
          </a:stretch>
        </p:blipFill>
        <p:spPr>
          <a:xfrm>
            <a:off x="4122478" y="4342228"/>
            <a:ext cx="114918" cy="114918"/>
          </a:xfrm>
          <a:prstGeom prst="rect">
            <a:avLst/>
          </a:prstGeom>
        </p:spPr>
      </p:pic>
      <p:pic>
        <p:nvPicPr>
          <p:cNvPr id="60" name="Image 59">
            <a:extLst>
              <a:ext uri="{FF2B5EF4-FFF2-40B4-BE49-F238E27FC236}">
                <a16:creationId xmlns:a16="http://schemas.microsoft.com/office/drawing/2014/main" id="{2A352F3E-8A9E-4E30-AFDB-005AB30353FB}"/>
              </a:ext>
            </a:extLst>
          </p:cNvPr>
          <p:cNvPicPr>
            <a:picLocks noChangeAspect="1"/>
          </p:cNvPicPr>
          <p:nvPr>
            <p:custDataLst>
              <p:tags r:id="rId17"/>
            </p:custDataLst>
          </p:nvPr>
        </p:nvPicPr>
        <p:blipFill>
          <a:blip r:embed="rId50"/>
          <a:stretch>
            <a:fillRect/>
          </a:stretch>
        </p:blipFill>
        <p:spPr>
          <a:xfrm>
            <a:off x="3983713" y="4836995"/>
            <a:ext cx="114918" cy="114918"/>
          </a:xfrm>
          <a:prstGeom prst="rect">
            <a:avLst/>
          </a:prstGeom>
        </p:spPr>
      </p:pic>
      <p:pic>
        <p:nvPicPr>
          <p:cNvPr id="61" name="Image 60">
            <a:extLst>
              <a:ext uri="{FF2B5EF4-FFF2-40B4-BE49-F238E27FC236}">
                <a16:creationId xmlns:a16="http://schemas.microsoft.com/office/drawing/2014/main" id="{EADD2083-D833-4001-89B5-9A8AE88521D2}"/>
              </a:ext>
            </a:extLst>
          </p:cNvPr>
          <p:cNvPicPr>
            <a:picLocks noChangeAspect="1"/>
          </p:cNvPicPr>
          <p:nvPr>
            <p:custDataLst>
              <p:tags r:id="rId18"/>
            </p:custDataLst>
          </p:nvPr>
        </p:nvPicPr>
        <p:blipFill>
          <a:blip r:embed="rId51"/>
          <a:stretch>
            <a:fillRect/>
          </a:stretch>
        </p:blipFill>
        <p:spPr>
          <a:xfrm>
            <a:off x="4243259" y="4637278"/>
            <a:ext cx="114918" cy="114918"/>
          </a:xfrm>
          <a:prstGeom prst="rect">
            <a:avLst/>
          </a:prstGeom>
        </p:spPr>
      </p:pic>
      <p:pic>
        <p:nvPicPr>
          <p:cNvPr id="62" name="Image 61">
            <a:extLst>
              <a:ext uri="{FF2B5EF4-FFF2-40B4-BE49-F238E27FC236}">
                <a16:creationId xmlns:a16="http://schemas.microsoft.com/office/drawing/2014/main" id="{DE690F9F-F885-4600-8853-F8E609246984}"/>
              </a:ext>
            </a:extLst>
          </p:cNvPr>
          <p:cNvPicPr>
            <a:picLocks noChangeAspect="1"/>
          </p:cNvPicPr>
          <p:nvPr>
            <p:custDataLst>
              <p:tags r:id="rId19"/>
            </p:custDataLst>
          </p:nvPr>
        </p:nvPicPr>
        <p:blipFill>
          <a:blip r:embed="rId52"/>
          <a:stretch>
            <a:fillRect/>
          </a:stretch>
        </p:blipFill>
        <p:spPr>
          <a:xfrm>
            <a:off x="3984655" y="4708591"/>
            <a:ext cx="114917" cy="110955"/>
          </a:xfrm>
          <a:prstGeom prst="rect">
            <a:avLst/>
          </a:prstGeom>
        </p:spPr>
      </p:pic>
      <p:pic>
        <p:nvPicPr>
          <p:cNvPr id="63" name="Image 62">
            <a:extLst>
              <a:ext uri="{FF2B5EF4-FFF2-40B4-BE49-F238E27FC236}">
                <a16:creationId xmlns:a16="http://schemas.microsoft.com/office/drawing/2014/main" id="{78C278C8-0150-4294-AE75-64B3DD612DF4}"/>
              </a:ext>
            </a:extLst>
          </p:cNvPr>
          <p:cNvPicPr>
            <a:picLocks noChangeAspect="1"/>
          </p:cNvPicPr>
          <p:nvPr>
            <p:custDataLst>
              <p:tags r:id="rId20"/>
            </p:custDataLst>
          </p:nvPr>
        </p:nvPicPr>
        <p:blipFill>
          <a:blip r:embed="rId53"/>
          <a:stretch>
            <a:fillRect/>
          </a:stretch>
        </p:blipFill>
        <p:spPr>
          <a:xfrm>
            <a:off x="3792892" y="4769557"/>
            <a:ext cx="114918" cy="114918"/>
          </a:xfrm>
          <a:prstGeom prst="rect">
            <a:avLst/>
          </a:prstGeom>
        </p:spPr>
      </p:pic>
      <p:pic>
        <p:nvPicPr>
          <p:cNvPr id="65" name="Image 64">
            <a:extLst>
              <a:ext uri="{FF2B5EF4-FFF2-40B4-BE49-F238E27FC236}">
                <a16:creationId xmlns:a16="http://schemas.microsoft.com/office/drawing/2014/main" id="{0B1A6BBA-E0BE-4100-B765-5A9A51C8EB77}"/>
              </a:ext>
            </a:extLst>
          </p:cNvPr>
          <p:cNvPicPr>
            <a:picLocks noChangeAspect="1"/>
          </p:cNvPicPr>
          <p:nvPr>
            <p:custDataLst>
              <p:tags r:id="rId21"/>
            </p:custDataLst>
          </p:nvPr>
        </p:nvPicPr>
        <p:blipFill>
          <a:blip r:embed="rId45"/>
          <a:stretch>
            <a:fillRect/>
          </a:stretch>
        </p:blipFill>
        <p:spPr>
          <a:xfrm>
            <a:off x="2698881" y="4334328"/>
            <a:ext cx="114917" cy="110955"/>
          </a:xfrm>
          <a:prstGeom prst="rect">
            <a:avLst/>
          </a:prstGeom>
        </p:spPr>
      </p:pic>
      <p:pic>
        <p:nvPicPr>
          <p:cNvPr id="66" name="Image 65">
            <a:extLst>
              <a:ext uri="{FF2B5EF4-FFF2-40B4-BE49-F238E27FC236}">
                <a16:creationId xmlns:a16="http://schemas.microsoft.com/office/drawing/2014/main" id="{CCB3D3BB-F3EE-4E4A-8CDC-625C0F796464}"/>
              </a:ext>
            </a:extLst>
          </p:cNvPr>
          <p:cNvPicPr>
            <a:picLocks noChangeAspect="1"/>
          </p:cNvPicPr>
          <p:nvPr>
            <p:custDataLst>
              <p:tags r:id="rId22"/>
            </p:custDataLst>
          </p:nvPr>
        </p:nvPicPr>
        <p:blipFill>
          <a:blip r:embed="rId49"/>
          <a:stretch>
            <a:fillRect/>
          </a:stretch>
        </p:blipFill>
        <p:spPr>
          <a:xfrm>
            <a:off x="2655978" y="4458240"/>
            <a:ext cx="114918" cy="114918"/>
          </a:xfrm>
          <a:prstGeom prst="rect">
            <a:avLst/>
          </a:prstGeom>
        </p:spPr>
      </p:pic>
      <p:pic>
        <p:nvPicPr>
          <p:cNvPr id="67" name="Image 66">
            <a:extLst>
              <a:ext uri="{FF2B5EF4-FFF2-40B4-BE49-F238E27FC236}">
                <a16:creationId xmlns:a16="http://schemas.microsoft.com/office/drawing/2014/main" id="{E21C368F-56CB-41CE-AA18-6041C9CC5D67}"/>
              </a:ext>
            </a:extLst>
          </p:cNvPr>
          <p:cNvPicPr>
            <a:picLocks noChangeAspect="1"/>
          </p:cNvPicPr>
          <p:nvPr>
            <p:custDataLst>
              <p:tags r:id="rId23"/>
            </p:custDataLst>
          </p:nvPr>
        </p:nvPicPr>
        <p:blipFill>
          <a:blip r:embed="rId52"/>
          <a:stretch>
            <a:fillRect/>
          </a:stretch>
        </p:blipFill>
        <p:spPr>
          <a:xfrm>
            <a:off x="2460697" y="4535832"/>
            <a:ext cx="114917" cy="110955"/>
          </a:xfrm>
          <a:prstGeom prst="rect">
            <a:avLst/>
          </a:prstGeom>
        </p:spPr>
      </p:pic>
      <p:pic>
        <p:nvPicPr>
          <p:cNvPr id="68" name="Image 67">
            <a:extLst>
              <a:ext uri="{FF2B5EF4-FFF2-40B4-BE49-F238E27FC236}">
                <a16:creationId xmlns:a16="http://schemas.microsoft.com/office/drawing/2014/main" id="{068D2519-BA48-43F1-80AF-E64A8528F0C6}"/>
              </a:ext>
            </a:extLst>
          </p:cNvPr>
          <p:cNvPicPr>
            <a:picLocks noChangeAspect="1"/>
          </p:cNvPicPr>
          <p:nvPr>
            <p:custDataLst>
              <p:tags r:id="rId24"/>
            </p:custDataLst>
          </p:nvPr>
        </p:nvPicPr>
        <p:blipFill>
          <a:blip r:embed="rId53"/>
          <a:stretch>
            <a:fillRect/>
          </a:stretch>
        </p:blipFill>
        <p:spPr>
          <a:xfrm>
            <a:off x="2570012" y="4656621"/>
            <a:ext cx="114918" cy="114918"/>
          </a:xfrm>
          <a:prstGeom prst="rect">
            <a:avLst/>
          </a:prstGeom>
        </p:spPr>
      </p:pic>
      <p:pic>
        <p:nvPicPr>
          <p:cNvPr id="69" name="Image 68">
            <a:extLst>
              <a:ext uri="{FF2B5EF4-FFF2-40B4-BE49-F238E27FC236}">
                <a16:creationId xmlns:a16="http://schemas.microsoft.com/office/drawing/2014/main" id="{1C80D9D1-F493-43AB-BD28-B9AAC0EC0E6F}"/>
              </a:ext>
            </a:extLst>
          </p:cNvPr>
          <p:cNvPicPr>
            <a:picLocks noChangeAspect="1"/>
          </p:cNvPicPr>
          <p:nvPr>
            <p:custDataLst>
              <p:tags r:id="rId25"/>
            </p:custDataLst>
          </p:nvPr>
        </p:nvPicPr>
        <p:blipFill>
          <a:blip r:embed="rId45"/>
          <a:stretch>
            <a:fillRect/>
          </a:stretch>
        </p:blipFill>
        <p:spPr>
          <a:xfrm>
            <a:off x="3086915" y="6133999"/>
            <a:ext cx="92750" cy="89552"/>
          </a:xfrm>
          <a:prstGeom prst="rect">
            <a:avLst/>
          </a:prstGeom>
        </p:spPr>
      </p:pic>
      <p:pic>
        <p:nvPicPr>
          <p:cNvPr id="70" name="Image 69">
            <a:extLst>
              <a:ext uri="{FF2B5EF4-FFF2-40B4-BE49-F238E27FC236}">
                <a16:creationId xmlns:a16="http://schemas.microsoft.com/office/drawing/2014/main" id="{BD1F3D35-4615-4586-8CC0-93C728C05764}"/>
              </a:ext>
            </a:extLst>
          </p:cNvPr>
          <p:cNvPicPr>
            <a:picLocks noChangeAspect="1"/>
          </p:cNvPicPr>
          <p:nvPr>
            <p:custDataLst>
              <p:tags r:id="rId26"/>
            </p:custDataLst>
          </p:nvPr>
        </p:nvPicPr>
        <p:blipFill>
          <a:blip r:embed="rId49"/>
          <a:stretch>
            <a:fillRect/>
          </a:stretch>
        </p:blipFill>
        <p:spPr>
          <a:xfrm>
            <a:off x="3242913" y="6077814"/>
            <a:ext cx="92751" cy="92751"/>
          </a:xfrm>
          <a:prstGeom prst="rect">
            <a:avLst/>
          </a:prstGeom>
        </p:spPr>
      </p:pic>
      <p:pic>
        <p:nvPicPr>
          <p:cNvPr id="71" name="Image 70">
            <a:extLst>
              <a:ext uri="{FF2B5EF4-FFF2-40B4-BE49-F238E27FC236}">
                <a16:creationId xmlns:a16="http://schemas.microsoft.com/office/drawing/2014/main" id="{E245EF54-870D-4E8C-83AC-51A494A1F4F6}"/>
              </a:ext>
            </a:extLst>
          </p:cNvPr>
          <p:cNvPicPr>
            <a:picLocks noChangeAspect="1"/>
          </p:cNvPicPr>
          <p:nvPr>
            <p:custDataLst>
              <p:tags r:id="rId27"/>
            </p:custDataLst>
          </p:nvPr>
        </p:nvPicPr>
        <p:blipFill>
          <a:blip r:embed="rId52"/>
          <a:stretch>
            <a:fillRect/>
          </a:stretch>
        </p:blipFill>
        <p:spPr>
          <a:xfrm>
            <a:off x="3335664" y="5914208"/>
            <a:ext cx="92750" cy="89552"/>
          </a:xfrm>
          <a:prstGeom prst="rect">
            <a:avLst/>
          </a:prstGeom>
        </p:spPr>
      </p:pic>
      <p:pic>
        <p:nvPicPr>
          <p:cNvPr id="72" name="Image 71">
            <a:extLst>
              <a:ext uri="{FF2B5EF4-FFF2-40B4-BE49-F238E27FC236}">
                <a16:creationId xmlns:a16="http://schemas.microsoft.com/office/drawing/2014/main" id="{3895ABDE-119F-43CB-BE62-294449C66020}"/>
              </a:ext>
            </a:extLst>
          </p:cNvPr>
          <p:cNvPicPr>
            <a:picLocks noChangeAspect="1"/>
          </p:cNvPicPr>
          <p:nvPr>
            <p:custDataLst>
              <p:tags r:id="rId28"/>
            </p:custDataLst>
          </p:nvPr>
        </p:nvPicPr>
        <p:blipFill>
          <a:blip r:embed="rId53"/>
          <a:stretch>
            <a:fillRect/>
          </a:stretch>
        </p:blipFill>
        <p:spPr>
          <a:xfrm>
            <a:off x="3115808" y="6341199"/>
            <a:ext cx="92751" cy="92751"/>
          </a:xfrm>
          <a:prstGeom prst="rect">
            <a:avLst/>
          </a:prstGeom>
        </p:spPr>
      </p:pic>
      <p:sp>
        <p:nvSpPr>
          <p:cNvPr id="73" name="ZoneTexte 72">
            <a:extLst>
              <a:ext uri="{FF2B5EF4-FFF2-40B4-BE49-F238E27FC236}">
                <a16:creationId xmlns:a16="http://schemas.microsoft.com/office/drawing/2014/main" id="{04B6722E-23B6-488A-9402-16C94F0ECA41}"/>
              </a:ext>
            </a:extLst>
          </p:cNvPr>
          <p:cNvSpPr txBox="1"/>
          <p:nvPr>
            <p:custDataLst>
              <p:tags r:id="rId29"/>
            </p:custDataLst>
          </p:nvPr>
        </p:nvSpPr>
        <p:spPr>
          <a:xfrm>
            <a:off x="1697153" y="1771480"/>
            <a:ext cx="5327389" cy="800219"/>
          </a:xfrm>
          <a:prstGeom prst="rect">
            <a:avLst/>
          </a:prstGeom>
          <a:noFill/>
        </p:spPr>
        <p:txBody>
          <a:bodyPr wrap="square" rtlCol="0">
            <a:spAutoFit/>
          </a:bodyPr>
          <a:lstStyle/>
          <a:p>
            <a:pPr algn="ctr"/>
            <a:r>
              <a:rPr lang="fr-CA" sz="2000" b="1" dirty="0">
                <a:solidFill>
                  <a:srgbClr val="881811"/>
                </a:solidFill>
                <a:latin typeface="MS PGothic" panose="020B0600070205080204" pitchFamily="34" charset="-128"/>
                <a:ea typeface="MS PGothic" panose="020B0600070205080204" pitchFamily="34" charset="-128"/>
              </a:rPr>
              <a:t>①</a:t>
            </a:r>
            <a:r>
              <a:rPr lang="fr-CA" sz="2800" b="1" dirty="0">
                <a:solidFill>
                  <a:srgbClr val="88181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fr-CA" b="1" dirty="0">
                <a:solidFill>
                  <a:srgbClr val="881811"/>
                </a:solidFill>
              </a:rPr>
              <a:t>Ingestion des protéines sous forme de nourriture ou de suppléments</a:t>
            </a:r>
            <a:endParaRPr lang="en-US" b="1" dirty="0">
              <a:solidFill>
                <a:srgbClr val="881811"/>
              </a:solidFill>
            </a:endParaRPr>
          </a:p>
        </p:txBody>
      </p:sp>
      <p:sp>
        <p:nvSpPr>
          <p:cNvPr id="74" name="ZoneTexte 73">
            <a:extLst>
              <a:ext uri="{FF2B5EF4-FFF2-40B4-BE49-F238E27FC236}">
                <a16:creationId xmlns:a16="http://schemas.microsoft.com/office/drawing/2014/main" id="{3B44E981-5D52-4627-A90D-BDB01F97168C}"/>
              </a:ext>
            </a:extLst>
          </p:cNvPr>
          <p:cNvSpPr txBox="1"/>
          <p:nvPr/>
        </p:nvSpPr>
        <p:spPr>
          <a:xfrm>
            <a:off x="5614783" y="2646446"/>
            <a:ext cx="3676678" cy="954107"/>
          </a:xfrm>
          <a:prstGeom prst="rect">
            <a:avLst/>
          </a:prstGeom>
          <a:noFill/>
        </p:spPr>
        <p:txBody>
          <a:bodyPr wrap="square">
            <a:spAutoFit/>
          </a:bodyPr>
          <a:lstStyle/>
          <a:p>
            <a:pPr algn="ctr"/>
            <a:r>
              <a:rPr lang="fr-CA" sz="2000" b="1" baseline="0" dirty="0">
                <a:solidFill>
                  <a:srgbClr val="881811"/>
                </a:solidFill>
                <a:latin typeface="MS PGothic" panose="020B0600070205080204" pitchFamily="34" charset="-128"/>
                <a:ea typeface="MS PGothic" panose="020B0600070205080204" pitchFamily="34" charset="-128"/>
              </a:rPr>
              <a:t>②</a:t>
            </a:r>
            <a:r>
              <a:rPr lang="fr-CA" sz="1800" b="1" baseline="0" dirty="0">
                <a:solidFill>
                  <a:srgbClr val="00B050"/>
                </a:solidFill>
                <a:latin typeface="MS PGothic" panose="020B0600070205080204" pitchFamily="34" charset="-128"/>
                <a:ea typeface="MS PGothic" panose="020B0600070205080204" pitchFamily="34" charset="-128"/>
              </a:rPr>
              <a:t> </a:t>
            </a:r>
            <a:r>
              <a:rPr lang="fr-CA" sz="1800" b="1" baseline="0" dirty="0">
                <a:solidFill>
                  <a:srgbClr val="881811"/>
                </a:solidFill>
                <a:latin typeface="+mn-lt"/>
              </a:rPr>
              <a:t>Enzymes digestives qui brisent les grosses protéines en petits acides aminés</a:t>
            </a:r>
            <a:endParaRPr lang="en-US" sz="1800" b="1" dirty="0">
              <a:solidFill>
                <a:srgbClr val="881811"/>
              </a:solidFill>
              <a:latin typeface="+mn-lt"/>
            </a:endParaRPr>
          </a:p>
        </p:txBody>
      </p:sp>
      <p:sp>
        <p:nvSpPr>
          <p:cNvPr id="75" name="Flèche gauche 58">
            <a:extLst>
              <a:ext uri="{FF2B5EF4-FFF2-40B4-BE49-F238E27FC236}">
                <a16:creationId xmlns:a16="http://schemas.microsoft.com/office/drawing/2014/main" id="{22E96E14-9D70-4AB9-B825-F05FE899189E}"/>
              </a:ext>
            </a:extLst>
          </p:cNvPr>
          <p:cNvSpPr/>
          <p:nvPr>
            <p:custDataLst>
              <p:tags r:id="rId30"/>
            </p:custDataLst>
          </p:nvPr>
        </p:nvSpPr>
        <p:spPr bwMode="auto">
          <a:xfrm rot="20964564">
            <a:off x="5156960" y="3341774"/>
            <a:ext cx="742154" cy="306633"/>
          </a:xfrm>
          <a:prstGeom prst="leftArrow">
            <a:avLst/>
          </a:prstGeom>
          <a:solidFill>
            <a:srgbClr val="FFFF00"/>
          </a:solidFill>
          <a:ln>
            <a:solidFill>
              <a:srgbClr val="000000"/>
            </a:solidFill>
          </a:ln>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panose="020B0604020202020204" pitchFamily="34" charset="0"/>
            </a:endParaRPr>
          </a:p>
        </p:txBody>
      </p:sp>
      <p:sp>
        <p:nvSpPr>
          <p:cNvPr id="76" name="ZoneTexte 75">
            <a:extLst>
              <a:ext uri="{FF2B5EF4-FFF2-40B4-BE49-F238E27FC236}">
                <a16:creationId xmlns:a16="http://schemas.microsoft.com/office/drawing/2014/main" id="{95C0EE08-EF53-4077-A050-F95C8CB42DC7}"/>
              </a:ext>
            </a:extLst>
          </p:cNvPr>
          <p:cNvSpPr txBox="1"/>
          <p:nvPr/>
        </p:nvSpPr>
        <p:spPr>
          <a:xfrm>
            <a:off x="88717" y="3120306"/>
            <a:ext cx="2636236" cy="1231106"/>
          </a:xfrm>
          <a:prstGeom prst="rect">
            <a:avLst/>
          </a:prstGeom>
          <a:noFill/>
        </p:spPr>
        <p:txBody>
          <a:bodyPr wrap="square">
            <a:spAutoFit/>
          </a:bodyPr>
          <a:lstStyle/>
          <a:p>
            <a:pPr algn="ctr"/>
            <a:r>
              <a:rPr lang="fr-CA" sz="2000" b="1" baseline="0" dirty="0">
                <a:solidFill>
                  <a:srgbClr val="881811"/>
                </a:solidFill>
                <a:latin typeface="MS PGothic" panose="020B0600070205080204" pitchFamily="34" charset="-128"/>
                <a:ea typeface="MS PGothic" panose="020B0600070205080204" pitchFamily="34" charset="-128"/>
              </a:rPr>
              <a:t>③ </a:t>
            </a:r>
            <a:r>
              <a:rPr lang="fr-CA" b="1" baseline="0" dirty="0">
                <a:solidFill>
                  <a:srgbClr val="881811"/>
                </a:solidFill>
                <a:ea typeface="MS PGothic" panose="020B0600070205080204" pitchFamily="34" charset="-128"/>
              </a:rPr>
              <a:t>Les acides aminés sont absorbés et dirigés dans la circulation sanguine</a:t>
            </a:r>
          </a:p>
        </p:txBody>
      </p:sp>
      <p:sp>
        <p:nvSpPr>
          <p:cNvPr id="77" name="Flèche gauche 58">
            <a:extLst>
              <a:ext uri="{FF2B5EF4-FFF2-40B4-BE49-F238E27FC236}">
                <a16:creationId xmlns:a16="http://schemas.microsoft.com/office/drawing/2014/main" id="{EB4C9171-C084-484C-949D-6E253676B33C}"/>
              </a:ext>
            </a:extLst>
          </p:cNvPr>
          <p:cNvSpPr/>
          <p:nvPr>
            <p:custDataLst>
              <p:tags r:id="rId31"/>
            </p:custDataLst>
          </p:nvPr>
        </p:nvSpPr>
        <p:spPr bwMode="auto">
          <a:xfrm rot="14421769">
            <a:off x="2385262" y="5352320"/>
            <a:ext cx="742154" cy="306633"/>
          </a:xfrm>
          <a:prstGeom prst="leftArrow">
            <a:avLst/>
          </a:prstGeom>
          <a:solidFill>
            <a:srgbClr val="FFFF00"/>
          </a:solidFill>
          <a:ln>
            <a:solidFill>
              <a:srgbClr val="000000"/>
            </a:solidFill>
          </a:ln>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panose="020B0604020202020204" pitchFamily="34" charset="0"/>
            </a:endParaRPr>
          </a:p>
        </p:txBody>
      </p:sp>
      <p:sp>
        <p:nvSpPr>
          <p:cNvPr id="78" name="Flèche angle droit à deux pointes 60429">
            <a:extLst>
              <a:ext uri="{FF2B5EF4-FFF2-40B4-BE49-F238E27FC236}">
                <a16:creationId xmlns:a16="http://schemas.microsoft.com/office/drawing/2014/main" id="{5621AA69-E122-4C53-818A-80AE5CBA93E4}"/>
              </a:ext>
            </a:extLst>
          </p:cNvPr>
          <p:cNvSpPr/>
          <p:nvPr>
            <p:custDataLst>
              <p:tags r:id="rId32"/>
            </p:custDataLst>
          </p:nvPr>
        </p:nvSpPr>
        <p:spPr bwMode="auto">
          <a:xfrm rot="12727795">
            <a:off x="6855542" y="5226034"/>
            <a:ext cx="823052" cy="759189"/>
          </a:xfrm>
          <a:prstGeom prst="leftUpArrow">
            <a:avLst>
              <a:gd name="adj1" fmla="val 21530"/>
              <a:gd name="adj2" fmla="val 28712"/>
              <a:gd name="adj3" fmla="val 25000"/>
            </a:avLst>
          </a:prstGeom>
          <a:solidFill>
            <a:srgbClr val="FFFF00"/>
          </a:solidFill>
          <a:ln>
            <a:solidFill>
              <a:srgbClr val="000000"/>
            </a:solidFill>
          </a:ln>
          <a:effectLst/>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panose="020B0604020202020204" pitchFamily="34" charset="0"/>
            </a:endParaRPr>
          </a:p>
        </p:txBody>
      </p:sp>
      <p:sp>
        <p:nvSpPr>
          <p:cNvPr id="79" name="ZoneTexte 78">
            <a:extLst>
              <a:ext uri="{FF2B5EF4-FFF2-40B4-BE49-F238E27FC236}">
                <a16:creationId xmlns:a16="http://schemas.microsoft.com/office/drawing/2014/main" id="{FF590F87-6DEE-4F82-BB67-686F27A81F5E}"/>
              </a:ext>
            </a:extLst>
          </p:cNvPr>
          <p:cNvSpPr txBox="1"/>
          <p:nvPr/>
        </p:nvSpPr>
        <p:spPr>
          <a:xfrm>
            <a:off x="68716" y="5109503"/>
            <a:ext cx="2471076" cy="1508105"/>
          </a:xfrm>
          <a:prstGeom prst="rect">
            <a:avLst/>
          </a:prstGeom>
          <a:noFill/>
        </p:spPr>
        <p:txBody>
          <a:bodyPr wrap="square">
            <a:spAutoFit/>
          </a:bodyPr>
          <a:lstStyle/>
          <a:p>
            <a:pPr algn="ctr"/>
            <a:r>
              <a:rPr lang="fr-CA" sz="2000" b="1" baseline="0" dirty="0">
                <a:solidFill>
                  <a:srgbClr val="881811"/>
                </a:solidFill>
                <a:latin typeface="MS PGothic" panose="020B0600070205080204" pitchFamily="34" charset="-128"/>
                <a:ea typeface="MS PGothic" panose="020B0600070205080204" pitchFamily="34" charset="-128"/>
              </a:rPr>
              <a:t>④ </a:t>
            </a:r>
            <a:r>
              <a:rPr lang="fr-CA" b="1" baseline="0" dirty="0">
                <a:solidFill>
                  <a:srgbClr val="881811"/>
                </a:solidFill>
                <a:ea typeface="MS PGothic" panose="020B0600070205080204" pitchFamily="34" charset="-128"/>
              </a:rPr>
              <a:t>Les AA sont ensuite utilisés par les cellules pour construire de nouvelles protéines</a:t>
            </a:r>
          </a:p>
        </p:txBody>
      </p:sp>
      <p:sp>
        <p:nvSpPr>
          <p:cNvPr id="80" name="ZoneTexte 79">
            <a:extLst>
              <a:ext uri="{FF2B5EF4-FFF2-40B4-BE49-F238E27FC236}">
                <a16:creationId xmlns:a16="http://schemas.microsoft.com/office/drawing/2014/main" id="{E77A3848-11AE-4268-BD86-5F2040DAB929}"/>
              </a:ext>
            </a:extLst>
          </p:cNvPr>
          <p:cNvSpPr txBox="1"/>
          <p:nvPr/>
        </p:nvSpPr>
        <p:spPr>
          <a:xfrm>
            <a:off x="5655225" y="3964904"/>
            <a:ext cx="2884968" cy="1231106"/>
          </a:xfrm>
          <a:prstGeom prst="rect">
            <a:avLst/>
          </a:prstGeom>
          <a:noFill/>
        </p:spPr>
        <p:txBody>
          <a:bodyPr wrap="square">
            <a:spAutoFit/>
          </a:bodyPr>
          <a:lstStyle/>
          <a:p>
            <a:pPr algn="ctr"/>
            <a:r>
              <a:rPr lang="fr-CA" sz="2000" b="1" baseline="0" dirty="0">
                <a:solidFill>
                  <a:srgbClr val="881811"/>
                </a:solidFill>
                <a:latin typeface="MS PGothic" panose="020B0600070205080204" pitchFamily="34" charset="-128"/>
                <a:ea typeface="MS PGothic" panose="020B0600070205080204" pitchFamily="34" charset="-128"/>
              </a:rPr>
              <a:t>⑤ </a:t>
            </a:r>
            <a:r>
              <a:rPr lang="fr-CA" b="1" baseline="0" dirty="0">
                <a:solidFill>
                  <a:srgbClr val="881811"/>
                </a:solidFill>
                <a:ea typeface="MS PGothic" panose="020B0600070205080204" pitchFamily="34" charset="-128"/>
              </a:rPr>
              <a:t>Ce sont ces nouvelles protéines que les muscles utilisent pour se réparer</a:t>
            </a:r>
          </a:p>
        </p:txBody>
      </p:sp>
    </p:spTree>
    <p:extLst>
      <p:ext uri="{BB962C8B-B14F-4D97-AF65-F5344CB8AC3E}">
        <p14:creationId xmlns:p14="http://schemas.microsoft.com/office/powerpoint/2010/main" val="168771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7"/>
                                        </p:tgtEl>
                                        <p:attrNameLst>
                                          <p:attrName>r</p:attrName>
                                        </p:attrNameLst>
                                      </p:cBhvr>
                                    </p:animRot>
                                    <p:animRot by="-240000">
                                      <p:cBhvr>
                                        <p:cTn id="13" dur="200" fill="hold">
                                          <p:stCondLst>
                                            <p:cond delay="200"/>
                                          </p:stCondLst>
                                        </p:cTn>
                                        <p:tgtEl>
                                          <p:spTgt spid="47"/>
                                        </p:tgtEl>
                                        <p:attrNameLst>
                                          <p:attrName>r</p:attrName>
                                        </p:attrNameLst>
                                      </p:cBhvr>
                                    </p:animRot>
                                    <p:animRot by="240000">
                                      <p:cBhvr>
                                        <p:cTn id="14" dur="200" fill="hold">
                                          <p:stCondLst>
                                            <p:cond delay="400"/>
                                          </p:stCondLst>
                                        </p:cTn>
                                        <p:tgtEl>
                                          <p:spTgt spid="47"/>
                                        </p:tgtEl>
                                        <p:attrNameLst>
                                          <p:attrName>r</p:attrName>
                                        </p:attrNameLst>
                                      </p:cBhvr>
                                    </p:animRot>
                                    <p:animRot by="-240000">
                                      <p:cBhvr>
                                        <p:cTn id="15" dur="200" fill="hold">
                                          <p:stCondLst>
                                            <p:cond delay="600"/>
                                          </p:stCondLst>
                                        </p:cTn>
                                        <p:tgtEl>
                                          <p:spTgt spid="47"/>
                                        </p:tgtEl>
                                        <p:attrNameLst>
                                          <p:attrName>r</p:attrName>
                                        </p:attrNameLst>
                                      </p:cBhvr>
                                    </p:animRot>
                                    <p:animRot by="120000">
                                      <p:cBhvr>
                                        <p:cTn id="16" dur="200" fill="hold">
                                          <p:stCondLst>
                                            <p:cond delay="800"/>
                                          </p:stCondLst>
                                        </p:cTn>
                                        <p:tgtEl>
                                          <p:spTgt spid="47"/>
                                        </p:tgtEl>
                                        <p:attrNameLst>
                                          <p:attrName>r</p:attrName>
                                        </p:attrNameLst>
                                      </p:cBhvr>
                                    </p:animRot>
                                  </p:childTnLst>
                                </p:cTn>
                              </p:par>
                            </p:childTnLst>
                          </p:cTn>
                        </p:par>
                        <p:par>
                          <p:cTn id="17" fill="hold">
                            <p:stCondLst>
                              <p:cond delay="1000"/>
                            </p:stCondLst>
                            <p:childTnLst>
                              <p:par>
                                <p:cTn id="18" presetID="27" presetClass="emph" presetSubtype="0" fill="remove" nodeType="afterEffect">
                                  <p:stCondLst>
                                    <p:cond delay="0"/>
                                  </p:stCondLst>
                                  <p:childTnLst>
                                    <p:animClr clrSpc="rgb" dir="cw">
                                      <p:cBhvr override="childStyle">
                                        <p:cTn id="19" dur="250" autoRev="1" fill="remove"/>
                                        <p:tgtEl>
                                          <p:spTgt spid="52"/>
                                        </p:tgtEl>
                                        <p:attrNameLst>
                                          <p:attrName>style.color</p:attrName>
                                        </p:attrNameLst>
                                      </p:cBhvr>
                                      <p:to>
                                        <a:schemeClr val="bg1"/>
                                      </p:to>
                                    </p:animClr>
                                    <p:animClr clrSpc="rgb" dir="cw">
                                      <p:cBhvr>
                                        <p:cTn id="20" dur="250" autoRev="1" fill="remove"/>
                                        <p:tgtEl>
                                          <p:spTgt spid="52"/>
                                        </p:tgtEl>
                                        <p:attrNameLst>
                                          <p:attrName>fillcolor</p:attrName>
                                        </p:attrNameLst>
                                      </p:cBhvr>
                                      <p:to>
                                        <a:schemeClr val="bg1"/>
                                      </p:to>
                                    </p:animClr>
                                    <p:set>
                                      <p:cBhvr>
                                        <p:cTn id="21" dur="250" autoRev="1" fill="remove"/>
                                        <p:tgtEl>
                                          <p:spTgt spid="52"/>
                                        </p:tgtEl>
                                        <p:attrNameLst>
                                          <p:attrName>fill.type</p:attrName>
                                        </p:attrNameLst>
                                      </p:cBhvr>
                                      <p:to>
                                        <p:strVal val="solid"/>
                                      </p:to>
                                    </p:set>
                                    <p:set>
                                      <p:cBhvr>
                                        <p:cTn id="22" dur="250" autoRev="1" fill="remove"/>
                                        <p:tgtEl>
                                          <p:spTgt spid="52"/>
                                        </p:tgtEl>
                                        <p:attrNameLst>
                                          <p:attrName>fill.on</p:attrName>
                                        </p:attrNameLst>
                                      </p:cBhvr>
                                      <p:to>
                                        <p:strVal val="true"/>
                                      </p:to>
                                    </p:se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par>
                          <p:cTn id="26" fill="hold">
                            <p:stCondLst>
                              <p:cond delay="1500"/>
                            </p:stCondLst>
                            <p:childTnLst>
                              <p:par>
                                <p:cTn id="27" presetID="26" presetClass="emph" presetSubtype="0" fill="hold" nodeType="afterEffect">
                                  <p:stCondLst>
                                    <p:cond delay="0"/>
                                  </p:stCondLst>
                                  <p:childTnLst>
                                    <p:animEffect transition="out" filter="fade">
                                      <p:cBhvr>
                                        <p:cTn id="28" dur="500" tmFilter="0, 0; .2, .5; .8, .5; 1, 0"/>
                                        <p:tgtEl>
                                          <p:spTgt spid="52"/>
                                        </p:tgtEl>
                                      </p:cBhvr>
                                    </p:animEffect>
                                    <p:animScale>
                                      <p:cBhvr>
                                        <p:cTn id="29" dur="250" autoRev="1" fill="hold"/>
                                        <p:tgtEl>
                                          <p:spTgt spid="52"/>
                                        </p:tgtEl>
                                      </p:cBhvr>
                                      <p:by x="105000" y="105000"/>
                                    </p:animScale>
                                  </p:childTnLst>
                                </p:cTn>
                              </p:par>
                            </p:childTnLst>
                          </p:cTn>
                        </p:par>
                        <p:par>
                          <p:cTn id="30" fill="hold">
                            <p:stCondLst>
                              <p:cond delay="2000"/>
                            </p:stCondLst>
                            <p:childTnLst>
                              <p:par>
                                <p:cTn id="31" presetID="32" presetClass="emph" presetSubtype="0" fill="hold" nodeType="afterEffect">
                                  <p:stCondLst>
                                    <p:cond delay="0"/>
                                  </p:stCondLst>
                                  <p:childTnLst>
                                    <p:animRot by="120000">
                                      <p:cBhvr>
                                        <p:cTn id="32" dur="100" fill="hold">
                                          <p:stCondLst>
                                            <p:cond delay="0"/>
                                          </p:stCondLst>
                                        </p:cTn>
                                        <p:tgtEl>
                                          <p:spTgt spid="54"/>
                                        </p:tgtEl>
                                        <p:attrNameLst>
                                          <p:attrName>r</p:attrName>
                                        </p:attrNameLst>
                                      </p:cBhvr>
                                    </p:animRot>
                                    <p:animRot by="-240000">
                                      <p:cBhvr>
                                        <p:cTn id="33" dur="200" fill="hold">
                                          <p:stCondLst>
                                            <p:cond delay="200"/>
                                          </p:stCondLst>
                                        </p:cTn>
                                        <p:tgtEl>
                                          <p:spTgt spid="54"/>
                                        </p:tgtEl>
                                        <p:attrNameLst>
                                          <p:attrName>r</p:attrName>
                                        </p:attrNameLst>
                                      </p:cBhvr>
                                    </p:animRot>
                                    <p:animRot by="240000">
                                      <p:cBhvr>
                                        <p:cTn id="34" dur="200" fill="hold">
                                          <p:stCondLst>
                                            <p:cond delay="400"/>
                                          </p:stCondLst>
                                        </p:cTn>
                                        <p:tgtEl>
                                          <p:spTgt spid="54"/>
                                        </p:tgtEl>
                                        <p:attrNameLst>
                                          <p:attrName>r</p:attrName>
                                        </p:attrNameLst>
                                      </p:cBhvr>
                                    </p:animRot>
                                    <p:animRot by="-240000">
                                      <p:cBhvr>
                                        <p:cTn id="35" dur="200" fill="hold">
                                          <p:stCondLst>
                                            <p:cond delay="600"/>
                                          </p:stCondLst>
                                        </p:cTn>
                                        <p:tgtEl>
                                          <p:spTgt spid="54"/>
                                        </p:tgtEl>
                                        <p:attrNameLst>
                                          <p:attrName>r</p:attrName>
                                        </p:attrNameLst>
                                      </p:cBhvr>
                                    </p:animRot>
                                    <p:animRot by="120000">
                                      <p:cBhvr>
                                        <p:cTn id="36" dur="200" fill="hold">
                                          <p:stCondLst>
                                            <p:cond delay="800"/>
                                          </p:stCondLst>
                                        </p:cTn>
                                        <p:tgtEl>
                                          <p:spTgt spid="54"/>
                                        </p:tgtEl>
                                        <p:attrNameLst>
                                          <p:attrName>r</p:attrName>
                                        </p:attrNameLst>
                                      </p:cBhvr>
                                    </p:animRot>
                                  </p:childTnLst>
                                </p:cTn>
                              </p:par>
                            </p:childTnLst>
                          </p:cTn>
                        </p:par>
                        <p:par>
                          <p:cTn id="37" fill="hold">
                            <p:stCondLst>
                              <p:cond delay="3000"/>
                            </p:stCondLst>
                            <p:childTnLst>
                              <p:par>
                                <p:cTn id="38" presetID="26" presetClass="emph" presetSubtype="0" fill="hold" nodeType="afterEffect">
                                  <p:stCondLst>
                                    <p:cond delay="0"/>
                                  </p:stCondLst>
                                  <p:childTnLst>
                                    <p:animEffect transition="out" filter="fade">
                                      <p:cBhvr>
                                        <p:cTn id="39" dur="500" tmFilter="0, 0; .2, .5; .8, .5; 1, 0"/>
                                        <p:tgtEl>
                                          <p:spTgt spid="61"/>
                                        </p:tgtEl>
                                      </p:cBhvr>
                                    </p:animEffect>
                                    <p:animScale>
                                      <p:cBhvr>
                                        <p:cTn id="40" dur="250" autoRev="1" fill="hold"/>
                                        <p:tgtEl>
                                          <p:spTgt spid="61"/>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62"/>
                                        </p:tgtEl>
                                      </p:cBhvr>
                                    </p:animEffect>
                                    <p:animScale>
                                      <p:cBhvr>
                                        <p:cTn id="43" dur="250" autoRev="1" fill="hold"/>
                                        <p:tgtEl>
                                          <p:spTgt spid="62"/>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63"/>
                                        </p:tgtEl>
                                      </p:cBhvr>
                                    </p:animEffect>
                                    <p:animScale>
                                      <p:cBhvr>
                                        <p:cTn id="49" dur="250" autoRev="1" fill="hold"/>
                                        <p:tgtEl>
                                          <p:spTgt spid="63"/>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67"/>
                                        </p:tgtEl>
                                      </p:cBhvr>
                                    </p:animEffect>
                                    <p:animScale>
                                      <p:cBhvr>
                                        <p:cTn id="52" dur="250" autoRev="1" fill="hold"/>
                                        <p:tgtEl>
                                          <p:spTgt spid="67"/>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68"/>
                                        </p:tgtEl>
                                      </p:cBhvr>
                                    </p:animEffect>
                                    <p:animScale>
                                      <p:cBhvr>
                                        <p:cTn id="55" dur="250" autoRev="1" fill="hold"/>
                                        <p:tgtEl>
                                          <p:spTgt spid="68"/>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71"/>
                                        </p:tgtEl>
                                      </p:cBhvr>
                                    </p:animEffect>
                                    <p:animScale>
                                      <p:cBhvr>
                                        <p:cTn id="58" dur="250" autoRev="1" fill="hold"/>
                                        <p:tgtEl>
                                          <p:spTgt spid="71"/>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72"/>
                                        </p:tgtEl>
                                      </p:cBhvr>
                                    </p:animEffect>
                                    <p:animScale>
                                      <p:cBhvr>
                                        <p:cTn id="61" dur="250" autoRev="1" fill="hold"/>
                                        <p:tgtEl>
                                          <p:spTgt spid="72"/>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73"/>
                                        </p:tgtEl>
                                        <p:attrNameLst>
                                          <p:attrName>style.visibility</p:attrName>
                                        </p:attrNameLst>
                                      </p:cBhvr>
                                      <p:to>
                                        <p:strVal val="visible"/>
                                      </p:to>
                                    </p:set>
                                    <p:anim calcmode="lin" valueType="num">
                                      <p:cBhvr>
                                        <p:cTn id="66" dur="500" fill="hold"/>
                                        <p:tgtEl>
                                          <p:spTgt spid="73"/>
                                        </p:tgtEl>
                                        <p:attrNameLst>
                                          <p:attrName>ppt_w</p:attrName>
                                        </p:attrNameLst>
                                      </p:cBhvr>
                                      <p:tavLst>
                                        <p:tav tm="0">
                                          <p:val>
                                            <p:fltVal val="0"/>
                                          </p:val>
                                        </p:tav>
                                        <p:tav tm="100000">
                                          <p:val>
                                            <p:strVal val="#ppt_w"/>
                                          </p:val>
                                        </p:tav>
                                      </p:tavLst>
                                    </p:anim>
                                    <p:anim calcmode="lin" valueType="num">
                                      <p:cBhvr>
                                        <p:cTn id="67" dur="500" fill="hold"/>
                                        <p:tgtEl>
                                          <p:spTgt spid="73"/>
                                        </p:tgtEl>
                                        <p:attrNameLst>
                                          <p:attrName>ppt_h</p:attrName>
                                        </p:attrNameLst>
                                      </p:cBhvr>
                                      <p:tavLst>
                                        <p:tav tm="0">
                                          <p:val>
                                            <p:fltVal val="0"/>
                                          </p:val>
                                        </p:tav>
                                        <p:tav tm="100000">
                                          <p:val>
                                            <p:strVal val="#ppt_h"/>
                                          </p:val>
                                        </p:tav>
                                      </p:tavLst>
                                    </p:anim>
                                    <p:animEffect transition="in" filter="fade">
                                      <p:cBhvr>
                                        <p:cTn id="68" dur="500"/>
                                        <p:tgtEl>
                                          <p:spTgt spid="73"/>
                                        </p:tgtEl>
                                      </p:cBhvr>
                                    </p:animEffect>
                                  </p:childTnLst>
                                </p:cTn>
                              </p:par>
                            </p:childTnLst>
                          </p:cTn>
                        </p:par>
                        <p:par>
                          <p:cTn id="69" fill="hold">
                            <p:stCondLst>
                              <p:cond delay="500"/>
                            </p:stCondLst>
                            <p:childTnLst>
                              <p:par>
                                <p:cTn id="70" presetID="1" presetClass="entr" presetSubtype="0" fill="hold" grpId="0" nodeType="afterEffect">
                                  <p:stCondLst>
                                    <p:cond delay="0"/>
                                  </p:stCondLst>
                                  <p:childTnLst>
                                    <p:set>
                                      <p:cBhvr>
                                        <p:cTn id="71" dur="1" fill="hold">
                                          <p:stCondLst>
                                            <p:cond delay="0"/>
                                          </p:stCondLst>
                                        </p:cTn>
                                        <p:tgtEl>
                                          <p:spTgt spid="75"/>
                                        </p:tgtEl>
                                        <p:attrNameLst>
                                          <p:attrName>style.visibility</p:attrName>
                                        </p:attrNameLst>
                                      </p:cBhvr>
                                      <p:to>
                                        <p:strVal val="visible"/>
                                      </p:to>
                                    </p:se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par>
                                <p:cTn id="75" presetID="45" presetClass="entr" presetSubtype="0" fill="hold" grpId="0" nodeType="with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1000"/>
                                        <p:tgtEl>
                                          <p:spTgt spid="78"/>
                                        </p:tgtEl>
                                      </p:cBhvr>
                                    </p:animEffect>
                                    <p:anim calcmode="lin" valueType="num">
                                      <p:cBhvr>
                                        <p:cTn id="78" dur="1000" fill="hold"/>
                                        <p:tgtEl>
                                          <p:spTgt spid="78"/>
                                        </p:tgtEl>
                                        <p:attrNameLst>
                                          <p:attrName>ppt_w</p:attrName>
                                        </p:attrNameLst>
                                      </p:cBhvr>
                                      <p:tavLst>
                                        <p:tav tm="0" fmla="#ppt_w*sin(2.5*pi*$)">
                                          <p:val>
                                            <p:fltVal val="0"/>
                                          </p:val>
                                        </p:tav>
                                        <p:tav tm="100000">
                                          <p:val>
                                            <p:fltVal val="1"/>
                                          </p:val>
                                        </p:tav>
                                      </p:tavLst>
                                    </p:anim>
                                    <p:anim calcmode="lin" valueType="num">
                                      <p:cBhvr>
                                        <p:cTn id="79" dur="1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73" grpId="0"/>
      <p:bldP spid="75" grpId="0" animBg="1"/>
      <p:bldP spid="77" grpId="0" animBg="1"/>
      <p:bldP spid="7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168860"/>
            <a:ext cx="9144000"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Pourquoi sont-elles</a:t>
            </a:r>
            <a:br>
              <a:rPr lang="fr-CA" sz="4000" dirty="0"/>
            </a:br>
            <a:r>
              <a:rPr lang="fr-CA" sz="4000" dirty="0"/>
              <a:t>si importantes?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546394"/>
            <a:ext cx="7946640" cy="1631216"/>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Parce que le corps est incapable d’en </a:t>
            </a:r>
            <a:r>
              <a:rPr lang="fr-CA" sz="2000" b="1" dirty="0">
                <a:solidFill>
                  <a:srgbClr val="881811"/>
                </a:solidFill>
                <a:ea typeface="PT Sans Narrow"/>
                <a:cs typeface="PT Sans Narrow"/>
                <a:sym typeface="PT Sans Narrow"/>
              </a:rPr>
              <a:t>faire des réserves </a:t>
            </a:r>
            <a:br>
              <a:rPr lang="fr-CA" sz="2000" b="1" dirty="0">
                <a:solidFill>
                  <a:srgbClr val="881811"/>
                </a:solidFill>
                <a:ea typeface="PT Sans Narrow"/>
                <a:cs typeface="PT Sans Narrow"/>
                <a:sym typeface="PT Sans Narrow"/>
              </a:rPr>
            </a:br>
            <a:r>
              <a:rPr lang="fr-CA" sz="2000" dirty="0">
                <a:solidFill>
                  <a:srgbClr val="666666"/>
                </a:solidFill>
                <a:ea typeface="PT Sans Narrow"/>
                <a:cs typeface="PT Sans Narrow"/>
                <a:sym typeface="PT Sans Narrow"/>
              </a:rPr>
              <a:t>(les protéines ne peuvent pas être stockées)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On a </a:t>
            </a:r>
            <a:r>
              <a:rPr lang="fr-CA" sz="2000" u="sng" dirty="0">
                <a:solidFill>
                  <a:srgbClr val="FF0000"/>
                </a:solidFill>
                <a:ea typeface="PT Sans Narrow"/>
                <a:cs typeface="PT Sans Narrow"/>
                <a:sym typeface="PT Sans Narrow"/>
              </a:rPr>
              <a:t>besoin</a:t>
            </a:r>
            <a:r>
              <a:rPr lang="fr-CA" sz="2000" dirty="0">
                <a:solidFill>
                  <a:srgbClr val="666666"/>
                </a:solidFill>
                <a:ea typeface="PT Sans Narrow"/>
                <a:cs typeface="PT Sans Narrow"/>
                <a:sym typeface="PT Sans Narrow"/>
              </a:rPr>
              <a:t> de s’en procurer dans l’alimentation</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Il faut combler ses besoins quotidiennement</a:t>
            </a:r>
          </a:p>
        </p:txBody>
      </p:sp>
    </p:spTree>
    <p:extLst>
      <p:ext uri="{BB962C8B-B14F-4D97-AF65-F5344CB8AC3E}">
        <p14:creationId xmlns:p14="http://schemas.microsoft.com/office/powerpoint/2010/main" val="330323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43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CA" sz="2000">
                <a:latin typeface="+mn-lt"/>
              </a:rPr>
              <a:t>Exemples de</a:t>
            </a:r>
            <a:r>
              <a:rPr lang="fr-CA" sz="2000" baseline="0">
                <a:latin typeface="+mn-lt"/>
              </a:rPr>
              <a:t> </a:t>
            </a:r>
            <a:r>
              <a:rPr lang="fr-CA" sz="2000">
                <a:latin typeface="+mn-lt"/>
              </a:rPr>
              <a:t>causes possibles de carence:</a:t>
            </a:r>
          </a:p>
          <a:p>
            <a:pPr algn="l"/>
            <a:endParaRPr lang="en-US">
              <a:latin typeface="+mn-lt"/>
            </a:endParaRPr>
          </a:p>
          <a:p>
            <a:pPr marL="342900" indent="-342900" algn="l">
              <a:buFont typeface="Courier New" panose="02070309020205020404" pitchFamily="49" charset="0"/>
              <a:buChar char="o"/>
            </a:pPr>
            <a:r>
              <a:rPr lang="fr-CA">
                <a:latin typeface="+mn-lt"/>
              </a:rPr>
              <a:t>Malnutrition (anorexie)</a:t>
            </a:r>
          </a:p>
          <a:p>
            <a:pPr marL="342900" indent="-342900" algn="l">
              <a:buFont typeface="Courier New" panose="02070309020205020404" pitchFamily="49" charset="0"/>
              <a:buChar char="o"/>
            </a:pPr>
            <a:r>
              <a:rPr lang="fr-CA">
                <a:latin typeface="+mn-lt"/>
              </a:rPr>
              <a:t>Maladies graves</a:t>
            </a:r>
          </a:p>
          <a:p>
            <a:pPr marL="342900" indent="-342900" algn="l">
              <a:buFont typeface="Courier New" panose="02070309020205020404" pitchFamily="49" charset="0"/>
              <a:buChar char="o"/>
            </a:pPr>
            <a:r>
              <a:rPr lang="fr-CA">
                <a:latin typeface="+mn-lt"/>
              </a:rPr>
              <a:t>Grands brûlés</a:t>
            </a:r>
            <a:endParaRPr lang="fr-CA" dirty="0">
              <a:latin typeface="+mn-lt"/>
            </a:endParaRPr>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Manque de protéines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8018648" cy="3631763"/>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Très rare dans les pays industrialisés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Impacts négatifs sur tous les organes et les systèmes de l’organisme (comme le cerveau, le système immunitaire, les reins…)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Signes de carence :</a:t>
            </a:r>
          </a:p>
          <a:p>
            <a:pPr marL="914400" lvl="1" indent="-368300">
              <a:buClr>
                <a:srgbClr val="881811"/>
              </a:buClr>
              <a:buSzPct val="100000"/>
              <a:buFont typeface="Wingdings" panose="05000000000000000000" pitchFamily="2" charset="2"/>
              <a:buChar char="è"/>
            </a:pPr>
            <a:r>
              <a:rPr lang="fr-CA" sz="2000" dirty="0">
                <a:solidFill>
                  <a:srgbClr val="666666"/>
                </a:solidFill>
                <a:ea typeface="PT Sans Narrow"/>
                <a:cs typeface="PT Sans Narrow"/>
                <a:sym typeface="PT Sans Narrow"/>
              </a:rPr>
              <a:t>L’œdème (enflure)</a:t>
            </a:r>
          </a:p>
          <a:p>
            <a:pPr marL="914400" lvl="1" indent="-368300">
              <a:buClr>
                <a:srgbClr val="881811"/>
              </a:buClr>
              <a:buSzPct val="100000"/>
              <a:buFont typeface="Wingdings" panose="05000000000000000000" pitchFamily="2" charset="2"/>
              <a:buChar char="è"/>
            </a:pPr>
            <a:r>
              <a:rPr lang="fr-CA" sz="2000" dirty="0">
                <a:solidFill>
                  <a:srgbClr val="666666"/>
                </a:solidFill>
                <a:ea typeface="PT Sans Narrow"/>
                <a:cs typeface="PT Sans Narrow"/>
                <a:sym typeface="PT Sans Narrow"/>
              </a:rPr>
              <a:t>↓ masse musculaire</a:t>
            </a:r>
          </a:p>
          <a:p>
            <a:pPr marL="914400" lvl="1" indent="-368300">
              <a:buClr>
                <a:srgbClr val="881811"/>
              </a:buClr>
              <a:buSzPct val="100000"/>
              <a:buFont typeface="Wingdings" panose="05000000000000000000" pitchFamily="2" charset="2"/>
              <a:buChar char="è"/>
            </a:pPr>
            <a:r>
              <a:rPr lang="fr-CA" sz="2000" dirty="0">
                <a:solidFill>
                  <a:srgbClr val="666666"/>
                </a:solidFill>
                <a:ea typeface="PT Sans Narrow"/>
                <a:cs typeface="PT Sans Narrow"/>
                <a:sym typeface="PT Sans Narrow"/>
              </a:rPr>
              <a:t>Peau terne</a:t>
            </a:r>
          </a:p>
          <a:p>
            <a:pPr marL="914400" lvl="1" indent="-368300">
              <a:buClr>
                <a:srgbClr val="881811"/>
              </a:buClr>
              <a:buSzPct val="100000"/>
              <a:buFont typeface="Wingdings" panose="05000000000000000000" pitchFamily="2" charset="2"/>
              <a:buChar char="è"/>
            </a:pPr>
            <a:r>
              <a:rPr lang="fr-CA" sz="2000" dirty="0">
                <a:solidFill>
                  <a:srgbClr val="666666"/>
                </a:solidFill>
                <a:ea typeface="PT Sans Narrow"/>
                <a:cs typeface="PT Sans Narrow"/>
                <a:sym typeface="PT Sans Narrow"/>
              </a:rPr>
              <a:t>Cheveux fins et cassants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endParaRPr lang="fr-CA" sz="2000" dirty="0">
              <a:solidFill>
                <a:srgbClr val="666666"/>
              </a:solidFill>
              <a:ea typeface="PT Sans Narrow"/>
              <a:cs typeface="PT Sans Narrow"/>
              <a:sym typeface="PT Sans Narrow"/>
            </a:endParaRPr>
          </a:p>
        </p:txBody>
      </p:sp>
      <p:sp>
        <p:nvSpPr>
          <p:cNvPr id="13" name="ZoneTexte 12">
            <a:extLst>
              <a:ext uri="{FF2B5EF4-FFF2-40B4-BE49-F238E27FC236}">
                <a16:creationId xmlns:a16="http://schemas.microsoft.com/office/drawing/2014/main" id="{5FCE2679-B1A1-4654-A462-4C40E3E80D85}"/>
              </a:ext>
            </a:extLst>
          </p:cNvPr>
          <p:cNvSpPr txBox="1"/>
          <p:nvPr/>
        </p:nvSpPr>
        <p:spPr>
          <a:xfrm>
            <a:off x="5652120" y="3861048"/>
            <a:ext cx="3024000" cy="1872000"/>
          </a:xfrm>
          <a:prstGeom prst="rect">
            <a:avLst/>
          </a:prstGeom>
          <a:noFill/>
          <a:ln w="57150">
            <a:solidFill>
              <a:srgbClr val="881811"/>
            </a:solidFill>
          </a:ln>
        </p:spPr>
        <p:txBody>
          <a:bodyPr wrap="square">
            <a:spAutoFit/>
          </a:bodyPr>
          <a:lstStyle/>
          <a:p>
            <a:pPr algn="ctr"/>
            <a:r>
              <a:rPr lang="fr-CA" sz="2000" b="1" dirty="0">
                <a:solidFill>
                  <a:srgbClr val="881811"/>
                </a:solidFill>
                <a:latin typeface="+mn-lt"/>
              </a:rPr>
              <a:t>Exemples de</a:t>
            </a:r>
            <a:r>
              <a:rPr lang="fr-CA" sz="2000" b="1" baseline="0" dirty="0">
                <a:solidFill>
                  <a:srgbClr val="881811"/>
                </a:solidFill>
                <a:latin typeface="+mn-lt"/>
              </a:rPr>
              <a:t> </a:t>
            </a:r>
            <a:r>
              <a:rPr lang="fr-CA" sz="2000" b="1" dirty="0">
                <a:solidFill>
                  <a:srgbClr val="881811"/>
                </a:solidFill>
                <a:latin typeface="+mn-lt"/>
              </a:rPr>
              <a:t>causes possibles de carence :</a:t>
            </a:r>
          </a:p>
          <a:p>
            <a:pPr algn="ctr"/>
            <a:endParaRPr lang="en-US" dirty="0">
              <a:solidFill>
                <a:srgbClr val="881811"/>
              </a:solidFill>
              <a:latin typeface="+mn-lt"/>
            </a:endParaRPr>
          </a:p>
          <a:p>
            <a:pPr marL="446088" indent="-342900">
              <a:buFont typeface="Wingdings" panose="05000000000000000000" pitchFamily="2" charset="2"/>
              <a:buChar char="Ø"/>
            </a:pPr>
            <a:r>
              <a:rPr lang="fr-CA" dirty="0">
                <a:solidFill>
                  <a:srgbClr val="881811"/>
                </a:solidFill>
                <a:latin typeface="+mn-lt"/>
              </a:rPr>
              <a:t>Malnutrition (anorexie)</a:t>
            </a:r>
          </a:p>
          <a:p>
            <a:pPr marL="446088" indent="-342900">
              <a:buFont typeface="Wingdings" panose="05000000000000000000" pitchFamily="2" charset="2"/>
              <a:buChar char="Ø"/>
            </a:pPr>
            <a:r>
              <a:rPr lang="fr-CA" dirty="0">
                <a:solidFill>
                  <a:srgbClr val="881811"/>
                </a:solidFill>
                <a:latin typeface="+mn-lt"/>
              </a:rPr>
              <a:t>Maladies graves</a:t>
            </a:r>
          </a:p>
          <a:p>
            <a:pPr marL="446088" indent="-342900">
              <a:buFont typeface="Wingdings" panose="05000000000000000000" pitchFamily="2" charset="2"/>
              <a:buChar char="Ø"/>
            </a:pPr>
            <a:r>
              <a:rPr lang="fr-CA" dirty="0">
                <a:solidFill>
                  <a:srgbClr val="881811"/>
                </a:solidFill>
                <a:latin typeface="+mn-lt"/>
              </a:rPr>
              <a:t>Grands brûlés</a:t>
            </a:r>
          </a:p>
        </p:txBody>
      </p:sp>
    </p:spTree>
    <p:extLst>
      <p:ext uri="{BB962C8B-B14F-4D97-AF65-F5344CB8AC3E}">
        <p14:creationId xmlns:p14="http://schemas.microsoft.com/office/powerpoint/2010/main" val="137614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316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On trouve ça où</a:t>
            </a:r>
            <a:br>
              <a:rPr lang="fr-CA" sz="4000" dirty="0"/>
            </a:br>
            <a:r>
              <a:rPr lang="fr-CA" sz="4000" dirty="0"/>
              <a:t>les protéines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115004"/>
            <a:ext cx="7370576" cy="2700000"/>
          </a:xfrm>
          <a:prstGeom prst="rect">
            <a:avLst/>
          </a:prstGeom>
          <a:noFill/>
        </p:spPr>
        <p:txBody>
          <a:bodyPr wrap="square" numCol="2"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Viande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Poisson</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Volaille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Œufs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Produits laitiers (Yogourt, fromage, lait, etc.) </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Noix et graines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Légumineuses (Haricots rouges, lentilles, pois chiches, etc.)</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Tofu</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Produits céréaliers</a:t>
            </a:r>
          </a:p>
        </p:txBody>
      </p:sp>
      <p:pic>
        <p:nvPicPr>
          <p:cNvPr id="5" name="Image 4">
            <a:extLst>
              <a:ext uri="{FF2B5EF4-FFF2-40B4-BE49-F238E27FC236}">
                <a16:creationId xmlns:a16="http://schemas.microsoft.com/office/drawing/2014/main" id="{59E01B39-5BCE-4D9F-A383-AF073D999538}"/>
              </a:ext>
            </a:extLst>
          </p:cNvPr>
          <p:cNvPicPr>
            <a:picLocks noChangeAspect="1"/>
          </p:cNvPicPr>
          <p:nvPr/>
        </p:nvPicPr>
        <p:blipFill>
          <a:blip r:embed="rId4" cstate="print">
            <a:extLst>
              <a:ext uri="{28A0092B-C50C-407E-A947-70E740481C1C}">
                <a14:useLocalDpi xmlns:a14="http://schemas.microsoft.com/office/drawing/2010/main" val="0"/>
              </a:ext>
            </a:extLst>
          </a:blip>
          <a:srcRect t="35318" b="35318"/>
          <a:stretch/>
        </p:blipFill>
        <p:spPr>
          <a:xfrm>
            <a:off x="0" y="5085184"/>
            <a:ext cx="9144000" cy="1790086"/>
          </a:xfrm>
          <a:prstGeom prst="rect">
            <a:avLst/>
          </a:prstGeom>
        </p:spPr>
      </p:pic>
    </p:spTree>
    <p:extLst>
      <p:ext uri="{BB962C8B-B14F-4D97-AF65-F5344CB8AC3E}">
        <p14:creationId xmlns:p14="http://schemas.microsoft.com/office/powerpoint/2010/main" val="200728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439A41-273B-4054-B6FD-B69C460E8EF4}"/>
              </a:ext>
            </a:extLst>
          </p:cNvPr>
          <p:cNvSpPr/>
          <p:nvPr/>
        </p:nvSpPr>
        <p:spPr>
          <a:xfrm>
            <a:off x="0" y="1582738"/>
            <a:ext cx="9144000" cy="439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507" name="Content Placeholder 1"/>
          <p:cNvSpPr>
            <a:spLocks noGrp="1"/>
          </p:cNvSpPr>
          <p:nvPr>
            <p:ph idx="4294967295"/>
            <p:custDataLst>
              <p:tags r:id="rId1"/>
            </p:custDataLst>
          </p:nvPr>
        </p:nvSpPr>
        <p:spPr>
          <a:xfrm>
            <a:off x="611560" y="1922463"/>
            <a:ext cx="7056784" cy="4054251"/>
          </a:xfrm>
        </p:spPr>
        <p:txBody>
          <a:bodyPr>
            <a:normAutofit/>
          </a:bodyPr>
          <a:lstStyle/>
          <a:p>
            <a:pPr>
              <a:buClr>
                <a:srgbClr val="881811"/>
              </a:buClr>
              <a:buSzPct val="90000"/>
            </a:pPr>
            <a:r>
              <a:rPr lang="fr-CA" altLang="fr-FR" sz="2400" b="1" dirty="0"/>
              <a:t>Cette présentation est informative.</a:t>
            </a:r>
          </a:p>
          <a:p>
            <a:pPr>
              <a:buClr>
                <a:srgbClr val="881811"/>
              </a:buClr>
              <a:buSzPct val="90000"/>
            </a:pPr>
            <a:endParaRPr lang="fr-CA" altLang="fr-FR" sz="2400" b="1" dirty="0"/>
          </a:p>
          <a:p>
            <a:pPr>
              <a:buClr>
                <a:srgbClr val="881811"/>
              </a:buClr>
              <a:buSzPct val="90000"/>
            </a:pPr>
            <a:r>
              <a:rPr lang="fr-CA" altLang="fr-FR" sz="2400" b="1" dirty="0"/>
              <a:t>Les images de produits utilisées sont uniquement à titre d’exemple et non de publicité.</a:t>
            </a:r>
          </a:p>
        </p:txBody>
      </p:sp>
      <p:sp>
        <p:nvSpPr>
          <p:cNvPr id="21506" name="Title 1"/>
          <p:cNvSpPr>
            <a:spLocks noGrp="1"/>
          </p:cNvSpPr>
          <p:nvPr>
            <p:ph type="title" idx="4294967295"/>
            <p:custDataLst>
              <p:tags r:id="rId2"/>
            </p:custDataLst>
          </p:nvPr>
        </p:nvSpPr>
        <p:spPr>
          <a:xfrm>
            <a:off x="468313" y="395288"/>
            <a:ext cx="8675687" cy="1016000"/>
          </a:xfrm>
        </p:spPr>
        <p:txBody>
          <a:bodyPr>
            <a:noAutofit/>
          </a:bodyPr>
          <a:lstStyle/>
          <a:p>
            <a:r>
              <a:rPr lang="fr-CA" altLang="fr-FR" sz="4000" dirty="0">
                <a:solidFill>
                  <a:srgbClr val="FFFFFF"/>
                </a:solidFill>
              </a:rPr>
              <a:t>Précisions</a:t>
            </a:r>
          </a:p>
        </p:txBody>
      </p:sp>
    </p:spTree>
    <p:extLst>
      <p:ext uri="{BB962C8B-B14F-4D97-AF65-F5344CB8AC3E}">
        <p14:creationId xmlns:p14="http://schemas.microsoft.com/office/powerpoint/2010/main" val="41959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14235" y="-387424"/>
            <a:ext cx="8550254" cy="2736304"/>
          </a:xfrm>
        </p:spPr>
        <p:txBody>
          <a:bodyPr>
            <a:normAutofit/>
          </a:bodyPr>
          <a:lstStyle/>
          <a:p>
            <a:r>
              <a:rPr lang="fr-CA" b="1" dirty="0">
                <a:solidFill>
                  <a:schemeClr val="bg1"/>
                </a:solidFill>
                <a:ea typeface="PT Sans Narrow"/>
                <a:cs typeface="PT Sans Narrow"/>
                <a:sym typeface="PT Sans Narrow"/>
              </a:rPr>
              <a:t>Les besoins quotidiens en protéines</a:t>
            </a:r>
            <a:br>
              <a:rPr lang="fr-CA" sz="6000" b="1" dirty="0">
                <a:solidFill>
                  <a:schemeClr val="bg1"/>
                </a:solidFill>
                <a:ea typeface="PT Sans Narrow"/>
                <a:cs typeface="PT Sans Narrow"/>
                <a:sym typeface="PT Sans Narrow"/>
              </a:rPr>
            </a:br>
            <a:r>
              <a:rPr lang="fr-CA" sz="3200" dirty="0">
                <a:solidFill>
                  <a:schemeClr val="bg1"/>
                </a:solidFill>
                <a:latin typeface="+mn-lt"/>
                <a:ea typeface="PT Sans Narrow"/>
                <a:cs typeface="PT Sans Narrow"/>
                <a:sym typeface="PT Sans Narrow"/>
              </a:rPr>
              <a:t>Comment évaluer ses besoins personnels?</a:t>
            </a:r>
          </a:p>
        </p:txBody>
      </p:sp>
      <p:pic>
        <p:nvPicPr>
          <p:cNvPr id="4" name="Image 3">
            <a:extLst>
              <a:ext uri="{FF2B5EF4-FFF2-40B4-BE49-F238E27FC236}">
                <a16:creationId xmlns:a16="http://schemas.microsoft.com/office/drawing/2014/main" id="{B0A51EFE-6C8B-4864-AC8E-358E5582C9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02" b="18103"/>
          <a:stretch/>
        </p:blipFill>
        <p:spPr>
          <a:xfrm>
            <a:off x="0" y="2420888"/>
            <a:ext cx="9144000" cy="4437112"/>
          </a:xfrm>
          <a:prstGeom prst="rect">
            <a:avLst/>
          </a:prstGeom>
        </p:spPr>
      </p:pic>
    </p:spTree>
    <p:extLst>
      <p:ext uri="{BB962C8B-B14F-4D97-AF65-F5344CB8AC3E}">
        <p14:creationId xmlns:p14="http://schemas.microsoft.com/office/powerpoint/2010/main" val="1000382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620688"/>
            <a:ext cx="9144000" cy="576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aphicFrame>
        <p:nvGraphicFramePr>
          <p:cNvPr id="64" name="Espace réservé du contenu 3">
            <a:extLst>
              <a:ext uri="{FF2B5EF4-FFF2-40B4-BE49-F238E27FC236}">
                <a16:creationId xmlns:a16="http://schemas.microsoft.com/office/drawing/2014/main" id="{9F1DB243-1AB0-4570-BB0C-9C078A145E87}"/>
              </a:ext>
            </a:extLst>
          </p:cNvPr>
          <p:cNvGraphicFramePr>
            <a:graphicFrameLocks/>
          </p:cNvGraphicFramePr>
          <p:nvPr>
            <p:custDataLst>
              <p:tags r:id="rId1"/>
            </p:custDataLst>
            <p:extLst>
              <p:ext uri="{D42A27DB-BD31-4B8C-83A1-F6EECF244321}">
                <p14:modId xmlns:p14="http://schemas.microsoft.com/office/powerpoint/2010/main" val="2220787064"/>
              </p:ext>
            </p:extLst>
          </p:nvPr>
        </p:nvGraphicFramePr>
        <p:xfrm>
          <a:off x="287524" y="224644"/>
          <a:ext cx="8568952" cy="6408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7079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501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CA" sz="2000" dirty="0">
                <a:latin typeface="+mn-lt"/>
              </a:rPr>
              <a:t>Exemples de</a:t>
            </a:r>
            <a:r>
              <a:rPr lang="fr-CA" sz="2000" baseline="0" dirty="0">
                <a:latin typeface="+mn-lt"/>
              </a:rPr>
              <a:t> </a:t>
            </a:r>
            <a:r>
              <a:rPr lang="fr-CA" sz="2000" dirty="0">
                <a:latin typeface="+mn-lt"/>
              </a:rPr>
              <a:t>causes possibles de carence:</a:t>
            </a:r>
          </a:p>
          <a:p>
            <a:pPr algn="l"/>
            <a:endParaRPr lang="en-US" dirty="0">
              <a:latin typeface="+mn-lt"/>
            </a:endParaRPr>
          </a:p>
          <a:p>
            <a:pPr marL="342900" indent="-342900" algn="l">
              <a:buFont typeface="Courier New" panose="02070309020205020404" pitchFamily="49" charset="0"/>
              <a:buChar char="o"/>
            </a:pPr>
            <a:r>
              <a:rPr lang="fr-CA" dirty="0">
                <a:latin typeface="+mn-lt"/>
              </a:rPr>
              <a:t>Malnutrition (anorexie)</a:t>
            </a:r>
          </a:p>
          <a:p>
            <a:pPr marL="342900" indent="-342900" algn="l">
              <a:buFont typeface="Courier New" panose="02070309020205020404" pitchFamily="49" charset="0"/>
              <a:buChar char="o"/>
            </a:pPr>
            <a:r>
              <a:rPr lang="fr-CA" dirty="0">
                <a:latin typeface="+mn-lt"/>
              </a:rPr>
              <a:t>Maladies graves</a:t>
            </a:r>
          </a:p>
          <a:p>
            <a:pPr marL="342900" indent="-342900" algn="l">
              <a:buFont typeface="Courier New" panose="02070309020205020404" pitchFamily="49" charset="0"/>
              <a:buChar char="o"/>
            </a:pPr>
            <a:r>
              <a:rPr lang="fr-CA" dirty="0">
                <a:latin typeface="+mn-lt"/>
              </a:rPr>
              <a:t>Grands brûlés</a:t>
            </a:r>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Besoins quotidiens </a:t>
            </a:r>
            <a:br>
              <a:rPr lang="fr-CA" sz="4000" dirty="0"/>
            </a:br>
            <a:r>
              <a:rPr lang="fr-CA" sz="4000" dirty="0"/>
              <a:t>en protéines</a:t>
            </a:r>
            <a:endParaRPr lang="fr-CA" sz="3200" dirty="0">
              <a:solidFill>
                <a:schemeClr val="bg1"/>
              </a:solidFill>
            </a:endParaRPr>
          </a:p>
        </p:txBody>
      </p:sp>
      <p:graphicFrame>
        <p:nvGraphicFramePr>
          <p:cNvPr id="6" name="Espace réservé du contenu 3">
            <a:extLst>
              <a:ext uri="{FF2B5EF4-FFF2-40B4-BE49-F238E27FC236}">
                <a16:creationId xmlns:a16="http://schemas.microsoft.com/office/drawing/2014/main" id="{5E540642-1BBC-4977-B874-0C5BA84B1C38}"/>
              </a:ext>
            </a:extLst>
          </p:cNvPr>
          <p:cNvGraphicFramePr>
            <a:graphicFrameLocks/>
          </p:cNvGraphicFramePr>
          <p:nvPr>
            <p:custDataLst>
              <p:tags r:id="rId2"/>
            </p:custDataLst>
            <p:extLst>
              <p:ext uri="{D42A27DB-BD31-4B8C-83A1-F6EECF244321}">
                <p14:modId xmlns:p14="http://schemas.microsoft.com/office/powerpoint/2010/main" val="3810263895"/>
              </p:ext>
            </p:extLst>
          </p:nvPr>
        </p:nvGraphicFramePr>
        <p:xfrm>
          <a:off x="395536" y="2066044"/>
          <a:ext cx="8424936" cy="4675324"/>
        </p:xfrm>
        <a:graphic>
          <a:graphicData uri="http://schemas.openxmlformats.org/drawingml/2006/table">
            <a:tbl>
              <a:tblPr firstRow="1" bandRow="1">
                <a:tableStyleId>{6E25E649-3F16-4E02-A733-19D2CDBF48F0}</a:tableStyleId>
              </a:tblPr>
              <a:tblGrid>
                <a:gridCol w="4212468">
                  <a:extLst>
                    <a:ext uri="{9D8B030D-6E8A-4147-A177-3AD203B41FA5}">
                      <a16:colId xmlns:a16="http://schemas.microsoft.com/office/drawing/2014/main" val="2002032900"/>
                    </a:ext>
                  </a:extLst>
                </a:gridCol>
                <a:gridCol w="4212468">
                  <a:extLst>
                    <a:ext uri="{9D8B030D-6E8A-4147-A177-3AD203B41FA5}">
                      <a16:colId xmlns:a16="http://schemas.microsoft.com/office/drawing/2014/main" val="784067911"/>
                    </a:ext>
                  </a:extLst>
                </a:gridCol>
              </a:tblGrid>
              <a:tr h="348841">
                <a:tc>
                  <a:txBody>
                    <a:bodyPr/>
                    <a:lstStyle/>
                    <a:p>
                      <a:r>
                        <a:rPr lang="fr-CA" sz="1700" dirty="0"/>
                        <a:t>TYPE DE SPORT</a:t>
                      </a:r>
                      <a:endParaRPr lang="en-US" sz="1700" dirty="0"/>
                    </a:p>
                  </a:txBody>
                  <a:tcPr marL="86016" marR="86016" marT="43008" marB="43008">
                    <a:solidFill>
                      <a:srgbClr val="881811"/>
                    </a:solidFill>
                  </a:tcPr>
                </a:tc>
                <a:tc>
                  <a:txBody>
                    <a:bodyPr/>
                    <a:lstStyle/>
                    <a:p>
                      <a:r>
                        <a:rPr lang="fr-CA" sz="1700" dirty="0"/>
                        <a:t>BESOINS</a:t>
                      </a:r>
                      <a:endParaRPr lang="en-US" sz="1700" dirty="0"/>
                    </a:p>
                  </a:txBody>
                  <a:tcPr marL="86016" marR="86016" marT="43008" marB="43008">
                    <a:solidFill>
                      <a:srgbClr val="881811"/>
                    </a:solidFill>
                  </a:tcPr>
                </a:tc>
                <a:extLst>
                  <a:ext uri="{0D108BD9-81ED-4DB2-BD59-A6C34878D82A}">
                    <a16:rowId xmlns:a16="http://schemas.microsoft.com/office/drawing/2014/main" val="3144341243"/>
                  </a:ext>
                </a:extLst>
              </a:tr>
              <a:tr h="348841">
                <a:tc>
                  <a:txBody>
                    <a:bodyPr/>
                    <a:lstStyle/>
                    <a:p>
                      <a:r>
                        <a:rPr lang="fr-CA" sz="1700" dirty="0"/>
                        <a:t>Aucun (sédentaire)</a:t>
                      </a:r>
                      <a:endParaRPr lang="en-US" sz="1700" dirty="0"/>
                    </a:p>
                  </a:txBody>
                  <a:tcPr marL="86016" marR="86016" marT="43008" marB="43008" anchor="ctr"/>
                </a:tc>
                <a:tc>
                  <a:txBody>
                    <a:bodyPr/>
                    <a:lstStyle/>
                    <a:p>
                      <a:r>
                        <a:rPr lang="fr-CA" sz="1700" dirty="0"/>
                        <a:t>0,8 g/kg de poids corporel</a:t>
                      </a:r>
                      <a:endParaRPr lang="en-US" sz="1700" dirty="0"/>
                    </a:p>
                  </a:txBody>
                  <a:tcPr marL="86016" marR="86016" marT="43008" marB="43008" anchor="ctr"/>
                </a:tc>
                <a:extLst>
                  <a:ext uri="{0D108BD9-81ED-4DB2-BD59-A6C34878D82A}">
                    <a16:rowId xmlns:a16="http://schemas.microsoft.com/office/drawing/2014/main" val="954080609"/>
                  </a:ext>
                </a:extLst>
              </a:tr>
              <a:tr h="348841">
                <a:tc>
                  <a:txBody>
                    <a:bodyPr/>
                    <a:lstStyle/>
                    <a:p>
                      <a:r>
                        <a:rPr lang="fr-CA" sz="1700" b="1" dirty="0">
                          <a:solidFill>
                            <a:srgbClr val="881811"/>
                          </a:solidFill>
                          <a:effectLst/>
                        </a:rPr>
                        <a:t>Garçons et filles 14-18 ans</a:t>
                      </a:r>
                      <a:endParaRPr lang="en-US" sz="1700" b="1" dirty="0">
                        <a:solidFill>
                          <a:srgbClr val="881811"/>
                        </a:solidFill>
                        <a:effectLst/>
                      </a:endParaRPr>
                    </a:p>
                  </a:txBody>
                  <a:tcPr marL="86016" marR="86016" marT="43008" marB="43008" anchor="ctr"/>
                </a:tc>
                <a:tc>
                  <a:txBody>
                    <a:bodyPr/>
                    <a:lstStyle/>
                    <a:p>
                      <a:r>
                        <a:rPr lang="fr-CA" sz="1700" b="1" dirty="0">
                          <a:solidFill>
                            <a:srgbClr val="881811"/>
                          </a:solidFill>
                          <a:effectLst/>
                        </a:rPr>
                        <a:t>0,85 à 1,0 g/kg </a:t>
                      </a:r>
                      <a:r>
                        <a:rPr lang="fr-CA" sz="1700" dirty="0"/>
                        <a:t>de poids</a:t>
                      </a:r>
                      <a:r>
                        <a:rPr lang="fr-CA" sz="1700" baseline="0" dirty="0"/>
                        <a:t> corporel</a:t>
                      </a:r>
                      <a:endParaRPr lang="en-US" sz="1700" dirty="0"/>
                    </a:p>
                  </a:txBody>
                  <a:tcPr marL="86016" marR="86016" marT="43008" marB="43008" anchor="ctr"/>
                </a:tc>
                <a:extLst>
                  <a:ext uri="{0D108BD9-81ED-4DB2-BD59-A6C34878D82A}">
                    <a16:rowId xmlns:a16="http://schemas.microsoft.com/office/drawing/2014/main" val="2631285309"/>
                  </a:ext>
                </a:extLst>
              </a:tr>
              <a:tr h="348841">
                <a:tc>
                  <a:txBody>
                    <a:bodyPr/>
                    <a:lstStyle/>
                    <a:p>
                      <a:r>
                        <a:rPr lang="fr-CA" sz="1700" dirty="0"/>
                        <a:t>Femmes enceintes (qui allaitent)</a:t>
                      </a:r>
                      <a:endParaRPr lang="en-US" sz="1700" dirty="0"/>
                    </a:p>
                  </a:txBody>
                  <a:tcPr marL="86016" marR="86016" marT="43008" marB="43008" anchor="ctr"/>
                </a:tc>
                <a:tc>
                  <a:txBody>
                    <a:bodyPr/>
                    <a:lstStyle/>
                    <a:p>
                      <a:r>
                        <a:rPr lang="fr-CA" sz="1700" dirty="0"/>
                        <a:t>1,1 (1,3) g/kg de poids corporel</a:t>
                      </a:r>
                      <a:endParaRPr lang="en-US" sz="1700" dirty="0"/>
                    </a:p>
                  </a:txBody>
                  <a:tcPr marL="86016" marR="86016" marT="43008" marB="43008" anchor="ctr"/>
                </a:tc>
                <a:extLst>
                  <a:ext uri="{0D108BD9-81ED-4DB2-BD59-A6C34878D82A}">
                    <a16:rowId xmlns:a16="http://schemas.microsoft.com/office/drawing/2014/main" val="4196050131"/>
                  </a:ext>
                </a:extLst>
              </a:tr>
              <a:tr h="602109">
                <a:tc>
                  <a:txBody>
                    <a:bodyPr/>
                    <a:lstStyle/>
                    <a:p>
                      <a:r>
                        <a:rPr lang="fr-CA" sz="1700" dirty="0"/>
                        <a:t>Sports esthétiques (gymnastique, danse, arts du cirque…)</a:t>
                      </a:r>
                      <a:endParaRPr lang="en-US" sz="1700" dirty="0"/>
                    </a:p>
                  </a:txBody>
                  <a:tcPr marL="86016" marR="86016" marT="43008" marB="43008" anchor="ctr"/>
                </a:tc>
                <a:tc>
                  <a:txBody>
                    <a:bodyPr/>
                    <a:lstStyle/>
                    <a:p>
                      <a:r>
                        <a:rPr lang="fr-CA" sz="1700" dirty="0"/>
                        <a:t>1,2 à</a:t>
                      </a:r>
                      <a:r>
                        <a:rPr lang="fr-CA" sz="1700" baseline="0" dirty="0"/>
                        <a:t> 1,7 g/kg de poids corporel</a:t>
                      </a:r>
                      <a:endParaRPr lang="en-US" sz="1700" dirty="0"/>
                    </a:p>
                  </a:txBody>
                  <a:tcPr marL="86016" marR="86016" marT="43008" marB="43008" anchor="ctr"/>
                </a:tc>
                <a:extLst>
                  <a:ext uri="{0D108BD9-81ED-4DB2-BD59-A6C34878D82A}">
                    <a16:rowId xmlns:a16="http://schemas.microsoft.com/office/drawing/2014/main" val="282050375"/>
                  </a:ext>
                </a:extLst>
              </a:tr>
              <a:tr h="602109">
                <a:tc>
                  <a:txBody>
                    <a:bodyPr/>
                    <a:lstStyle/>
                    <a:p>
                      <a:r>
                        <a:rPr lang="fr-CA" sz="1700" dirty="0"/>
                        <a:t>Sports d’endurance (vélo, natation, longues randonnées…)</a:t>
                      </a:r>
                      <a:endParaRPr lang="en-US" sz="1700" dirty="0"/>
                    </a:p>
                  </a:txBody>
                  <a:tcPr marL="86016" marR="86016" marT="43008" marB="43008" anchor="ctr"/>
                </a:tc>
                <a:tc>
                  <a:txBody>
                    <a:bodyPr/>
                    <a:lstStyle/>
                    <a:p>
                      <a:r>
                        <a:rPr lang="fr-CA" sz="1700" dirty="0"/>
                        <a:t>1,2 à 1,6 g/kg</a:t>
                      </a:r>
                      <a:r>
                        <a:rPr lang="fr-CA" sz="1700" baseline="0" dirty="0"/>
                        <a:t> de poids corporel</a:t>
                      </a:r>
                      <a:endParaRPr lang="en-US" sz="1700" dirty="0"/>
                    </a:p>
                  </a:txBody>
                  <a:tcPr marL="86016" marR="86016" marT="43008" marB="43008" anchor="ctr"/>
                </a:tc>
                <a:extLst>
                  <a:ext uri="{0D108BD9-81ED-4DB2-BD59-A6C34878D82A}">
                    <a16:rowId xmlns:a16="http://schemas.microsoft.com/office/drawing/2014/main" val="2043441385"/>
                  </a:ext>
                </a:extLst>
              </a:tr>
              <a:tr h="602109">
                <a:tc>
                  <a:txBody>
                    <a:bodyPr/>
                    <a:lstStyle/>
                    <a:p>
                      <a:r>
                        <a:rPr lang="fr-CA" sz="1700" dirty="0"/>
                        <a:t>Sports de puissance</a:t>
                      </a:r>
                      <a:r>
                        <a:rPr lang="fr-CA" sz="1700" baseline="0" dirty="0"/>
                        <a:t> (haltérophilie, boxe, sprints…)</a:t>
                      </a:r>
                      <a:endParaRPr lang="en-US" sz="1700" dirty="0"/>
                    </a:p>
                  </a:txBody>
                  <a:tcPr marL="86016" marR="86016" marT="43008" marB="43008" anchor="ctr"/>
                </a:tc>
                <a:tc>
                  <a:txBody>
                    <a:bodyPr/>
                    <a:lstStyle/>
                    <a:p>
                      <a:r>
                        <a:rPr lang="fr-CA" sz="1700" dirty="0"/>
                        <a:t>1,6 à 1,8 g/kg</a:t>
                      </a:r>
                      <a:r>
                        <a:rPr lang="fr-CA" sz="1700" baseline="0" dirty="0"/>
                        <a:t> de poids corporel</a:t>
                      </a:r>
                      <a:endParaRPr lang="en-US" sz="1700" dirty="0"/>
                    </a:p>
                  </a:txBody>
                  <a:tcPr marL="86016" marR="86016" marT="43008" marB="43008" anchor="ctr"/>
                </a:tc>
                <a:extLst>
                  <a:ext uri="{0D108BD9-81ED-4DB2-BD59-A6C34878D82A}">
                    <a16:rowId xmlns:a16="http://schemas.microsoft.com/office/drawing/2014/main" val="3467378087"/>
                  </a:ext>
                </a:extLst>
              </a:tr>
              <a:tr h="860156">
                <a:tc>
                  <a:txBody>
                    <a:bodyPr/>
                    <a:lstStyle/>
                    <a:p>
                      <a:r>
                        <a:rPr lang="fr-CA" sz="1700" dirty="0">
                          <a:effectLst>
                            <a:outerShdw blurRad="38100" dist="38100" dir="2700000" algn="tl">
                              <a:srgbClr val="000000">
                                <a:alpha val="43137"/>
                              </a:srgbClr>
                            </a:outerShdw>
                          </a:effectLst>
                        </a:rPr>
                        <a:t>Périodes d’entraînement pour la plupart des autres sports </a:t>
                      </a:r>
                      <a:r>
                        <a:rPr lang="fr-CA" sz="1700" dirty="0"/>
                        <a:t>(maintien de la masse musculaire)</a:t>
                      </a:r>
                      <a:endParaRPr lang="en-US" sz="1700" dirty="0"/>
                    </a:p>
                  </a:txBody>
                  <a:tcPr marL="86016" marR="86016" marT="43008" marB="4300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700" dirty="0">
                          <a:effectLst>
                            <a:outerShdw blurRad="38100" dist="38100" dir="2700000" algn="tl">
                              <a:srgbClr val="000000">
                                <a:alpha val="43137"/>
                              </a:srgbClr>
                            </a:outerShdw>
                          </a:effectLst>
                        </a:rPr>
                        <a:t>1,2 à 1,6 g/kg</a:t>
                      </a:r>
                      <a:r>
                        <a:rPr lang="fr-CA" sz="1700" baseline="0" dirty="0">
                          <a:effectLst>
                            <a:outerShdw blurRad="38100" dist="38100" dir="2700000" algn="tl">
                              <a:srgbClr val="000000">
                                <a:alpha val="43137"/>
                              </a:srgbClr>
                            </a:outerShdw>
                          </a:effectLst>
                        </a:rPr>
                        <a:t> </a:t>
                      </a:r>
                      <a:r>
                        <a:rPr lang="fr-CA" sz="1700" baseline="0" dirty="0"/>
                        <a:t>de poids corporel</a:t>
                      </a:r>
                      <a:endParaRPr lang="en-US" sz="1700" dirty="0"/>
                    </a:p>
                  </a:txBody>
                  <a:tcPr marL="86016" marR="86016" marT="43008" marB="43008" anchor="ctr"/>
                </a:tc>
                <a:extLst>
                  <a:ext uri="{0D108BD9-81ED-4DB2-BD59-A6C34878D82A}">
                    <a16:rowId xmlns:a16="http://schemas.microsoft.com/office/drawing/2014/main" val="1806065432"/>
                  </a:ext>
                </a:extLst>
              </a:tr>
              <a:tr h="602109">
                <a:tc>
                  <a:txBody>
                    <a:bodyPr/>
                    <a:lstStyle/>
                    <a:p>
                      <a:r>
                        <a:rPr lang="fr-CA" sz="1700" dirty="0"/>
                        <a:t>Période d’entraînement en vue d’un </a:t>
                      </a:r>
                      <a:r>
                        <a:rPr lang="fr-CA" sz="1700" dirty="0">
                          <a:effectLst>
                            <a:outerShdw blurRad="38100" dist="38100" dir="2700000" algn="tl">
                              <a:srgbClr val="000000">
                                <a:alpha val="43137"/>
                              </a:srgbClr>
                            </a:outerShdw>
                          </a:effectLst>
                        </a:rPr>
                        <a:t>développement de la masse musculaire</a:t>
                      </a:r>
                      <a:endParaRPr lang="en-US" sz="1700" dirty="0">
                        <a:effectLst>
                          <a:outerShdw blurRad="38100" dist="38100" dir="2700000" algn="tl">
                            <a:srgbClr val="000000">
                              <a:alpha val="43137"/>
                            </a:srgbClr>
                          </a:outerShdw>
                        </a:effectLst>
                      </a:endParaRPr>
                    </a:p>
                  </a:txBody>
                  <a:tcPr marL="86016" marR="86016" marT="43008" marB="4300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700" dirty="0">
                          <a:effectLst>
                            <a:outerShdw blurRad="38100" dist="38100" dir="2700000" algn="tl">
                              <a:srgbClr val="000000">
                                <a:alpha val="43137"/>
                              </a:srgbClr>
                            </a:outerShdw>
                          </a:effectLst>
                        </a:rPr>
                        <a:t>1,6 à 1,8 g/kg</a:t>
                      </a:r>
                      <a:r>
                        <a:rPr lang="fr-CA" sz="1700" baseline="0" dirty="0">
                          <a:effectLst>
                            <a:outerShdw blurRad="38100" dist="38100" dir="2700000" algn="tl">
                              <a:srgbClr val="000000">
                                <a:alpha val="43137"/>
                              </a:srgbClr>
                            </a:outerShdw>
                          </a:effectLst>
                        </a:rPr>
                        <a:t> </a:t>
                      </a:r>
                      <a:r>
                        <a:rPr lang="fr-CA" sz="1700" baseline="0" dirty="0"/>
                        <a:t>de poids corporel</a:t>
                      </a:r>
                      <a:endParaRPr lang="en-US" sz="1700" dirty="0"/>
                    </a:p>
                  </a:txBody>
                  <a:tcPr marL="86016" marR="86016" marT="43008" marB="43008" anchor="ctr"/>
                </a:tc>
                <a:extLst>
                  <a:ext uri="{0D108BD9-81ED-4DB2-BD59-A6C34878D82A}">
                    <a16:rowId xmlns:a16="http://schemas.microsoft.com/office/drawing/2014/main" val="2286917246"/>
                  </a:ext>
                </a:extLst>
              </a:tr>
            </a:tbl>
          </a:graphicData>
        </a:graphic>
      </p:graphicFrame>
      <p:sp>
        <p:nvSpPr>
          <p:cNvPr id="7" name="Rectangle avec flèche vers le haut 2">
            <a:extLst>
              <a:ext uri="{FF2B5EF4-FFF2-40B4-BE49-F238E27FC236}">
                <a16:creationId xmlns:a16="http://schemas.microsoft.com/office/drawing/2014/main" id="{1DCE378B-BD08-4BD3-9D0A-665E935F1077}"/>
              </a:ext>
            </a:extLst>
          </p:cNvPr>
          <p:cNvSpPr/>
          <p:nvPr>
            <p:custDataLst>
              <p:tags r:id="rId3"/>
            </p:custDataLst>
          </p:nvPr>
        </p:nvSpPr>
        <p:spPr bwMode="auto">
          <a:xfrm>
            <a:off x="539552" y="3140968"/>
            <a:ext cx="3024336" cy="2952328"/>
          </a:xfrm>
          <a:prstGeom prst="upArrowCallout">
            <a:avLst/>
          </a:prstGeom>
          <a:solidFill>
            <a:srgbClr val="881811"/>
          </a:solidFill>
          <a:ln w="38100">
            <a:noFill/>
            <a:prstDash val="sysDot"/>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panose="020B0604020202020204" pitchFamily="34" charset="0"/>
            </a:endParaRPr>
          </a:p>
        </p:txBody>
      </p:sp>
      <p:sp>
        <p:nvSpPr>
          <p:cNvPr id="10" name="ZoneTexte 9">
            <a:extLst>
              <a:ext uri="{FF2B5EF4-FFF2-40B4-BE49-F238E27FC236}">
                <a16:creationId xmlns:a16="http://schemas.microsoft.com/office/drawing/2014/main" id="{2EC8DA52-BE4B-4398-AD8A-79303B7FB505}"/>
              </a:ext>
            </a:extLst>
          </p:cNvPr>
          <p:cNvSpPr txBox="1"/>
          <p:nvPr/>
        </p:nvSpPr>
        <p:spPr>
          <a:xfrm>
            <a:off x="701316" y="4403706"/>
            <a:ext cx="2718556" cy="1477328"/>
          </a:xfrm>
          <a:prstGeom prst="rect">
            <a:avLst/>
          </a:prstGeom>
          <a:noFill/>
        </p:spPr>
        <p:txBody>
          <a:bodyPr wrap="square">
            <a:spAutoFit/>
          </a:bodyPr>
          <a:lstStyle/>
          <a:p>
            <a:r>
              <a:rPr lang="fr-CA" sz="1800" b="1" dirty="0">
                <a:ln w="6600">
                  <a:noFill/>
                  <a:prstDash val="solid"/>
                </a:ln>
                <a:solidFill>
                  <a:srgbClr val="FFFFFF"/>
                </a:solidFill>
              </a:rPr>
              <a:t>D’après vous, pourquoi les besoins des adolescents sont plus élevés qu’un adulte sédentaire?</a:t>
            </a:r>
            <a:endParaRPr lang="en-US" sz="1800" b="1" dirty="0">
              <a:ln w="6600">
                <a:noFill/>
                <a:prstDash val="solid"/>
              </a:ln>
              <a:solidFill>
                <a:srgbClr val="FFFFFF"/>
              </a:solidFill>
            </a:endParaRPr>
          </a:p>
        </p:txBody>
      </p:sp>
      <p:sp>
        <p:nvSpPr>
          <p:cNvPr id="11" name="ZoneTexte 10">
            <a:extLst>
              <a:ext uri="{FF2B5EF4-FFF2-40B4-BE49-F238E27FC236}">
                <a16:creationId xmlns:a16="http://schemas.microsoft.com/office/drawing/2014/main" id="{55E2BDF0-038B-4BF9-92FF-AA016C391972}"/>
              </a:ext>
            </a:extLst>
          </p:cNvPr>
          <p:cNvSpPr txBox="1"/>
          <p:nvPr/>
        </p:nvSpPr>
        <p:spPr>
          <a:xfrm>
            <a:off x="-3276872" y="3803541"/>
            <a:ext cx="2718556" cy="1200329"/>
          </a:xfrm>
          <a:prstGeom prst="rect">
            <a:avLst/>
          </a:prstGeom>
          <a:noFill/>
        </p:spPr>
        <p:txBody>
          <a:bodyPr wrap="square">
            <a:spAutoFit/>
          </a:bodyPr>
          <a:lstStyle/>
          <a:p>
            <a:r>
              <a:rPr lang="fr-CA" b="1" dirty="0">
                <a:ln w="6600">
                  <a:noFill/>
                  <a:prstDash val="solid"/>
                </a:ln>
                <a:solidFill>
                  <a:srgbClr val="FFFFFF"/>
                </a:solidFill>
              </a:rPr>
              <a:t>Parce que vous êtes en pleine période de croissance et de développement</a:t>
            </a:r>
          </a:p>
        </p:txBody>
      </p:sp>
    </p:spTree>
    <p:extLst>
      <p:ext uri="{BB962C8B-B14F-4D97-AF65-F5344CB8AC3E}">
        <p14:creationId xmlns:p14="http://schemas.microsoft.com/office/powerpoint/2010/main" val="183671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1" nodeType="clickEffect">
                                  <p:stCondLst>
                                    <p:cond delay="0"/>
                                  </p:stCondLst>
                                  <p:childTnLst>
                                    <p:animEffect transition="out" filter="wipe(down)">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0" grpId="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Alors, comment calculer mes besoins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098447"/>
            <a:ext cx="8018648" cy="3093154"/>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Calculateurs en ligne, par exemple :</a:t>
            </a:r>
            <a:br>
              <a:rPr lang="fr-CA" sz="2000" dirty="0">
                <a:solidFill>
                  <a:srgbClr val="666666"/>
                </a:solidFill>
                <a:ea typeface="PT Sans Narrow"/>
                <a:cs typeface="PT Sans Narrow"/>
                <a:sym typeface="PT Sans Narrow"/>
              </a:rPr>
            </a:br>
            <a:r>
              <a:rPr lang="fr-CA" sz="2000" dirty="0">
                <a:solidFill>
                  <a:srgbClr val="666666"/>
                </a:solidFill>
                <a:ea typeface="PT Sans Narrow"/>
                <a:cs typeface="PT Sans Narrow"/>
                <a:sym typeface="PT Sans Narrow"/>
              </a:rPr>
              <a:t>okidosport-nutrition.com/calculateur-</a:t>
            </a:r>
            <a:r>
              <a:rPr lang="fr-CA" sz="2000" dirty="0" err="1">
                <a:solidFill>
                  <a:srgbClr val="666666"/>
                </a:solidFill>
                <a:ea typeface="PT Sans Narrow"/>
                <a:cs typeface="PT Sans Narrow"/>
                <a:sym typeface="PT Sans Narrow"/>
              </a:rPr>
              <a:t>proteine</a:t>
            </a:r>
            <a:r>
              <a:rPr lang="fr-CA" sz="2000" dirty="0">
                <a:solidFill>
                  <a:srgbClr val="666666"/>
                </a:solidFill>
                <a:ea typeface="PT Sans Narrow"/>
                <a:cs typeface="PT Sans Narrow"/>
                <a:sym typeface="PT Sans Narrow"/>
              </a:rPr>
              <a:t>-musculation-endurance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Équation toute simple :</a:t>
            </a:r>
          </a:p>
          <a:p>
            <a:pPr marL="457200" lvl="1" indent="0" algn="ctr">
              <a:buNone/>
            </a:pPr>
            <a:r>
              <a:rPr lang="fr-CA" sz="2000" b="1" dirty="0">
                <a:solidFill>
                  <a:srgbClr val="7030A0"/>
                </a:solidFill>
              </a:rPr>
              <a:t>Poids (kg) </a:t>
            </a:r>
          </a:p>
          <a:p>
            <a:pPr marL="457200" lvl="1" indent="0" algn="ctr">
              <a:buNone/>
            </a:pPr>
            <a:r>
              <a:rPr lang="fr-CA" sz="2000" dirty="0">
                <a:solidFill>
                  <a:srgbClr val="666666"/>
                </a:solidFill>
              </a:rPr>
              <a:t>X</a:t>
            </a:r>
          </a:p>
          <a:p>
            <a:pPr marL="457200" lvl="1" indent="0" algn="ctr">
              <a:buNone/>
            </a:pPr>
            <a:r>
              <a:rPr lang="fr-CA" sz="2000" b="1" dirty="0">
                <a:solidFill>
                  <a:srgbClr val="00B0F0"/>
                </a:solidFill>
              </a:rPr>
              <a:t>Besoins selon le sport</a:t>
            </a:r>
          </a:p>
          <a:p>
            <a:pPr lvl="1" algn="ctr"/>
            <a:r>
              <a:rPr lang="fr-CA" sz="2000" dirty="0">
                <a:solidFill>
                  <a:srgbClr val="666666"/>
                </a:solidFill>
              </a:rPr>
              <a:t>=</a:t>
            </a:r>
          </a:p>
          <a:p>
            <a:pPr marL="457200" lvl="1" indent="0" algn="ctr">
              <a:buNone/>
            </a:pPr>
            <a:r>
              <a:rPr lang="fr-CA" sz="2000" b="1" dirty="0">
                <a:solidFill>
                  <a:srgbClr val="881811"/>
                </a:solidFill>
              </a:rPr>
              <a:t>Besoins quotidiens en protéines</a:t>
            </a:r>
            <a:endParaRPr lang="en-US" sz="2000" b="1" dirty="0">
              <a:solidFill>
                <a:srgbClr val="881811"/>
              </a:solidFill>
            </a:endParaRPr>
          </a:p>
        </p:txBody>
      </p:sp>
      <p:sp>
        <p:nvSpPr>
          <p:cNvPr id="6" name="Rectangle 5">
            <a:extLst>
              <a:ext uri="{FF2B5EF4-FFF2-40B4-BE49-F238E27FC236}">
                <a16:creationId xmlns:a16="http://schemas.microsoft.com/office/drawing/2014/main" id="{21A13B6E-B38D-4EF9-BD45-ED81A05DD155}"/>
              </a:ext>
            </a:extLst>
          </p:cNvPr>
          <p:cNvSpPr/>
          <p:nvPr/>
        </p:nvSpPr>
        <p:spPr>
          <a:xfrm>
            <a:off x="0" y="5877272"/>
            <a:ext cx="914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sp>
        <p:nvSpPr>
          <p:cNvPr id="7" name="ZoneTexte 6">
            <a:extLst>
              <a:ext uri="{FF2B5EF4-FFF2-40B4-BE49-F238E27FC236}">
                <a16:creationId xmlns:a16="http://schemas.microsoft.com/office/drawing/2014/main" id="{15B5DC91-C5EB-4051-B9B1-262921155141}"/>
              </a:ext>
            </a:extLst>
          </p:cNvPr>
          <p:cNvSpPr txBox="1"/>
          <p:nvPr/>
        </p:nvSpPr>
        <p:spPr>
          <a:xfrm>
            <a:off x="297768" y="6037257"/>
            <a:ext cx="8018648" cy="400110"/>
          </a:xfrm>
          <a:prstGeom prst="rect">
            <a:avLst/>
          </a:prstGeom>
          <a:noFill/>
        </p:spPr>
        <p:txBody>
          <a:bodyPr wrap="square" rtlCol="0">
            <a:spAutoFit/>
          </a:bodyPr>
          <a:lstStyle/>
          <a:p>
            <a:pPr marL="88900" lvl="0" algn="ctr" rtl="0">
              <a:lnSpc>
                <a:spcPct val="100000"/>
              </a:lnSpc>
              <a:spcBef>
                <a:spcPts val="600"/>
              </a:spcBef>
              <a:spcAft>
                <a:spcPts val="600"/>
              </a:spcAft>
              <a:buClr>
                <a:srgbClr val="881811"/>
              </a:buClr>
              <a:buSzPct val="100000"/>
            </a:pPr>
            <a:r>
              <a:rPr lang="fr-CA" sz="2000" b="1" dirty="0">
                <a:solidFill>
                  <a:srgbClr val="666666"/>
                </a:solidFill>
                <a:ea typeface="PT Sans Narrow"/>
                <a:cs typeface="PT Sans Narrow"/>
                <a:sym typeface="PT Sans Narrow"/>
              </a:rPr>
              <a:t>PS.</a:t>
            </a:r>
            <a:r>
              <a:rPr lang="fr-CA" sz="2000" b="1" dirty="0">
                <a:latin typeface="Harrington" panose="04040505050A02020702" pitchFamily="82" charset="0"/>
              </a:rPr>
              <a:t> </a:t>
            </a:r>
            <a:r>
              <a:rPr lang="fr-CA" sz="2000" b="1" dirty="0">
                <a:solidFill>
                  <a:srgbClr val="881811"/>
                </a:solidFill>
                <a:latin typeface="Harrington" panose="04040505050A02020702" pitchFamily="82" charset="0"/>
              </a:rPr>
              <a:t>→</a:t>
            </a:r>
            <a:r>
              <a:rPr lang="fr-CA" sz="2000" b="1" dirty="0">
                <a:solidFill>
                  <a:srgbClr val="666666"/>
                </a:solidFill>
                <a:ea typeface="PT Sans Narrow"/>
                <a:cs typeface="PT Sans Narrow"/>
                <a:sym typeface="PT Sans Narrow"/>
              </a:rPr>
              <a:t> 1 kg = 2,2 </a:t>
            </a:r>
            <a:r>
              <a:rPr lang="fr-CA" sz="2000" b="1" dirty="0" err="1">
                <a:solidFill>
                  <a:srgbClr val="666666"/>
                </a:solidFill>
                <a:ea typeface="PT Sans Narrow"/>
                <a:cs typeface="PT Sans Narrow"/>
                <a:sym typeface="PT Sans Narrow"/>
              </a:rPr>
              <a:t>lbs</a:t>
            </a:r>
            <a:endParaRPr lang="fr-CA" sz="2000" b="1" dirty="0">
              <a:solidFill>
                <a:srgbClr val="666666"/>
              </a:solidFill>
              <a:ea typeface="PT Sans Narrow"/>
              <a:cs typeface="PT Sans Narrow"/>
              <a:sym typeface="PT Sans Narrow"/>
            </a:endParaRPr>
          </a:p>
        </p:txBody>
      </p:sp>
    </p:spTree>
    <p:extLst>
      <p:ext uri="{BB962C8B-B14F-4D97-AF65-F5344CB8AC3E}">
        <p14:creationId xmlns:p14="http://schemas.microsoft.com/office/powerpoint/2010/main" val="242486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052736"/>
            <a:ext cx="9144000" cy="5805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sp>
        <p:nvSpPr>
          <p:cNvPr id="2" name="Titre 1"/>
          <p:cNvSpPr>
            <a:spLocks noGrp="1"/>
          </p:cNvSpPr>
          <p:nvPr>
            <p:ph type="title"/>
            <p:custDataLst>
              <p:tags r:id="rId1"/>
            </p:custDataLst>
          </p:nvPr>
        </p:nvSpPr>
        <p:spPr>
          <a:xfrm>
            <a:off x="822960" y="332657"/>
            <a:ext cx="7493456" cy="576064"/>
          </a:xfrm>
          <a:effectLst>
            <a:outerShdw blurRad="215900" dist="76200" dir="2700000" algn="tl" rotWithShape="0">
              <a:prstClr val="black">
                <a:alpha val="40000"/>
              </a:prstClr>
            </a:outerShdw>
          </a:effectLst>
        </p:spPr>
        <p:txBody>
          <a:bodyPr/>
          <a:lstStyle/>
          <a:p>
            <a:r>
              <a:rPr lang="fr-CA" sz="4000" dirty="0"/>
              <a:t>Voici des exemples</a:t>
            </a:r>
            <a:endParaRPr lang="fr-CA" sz="3200" dirty="0">
              <a:solidFill>
                <a:schemeClr val="bg1"/>
              </a:solidFill>
            </a:endParaRPr>
          </a:p>
        </p:txBody>
      </p:sp>
      <p:sp>
        <p:nvSpPr>
          <p:cNvPr id="8" name="Espace réservé du texte 2">
            <a:extLst>
              <a:ext uri="{FF2B5EF4-FFF2-40B4-BE49-F238E27FC236}">
                <a16:creationId xmlns:a16="http://schemas.microsoft.com/office/drawing/2014/main" id="{8A30A1D4-19B5-4E1A-85AC-07FFB2559751}"/>
              </a:ext>
            </a:extLst>
          </p:cNvPr>
          <p:cNvSpPr txBox="1">
            <a:spLocks/>
          </p:cNvSpPr>
          <p:nvPr>
            <p:custDataLst>
              <p:tags r:id="rId2"/>
            </p:custDataLst>
          </p:nvPr>
        </p:nvSpPr>
        <p:spPr>
          <a:xfrm>
            <a:off x="300086" y="1987004"/>
            <a:ext cx="3228718" cy="546450"/>
          </a:xfrm>
          <a:prstGeom prst="rect">
            <a:avLst/>
          </a:prstGeom>
          <a:noFill/>
        </p:spPr>
        <p:txBody>
          <a:bodyPr vert="horz" lIns="457200" tIns="457200" rIns="0" bIns="45720" rtlCol="0" anchor="t">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spcBef>
                <a:spcPts val="0"/>
              </a:spcBef>
            </a:pPr>
            <a:r>
              <a:rPr lang="fr-CA" sz="2800" dirty="0"/>
              <a:t>Corine : 16 ans, </a:t>
            </a:r>
            <a:r>
              <a:rPr lang="fr-CA" sz="2800" u="sng" dirty="0"/>
              <a:t>sédentaire</a:t>
            </a:r>
            <a:endParaRPr lang="en-US" sz="2800" u="sng" dirty="0"/>
          </a:p>
        </p:txBody>
      </p:sp>
      <p:sp>
        <p:nvSpPr>
          <p:cNvPr id="10" name="Espace réservé du contenu 3">
            <a:extLst>
              <a:ext uri="{FF2B5EF4-FFF2-40B4-BE49-F238E27FC236}">
                <a16:creationId xmlns:a16="http://schemas.microsoft.com/office/drawing/2014/main" id="{36CEBA61-12FA-4A83-8251-3D1742F998D4}"/>
              </a:ext>
            </a:extLst>
          </p:cNvPr>
          <p:cNvSpPr txBox="1">
            <a:spLocks/>
          </p:cNvSpPr>
          <p:nvPr>
            <p:custDataLst>
              <p:tags r:id="rId3"/>
            </p:custDataLst>
          </p:nvPr>
        </p:nvSpPr>
        <p:spPr>
          <a:xfrm>
            <a:off x="516109" y="3122124"/>
            <a:ext cx="4047306" cy="3619244"/>
          </a:xfrm>
          <a:prstGeom prst="rect">
            <a:avLst/>
          </a:prstGeom>
        </p:spPr>
        <p:txBody>
          <a:bodyPr vert="horz" lIns="91440" tIns="0" rIns="91440" bIns="0" rtlCol="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endParaRPr lang="fr-CA" sz="2800" dirty="0">
              <a:solidFill>
                <a:srgbClr val="4D4D4D"/>
              </a:solidFill>
              <a:effectLst>
                <a:outerShdw blurRad="38100" dist="38100" dir="2700000" algn="tl">
                  <a:srgbClr val="000000">
                    <a:alpha val="43137"/>
                  </a:srgbClr>
                </a:outerShdw>
              </a:effectLst>
            </a:endParaRPr>
          </a:p>
          <a:p>
            <a:pPr algn="ctr"/>
            <a:r>
              <a:rPr lang="fr-CA" sz="2800" dirty="0">
                <a:solidFill>
                  <a:srgbClr val="4D4D4D"/>
                </a:solidFill>
                <a:effectLst>
                  <a:outerShdw blurRad="38100" dist="38100" dir="2700000" algn="tl">
                    <a:srgbClr val="000000">
                      <a:alpha val="43137"/>
                    </a:srgbClr>
                  </a:outerShdw>
                </a:effectLst>
              </a:rPr>
              <a:t>110 </a:t>
            </a:r>
            <a:r>
              <a:rPr lang="fr-CA" sz="2800" dirty="0" err="1">
                <a:solidFill>
                  <a:srgbClr val="4D4D4D"/>
                </a:solidFill>
                <a:effectLst>
                  <a:outerShdw blurRad="38100" dist="38100" dir="2700000" algn="tl">
                    <a:srgbClr val="000000">
                      <a:alpha val="43137"/>
                    </a:srgbClr>
                  </a:outerShdw>
                </a:effectLst>
              </a:rPr>
              <a:t>lbs</a:t>
            </a:r>
            <a:r>
              <a:rPr lang="fr-CA" sz="2800" dirty="0">
                <a:solidFill>
                  <a:srgbClr val="4D4D4D"/>
                </a:solidFill>
                <a:effectLst>
                  <a:outerShdw blurRad="38100" dist="38100" dir="2700000" algn="tl">
                    <a:srgbClr val="000000">
                      <a:alpha val="43137"/>
                    </a:srgbClr>
                  </a:outerShdw>
                </a:effectLst>
              </a:rPr>
              <a:t> </a:t>
            </a:r>
            <a:r>
              <a:rPr lang="fr-CA" sz="2800" dirty="0">
                <a:solidFill>
                  <a:srgbClr val="4D4D4D"/>
                </a:solidFill>
              </a:rPr>
              <a:t>≈ </a:t>
            </a:r>
            <a:r>
              <a:rPr lang="fr-CA" sz="2800" dirty="0">
                <a:solidFill>
                  <a:srgbClr val="7030A0"/>
                </a:solidFill>
              </a:rPr>
              <a:t>50 kg</a:t>
            </a:r>
          </a:p>
          <a:p>
            <a:pPr algn="ctr"/>
            <a:r>
              <a:rPr lang="fr-CA" sz="2800" dirty="0">
                <a:solidFill>
                  <a:srgbClr val="92D050"/>
                </a:solidFill>
              </a:rPr>
              <a:t>X</a:t>
            </a:r>
          </a:p>
          <a:p>
            <a:pPr algn="ctr"/>
            <a:r>
              <a:rPr lang="fr-CA" sz="2800" dirty="0">
                <a:solidFill>
                  <a:srgbClr val="00B0F0"/>
                </a:solidFill>
              </a:rPr>
              <a:t>0,85 à 1,0 g de protéines</a:t>
            </a:r>
          </a:p>
          <a:p>
            <a:pPr algn="ctr"/>
            <a:r>
              <a:rPr lang="fr-CA" sz="2800" dirty="0">
                <a:solidFill>
                  <a:srgbClr val="92D050"/>
                </a:solidFill>
              </a:rPr>
              <a:t>≈</a:t>
            </a:r>
          </a:p>
          <a:p>
            <a:pPr algn="ctr"/>
            <a:r>
              <a:rPr lang="fr-CA" sz="2800" dirty="0">
                <a:solidFill>
                  <a:srgbClr val="881811"/>
                </a:solidFill>
                <a:effectLst>
                  <a:outerShdw blurRad="38100" dist="38100" dir="2700000" algn="tl">
                    <a:srgbClr val="000000">
                      <a:alpha val="43137"/>
                    </a:srgbClr>
                  </a:outerShdw>
                </a:effectLst>
              </a:rPr>
              <a:t>42,5 g minimum </a:t>
            </a:r>
            <a:r>
              <a:rPr lang="fr-CA" sz="2800" dirty="0">
                <a:solidFill>
                  <a:srgbClr val="881811"/>
                </a:solidFill>
              </a:rPr>
              <a:t>à </a:t>
            </a:r>
            <a:r>
              <a:rPr lang="fr-CA" sz="2800" u="sng" dirty="0">
                <a:solidFill>
                  <a:srgbClr val="881811"/>
                </a:solidFill>
                <a:effectLst>
                  <a:outerShdw blurRad="38100" dist="38100" dir="2700000" algn="tl">
                    <a:srgbClr val="000000">
                      <a:alpha val="43137"/>
                    </a:srgbClr>
                  </a:outerShdw>
                </a:effectLst>
              </a:rPr>
              <a:t>50 g maximum</a:t>
            </a:r>
            <a:r>
              <a:rPr lang="fr-CA" sz="2800" dirty="0">
                <a:solidFill>
                  <a:srgbClr val="881811"/>
                </a:solidFill>
              </a:rPr>
              <a:t> par jour! </a:t>
            </a:r>
            <a:endParaRPr lang="en-US" sz="2800" dirty="0">
              <a:solidFill>
                <a:srgbClr val="881811"/>
              </a:solidFill>
            </a:endParaRPr>
          </a:p>
          <a:p>
            <a:endParaRPr lang="fr-CA" sz="2800" dirty="0"/>
          </a:p>
        </p:txBody>
      </p:sp>
      <p:sp>
        <p:nvSpPr>
          <p:cNvPr id="11" name="Espace réservé du texte 4">
            <a:extLst>
              <a:ext uri="{FF2B5EF4-FFF2-40B4-BE49-F238E27FC236}">
                <a16:creationId xmlns:a16="http://schemas.microsoft.com/office/drawing/2014/main" id="{3C388F1B-93CC-4BE6-A356-9373E81712DA}"/>
              </a:ext>
            </a:extLst>
          </p:cNvPr>
          <p:cNvSpPr txBox="1">
            <a:spLocks/>
          </p:cNvSpPr>
          <p:nvPr>
            <p:custDataLst>
              <p:tags r:id="rId4"/>
            </p:custDataLst>
          </p:nvPr>
        </p:nvSpPr>
        <p:spPr>
          <a:xfrm>
            <a:off x="4932040" y="2407187"/>
            <a:ext cx="3399234" cy="54645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fr-CA" sz="2800" dirty="0"/>
              <a:t>Corine : 16 ans, </a:t>
            </a:r>
            <a:r>
              <a:rPr lang="fr-CA" sz="2800" u="sng" dirty="0"/>
              <a:t>danse</a:t>
            </a:r>
            <a:endParaRPr lang="en-US" sz="2800" u="sng" dirty="0"/>
          </a:p>
        </p:txBody>
      </p:sp>
      <p:sp>
        <p:nvSpPr>
          <p:cNvPr id="12" name="Espace réservé du contenu 5">
            <a:extLst>
              <a:ext uri="{FF2B5EF4-FFF2-40B4-BE49-F238E27FC236}">
                <a16:creationId xmlns:a16="http://schemas.microsoft.com/office/drawing/2014/main" id="{55FBD5B7-FA4F-40A0-8790-C1B8FA953A95}"/>
              </a:ext>
            </a:extLst>
          </p:cNvPr>
          <p:cNvSpPr txBox="1">
            <a:spLocks/>
          </p:cNvSpPr>
          <p:nvPr>
            <p:custDataLst>
              <p:tags r:id="rId5"/>
            </p:custDataLst>
          </p:nvPr>
        </p:nvSpPr>
        <p:spPr>
          <a:xfrm>
            <a:off x="4932040" y="3432830"/>
            <a:ext cx="4047306" cy="2443761"/>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fr-CA" sz="2800" dirty="0">
                <a:solidFill>
                  <a:srgbClr val="4D4D4D"/>
                </a:solidFill>
                <a:effectLst>
                  <a:outerShdw blurRad="38100" dist="38100" dir="2700000" algn="tl">
                    <a:srgbClr val="000000">
                      <a:alpha val="43137"/>
                    </a:srgbClr>
                  </a:outerShdw>
                </a:effectLst>
              </a:rPr>
              <a:t>110 </a:t>
            </a:r>
            <a:r>
              <a:rPr lang="fr-CA" sz="2800" dirty="0" err="1">
                <a:solidFill>
                  <a:srgbClr val="4D4D4D"/>
                </a:solidFill>
                <a:effectLst>
                  <a:outerShdw blurRad="38100" dist="38100" dir="2700000" algn="tl">
                    <a:srgbClr val="000000">
                      <a:alpha val="43137"/>
                    </a:srgbClr>
                  </a:outerShdw>
                </a:effectLst>
              </a:rPr>
              <a:t>lbs</a:t>
            </a:r>
            <a:r>
              <a:rPr lang="fr-CA" sz="2800" dirty="0">
                <a:solidFill>
                  <a:srgbClr val="4D4D4D"/>
                </a:solidFill>
                <a:effectLst>
                  <a:outerShdw blurRad="38100" dist="38100" dir="2700000" algn="tl">
                    <a:srgbClr val="000000">
                      <a:alpha val="43137"/>
                    </a:srgbClr>
                  </a:outerShdw>
                </a:effectLst>
              </a:rPr>
              <a:t> </a:t>
            </a:r>
            <a:r>
              <a:rPr lang="fr-CA" sz="2800" dirty="0">
                <a:solidFill>
                  <a:srgbClr val="4D4D4D"/>
                </a:solidFill>
              </a:rPr>
              <a:t>≈ </a:t>
            </a:r>
            <a:r>
              <a:rPr lang="fr-CA" sz="2800" dirty="0">
                <a:solidFill>
                  <a:srgbClr val="7030A0"/>
                </a:solidFill>
              </a:rPr>
              <a:t>50 kg</a:t>
            </a:r>
          </a:p>
          <a:p>
            <a:pPr marL="0" indent="0" algn="ctr">
              <a:buFont typeface="Calibri" panose="020F0502020204030204" pitchFamily="34" charset="0"/>
              <a:buNone/>
            </a:pPr>
            <a:r>
              <a:rPr lang="fr-CA" sz="2800" dirty="0">
                <a:solidFill>
                  <a:srgbClr val="92D050"/>
                </a:solidFill>
              </a:rPr>
              <a:t>X</a:t>
            </a:r>
          </a:p>
          <a:p>
            <a:pPr marL="0" indent="0" algn="ctr">
              <a:buFont typeface="Calibri" panose="020F0502020204030204" pitchFamily="34" charset="0"/>
              <a:buNone/>
            </a:pPr>
            <a:r>
              <a:rPr lang="fr-CA" sz="2800" dirty="0">
                <a:solidFill>
                  <a:srgbClr val="00B0F0"/>
                </a:solidFill>
              </a:rPr>
              <a:t>1,2 à 1,7 g de protéines</a:t>
            </a:r>
          </a:p>
          <a:p>
            <a:pPr marL="0" indent="0" algn="ctr">
              <a:buFont typeface="Calibri" panose="020F0502020204030204" pitchFamily="34" charset="0"/>
              <a:buNone/>
            </a:pPr>
            <a:r>
              <a:rPr lang="fr-CA" sz="2800" dirty="0">
                <a:solidFill>
                  <a:srgbClr val="92D050"/>
                </a:solidFill>
              </a:rPr>
              <a:t>≈</a:t>
            </a:r>
          </a:p>
          <a:p>
            <a:pPr marL="0" indent="0" algn="ctr">
              <a:buFont typeface="Calibri" panose="020F0502020204030204" pitchFamily="34" charset="0"/>
              <a:buNone/>
            </a:pPr>
            <a:r>
              <a:rPr lang="fr-CA" sz="2800" dirty="0">
                <a:solidFill>
                  <a:srgbClr val="881811"/>
                </a:solidFill>
                <a:effectLst>
                  <a:outerShdw blurRad="38100" dist="38100" dir="2700000" algn="tl">
                    <a:srgbClr val="000000">
                      <a:alpha val="43137"/>
                    </a:srgbClr>
                  </a:outerShdw>
                </a:effectLst>
              </a:rPr>
              <a:t>60 g minimum </a:t>
            </a:r>
            <a:r>
              <a:rPr lang="fr-CA" sz="2800" dirty="0">
                <a:solidFill>
                  <a:srgbClr val="881811"/>
                </a:solidFill>
              </a:rPr>
              <a:t>à </a:t>
            </a:r>
            <a:r>
              <a:rPr lang="fr-CA" sz="2800" u="sng" dirty="0">
                <a:solidFill>
                  <a:srgbClr val="881811"/>
                </a:solidFill>
                <a:effectLst>
                  <a:outerShdw blurRad="38100" dist="38100" dir="2700000" algn="tl">
                    <a:srgbClr val="000000">
                      <a:alpha val="43137"/>
                    </a:srgbClr>
                  </a:outerShdw>
                </a:effectLst>
              </a:rPr>
              <a:t>85 g maximum</a:t>
            </a:r>
            <a:r>
              <a:rPr lang="fr-CA" sz="2800" dirty="0">
                <a:solidFill>
                  <a:srgbClr val="881811"/>
                </a:solidFill>
              </a:rPr>
              <a:t> par jour! </a:t>
            </a:r>
            <a:endParaRPr lang="en-US" sz="2800" dirty="0">
              <a:solidFill>
                <a:srgbClr val="881811"/>
              </a:solidFill>
            </a:endParaRPr>
          </a:p>
          <a:p>
            <a:pPr marL="0" indent="0">
              <a:buFont typeface="Calibri" panose="020F0502020204030204" pitchFamily="34" charset="0"/>
              <a:buNone/>
            </a:pPr>
            <a:endParaRPr lang="fr-CA" sz="2800" dirty="0"/>
          </a:p>
        </p:txBody>
      </p:sp>
      <p:pic>
        <p:nvPicPr>
          <p:cNvPr id="13" name="Image 12">
            <a:extLst>
              <a:ext uri="{FF2B5EF4-FFF2-40B4-BE49-F238E27FC236}">
                <a16:creationId xmlns:a16="http://schemas.microsoft.com/office/drawing/2014/main" id="{D97C30DE-D507-4B9E-BFE5-52C10795CCB4}"/>
              </a:ext>
            </a:extLst>
          </p:cNvPr>
          <p:cNvPicPr>
            <a:picLocks noChangeAspect="1"/>
          </p:cNvPicPr>
          <p:nvPr>
            <p:custDataLst>
              <p:tags r:id="rId6"/>
            </p:custDataLst>
          </p:nvPr>
        </p:nvPicPr>
        <p:blipFill>
          <a:blip r:embed="rId10"/>
          <a:stretch>
            <a:fillRect/>
          </a:stretch>
        </p:blipFill>
        <p:spPr>
          <a:xfrm>
            <a:off x="1380206" y="1170177"/>
            <a:ext cx="1854858" cy="1029108"/>
          </a:xfrm>
          <a:prstGeom prst="rect">
            <a:avLst/>
          </a:prstGeom>
        </p:spPr>
      </p:pic>
      <p:pic>
        <p:nvPicPr>
          <p:cNvPr id="14" name="Image 13">
            <a:extLst>
              <a:ext uri="{FF2B5EF4-FFF2-40B4-BE49-F238E27FC236}">
                <a16:creationId xmlns:a16="http://schemas.microsoft.com/office/drawing/2014/main" id="{54D2DB7A-A2E8-472C-A57D-EEC5C864802E}"/>
              </a:ext>
            </a:extLst>
          </p:cNvPr>
          <p:cNvPicPr>
            <a:picLocks noChangeAspect="1"/>
          </p:cNvPicPr>
          <p:nvPr>
            <p:custDataLst>
              <p:tags r:id="rId7"/>
            </p:custDataLst>
          </p:nvPr>
        </p:nvPicPr>
        <p:blipFill>
          <a:blip r:embed="rId11"/>
          <a:stretch>
            <a:fillRect/>
          </a:stretch>
        </p:blipFill>
        <p:spPr>
          <a:xfrm>
            <a:off x="5887305" y="1052736"/>
            <a:ext cx="1311393" cy="1311393"/>
          </a:xfrm>
          <a:prstGeom prst="rect">
            <a:avLst/>
          </a:prstGeom>
        </p:spPr>
      </p:pic>
      <p:cxnSp>
        <p:nvCxnSpPr>
          <p:cNvPr id="5" name="Connecteur droit 4">
            <a:extLst>
              <a:ext uri="{FF2B5EF4-FFF2-40B4-BE49-F238E27FC236}">
                <a16:creationId xmlns:a16="http://schemas.microsoft.com/office/drawing/2014/main" id="{2039009B-31EA-4AE4-AE48-283F89F0BF6F}"/>
              </a:ext>
            </a:extLst>
          </p:cNvPr>
          <p:cNvCxnSpPr/>
          <p:nvPr/>
        </p:nvCxnSpPr>
        <p:spPr>
          <a:xfrm>
            <a:off x="4563415" y="1268760"/>
            <a:ext cx="0" cy="51125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4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par>
                                <p:cTn id="25" presetID="32" presetClass="emph" presetSubtype="0" fill="hold" grpId="0" nodeType="withEffect">
                                  <p:stCondLst>
                                    <p:cond delay="0"/>
                                  </p:stCondLst>
                                  <p:childTnLst>
                                    <p:animRot by="120000">
                                      <p:cBhvr>
                                        <p:cTn id="26" dur="100" fill="hold">
                                          <p:stCondLst>
                                            <p:cond delay="0"/>
                                          </p:stCondLst>
                                        </p:cTn>
                                        <p:tgtEl>
                                          <p:spTgt spid="10">
                                            <p:txEl>
                                              <p:pRg st="5" end="5"/>
                                            </p:txEl>
                                          </p:spTgt>
                                        </p:tgtEl>
                                        <p:attrNameLst>
                                          <p:attrName>r</p:attrName>
                                        </p:attrNameLst>
                                      </p:cBhvr>
                                    </p:animRot>
                                    <p:animRot by="-240000">
                                      <p:cBhvr>
                                        <p:cTn id="27" dur="200" fill="hold">
                                          <p:stCondLst>
                                            <p:cond delay="200"/>
                                          </p:stCondLst>
                                        </p:cTn>
                                        <p:tgtEl>
                                          <p:spTgt spid="10">
                                            <p:txEl>
                                              <p:pRg st="5" end="5"/>
                                            </p:txEl>
                                          </p:spTgt>
                                        </p:tgtEl>
                                        <p:attrNameLst>
                                          <p:attrName>r</p:attrName>
                                        </p:attrNameLst>
                                      </p:cBhvr>
                                    </p:animRot>
                                    <p:animRot by="240000">
                                      <p:cBhvr>
                                        <p:cTn id="28" dur="200" fill="hold">
                                          <p:stCondLst>
                                            <p:cond delay="400"/>
                                          </p:stCondLst>
                                        </p:cTn>
                                        <p:tgtEl>
                                          <p:spTgt spid="10">
                                            <p:txEl>
                                              <p:pRg st="5" end="5"/>
                                            </p:txEl>
                                          </p:spTgt>
                                        </p:tgtEl>
                                        <p:attrNameLst>
                                          <p:attrName>r</p:attrName>
                                        </p:attrNameLst>
                                      </p:cBhvr>
                                    </p:animRot>
                                    <p:animRot by="-240000">
                                      <p:cBhvr>
                                        <p:cTn id="29" dur="200" fill="hold">
                                          <p:stCondLst>
                                            <p:cond delay="600"/>
                                          </p:stCondLst>
                                        </p:cTn>
                                        <p:tgtEl>
                                          <p:spTgt spid="10">
                                            <p:txEl>
                                              <p:pRg st="5" end="5"/>
                                            </p:txEl>
                                          </p:spTgt>
                                        </p:tgtEl>
                                        <p:attrNameLst>
                                          <p:attrName>r</p:attrName>
                                        </p:attrNameLst>
                                      </p:cBhvr>
                                    </p:animRot>
                                    <p:animRot by="120000">
                                      <p:cBhvr>
                                        <p:cTn id="30" dur="200" fill="hold">
                                          <p:stCondLst>
                                            <p:cond delay="800"/>
                                          </p:stCondLst>
                                        </p:cTn>
                                        <p:tgtEl>
                                          <p:spTgt spid="10">
                                            <p:txEl>
                                              <p:pRg st="5" end="5"/>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250"/>
                                        <p:tgtEl>
                                          <p:spTgt spid="14"/>
                                        </p:tgtEl>
                                      </p:cBhvr>
                                    </p:animEffect>
                                    <p:anim calcmode="lin" valueType="num">
                                      <p:cBhvr>
                                        <p:cTn id="36" dur="1250" fill="hold"/>
                                        <p:tgtEl>
                                          <p:spTgt spid="14"/>
                                        </p:tgtEl>
                                        <p:attrNameLst>
                                          <p:attrName>ppt_w</p:attrName>
                                        </p:attrNameLst>
                                      </p:cBhvr>
                                      <p:tavLst>
                                        <p:tav tm="0" fmla="#ppt_w*sin(2.5*pi*$)">
                                          <p:val>
                                            <p:fltVal val="0"/>
                                          </p:val>
                                        </p:tav>
                                        <p:tav tm="100000">
                                          <p:val>
                                            <p:fltVal val="1"/>
                                          </p:val>
                                        </p:tav>
                                      </p:tavLst>
                                    </p:anim>
                                    <p:anim calcmode="lin" valueType="num">
                                      <p:cBhvr>
                                        <p:cTn id="37" dur="1250" fill="hold"/>
                                        <p:tgtEl>
                                          <p:spTgt spid="14"/>
                                        </p:tgtEl>
                                        <p:attrNameLst>
                                          <p:attrName>ppt_h</p:attrName>
                                        </p:attrNameLst>
                                      </p:cBhvr>
                                      <p:tavLst>
                                        <p:tav tm="0">
                                          <p:val>
                                            <p:strVal val="#ppt_h"/>
                                          </p:val>
                                        </p:tav>
                                        <p:tav tm="100000">
                                          <p:val>
                                            <p:strVal val="#ppt_h"/>
                                          </p:val>
                                        </p:tav>
                                      </p:tavLst>
                                    </p:anim>
                                  </p:childTnLst>
                                </p:cTn>
                              </p:par>
                            </p:childTnLst>
                          </p:cTn>
                        </p:par>
                        <p:par>
                          <p:cTn id="38" fill="hold">
                            <p:stCondLst>
                              <p:cond delay="1250"/>
                            </p:stCondLst>
                            <p:childTnLst>
                              <p:par>
                                <p:cTn id="39" presetID="1" presetClass="entr" presetSubtype="0" fill="hold"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3" end="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4" end="4"/>
                                            </p:txEl>
                                          </p:spTgt>
                                        </p:tgtEl>
                                        <p:attrNameLst>
                                          <p:attrName>style.visibility</p:attrName>
                                        </p:attrNameLst>
                                      </p:cBhvr>
                                      <p:to>
                                        <p:strVal val="visible"/>
                                      </p:to>
                                    </p:set>
                                  </p:childTnLst>
                                </p:cTn>
                              </p:par>
                              <p:par>
                                <p:cTn id="55" presetID="32" presetClass="emph" presetSubtype="0" fill="hold" grpId="0" nodeType="withEffect">
                                  <p:stCondLst>
                                    <p:cond delay="0"/>
                                  </p:stCondLst>
                                  <p:childTnLst>
                                    <p:animRot by="120000">
                                      <p:cBhvr>
                                        <p:cTn id="56" dur="100" fill="hold">
                                          <p:stCondLst>
                                            <p:cond delay="0"/>
                                          </p:stCondLst>
                                        </p:cTn>
                                        <p:tgtEl>
                                          <p:spTgt spid="12">
                                            <p:txEl>
                                              <p:pRg st="4" end="4"/>
                                            </p:txEl>
                                          </p:spTgt>
                                        </p:tgtEl>
                                        <p:attrNameLst>
                                          <p:attrName>r</p:attrName>
                                        </p:attrNameLst>
                                      </p:cBhvr>
                                    </p:animRot>
                                    <p:animRot by="-240000">
                                      <p:cBhvr>
                                        <p:cTn id="57" dur="200" fill="hold">
                                          <p:stCondLst>
                                            <p:cond delay="200"/>
                                          </p:stCondLst>
                                        </p:cTn>
                                        <p:tgtEl>
                                          <p:spTgt spid="12">
                                            <p:txEl>
                                              <p:pRg st="4" end="4"/>
                                            </p:txEl>
                                          </p:spTgt>
                                        </p:tgtEl>
                                        <p:attrNameLst>
                                          <p:attrName>r</p:attrName>
                                        </p:attrNameLst>
                                      </p:cBhvr>
                                    </p:animRot>
                                    <p:animRot by="240000">
                                      <p:cBhvr>
                                        <p:cTn id="58" dur="200" fill="hold">
                                          <p:stCondLst>
                                            <p:cond delay="400"/>
                                          </p:stCondLst>
                                        </p:cTn>
                                        <p:tgtEl>
                                          <p:spTgt spid="12">
                                            <p:txEl>
                                              <p:pRg st="4" end="4"/>
                                            </p:txEl>
                                          </p:spTgt>
                                        </p:tgtEl>
                                        <p:attrNameLst>
                                          <p:attrName>r</p:attrName>
                                        </p:attrNameLst>
                                      </p:cBhvr>
                                    </p:animRot>
                                    <p:animRot by="-240000">
                                      <p:cBhvr>
                                        <p:cTn id="59" dur="200" fill="hold">
                                          <p:stCondLst>
                                            <p:cond delay="600"/>
                                          </p:stCondLst>
                                        </p:cTn>
                                        <p:tgtEl>
                                          <p:spTgt spid="12">
                                            <p:txEl>
                                              <p:pRg st="4" end="4"/>
                                            </p:txEl>
                                          </p:spTgt>
                                        </p:tgtEl>
                                        <p:attrNameLst>
                                          <p:attrName>r</p:attrName>
                                        </p:attrNameLst>
                                      </p:cBhvr>
                                    </p:animRot>
                                    <p:animRot by="120000">
                                      <p:cBhvr>
                                        <p:cTn id="60" dur="200" fill="hold">
                                          <p:stCondLst>
                                            <p:cond delay="800"/>
                                          </p:stCondLst>
                                        </p:cTn>
                                        <p:tgtEl>
                                          <p:spTgt spid="12">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501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CA" sz="2000" dirty="0">
                <a:latin typeface="+mn-lt"/>
              </a:rPr>
              <a:t>Exemples de</a:t>
            </a:r>
            <a:r>
              <a:rPr lang="fr-CA" sz="2000" baseline="0" dirty="0">
                <a:latin typeface="+mn-lt"/>
              </a:rPr>
              <a:t> </a:t>
            </a:r>
            <a:r>
              <a:rPr lang="fr-CA" sz="2000" dirty="0">
                <a:latin typeface="+mn-lt"/>
              </a:rPr>
              <a:t>causes possibles de carence:</a:t>
            </a:r>
          </a:p>
          <a:p>
            <a:pPr algn="l"/>
            <a:endParaRPr lang="en-US" dirty="0">
              <a:latin typeface="+mn-lt"/>
            </a:endParaRPr>
          </a:p>
          <a:p>
            <a:pPr marL="342900" indent="-342900" algn="l">
              <a:buFont typeface="Courier New" panose="02070309020205020404" pitchFamily="49" charset="0"/>
              <a:buChar char="o"/>
            </a:pPr>
            <a:r>
              <a:rPr lang="fr-CA" dirty="0">
                <a:latin typeface="+mn-lt"/>
              </a:rPr>
              <a:t>Malnutrition (anorexie)</a:t>
            </a:r>
          </a:p>
          <a:p>
            <a:pPr marL="342900" indent="-342900" algn="l">
              <a:buFont typeface="Courier New" panose="02070309020205020404" pitchFamily="49" charset="0"/>
              <a:buChar char="o"/>
            </a:pPr>
            <a:r>
              <a:rPr lang="fr-CA" dirty="0">
                <a:latin typeface="+mn-lt"/>
              </a:rPr>
              <a:t>Maladies graves</a:t>
            </a:r>
          </a:p>
          <a:p>
            <a:pPr marL="342900" indent="-342900" algn="l">
              <a:buFont typeface="Courier New" panose="02070309020205020404" pitchFamily="49" charset="0"/>
              <a:buChar char="o"/>
            </a:pPr>
            <a:r>
              <a:rPr lang="fr-CA" dirty="0">
                <a:latin typeface="+mn-lt"/>
              </a:rPr>
              <a:t>Grands brûlés</a:t>
            </a:r>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Besoins quotidiens </a:t>
            </a:r>
            <a:br>
              <a:rPr lang="fr-CA" sz="4000" dirty="0"/>
            </a:br>
            <a:r>
              <a:rPr lang="fr-CA" sz="4000" dirty="0"/>
              <a:t>en protéines</a:t>
            </a:r>
            <a:endParaRPr lang="fr-CA" sz="3200" dirty="0">
              <a:solidFill>
                <a:schemeClr val="bg1"/>
              </a:solidFill>
            </a:endParaRPr>
          </a:p>
        </p:txBody>
      </p:sp>
      <p:graphicFrame>
        <p:nvGraphicFramePr>
          <p:cNvPr id="6" name="Espace réservé du contenu 3">
            <a:extLst>
              <a:ext uri="{FF2B5EF4-FFF2-40B4-BE49-F238E27FC236}">
                <a16:creationId xmlns:a16="http://schemas.microsoft.com/office/drawing/2014/main" id="{5E540642-1BBC-4977-B874-0C5BA84B1C38}"/>
              </a:ext>
            </a:extLst>
          </p:cNvPr>
          <p:cNvGraphicFramePr>
            <a:graphicFrameLocks/>
          </p:cNvGraphicFramePr>
          <p:nvPr>
            <p:custDataLst>
              <p:tags r:id="rId2"/>
            </p:custDataLst>
          </p:nvPr>
        </p:nvGraphicFramePr>
        <p:xfrm>
          <a:off x="395536" y="2066044"/>
          <a:ext cx="8424936" cy="4675324"/>
        </p:xfrm>
        <a:graphic>
          <a:graphicData uri="http://schemas.openxmlformats.org/drawingml/2006/table">
            <a:tbl>
              <a:tblPr firstRow="1" bandRow="1">
                <a:tableStyleId>{6E25E649-3F16-4E02-A733-19D2CDBF48F0}</a:tableStyleId>
              </a:tblPr>
              <a:tblGrid>
                <a:gridCol w="4212468">
                  <a:extLst>
                    <a:ext uri="{9D8B030D-6E8A-4147-A177-3AD203B41FA5}">
                      <a16:colId xmlns:a16="http://schemas.microsoft.com/office/drawing/2014/main" val="2002032900"/>
                    </a:ext>
                  </a:extLst>
                </a:gridCol>
                <a:gridCol w="4212468">
                  <a:extLst>
                    <a:ext uri="{9D8B030D-6E8A-4147-A177-3AD203B41FA5}">
                      <a16:colId xmlns:a16="http://schemas.microsoft.com/office/drawing/2014/main" val="784067911"/>
                    </a:ext>
                  </a:extLst>
                </a:gridCol>
              </a:tblGrid>
              <a:tr h="348841">
                <a:tc>
                  <a:txBody>
                    <a:bodyPr/>
                    <a:lstStyle/>
                    <a:p>
                      <a:r>
                        <a:rPr lang="fr-CA" sz="1700" dirty="0"/>
                        <a:t>TYPE DE SPORT</a:t>
                      </a:r>
                      <a:endParaRPr lang="en-US" sz="1700" dirty="0"/>
                    </a:p>
                  </a:txBody>
                  <a:tcPr marL="86016" marR="86016" marT="43008" marB="43008">
                    <a:solidFill>
                      <a:srgbClr val="881811"/>
                    </a:solidFill>
                  </a:tcPr>
                </a:tc>
                <a:tc>
                  <a:txBody>
                    <a:bodyPr/>
                    <a:lstStyle/>
                    <a:p>
                      <a:r>
                        <a:rPr lang="fr-CA" sz="1700" dirty="0"/>
                        <a:t>BESOINS</a:t>
                      </a:r>
                      <a:endParaRPr lang="en-US" sz="1700" dirty="0"/>
                    </a:p>
                  </a:txBody>
                  <a:tcPr marL="86016" marR="86016" marT="43008" marB="43008">
                    <a:solidFill>
                      <a:srgbClr val="881811"/>
                    </a:solidFill>
                  </a:tcPr>
                </a:tc>
                <a:extLst>
                  <a:ext uri="{0D108BD9-81ED-4DB2-BD59-A6C34878D82A}">
                    <a16:rowId xmlns:a16="http://schemas.microsoft.com/office/drawing/2014/main" val="3144341243"/>
                  </a:ext>
                </a:extLst>
              </a:tr>
              <a:tr h="348841">
                <a:tc>
                  <a:txBody>
                    <a:bodyPr/>
                    <a:lstStyle/>
                    <a:p>
                      <a:r>
                        <a:rPr lang="fr-CA" sz="1700" dirty="0"/>
                        <a:t>Aucun (sédentaire)</a:t>
                      </a:r>
                      <a:endParaRPr lang="en-US" sz="1700" dirty="0"/>
                    </a:p>
                  </a:txBody>
                  <a:tcPr marL="86016" marR="86016" marT="43008" marB="43008" anchor="ctr"/>
                </a:tc>
                <a:tc>
                  <a:txBody>
                    <a:bodyPr/>
                    <a:lstStyle/>
                    <a:p>
                      <a:r>
                        <a:rPr lang="fr-CA" sz="1700" dirty="0"/>
                        <a:t>0,8 g/kg de poids corporel</a:t>
                      </a:r>
                      <a:endParaRPr lang="en-US" sz="1700" dirty="0"/>
                    </a:p>
                  </a:txBody>
                  <a:tcPr marL="86016" marR="86016" marT="43008" marB="43008" anchor="ctr"/>
                </a:tc>
                <a:extLst>
                  <a:ext uri="{0D108BD9-81ED-4DB2-BD59-A6C34878D82A}">
                    <a16:rowId xmlns:a16="http://schemas.microsoft.com/office/drawing/2014/main" val="954080609"/>
                  </a:ext>
                </a:extLst>
              </a:tr>
              <a:tr h="348841">
                <a:tc>
                  <a:txBody>
                    <a:bodyPr/>
                    <a:lstStyle/>
                    <a:p>
                      <a:r>
                        <a:rPr lang="fr-CA" sz="1700" b="1" dirty="0">
                          <a:solidFill>
                            <a:srgbClr val="881811"/>
                          </a:solidFill>
                          <a:effectLst/>
                        </a:rPr>
                        <a:t>Garçons et filles 14-18 ans</a:t>
                      </a:r>
                      <a:endParaRPr lang="en-US" sz="1700" b="1" dirty="0">
                        <a:solidFill>
                          <a:srgbClr val="881811"/>
                        </a:solidFill>
                        <a:effectLst/>
                      </a:endParaRPr>
                    </a:p>
                  </a:txBody>
                  <a:tcPr marL="86016" marR="86016" marT="43008" marB="43008" anchor="ctr"/>
                </a:tc>
                <a:tc>
                  <a:txBody>
                    <a:bodyPr/>
                    <a:lstStyle/>
                    <a:p>
                      <a:r>
                        <a:rPr lang="fr-CA" sz="1700" b="1" dirty="0">
                          <a:solidFill>
                            <a:srgbClr val="881811"/>
                          </a:solidFill>
                          <a:effectLst/>
                        </a:rPr>
                        <a:t>0,85 à 1,0 g/kg </a:t>
                      </a:r>
                      <a:r>
                        <a:rPr lang="fr-CA" sz="1700" dirty="0"/>
                        <a:t>de poids</a:t>
                      </a:r>
                      <a:r>
                        <a:rPr lang="fr-CA" sz="1700" baseline="0" dirty="0"/>
                        <a:t> corporel</a:t>
                      </a:r>
                      <a:endParaRPr lang="en-US" sz="1700" dirty="0"/>
                    </a:p>
                  </a:txBody>
                  <a:tcPr marL="86016" marR="86016" marT="43008" marB="43008" anchor="ctr"/>
                </a:tc>
                <a:extLst>
                  <a:ext uri="{0D108BD9-81ED-4DB2-BD59-A6C34878D82A}">
                    <a16:rowId xmlns:a16="http://schemas.microsoft.com/office/drawing/2014/main" val="2631285309"/>
                  </a:ext>
                </a:extLst>
              </a:tr>
              <a:tr h="348841">
                <a:tc>
                  <a:txBody>
                    <a:bodyPr/>
                    <a:lstStyle/>
                    <a:p>
                      <a:r>
                        <a:rPr lang="fr-CA" sz="1700" dirty="0"/>
                        <a:t>Femmes enceintes (qui allaitent)</a:t>
                      </a:r>
                      <a:endParaRPr lang="en-US" sz="1700" dirty="0"/>
                    </a:p>
                  </a:txBody>
                  <a:tcPr marL="86016" marR="86016" marT="43008" marB="43008" anchor="ctr"/>
                </a:tc>
                <a:tc>
                  <a:txBody>
                    <a:bodyPr/>
                    <a:lstStyle/>
                    <a:p>
                      <a:r>
                        <a:rPr lang="fr-CA" sz="1700" dirty="0"/>
                        <a:t>1,1 (1,3) g/kg de poids corporel</a:t>
                      </a:r>
                      <a:endParaRPr lang="en-US" sz="1700" dirty="0"/>
                    </a:p>
                  </a:txBody>
                  <a:tcPr marL="86016" marR="86016" marT="43008" marB="43008" anchor="ctr"/>
                </a:tc>
                <a:extLst>
                  <a:ext uri="{0D108BD9-81ED-4DB2-BD59-A6C34878D82A}">
                    <a16:rowId xmlns:a16="http://schemas.microsoft.com/office/drawing/2014/main" val="4196050131"/>
                  </a:ext>
                </a:extLst>
              </a:tr>
              <a:tr h="602109">
                <a:tc>
                  <a:txBody>
                    <a:bodyPr/>
                    <a:lstStyle/>
                    <a:p>
                      <a:r>
                        <a:rPr lang="fr-CA" sz="1700" dirty="0"/>
                        <a:t>Sports esthétiques (gymnastique, danse, arts du cirque…)</a:t>
                      </a:r>
                      <a:endParaRPr lang="en-US" sz="1700" dirty="0"/>
                    </a:p>
                  </a:txBody>
                  <a:tcPr marL="86016" marR="86016" marT="43008" marB="43008" anchor="ctr"/>
                </a:tc>
                <a:tc>
                  <a:txBody>
                    <a:bodyPr/>
                    <a:lstStyle/>
                    <a:p>
                      <a:r>
                        <a:rPr lang="fr-CA" sz="1700" dirty="0"/>
                        <a:t>1,2 à</a:t>
                      </a:r>
                      <a:r>
                        <a:rPr lang="fr-CA" sz="1700" baseline="0" dirty="0"/>
                        <a:t> 1,7 g/kg de poids corporel</a:t>
                      </a:r>
                      <a:endParaRPr lang="en-US" sz="1700" dirty="0"/>
                    </a:p>
                  </a:txBody>
                  <a:tcPr marL="86016" marR="86016" marT="43008" marB="43008" anchor="ctr"/>
                </a:tc>
                <a:extLst>
                  <a:ext uri="{0D108BD9-81ED-4DB2-BD59-A6C34878D82A}">
                    <a16:rowId xmlns:a16="http://schemas.microsoft.com/office/drawing/2014/main" val="282050375"/>
                  </a:ext>
                </a:extLst>
              </a:tr>
              <a:tr h="602109">
                <a:tc>
                  <a:txBody>
                    <a:bodyPr/>
                    <a:lstStyle/>
                    <a:p>
                      <a:r>
                        <a:rPr lang="fr-CA" sz="1700" dirty="0"/>
                        <a:t>Sports d’endurance (vélo, natation, longues randonnées…)</a:t>
                      </a:r>
                      <a:endParaRPr lang="en-US" sz="1700" dirty="0"/>
                    </a:p>
                  </a:txBody>
                  <a:tcPr marL="86016" marR="86016" marT="43008" marB="43008" anchor="ctr"/>
                </a:tc>
                <a:tc>
                  <a:txBody>
                    <a:bodyPr/>
                    <a:lstStyle/>
                    <a:p>
                      <a:r>
                        <a:rPr lang="fr-CA" sz="1700" dirty="0"/>
                        <a:t>1,2 à 1,6 g/kg</a:t>
                      </a:r>
                      <a:r>
                        <a:rPr lang="fr-CA" sz="1700" baseline="0" dirty="0"/>
                        <a:t> de poids corporel</a:t>
                      </a:r>
                      <a:endParaRPr lang="en-US" sz="1700" dirty="0"/>
                    </a:p>
                  </a:txBody>
                  <a:tcPr marL="86016" marR="86016" marT="43008" marB="43008" anchor="ctr"/>
                </a:tc>
                <a:extLst>
                  <a:ext uri="{0D108BD9-81ED-4DB2-BD59-A6C34878D82A}">
                    <a16:rowId xmlns:a16="http://schemas.microsoft.com/office/drawing/2014/main" val="2043441385"/>
                  </a:ext>
                </a:extLst>
              </a:tr>
              <a:tr h="602109">
                <a:tc>
                  <a:txBody>
                    <a:bodyPr/>
                    <a:lstStyle/>
                    <a:p>
                      <a:r>
                        <a:rPr lang="fr-CA" sz="1700" dirty="0"/>
                        <a:t>Sports de puissance</a:t>
                      </a:r>
                      <a:r>
                        <a:rPr lang="fr-CA" sz="1700" baseline="0" dirty="0"/>
                        <a:t> (haltérophilie, boxe, sprints…)</a:t>
                      </a:r>
                      <a:endParaRPr lang="en-US" sz="1700" dirty="0"/>
                    </a:p>
                  </a:txBody>
                  <a:tcPr marL="86016" marR="86016" marT="43008" marB="43008" anchor="ctr"/>
                </a:tc>
                <a:tc>
                  <a:txBody>
                    <a:bodyPr/>
                    <a:lstStyle/>
                    <a:p>
                      <a:r>
                        <a:rPr lang="fr-CA" sz="1700" dirty="0"/>
                        <a:t>1,6 à 1,8 g/kg</a:t>
                      </a:r>
                      <a:r>
                        <a:rPr lang="fr-CA" sz="1700" baseline="0" dirty="0"/>
                        <a:t> de poids corporel</a:t>
                      </a:r>
                      <a:endParaRPr lang="en-US" sz="1700" dirty="0"/>
                    </a:p>
                  </a:txBody>
                  <a:tcPr marL="86016" marR="86016" marT="43008" marB="43008" anchor="ctr"/>
                </a:tc>
                <a:extLst>
                  <a:ext uri="{0D108BD9-81ED-4DB2-BD59-A6C34878D82A}">
                    <a16:rowId xmlns:a16="http://schemas.microsoft.com/office/drawing/2014/main" val="3467378087"/>
                  </a:ext>
                </a:extLst>
              </a:tr>
              <a:tr h="860156">
                <a:tc>
                  <a:txBody>
                    <a:bodyPr/>
                    <a:lstStyle/>
                    <a:p>
                      <a:r>
                        <a:rPr lang="fr-CA" sz="1700" dirty="0">
                          <a:effectLst>
                            <a:outerShdw blurRad="38100" dist="38100" dir="2700000" algn="tl">
                              <a:srgbClr val="000000">
                                <a:alpha val="43137"/>
                              </a:srgbClr>
                            </a:outerShdw>
                          </a:effectLst>
                        </a:rPr>
                        <a:t>Périodes d’entraînement pour la plupart des autres sports </a:t>
                      </a:r>
                      <a:r>
                        <a:rPr lang="fr-CA" sz="1700" dirty="0"/>
                        <a:t>(maintien de la masse musculaire)</a:t>
                      </a:r>
                      <a:endParaRPr lang="en-US" sz="1700" dirty="0"/>
                    </a:p>
                  </a:txBody>
                  <a:tcPr marL="86016" marR="86016" marT="43008" marB="4300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700" dirty="0">
                          <a:effectLst>
                            <a:outerShdw blurRad="38100" dist="38100" dir="2700000" algn="tl">
                              <a:srgbClr val="000000">
                                <a:alpha val="43137"/>
                              </a:srgbClr>
                            </a:outerShdw>
                          </a:effectLst>
                        </a:rPr>
                        <a:t>1,2 à 1,6 g/kg</a:t>
                      </a:r>
                      <a:r>
                        <a:rPr lang="fr-CA" sz="1700" baseline="0" dirty="0">
                          <a:effectLst>
                            <a:outerShdw blurRad="38100" dist="38100" dir="2700000" algn="tl">
                              <a:srgbClr val="000000">
                                <a:alpha val="43137"/>
                              </a:srgbClr>
                            </a:outerShdw>
                          </a:effectLst>
                        </a:rPr>
                        <a:t> </a:t>
                      </a:r>
                      <a:r>
                        <a:rPr lang="fr-CA" sz="1700" baseline="0" dirty="0"/>
                        <a:t>de poids corporel</a:t>
                      </a:r>
                      <a:endParaRPr lang="en-US" sz="1700" dirty="0"/>
                    </a:p>
                  </a:txBody>
                  <a:tcPr marL="86016" marR="86016" marT="43008" marB="43008" anchor="ctr"/>
                </a:tc>
                <a:extLst>
                  <a:ext uri="{0D108BD9-81ED-4DB2-BD59-A6C34878D82A}">
                    <a16:rowId xmlns:a16="http://schemas.microsoft.com/office/drawing/2014/main" val="1806065432"/>
                  </a:ext>
                </a:extLst>
              </a:tr>
              <a:tr h="602109">
                <a:tc>
                  <a:txBody>
                    <a:bodyPr/>
                    <a:lstStyle/>
                    <a:p>
                      <a:r>
                        <a:rPr lang="fr-CA" sz="1700" dirty="0"/>
                        <a:t>Période d’entraînement en vue d’un </a:t>
                      </a:r>
                      <a:r>
                        <a:rPr lang="fr-CA" sz="1700" dirty="0">
                          <a:effectLst>
                            <a:outerShdw blurRad="38100" dist="38100" dir="2700000" algn="tl">
                              <a:srgbClr val="000000">
                                <a:alpha val="43137"/>
                              </a:srgbClr>
                            </a:outerShdw>
                          </a:effectLst>
                        </a:rPr>
                        <a:t>développement de la masse musculaire</a:t>
                      </a:r>
                      <a:endParaRPr lang="en-US" sz="1700" dirty="0">
                        <a:effectLst>
                          <a:outerShdw blurRad="38100" dist="38100" dir="2700000" algn="tl">
                            <a:srgbClr val="000000">
                              <a:alpha val="43137"/>
                            </a:srgbClr>
                          </a:outerShdw>
                        </a:effectLst>
                      </a:endParaRPr>
                    </a:p>
                  </a:txBody>
                  <a:tcPr marL="86016" marR="86016" marT="43008" marB="4300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700" dirty="0">
                          <a:effectLst>
                            <a:outerShdw blurRad="38100" dist="38100" dir="2700000" algn="tl">
                              <a:srgbClr val="000000">
                                <a:alpha val="43137"/>
                              </a:srgbClr>
                            </a:outerShdw>
                          </a:effectLst>
                        </a:rPr>
                        <a:t>1,6 à 1,8 g/kg</a:t>
                      </a:r>
                      <a:r>
                        <a:rPr lang="fr-CA" sz="1700" baseline="0" dirty="0">
                          <a:effectLst>
                            <a:outerShdw blurRad="38100" dist="38100" dir="2700000" algn="tl">
                              <a:srgbClr val="000000">
                                <a:alpha val="43137"/>
                              </a:srgbClr>
                            </a:outerShdw>
                          </a:effectLst>
                        </a:rPr>
                        <a:t> </a:t>
                      </a:r>
                      <a:r>
                        <a:rPr lang="fr-CA" sz="1700" baseline="0" dirty="0"/>
                        <a:t>de poids corporel</a:t>
                      </a:r>
                      <a:endParaRPr lang="en-US" sz="1700" dirty="0"/>
                    </a:p>
                  </a:txBody>
                  <a:tcPr marL="86016" marR="86016" marT="43008" marB="43008" anchor="ctr"/>
                </a:tc>
                <a:extLst>
                  <a:ext uri="{0D108BD9-81ED-4DB2-BD59-A6C34878D82A}">
                    <a16:rowId xmlns:a16="http://schemas.microsoft.com/office/drawing/2014/main" val="2286917246"/>
                  </a:ext>
                </a:extLst>
              </a:tr>
            </a:tbl>
          </a:graphicData>
        </a:graphic>
      </p:graphicFrame>
      <p:sp>
        <p:nvSpPr>
          <p:cNvPr id="3" name="Rectangle 2">
            <a:extLst>
              <a:ext uri="{FF2B5EF4-FFF2-40B4-BE49-F238E27FC236}">
                <a16:creationId xmlns:a16="http://schemas.microsoft.com/office/drawing/2014/main" id="{3E53815E-EB25-4BA1-8223-679E8CCD4A80}"/>
              </a:ext>
            </a:extLst>
          </p:cNvPr>
          <p:cNvSpPr/>
          <p:nvPr/>
        </p:nvSpPr>
        <p:spPr>
          <a:xfrm>
            <a:off x="395536" y="3429000"/>
            <a:ext cx="8424936" cy="648072"/>
          </a:xfrm>
          <a:prstGeom prst="rect">
            <a:avLst/>
          </a:prstGeom>
          <a:noFill/>
          <a:ln w="76200">
            <a:solidFill>
              <a:srgbClr val="881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84501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052736"/>
            <a:ext cx="9144000" cy="5805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sp>
        <p:nvSpPr>
          <p:cNvPr id="2" name="Titre 1"/>
          <p:cNvSpPr>
            <a:spLocks noGrp="1"/>
          </p:cNvSpPr>
          <p:nvPr>
            <p:ph type="title"/>
            <p:custDataLst>
              <p:tags r:id="rId1"/>
            </p:custDataLst>
          </p:nvPr>
        </p:nvSpPr>
        <p:spPr>
          <a:xfrm>
            <a:off x="822960" y="332657"/>
            <a:ext cx="7493456" cy="576064"/>
          </a:xfrm>
          <a:effectLst>
            <a:outerShdw blurRad="215900" dist="76200" dir="2700000" algn="tl" rotWithShape="0">
              <a:prstClr val="black">
                <a:alpha val="40000"/>
              </a:prstClr>
            </a:outerShdw>
          </a:effectLst>
        </p:spPr>
        <p:txBody>
          <a:bodyPr/>
          <a:lstStyle/>
          <a:p>
            <a:r>
              <a:rPr lang="fr-CA" sz="4000" dirty="0"/>
              <a:t>Voici des exemples</a:t>
            </a:r>
            <a:endParaRPr lang="fr-CA" sz="3200" dirty="0">
              <a:solidFill>
                <a:schemeClr val="bg1"/>
              </a:solidFill>
            </a:endParaRPr>
          </a:p>
        </p:txBody>
      </p:sp>
      <p:sp>
        <p:nvSpPr>
          <p:cNvPr id="8" name="Espace réservé du texte 2">
            <a:extLst>
              <a:ext uri="{FF2B5EF4-FFF2-40B4-BE49-F238E27FC236}">
                <a16:creationId xmlns:a16="http://schemas.microsoft.com/office/drawing/2014/main" id="{8A30A1D4-19B5-4E1A-85AC-07FFB2559751}"/>
              </a:ext>
            </a:extLst>
          </p:cNvPr>
          <p:cNvSpPr txBox="1">
            <a:spLocks/>
          </p:cNvSpPr>
          <p:nvPr>
            <p:custDataLst>
              <p:tags r:id="rId2"/>
            </p:custDataLst>
          </p:nvPr>
        </p:nvSpPr>
        <p:spPr>
          <a:xfrm>
            <a:off x="300086" y="1987004"/>
            <a:ext cx="3228718" cy="546450"/>
          </a:xfrm>
          <a:prstGeom prst="rect">
            <a:avLst/>
          </a:prstGeom>
          <a:noFill/>
        </p:spPr>
        <p:txBody>
          <a:bodyPr vert="horz" lIns="457200" tIns="457200" rIns="0" bIns="45720" rtlCol="0" anchor="t">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spcBef>
                <a:spcPts val="0"/>
              </a:spcBef>
            </a:pPr>
            <a:r>
              <a:rPr lang="fr-CA" sz="2800" dirty="0"/>
              <a:t>William : 16 ans, </a:t>
            </a:r>
            <a:r>
              <a:rPr lang="fr-CA" sz="2800" u="sng" dirty="0"/>
              <a:t>sédentaire</a:t>
            </a:r>
          </a:p>
        </p:txBody>
      </p:sp>
      <p:sp>
        <p:nvSpPr>
          <p:cNvPr id="10" name="Espace réservé du contenu 3">
            <a:extLst>
              <a:ext uri="{FF2B5EF4-FFF2-40B4-BE49-F238E27FC236}">
                <a16:creationId xmlns:a16="http://schemas.microsoft.com/office/drawing/2014/main" id="{36CEBA61-12FA-4A83-8251-3D1742F998D4}"/>
              </a:ext>
            </a:extLst>
          </p:cNvPr>
          <p:cNvSpPr txBox="1">
            <a:spLocks/>
          </p:cNvSpPr>
          <p:nvPr>
            <p:custDataLst>
              <p:tags r:id="rId3"/>
            </p:custDataLst>
          </p:nvPr>
        </p:nvSpPr>
        <p:spPr>
          <a:xfrm>
            <a:off x="300086" y="3122124"/>
            <a:ext cx="4263329" cy="3619244"/>
          </a:xfrm>
          <a:prstGeom prst="rect">
            <a:avLst/>
          </a:prstGeom>
        </p:spPr>
        <p:txBody>
          <a:bodyPr vert="horz" lIns="91440" tIns="0" rIns="91440" bIns="0" rtlCol="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endParaRPr lang="fr-CA" sz="2800" dirty="0">
              <a:solidFill>
                <a:srgbClr val="4D4D4D"/>
              </a:solidFill>
              <a:effectLst>
                <a:outerShdw blurRad="38100" dist="38100" dir="2700000" algn="tl">
                  <a:srgbClr val="000000">
                    <a:alpha val="43137"/>
                  </a:srgbClr>
                </a:outerShdw>
              </a:effectLst>
            </a:endParaRPr>
          </a:p>
          <a:p>
            <a:pPr algn="ctr"/>
            <a:r>
              <a:rPr lang="fr-CA" sz="2800" dirty="0">
                <a:solidFill>
                  <a:srgbClr val="4D4D4D"/>
                </a:solidFill>
                <a:effectLst>
                  <a:outerShdw blurRad="38100" dist="38100" dir="2700000" algn="tl">
                    <a:srgbClr val="000000">
                      <a:alpha val="43137"/>
                    </a:srgbClr>
                  </a:outerShdw>
                </a:effectLst>
              </a:rPr>
              <a:t>140 </a:t>
            </a:r>
            <a:r>
              <a:rPr lang="fr-CA" sz="2800" dirty="0" err="1">
                <a:solidFill>
                  <a:srgbClr val="4D4D4D"/>
                </a:solidFill>
                <a:effectLst>
                  <a:outerShdw blurRad="38100" dist="38100" dir="2700000" algn="tl">
                    <a:srgbClr val="000000">
                      <a:alpha val="43137"/>
                    </a:srgbClr>
                  </a:outerShdw>
                </a:effectLst>
              </a:rPr>
              <a:t>lbs</a:t>
            </a:r>
            <a:r>
              <a:rPr lang="fr-CA" sz="2800" dirty="0">
                <a:solidFill>
                  <a:srgbClr val="4D4D4D"/>
                </a:solidFill>
                <a:effectLst>
                  <a:outerShdw blurRad="38100" dist="38100" dir="2700000" algn="tl">
                    <a:srgbClr val="000000">
                      <a:alpha val="43137"/>
                    </a:srgbClr>
                  </a:outerShdw>
                </a:effectLst>
              </a:rPr>
              <a:t> </a:t>
            </a:r>
            <a:r>
              <a:rPr lang="fr-CA" sz="2800" dirty="0">
                <a:solidFill>
                  <a:srgbClr val="4D4D4D"/>
                </a:solidFill>
              </a:rPr>
              <a:t>≈ </a:t>
            </a:r>
            <a:r>
              <a:rPr lang="fr-CA" sz="2800" dirty="0">
                <a:solidFill>
                  <a:srgbClr val="7030A0"/>
                </a:solidFill>
              </a:rPr>
              <a:t>60,5 kg</a:t>
            </a:r>
          </a:p>
          <a:p>
            <a:pPr algn="ctr"/>
            <a:r>
              <a:rPr lang="fr-CA" sz="2800" dirty="0">
                <a:solidFill>
                  <a:srgbClr val="92D050"/>
                </a:solidFill>
              </a:rPr>
              <a:t>X</a:t>
            </a:r>
          </a:p>
          <a:p>
            <a:pPr algn="ctr"/>
            <a:r>
              <a:rPr lang="fr-CA" sz="2800" dirty="0">
                <a:solidFill>
                  <a:srgbClr val="00B0F0"/>
                </a:solidFill>
              </a:rPr>
              <a:t>0,85 à 1,0 g de protéines</a:t>
            </a:r>
          </a:p>
          <a:p>
            <a:pPr algn="ctr"/>
            <a:r>
              <a:rPr lang="fr-CA" sz="2800" dirty="0">
                <a:solidFill>
                  <a:srgbClr val="92D050"/>
                </a:solidFill>
              </a:rPr>
              <a:t>≈</a:t>
            </a:r>
          </a:p>
          <a:p>
            <a:pPr algn="ctr"/>
            <a:r>
              <a:rPr lang="fr-CA" sz="2800" dirty="0">
                <a:solidFill>
                  <a:srgbClr val="881811"/>
                </a:solidFill>
                <a:effectLst>
                  <a:outerShdw blurRad="38100" dist="38100" dir="2700000" algn="tl">
                    <a:srgbClr val="000000">
                      <a:alpha val="43137"/>
                    </a:srgbClr>
                  </a:outerShdw>
                </a:effectLst>
              </a:rPr>
              <a:t>51 g minimum </a:t>
            </a:r>
            <a:r>
              <a:rPr lang="fr-CA" sz="2800" dirty="0">
                <a:solidFill>
                  <a:srgbClr val="881811"/>
                </a:solidFill>
              </a:rPr>
              <a:t>à </a:t>
            </a:r>
            <a:r>
              <a:rPr lang="fr-CA" sz="2800" u="sng" dirty="0">
                <a:solidFill>
                  <a:srgbClr val="881811"/>
                </a:solidFill>
                <a:effectLst>
                  <a:outerShdw blurRad="38100" dist="38100" dir="2700000" algn="tl">
                    <a:srgbClr val="000000">
                      <a:alpha val="43137"/>
                    </a:srgbClr>
                  </a:outerShdw>
                </a:effectLst>
              </a:rPr>
              <a:t>61 g maximum</a:t>
            </a:r>
            <a:r>
              <a:rPr lang="fr-CA" sz="2800" dirty="0">
                <a:solidFill>
                  <a:srgbClr val="881811"/>
                </a:solidFill>
              </a:rPr>
              <a:t> par jour! </a:t>
            </a:r>
            <a:endParaRPr lang="en-US" sz="2800" dirty="0">
              <a:solidFill>
                <a:srgbClr val="881811"/>
              </a:solidFill>
            </a:endParaRPr>
          </a:p>
          <a:p>
            <a:endParaRPr lang="fr-CA" sz="2800" dirty="0"/>
          </a:p>
        </p:txBody>
      </p:sp>
      <p:sp>
        <p:nvSpPr>
          <p:cNvPr id="11" name="Espace réservé du texte 4">
            <a:extLst>
              <a:ext uri="{FF2B5EF4-FFF2-40B4-BE49-F238E27FC236}">
                <a16:creationId xmlns:a16="http://schemas.microsoft.com/office/drawing/2014/main" id="{3C388F1B-93CC-4BE6-A356-9373E81712DA}"/>
              </a:ext>
            </a:extLst>
          </p:cNvPr>
          <p:cNvSpPr txBox="1">
            <a:spLocks/>
          </p:cNvSpPr>
          <p:nvPr>
            <p:custDataLst>
              <p:tags r:id="rId4"/>
            </p:custDataLst>
          </p:nvPr>
        </p:nvSpPr>
        <p:spPr>
          <a:xfrm>
            <a:off x="4932040" y="2407187"/>
            <a:ext cx="3399234" cy="54645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fr-CA" sz="2800" dirty="0"/>
              <a:t>William : 16 ans, </a:t>
            </a:r>
            <a:r>
              <a:rPr lang="fr-CA" sz="2800" u="sng" dirty="0"/>
              <a:t>boxe</a:t>
            </a:r>
          </a:p>
        </p:txBody>
      </p:sp>
      <p:sp>
        <p:nvSpPr>
          <p:cNvPr id="12" name="Espace réservé du contenu 5">
            <a:extLst>
              <a:ext uri="{FF2B5EF4-FFF2-40B4-BE49-F238E27FC236}">
                <a16:creationId xmlns:a16="http://schemas.microsoft.com/office/drawing/2014/main" id="{55FBD5B7-FA4F-40A0-8790-C1B8FA953A95}"/>
              </a:ext>
            </a:extLst>
          </p:cNvPr>
          <p:cNvSpPr txBox="1">
            <a:spLocks/>
          </p:cNvSpPr>
          <p:nvPr>
            <p:custDataLst>
              <p:tags r:id="rId5"/>
            </p:custDataLst>
          </p:nvPr>
        </p:nvSpPr>
        <p:spPr>
          <a:xfrm>
            <a:off x="4932040" y="3432830"/>
            <a:ext cx="4047306" cy="2443761"/>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fr-CA" sz="2800" dirty="0">
                <a:solidFill>
                  <a:srgbClr val="4D4D4D"/>
                </a:solidFill>
                <a:effectLst>
                  <a:outerShdw blurRad="38100" dist="38100" dir="2700000" algn="tl">
                    <a:srgbClr val="000000">
                      <a:alpha val="43137"/>
                    </a:srgbClr>
                  </a:outerShdw>
                </a:effectLst>
              </a:rPr>
              <a:t>140 </a:t>
            </a:r>
            <a:r>
              <a:rPr lang="fr-CA" sz="2800" dirty="0" err="1">
                <a:solidFill>
                  <a:srgbClr val="4D4D4D"/>
                </a:solidFill>
                <a:effectLst>
                  <a:outerShdw blurRad="38100" dist="38100" dir="2700000" algn="tl">
                    <a:srgbClr val="000000">
                      <a:alpha val="43137"/>
                    </a:srgbClr>
                  </a:outerShdw>
                </a:effectLst>
              </a:rPr>
              <a:t>lbs</a:t>
            </a:r>
            <a:r>
              <a:rPr lang="fr-CA" sz="2800" dirty="0">
                <a:solidFill>
                  <a:srgbClr val="4D4D4D"/>
                </a:solidFill>
                <a:effectLst>
                  <a:outerShdw blurRad="38100" dist="38100" dir="2700000" algn="tl">
                    <a:srgbClr val="000000">
                      <a:alpha val="43137"/>
                    </a:srgbClr>
                  </a:outerShdw>
                </a:effectLst>
              </a:rPr>
              <a:t> </a:t>
            </a:r>
            <a:r>
              <a:rPr lang="fr-CA" sz="2800" dirty="0">
                <a:solidFill>
                  <a:srgbClr val="4D4D4D"/>
                </a:solidFill>
              </a:rPr>
              <a:t>≈ </a:t>
            </a:r>
            <a:r>
              <a:rPr lang="fr-CA" sz="2800" dirty="0">
                <a:solidFill>
                  <a:srgbClr val="7030A0"/>
                </a:solidFill>
              </a:rPr>
              <a:t>60,5 kg</a:t>
            </a:r>
          </a:p>
          <a:p>
            <a:pPr marL="0" indent="0" algn="ctr">
              <a:buFont typeface="Calibri" panose="020F0502020204030204" pitchFamily="34" charset="0"/>
              <a:buNone/>
            </a:pPr>
            <a:r>
              <a:rPr lang="fr-CA" sz="2800" dirty="0">
                <a:solidFill>
                  <a:srgbClr val="92D050"/>
                </a:solidFill>
              </a:rPr>
              <a:t>X</a:t>
            </a:r>
          </a:p>
          <a:p>
            <a:pPr marL="0" indent="0" algn="ctr">
              <a:buNone/>
            </a:pPr>
            <a:r>
              <a:rPr lang="fr-CA" sz="2800" dirty="0">
                <a:solidFill>
                  <a:srgbClr val="00B0F0"/>
                </a:solidFill>
              </a:rPr>
              <a:t>1,6 à 1,8 g de protéines</a:t>
            </a:r>
          </a:p>
          <a:p>
            <a:pPr marL="0" indent="0" algn="ctr">
              <a:buFont typeface="Calibri" panose="020F0502020204030204" pitchFamily="34" charset="0"/>
              <a:buNone/>
            </a:pPr>
            <a:r>
              <a:rPr lang="fr-CA" sz="2800" dirty="0">
                <a:solidFill>
                  <a:srgbClr val="92D050"/>
                </a:solidFill>
              </a:rPr>
              <a:t>≈</a:t>
            </a:r>
          </a:p>
          <a:p>
            <a:pPr marL="0" indent="0" algn="ctr">
              <a:buFont typeface="Calibri" panose="020F0502020204030204" pitchFamily="34" charset="0"/>
              <a:buNone/>
            </a:pPr>
            <a:r>
              <a:rPr lang="fr-CA" sz="2800" dirty="0">
                <a:solidFill>
                  <a:srgbClr val="881811"/>
                </a:solidFill>
                <a:effectLst>
                  <a:outerShdw blurRad="38100" dist="38100" dir="2700000" algn="tl">
                    <a:srgbClr val="000000">
                      <a:alpha val="43137"/>
                    </a:srgbClr>
                  </a:outerShdw>
                </a:effectLst>
              </a:rPr>
              <a:t>97 g minimum </a:t>
            </a:r>
            <a:r>
              <a:rPr lang="fr-CA" sz="2800" dirty="0">
                <a:solidFill>
                  <a:srgbClr val="881811"/>
                </a:solidFill>
              </a:rPr>
              <a:t>à </a:t>
            </a:r>
            <a:r>
              <a:rPr lang="fr-CA" sz="2800" u="sng" dirty="0">
                <a:solidFill>
                  <a:srgbClr val="881811"/>
                </a:solidFill>
                <a:effectLst>
                  <a:outerShdw blurRad="38100" dist="38100" dir="2700000" algn="tl">
                    <a:srgbClr val="000000">
                      <a:alpha val="43137"/>
                    </a:srgbClr>
                  </a:outerShdw>
                </a:effectLst>
              </a:rPr>
              <a:t>109 g maximum</a:t>
            </a:r>
            <a:r>
              <a:rPr lang="fr-CA" sz="2800" dirty="0">
                <a:solidFill>
                  <a:srgbClr val="881811"/>
                </a:solidFill>
              </a:rPr>
              <a:t> par jour! </a:t>
            </a:r>
            <a:endParaRPr lang="en-US" sz="2800" dirty="0">
              <a:solidFill>
                <a:srgbClr val="881811"/>
              </a:solidFill>
            </a:endParaRPr>
          </a:p>
          <a:p>
            <a:pPr marL="0" indent="0">
              <a:buFont typeface="Calibri" panose="020F0502020204030204" pitchFamily="34" charset="0"/>
              <a:buNone/>
            </a:pPr>
            <a:endParaRPr lang="fr-CA" sz="2800" dirty="0"/>
          </a:p>
        </p:txBody>
      </p:sp>
      <p:pic>
        <p:nvPicPr>
          <p:cNvPr id="13" name="Image 12">
            <a:extLst>
              <a:ext uri="{FF2B5EF4-FFF2-40B4-BE49-F238E27FC236}">
                <a16:creationId xmlns:a16="http://schemas.microsoft.com/office/drawing/2014/main" id="{D97C30DE-D507-4B9E-BFE5-52C10795CCB4}"/>
              </a:ext>
            </a:extLst>
          </p:cNvPr>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rcRect/>
          <a:stretch/>
        </p:blipFill>
        <p:spPr>
          <a:xfrm>
            <a:off x="1619133" y="1170177"/>
            <a:ext cx="1193952" cy="1193952"/>
          </a:xfrm>
          <a:prstGeom prst="rect">
            <a:avLst/>
          </a:prstGeom>
        </p:spPr>
      </p:pic>
      <p:pic>
        <p:nvPicPr>
          <p:cNvPr id="14" name="Image 13">
            <a:extLst>
              <a:ext uri="{FF2B5EF4-FFF2-40B4-BE49-F238E27FC236}">
                <a16:creationId xmlns:a16="http://schemas.microsoft.com/office/drawing/2014/main" id="{54D2DB7A-A2E8-472C-A57D-EEC5C864802E}"/>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rcRect/>
          <a:stretch/>
        </p:blipFill>
        <p:spPr>
          <a:xfrm>
            <a:off x="5887305" y="1052736"/>
            <a:ext cx="1311393" cy="1311393"/>
          </a:xfrm>
          <a:prstGeom prst="rect">
            <a:avLst/>
          </a:prstGeom>
        </p:spPr>
      </p:pic>
      <p:cxnSp>
        <p:nvCxnSpPr>
          <p:cNvPr id="5" name="Connecteur droit 4">
            <a:extLst>
              <a:ext uri="{FF2B5EF4-FFF2-40B4-BE49-F238E27FC236}">
                <a16:creationId xmlns:a16="http://schemas.microsoft.com/office/drawing/2014/main" id="{2039009B-31EA-4AE4-AE48-283F89F0BF6F}"/>
              </a:ext>
            </a:extLst>
          </p:cNvPr>
          <p:cNvCxnSpPr/>
          <p:nvPr/>
        </p:nvCxnSpPr>
        <p:spPr>
          <a:xfrm>
            <a:off x="4563415" y="1268760"/>
            <a:ext cx="0" cy="51125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8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par>
                                <p:cTn id="25" presetID="32" presetClass="emph" presetSubtype="0" fill="hold" grpId="0" nodeType="withEffect">
                                  <p:stCondLst>
                                    <p:cond delay="0"/>
                                  </p:stCondLst>
                                  <p:childTnLst>
                                    <p:animRot by="120000">
                                      <p:cBhvr>
                                        <p:cTn id="26" dur="100" fill="hold">
                                          <p:stCondLst>
                                            <p:cond delay="0"/>
                                          </p:stCondLst>
                                        </p:cTn>
                                        <p:tgtEl>
                                          <p:spTgt spid="10">
                                            <p:txEl>
                                              <p:pRg st="5" end="5"/>
                                            </p:txEl>
                                          </p:spTgt>
                                        </p:tgtEl>
                                        <p:attrNameLst>
                                          <p:attrName>r</p:attrName>
                                        </p:attrNameLst>
                                      </p:cBhvr>
                                    </p:animRot>
                                    <p:animRot by="-240000">
                                      <p:cBhvr>
                                        <p:cTn id="27" dur="200" fill="hold">
                                          <p:stCondLst>
                                            <p:cond delay="200"/>
                                          </p:stCondLst>
                                        </p:cTn>
                                        <p:tgtEl>
                                          <p:spTgt spid="10">
                                            <p:txEl>
                                              <p:pRg st="5" end="5"/>
                                            </p:txEl>
                                          </p:spTgt>
                                        </p:tgtEl>
                                        <p:attrNameLst>
                                          <p:attrName>r</p:attrName>
                                        </p:attrNameLst>
                                      </p:cBhvr>
                                    </p:animRot>
                                    <p:animRot by="240000">
                                      <p:cBhvr>
                                        <p:cTn id="28" dur="200" fill="hold">
                                          <p:stCondLst>
                                            <p:cond delay="400"/>
                                          </p:stCondLst>
                                        </p:cTn>
                                        <p:tgtEl>
                                          <p:spTgt spid="10">
                                            <p:txEl>
                                              <p:pRg st="5" end="5"/>
                                            </p:txEl>
                                          </p:spTgt>
                                        </p:tgtEl>
                                        <p:attrNameLst>
                                          <p:attrName>r</p:attrName>
                                        </p:attrNameLst>
                                      </p:cBhvr>
                                    </p:animRot>
                                    <p:animRot by="-240000">
                                      <p:cBhvr>
                                        <p:cTn id="29" dur="200" fill="hold">
                                          <p:stCondLst>
                                            <p:cond delay="600"/>
                                          </p:stCondLst>
                                        </p:cTn>
                                        <p:tgtEl>
                                          <p:spTgt spid="10">
                                            <p:txEl>
                                              <p:pRg st="5" end="5"/>
                                            </p:txEl>
                                          </p:spTgt>
                                        </p:tgtEl>
                                        <p:attrNameLst>
                                          <p:attrName>r</p:attrName>
                                        </p:attrNameLst>
                                      </p:cBhvr>
                                    </p:animRot>
                                    <p:animRot by="120000">
                                      <p:cBhvr>
                                        <p:cTn id="30" dur="200" fill="hold">
                                          <p:stCondLst>
                                            <p:cond delay="800"/>
                                          </p:stCondLst>
                                        </p:cTn>
                                        <p:tgtEl>
                                          <p:spTgt spid="10">
                                            <p:txEl>
                                              <p:pRg st="5" end="5"/>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childTnLst>
                                </p:cTn>
                              </p:par>
                              <p:par>
                                <p:cTn id="51" presetID="32" presetClass="emph" presetSubtype="0" fill="hold" grpId="0" nodeType="withEffect">
                                  <p:stCondLst>
                                    <p:cond delay="0"/>
                                  </p:stCondLst>
                                  <p:childTnLst>
                                    <p:animRot by="120000">
                                      <p:cBhvr>
                                        <p:cTn id="52" dur="100" fill="hold">
                                          <p:stCondLst>
                                            <p:cond delay="0"/>
                                          </p:stCondLst>
                                        </p:cTn>
                                        <p:tgtEl>
                                          <p:spTgt spid="12">
                                            <p:txEl>
                                              <p:pRg st="4" end="4"/>
                                            </p:txEl>
                                          </p:spTgt>
                                        </p:tgtEl>
                                        <p:attrNameLst>
                                          <p:attrName>r</p:attrName>
                                        </p:attrNameLst>
                                      </p:cBhvr>
                                    </p:animRot>
                                    <p:animRot by="-240000">
                                      <p:cBhvr>
                                        <p:cTn id="53" dur="200" fill="hold">
                                          <p:stCondLst>
                                            <p:cond delay="200"/>
                                          </p:stCondLst>
                                        </p:cTn>
                                        <p:tgtEl>
                                          <p:spTgt spid="12">
                                            <p:txEl>
                                              <p:pRg st="4" end="4"/>
                                            </p:txEl>
                                          </p:spTgt>
                                        </p:tgtEl>
                                        <p:attrNameLst>
                                          <p:attrName>r</p:attrName>
                                        </p:attrNameLst>
                                      </p:cBhvr>
                                    </p:animRot>
                                    <p:animRot by="240000">
                                      <p:cBhvr>
                                        <p:cTn id="54" dur="200" fill="hold">
                                          <p:stCondLst>
                                            <p:cond delay="400"/>
                                          </p:stCondLst>
                                        </p:cTn>
                                        <p:tgtEl>
                                          <p:spTgt spid="12">
                                            <p:txEl>
                                              <p:pRg st="4" end="4"/>
                                            </p:txEl>
                                          </p:spTgt>
                                        </p:tgtEl>
                                        <p:attrNameLst>
                                          <p:attrName>r</p:attrName>
                                        </p:attrNameLst>
                                      </p:cBhvr>
                                    </p:animRot>
                                    <p:animRot by="-240000">
                                      <p:cBhvr>
                                        <p:cTn id="55" dur="200" fill="hold">
                                          <p:stCondLst>
                                            <p:cond delay="600"/>
                                          </p:stCondLst>
                                        </p:cTn>
                                        <p:tgtEl>
                                          <p:spTgt spid="12">
                                            <p:txEl>
                                              <p:pRg st="4" end="4"/>
                                            </p:txEl>
                                          </p:spTgt>
                                        </p:tgtEl>
                                        <p:attrNameLst>
                                          <p:attrName>r</p:attrName>
                                        </p:attrNameLst>
                                      </p:cBhvr>
                                    </p:animRot>
                                    <p:animRot by="120000">
                                      <p:cBhvr>
                                        <p:cTn id="56" dur="200" fill="hold">
                                          <p:stCondLst>
                                            <p:cond delay="800"/>
                                          </p:stCondLst>
                                        </p:cTn>
                                        <p:tgtEl>
                                          <p:spTgt spid="12">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p:bldP spid="1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501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CA" sz="2000" dirty="0">
                <a:latin typeface="+mn-lt"/>
              </a:rPr>
              <a:t>Exemples de</a:t>
            </a:r>
            <a:r>
              <a:rPr lang="fr-CA" sz="2000" baseline="0" dirty="0">
                <a:latin typeface="+mn-lt"/>
              </a:rPr>
              <a:t> </a:t>
            </a:r>
            <a:r>
              <a:rPr lang="fr-CA" sz="2000" dirty="0">
                <a:latin typeface="+mn-lt"/>
              </a:rPr>
              <a:t>causes possibles de carence:</a:t>
            </a:r>
          </a:p>
          <a:p>
            <a:pPr algn="l"/>
            <a:endParaRPr lang="en-US" dirty="0">
              <a:latin typeface="+mn-lt"/>
            </a:endParaRPr>
          </a:p>
          <a:p>
            <a:pPr marL="342900" indent="-342900" algn="l">
              <a:buFont typeface="Courier New" panose="02070309020205020404" pitchFamily="49" charset="0"/>
              <a:buChar char="o"/>
            </a:pPr>
            <a:r>
              <a:rPr lang="fr-CA" dirty="0">
                <a:latin typeface="+mn-lt"/>
              </a:rPr>
              <a:t>Malnutrition (anorexie)</a:t>
            </a:r>
          </a:p>
          <a:p>
            <a:pPr marL="342900" indent="-342900" algn="l">
              <a:buFont typeface="Courier New" panose="02070309020205020404" pitchFamily="49" charset="0"/>
              <a:buChar char="o"/>
            </a:pPr>
            <a:r>
              <a:rPr lang="fr-CA" dirty="0">
                <a:latin typeface="+mn-lt"/>
              </a:rPr>
              <a:t>Maladies graves</a:t>
            </a:r>
          </a:p>
          <a:p>
            <a:pPr marL="342900" indent="-342900" algn="l">
              <a:buFont typeface="Courier New" panose="02070309020205020404" pitchFamily="49" charset="0"/>
              <a:buChar char="o"/>
            </a:pPr>
            <a:r>
              <a:rPr lang="fr-CA" dirty="0">
                <a:latin typeface="+mn-lt"/>
              </a:rPr>
              <a:t>Grands brûlés</a:t>
            </a:r>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Besoins quotidiens </a:t>
            </a:r>
            <a:br>
              <a:rPr lang="fr-CA" sz="4000" dirty="0"/>
            </a:br>
            <a:r>
              <a:rPr lang="fr-CA" sz="4000" dirty="0"/>
              <a:t>en protéines</a:t>
            </a:r>
            <a:endParaRPr lang="fr-CA" sz="3200" dirty="0">
              <a:solidFill>
                <a:schemeClr val="bg1"/>
              </a:solidFill>
            </a:endParaRPr>
          </a:p>
        </p:txBody>
      </p:sp>
      <p:graphicFrame>
        <p:nvGraphicFramePr>
          <p:cNvPr id="6" name="Espace réservé du contenu 3">
            <a:extLst>
              <a:ext uri="{FF2B5EF4-FFF2-40B4-BE49-F238E27FC236}">
                <a16:creationId xmlns:a16="http://schemas.microsoft.com/office/drawing/2014/main" id="{5E540642-1BBC-4977-B874-0C5BA84B1C38}"/>
              </a:ext>
            </a:extLst>
          </p:cNvPr>
          <p:cNvGraphicFramePr>
            <a:graphicFrameLocks/>
          </p:cNvGraphicFramePr>
          <p:nvPr>
            <p:custDataLst>
              <p:tags r:id="rId2"/>
            </p:custDataLst>
          </p:nvPr>
        </p:nvGraphicFramePr>
        <p:xfrm>
          <a:off x="395536" y="2066044"/>
          <a:ext cx="8424936" cy="4675324"/>
        </p:xfrm>
        <a:graphic>
          <a:graphicData uri="http://schemas.openxmlformats.org/drawingml/2006/table">
            <a:tbl>
              <a:tblPr firstRow="1" bandRow="1">
                <a:tableStyleId>{6E25E649-3F16-4E02-A733-19D2CDBF48F0}</a:tableStyleId>
              </a:tblPr>
              <a:tblGrid>
                <a:gridCol w="4212468">
                  <a:extLst>
                    <a:ext uri="{9D8B030D-6E8A-4147-A177-3AD203B41FA5}">
                      <a16:colId xmlns:a16="http://schemas.microsoft.com/office/drawing/2014/main" val="2002032900"/>
                    </a:ext>
                  </a:extLst>
                </a:gridCol>
                <a:gridCol w="4212468">
                  <a:extLst>
                    <a:ext uri="{9D8B030D-6E8A-4147-A177-3AD203B41FA5}">
                      <a16:colId xmlns:a16="http://schemas.microsoft.com/office/drawing/2014/main" val="784067911"/>
                    </a:ext>
                  </a:extLst>
                </a:gridCol>
              </a:tblGrid>
              <a:tr h="348841">
                <a:tc>
                  <a:txBody>
                    <a:bodyPr/>
                    <a:lstStyle/>
                    <a:p>
                      <a:r>
                        <a:rPr lang="fr-CA" sz="1700" dirty="0"/>
                        <a:t>TYPE DE SPORT</a:t>
                      </a:r>
                      <a:endParaRPr lang="en-US" sz="1700" dirty="0"/>
                    </a:p>
                  </a:txBody>
                  <a:tcPr marL="86016" marR="86016" marT="43008" marB="43008">
                    <a:solidFill>
                      <a:srgbClr val="881811"/>
                    </a:solidFill>
                  </a:tcPr>
                </a:tc>
                <a:tc>
                  <a:txBody>
                    <a:bodyPr/>
                    <a:lstStyle/>
                    <a:p>
                      <a:r>
                        <a:rPr lang="fr-CA" sz="1700" dirty="0"/>
                        <a:t>BESOINS</a:t>
                      </a:r>
                      <a:endParaRPr lang="en-US" sz="1700" dirty="0"/>
                    </a:p>
                  </a:txBody>
                  <a:tcPr marL="86016" marR="86016" marT="43008" marB="43008">
                    <a:solidFill>
                      <a:srgbClr val="881811"/>
                    </a:solidFill>
                  </a:tcPr>
                </a:tc>
                <a:extLst>
                  <a:ext uri="{0D108BD9-81ED-4DB2-BD59-A6C34878D82A}">
                    <a16:rowId xmlns:a16="http://schemas.microsoft.com/office/drawing/2014/main" val="3144341243"/>
                  </a:ext>
                </a:extLst>
              </a:tr>
              <a:tr h="348841">
                <a:tc>
                  <a:txBody>
                    <a:bodyPr/>
                    <a:lstStyle/>
                    <a:p>
                      <a:r>
                        <a:rPr lang="fr-CA" sz="1700" dirty="0"/>
                        <a:t>Aucun (sédentaire)</a:t>
                      </a:r>
                      <a:endParaRPr lang="en-US" sz="1700" dirty="0"/>
                    </a:p>
                  </a:txBody>
                  <a:tcPr marL="86016" marR="86016" marT="43008" marB="43008" anchor="ctr"/>
                </a:tc>
                <a:tc>
                  <a:txBody>
                    <a:bodyPr/>
                    <a:lstStyle/>
                    <a:p>
                      <a:r>
                        <a:rPr lang="fr-CA" sz="1700" dirty="0"/>
                        <a:t>0,8 g/kg de poids corporel</a:t>
                      </a:r>
                      <a:endParaRPr lang="en-US" sz="1700" dirty="0"/>
                    </a:p>
                  </a:txBody>
                  <a:tcPr marL="86016" marR="86016" marT="43008" marB="43008" anchor="ctr"/>
                </a:tc>
                <a:extLst>
                  <a:ext uri="{0D108BD9-81ED-4DB2-BD59-A6C34878D82A}">
                    <a16:rowId xmlns:a16="http://schemas.microsoft.com/office/drawing/2014/main" val="954080609"/>
                  </a:ext>
                </a:extLst>
              </a:tr>
              <a:tr h="348841">
                <a:tc>
                  <a:txBody>
                    <a:bodyPr/>
                    <a:lstStyle/>
                    <a:p>
                      <a:r>
                        <a:rPr lang="fr-CA" sz="1700" b="1" dirty="0">
                          <a:solidFill>
                            <a:srgbClr val="881811"/>
                          </a:solidFill>
                          <a:effectLst/>
                        </a:rPr>
                        <a:t>Garçons et filles 14-18 ans</a:t>
                      </a:r>
                      <a:endParaRPr lang="en-US" sz="1700" b="1" dirty="0">
                        <a:solidFill>
                          <a:srgbClr val="881811"/>
                        </a:solidFill>
                        <a:effectLst/>
                      </a:endParaRPr>
                    </a:p>
                  </a:txBody>
                  <a:tcPr marL="86016" marR="86016" marT="43008" marB="43008" anchor="ctr"/>
                </a:tc>
                <a:tc>
                  <a:txBody>
                    <a:bodyPr/>
                    <a:lstStyle/>
                    <a:p>
                      <a:r>
                        <a:rPr lang="fr-CA" sz="1700" b="1" dirty="0">
                          <a:solidFill>
                            <a:srgbClr val="881811"/>
                          </a:solidFill>
                          <a:effectLst/>
                        </a:rPr>
                        <a:t>0,85 à 1,0 g/kg </a:t>
                      </a:r>
                      <a:r>
                        <a:rPr lang="fr-CA" sz="1700" dirty="0"/>
                        <a:t>de poids</a:t>
                      </a:r>
                      <a:r>
                        <a:rPr lang="fr-CA" sz="1700" baseline="0" dirty="0"/>
                        <a:t> corporel</a:t>
                      </a:r>
                      <a:endParaRPr lang="en-US" sz="1700" dirty="0"/>
                    </a:p>
                  </a:txBody>
                  <a:tcPr marL="86016" marR="86016" marT="43008" marB="43008" anchor="ctr"/>
                </a:tc>
                <a:extLst>
                  <a:ext uri="{0D108BD9-81ED-4DB2-BD59-A6C34878D82A}">
                    <a16:rowId xmlns:a16="http://schemas.microsoft.com/office/drawing/2014/main" val="2631285309"/>
                  </a:ext>
                </a:extLst>
              </a:tr>
              <a:tr h="348841">
                <a:tc>
                  <a:txBody>
                    <a:bodyPr/>
                    <a:lstStyle/>
                    <a:p>
                      <a:r>
                        <a:rPr lang="fr-CA" sz="1700" dirty="0"/>
                        <a:t>Femmes enceintes (qui allaitent)</a:t>
                      </a:r>
                      <a:endParaRPr lang="en-US" sz="1700" dirty="0"/>
                    </a:p>
                  </a:txBody>
                  <a:tcPr marL="86016" marR="86016" marT="43008" marB="43008" anchor="ctr"/>
                </a:tc>
                <a:tc>
                  <a:txBody>
                    <a:bodyPr/>
                    <a:lstStyle/>
                    <a:p>
                      <a:r>
                        <a:rPr lang="fr-CA" sz="1700" dirty="0"/>
                        <a:t>1,1 (1,3) g/kg de poids corporel</a:t>
                      </a:r>
                      <a:endParaRPr lang="en-US" sz="1700" dirty="0"/>
                    </a:p>
                  </a:txBody>
                  <a:tcPr marL="86016" marR="86016" marT="43008" marB="43008" anchor="ctr"/>
                </a:tc>
                <a:extLst>
                  <a:ext uri="{0D108BD9-81ED-4DB2-BD59-A6C34878D82A}">
                    <a16:rowId xmlns:a16="http://schemas.microsoft.com/office/drawing/2014/main" val="4196050131"/>
                  </a:ext>
                </a:extLst>
              </a:tr>
              <a:tr h="602109">
                <a:tc>
                  <a:txBody>
                    <a:bodyPr/>
                    <a:lstStyle/>
                    <a:p>
                      <a:r>
                        <a:rPr lang="fr-CA" sz="1700" dirty="0"/>
                        <a:t>Sports esthétiques (gymnastique, danse, arts du cirque…)</a:t>
                      </a:r>
                      <a:endParaRPr lang="en-US" sz="1700" dirty="0"/>
                    </a:p>
                  </a:txBody>
                  <a:tcPr marL="86016" marR="86016" marT="43008" marB="43008" anchor="ctr"/>
                </a:tc>
                <a:tc>
                  <a:txBody>
                    <a:bodyPr/>
                    <a:lstStyle/>
                    <a:p>
                      <a:r>
                        <a:rPr lang="fr-CA" sz="1700" dirty="0"/>
                        <a:t>1,2 à</a:t>
                      </a:r>
                      <a:r>
                        <a:rPr lang="fr-CA" sz="1700" baseline="0" dirty="0"/>
                        <a:t> 1,7 g/kg de poids corporel</a:t>
                      </a:r>
                      <a:endParaRPr lang="en-US" sz="1700" dirty="0"/>
                    </a:p>
                  </a:txBody>
                  <a:tcPr marL="86016" marR="86016" marT="43008" marB="43008" anchor="ctr"/>
                </a:tc>
                <a:extLst>
                  <a:ext uri="{0D108BD9-81ED-4DB2-BD59-A6C34878D82A}">
                    <a16:rowId xmlns:a16="http://schemas.microsoft.com/office/drawing/2014/main" val="282050375"/>
                  </a:ext>
                </a:extLst>
              </a:tr>
              <a:tr h="602109">
                <a:tc>
                  <a:txBody>
                    <a:bodyPr/>
                    <a:lstStyle/>
                    <a:p>
                      <a:r>
                        <a:rPr lang="fr-CA" sz="1700" dirty="0"/>
                        <a:t>Sports d’endurance (vélo, natation, longues randonnées…)</a:t>
                      </a:r>
                      <a:endParaRPr lang="en-US" sz="1700" dirty="0"/>
                    </a:p>
                  </a:txBody>
                  <a:tcPr marL="86016" marR="86016" marT="43008" marB="43008" anchor="ctr"/>
                </a:tc>
                <a:tc>
                  <a:txBody>
                    <a:bodyPr/>
                    <a:lstStyle/>
                    <a:p>
                      <a:r>
                        <a:rPr lang="fr-CA" sz="1700" dirty="0"/>
                        <a:t>1,2 à 1,6 g/kg</a:t>
                      </a:r>
                      <a:r>
                        <a:rPr lang="fr-CA" sz="1700" baseline="0" dirty="0"/>
                        <a:t> de poids corporel</a:t>
                      </a:r>
                      <a:endParaRPr lang="en-US" sz="1700" dirty="0"/>
                    </a:p>
                  </a:txBody>
                  <a:tcPr marL="86016" marR="86016" marT="43008" marB="43008" anchor="ctr"/>
                </a:tc>
                <a:extLst>
                  <a:ext uri="{0D108BD9-81ED-4DB2-BD59-A6C34878D82A}">
                    <a16:rowId xmlns:a16="http://schemas.microsoft.com/office/drawing/2014/main" val="2043441385"/>
                  </a:ext>
                </a:extLst>
              </a:tr>
              <a:tr h="602109">
                <a:tc>
                  <a:txBody>
                    <a:bodyPr/>
                    <a:lstStyle/>
                    <a:p>
                      <a:r>
                        <a:rPr lang="fr-CA" sz="1700" dirty="0"/>
                        <a:t>Sports de puissance</a:t>
                      </a:r>
                      <a:r>
                        <a:rPr lang="fr-CA" sz="1700" baseline="0" dirty="0"/>
                        <a:t> (haltérophilie, boxe, sprints…)</a:t>
                      </a:r>
                      <a:endParaRPr lang="en-US" sz="1700" dirty="0"/>
                    </a:p>
                  </a:txBody>
                  <a:tcPr marL="86016" marR="86016" marT="43008" marB="43008" anchor="ctr"/>
                </a:tc>
                <a:tc>
                  <a:txBody>
                    <a:bodyPr/>
                    <a:lstStyle/>
                    <a:p>
                      <a:r>
                        <a:rPr lang="fr-CA" sz="1700" dirty="0"/>
                        <a:t>1,6 à 1,8 g/kg</a:t>
                      </a:r>
                      <a:r>
                        <a:rPr lang="fr-CA" sz="1700" baseline="0" dirty="0"/>
                        <a:t> de poids corporel</a:t>
                      </a:r>
                      <a:endParaRPr lang="en-US" sz="1700" dirty="0"/>
                    </a:p>
                  </a:txBody>
                  <a:tcPr marL="86016" marR="86016" marT="43008" marB="43008" anchor="ctr"/>
                </a:tc>
                <a:extLst>
                  <a:ext uri="{0D108BD9-81ED-4DB2-BD59-A6C34878D82A}">
                    <a16:rowId xmlns:a16="http://schemas.microsoft.com/office/drawing/2014/main" val="3467378087"/>
                  </a:ext>
                </a:extLst>
              </a:tr>
              <a:tr h="860156">
                <a:tc>
                  <a:txBody>
                    <a:bodyPr/>
                    <a:lstStyle/>
                    <a:p>
                      <a:r>
                        <a:rPr lang="fr-CA" sz="1700" dirty="0">
                          <a:effectLst>
                            <a:outerShdw blurRad="38100" dist="38100" dir="2700000" algn="tl">
                              <a:srgbClr val="000000">
                                <a:alpha val="43137"/>
                              </a:srgbClr>
                            </a:outerShdw>
                          </a:effectLst>
                        </a:rPr>
                        <a:t>Périodes d’entraînement pour la plupart des autres sports </a:t>
                      </a:r>
                      <a:r>
                        <a:rPr lang="fr-CA" sz="1700" dirty="0"/>
                        <a:t>(maintien de la masse musculaire)</a:t>
                      </a:r>
                      <a:endParaRPr lang="en-US" sz="1700" dirty="0"/>
                    </a:p>
                  </a:txBody>
                  <a:tcPr marL="86016" marR="86016" marT="43008" marB="4300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700" dirty="0">
                          <a:effectLst>
                            <a:outerShdw blurRad="38100" dist="38100" dir="2700000" algn="tl">
                              <a:srgbClr val="000000">
                                <a:alpha val="43137"/>
                              </a:srgbClr>
                            </a:outerShdw>
                          </a:effectLst>
                        </a:rPr>
                        <a:t>1,2 à 1,6 g/kg</a:t>
                      </a:r>
                      <a:r>
                        <a:rPr lang="fr-CA" sz="1700" baseline="0" dirty="0">
                          <a:effectLst>
                            <a:outerShdw blurRad="38100" dist="38100" dir="2700000" algn="tl">
                              <a:srgbClr val="000000">
                                <a:alpha val="43137"/>
                              </a:srgbClr>
                            </a:outerShdw>
                          </a:effectLst>
                        </a:rPr>
                        <a:t> </a:t>
                      </a:r>
                      <a:r>
                        <a:rPr lang="fr-CA" sz="1700" baseline="0" dirty="0"/>
                        <a:t>de poids corporel</a:t>
                      </a:r>
                      <a:endParaRPr lang="en-US" sz="1700" dirty="0"/>
                    </a:p>
                  </a:txBody>
                  <a:tcPr marL="86016" marR="86016" marT="43008" marB="43008" anchor="ctr"/>
                </a:tc>
                <a:extLst>
                  <a:ext uri="{0D108BD9-81ED-4DB2-BD59-A6C34878D82A}">
                    <a16:rowId xmlns:a16="http://schemas.microsoft.com/office/drawing/2014/main" val="1806065432"/>
                  </a:ext>
                </a:extLst>
              </a:tr>
              <a:tr h="602109">
                <a:tc>
                  <a:txBody>
                    <a:bodyPr/>
                    <a:lstStyle/>
                    <a:p>
                      <a:r>
                        <a:rPr lang="fr-CA" sz="1700" dirty="0"/>
                        <a:t>Période d’entraînement en vue d’un </a:t>
                      </a:r>
                      <a:r>
                        <a:rPr lang="fr-CA" sz="1700" dirty="0">
                          <a:effectLst>
                            <a:outerShdw blurRad="38100" dist="38100" dir="2700000" algn="tl">
                              <a:srgbClr val="000000">
                                <a:alpha val="43137"/>
                              </a:srgbClr>
                            </a:outerShdw>
                          </a:effectLst>
                        </a:rPr>
                        <a:t>développement de la masse musculaire</a:t>
                      </a:r>
                      <a:endParaRPr lang="en-US" sz="1700" dirty="0">
                        <a:effectLst>
                          <a:outerShdw blurRad="38100" dist="38100" dir="2700000" algn="tl">
                            <a:srgbClr val="000000">
                              <a:alpha val="43137"/>
                            </a:srgbClr>
                          </a:outerShdw>
                        </a:effectLst>
                      </a:endParaRPr>
                    </a:p>
                  </a:txBody>
                  <a:tcPr marL="86016" marR="86016" marT="43008" marB="4300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700" dirty="0">
                          <a:effectLst>
                            <a:outerShdw blurRad="38100" dist="38100" dir="2700000" algn="tl">
                              <a:srgbClr val="000000">
                                <a:alpha val="43137"/>
                              </a:srgbClr>
                            </a:outerShdw>
                          </a:effectLst>
                        </a:rPr>
                        <a:t>1,6 à 1,8 g/kg</a:t>
                      </a:r>
                      <a:r>
                        <a:rPr lang="fr-CA" sz="1700" baseline="0" dirty="0">
                          <a:effectLst>
                            <a:outerShdw blurRad="38100" dist="38100" dir="2700000" algn="tl">
                              <a:srgbClr val="000000">
                                <a:alpha val="43137"/>
                              </a:srgbClr>
                            </a:outerShdw>
                          </a:effectLst>
                        </a:rPr>
                        <a:t> </a:t>
                      </a:r>
                      <a:r>
                        <a:rPr lang="fr-CA" sz="1700" baseline="0" dirty="0"/>
                        <a:t>de poids corporel</a:t>
                      </a:r>
                      <a:endParaRPr lang="en-US" sz="1700" dirty="0"/>
                    </a:p>
                  </a:txBody>
                  <a:tcPr marL="86016" marR="86016" marT="43008" marB="43008" anchor="ctr"/>
                </a:tc>
                <a:extLst>
                  <a:ext uri="{0D108BD9-81ED-4DB2-BD59-A6C34878D82A}">
                    <a16:rowId xmlns:a16="http://schemas.microsoft.com/office/drawing/2014/main" val="2286917246"/>
                  </a:ext>
                </a:extLst>
              </a:tr>
            </a:tbl>
          </a:graphicData>
        </a:graphic>
      </p:graphicFrame>
      <p:sp>
        <p:nvSpPr>
          <p:cNvPr id="3" name="Rectangle 2">
            <a:extLst>
              <a:ext uri="{FF2B5EF4-FFF2-40B4-BE49-F238E27FC236}">
                <a16:creationId xmlns:a16="http://schemas.microsoft.com/office/drawing/2014/main" id="{3E53815E-EB25-4BA1-8223-679E8CCD4A80}"/>
              </a:ext>
            </a:extLst>
          </p:cNvPr>
          <p:cNvSpPr/>
          <p:nvPr/>
        </p:nvSpPr>
        <p:spPr>
          <a:xfrm>
            <a:off x="395536" y="4653136"/>
            <a:ext cx="8424936" cy="648072"/>
          </a:xfrm>
          <a:prstGeom prst="rect">
            <a:avLst/>
          </a:prstGeom>
          <a:noFill/>
          <a:ln w="76200">
            <a:solidFill>
              <a:srgbClr val="881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1715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A70A829-0109-4620-9D0A-F111552AF9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456" t="58924" r="25130" b="346"/>
          <a:stretch/>
        </p:blipFill>
        <p:spPr>
          <a:xfrm flipH="1">
            <a:off x="-4148" y="2852936"/>
            <a:ext cx="3024000" cy="4072253"/>
          </a:xfrm>
          <a:prstGeom prst="rect">
            <a:avLst/>
          </a:prstGeom>
        </p:spPr>
      </p:pic>
      <p:pic>
        <p:nvPicPr>
          <p:cNvPr id="9" name="Image 8">
            <a:extLst>
              <a:ext uri="{FF2B5EF4-FFF2-40B4-BE49-F238E27FC236}">
                <a16:creationId xmlns:a16="http://schemas.microsoft.com/office/drawing/2014/main" id="{690BFB89-F4D7-4AA3-A956-AB11C221E7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636" r="31683" b="41592"/>
          <a:stretch/>
        </p:blipFill>
        <p:spPr>
          <a:xfrm rot="10800000">
            <a:off x="3019852" y="2852935"/>
            <a:ext cx="3125340" cy="4044871"/>
          </a:xfrm>
          <a:prstGeom prst="rect">
            <a:avLst/>
          </a:prstGeom>
        </p:spPr>
      </p:pic>
      <p:pic>
        <p:nvPicPr>
          <p:cNvPr id="8" name="Image 7">
            <a:extLst>
              <a:ext uri="{FF2B5EF4-FFF2-40B4-BE49-F238E27FC236}">
                <a16:creationId xmlns:a16="http://schemas.microsoft.com/office/drawing/2014/main" id="{5E6BD045-223E-470A-A6CD-61941BCFF6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773" r="4726" b="41197"/>
          <a:stretch/>
        </p:blipFill>
        <p:spPr>
          <a:xfrm rot="10800000">
            <a:off x="6120000" y="2852934"/>
            <a:ext cx="3024000" cy="4072255"/>
          </a:xfrm>
          <a:prstGeom prst="rect">
            <a:avLst/>
          </a:prstGeom>
        </p:spPr>
      </p:pic>
      <p:sp>
        <p:nvSpPr>
          <p:cNvPr id="2" name="Titre 1"/>
          <p:cNvSpPr>
            <a:spLocks noGrp="1"/>
          </p:cNvSpPr>
          <p:nvPr>
            <p:ph type="title"/>
            <p:custDataLst>
              <p:tags r:id="rId1"/>
            </p:custDataLst>
          </p:nvPr>
        </p:nvSpPr>
        <p:spPr>
          <a:xfrm>
            <a:off x="414235" y="548680"/>
            <a:ext cx="8550254" cy="2088232"/>
          </a:xfrm>
        </p:spPr>
        <p:txBody>
          <a:bodyPr>
            <a:normAutofit fontScale="90000"/>
          </a:bodyPr>
          <a:lstStyle/>
          <a:p>
            <a:r>
              <a:rPr lang="fr-CA" sz="4000" b="1" dirty="0">
                <a:solidFill>
                  <a:schemeClr val="bg1"/>
                </a:solidFill>
                <a:effectLst>
                  <a:outerShdw blurRad="254000" dist="165100" dir="2700000" algn="tl">
                    <a:srgbClr val="000000">
                      <a:alpha val="43137"/>
                    </a:srgbClr>
                  </a:outerShdw>
                </a:effectLst>
                <a:ea typeface="PT Sans Narrow"/>
                <a:cs typeface="PT Sans Narrow"/>
                <a:sym typeface="PT Sans Narrow"/>
              </a:rPr>
              <a:t>Maintenant, regardons un peu quelques exemples de quantités de protéines fournies par catégories d’aliments</a:t>
            </a:r>
            <a:endParaRPr lang="fr-CA" sz="4000" dirty="0">
              <a:solidFill>
                <a:schemeClr val="bg1"/>
              </a:solidFill>
              <a:effectLst>
                <a:outerShdw blurRad="254000" dist="165100" dir="2700000" algn="tl">
                  <a:srgbClr val="000000">
                    <a:alpha val="43137"/>
                  </a:srgbClr>
                </a:outerShdw>
              </a:effectLst>
              <a:latin typeface="+mn-lt"/>
              <a:ea typeface="PT Sans Narrow"/>
              <a:cs typeface="PT Sans Narrow"/>
              <a:sym typeface="PT Sans Narrow"/>
            </a:endParaRPr>
          </a:p>
        </p:txBody>
      </p:sp>
    </p:spTree>
    <p:extLst>
      <p:ext uri="{BB962C8B-B14F-4D97-AF65-F5344CB8AC3E}">
        <p14:creationId xmlns:p14="http://schemas.microsoft.com/office/powerpoint/2010/main" val="4082676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CA" sz="2000" dirty="0">
                <a:latin typeface="+mn-lt"/>
              </a:rPr>
              <a:t>Exemples de</a:t>
            </a:r>
            <a:r>
              <a:rPr lang="fr-CA" sz="2000" baseline="0" dirty="0">
                <a:latin typeface="+mn-lt"/>
              </a:rPr>
              <a:t> </a:t>
            </a:r>
            <a:r>
              <a:rPr lang="fr-CA" sz="2000" dirty="0">
                <a:latin typeface="+mn-lt"/>
              </a:rPr>
              <a:t>causes possibles de carence:</a:t>
            </a:r>
          </a:p>
          <a:p>
            <a:pPr algn="l"/>
            <a:endParaRPr lang="en-US" dirty="0">
              <a:latin typeface="+mn-lt"/>
            </a:endParaRPr>
          </a:p>
          <a:p>
            <a:pPr marL="342900" indent="-342900" algn="l">
              <a:buFont typeface="Courier New" panose="02070309020205020404" pitchFamily="49" charset="0"/>
              <a:buChar char="o"/>
            </a:pPr>
            <a:r>
              <a:rPr lang="fr-CA" dirty="0">
                <a:latin typeface="+mn-lt"/>
              </a:rPr>
              <a:t>Malnutrition (anorexie)</a:t>
            </a:r>
          </a:p>
          <a:p>
            <a:pPr marL="342900" indent="-342900" algn="l">
              <a:buFont typeface="Courier New" panose="02070309020205020404" pitchFamily="49" charset="0"/>
              <a:buChar char="o"/>
            </a:pPr>
            <a:r>
              <a:rPr lang="fr-CA" dirty="0">
                <a:latin typeface="+mn-lt"/>
              </a:rPr>
              <a:t>Maladies graves</a:t>
            </a:r>
          </a:p>
          <a:p>
            <a:pPr marL="342900" indent="-342900" algn="l">
              <a:buFont typeface="Courier New" panose="02070309020205020404" pitchFamily="49" charset="0"/>
              <a:buChar char="o"/>
            </a:pPr>
            <a:r>
              <a:rPr lang="fr-CA" dirty="0">
                <a:latin typeface="+mn-lt"/>
              </a:rPr>
              <a:t>Grands brûlés</a:t>
            </a:r>
          </a:p>
        </p:txBody>
      </p:sp>
      <p:graphicFrame>
        <p:nvGraphicFramePr>
          <p:cNvPr id="8" name="Espace réservé du contenu 3">
            <a:extLst>
              <a:ext uri="{FF2B5EF4-FFF2-40B4-BE49-F238E27FC236}">
                <a16:creationId xmlns:a16="http://schemas.microsoft.com/office/drawing/2014/main" id="{B5826325-A753-4172-81DD-7EA46C6B994E}"/>
              </a:ext>
            </a:extLst>
          </p:cNvPr>
          <p:cNvGraphicFramePr>
            <a:graphicFrameLocks/>
          </p:cNvGraphicFramePr>
          <p:nvPr>
            <p:custDataLst>
              <p:tags r:id="rId1"/>
            </p:custDataLst>
            <p:extLst>
              <p:ext uri="{D42A27DB-BD31-4B8C-83A1-F6EECF244321}">
                <p14:modId xmlns:p14="http://schemas.microsoft.com/office/powerpoint/2010/main" val="2737846262"/>
              </p:ext>
            </p:extLst>
          </p:nvPr>
        </p:nvGraphicFramePr>
        <p:xfrm>
          <a:off x="251520" y="332656"/>
          <a:ext cx="8496944" cy="5968734"/>
        </p:xfrm>
        <a:graphic>
          <a:graphicData uri="http://schemas.openxmlformats.org/drawingml/2006/table">
            <a:tbl>
              <a:tblPr firstRow="1" bandRow="1">
                <a:tableStyleId>{0E3FDE45-AF77-4B5C-9715-49D594BDF05E}</a:tableStyleId>
              </a:tblPr>
              <a:tblGrid>
                <a:gridCol w="2126660">
                  <a:extLst>
                    <a:ext uri="{9D8B030D-6E8A-4147-A177-3AD203B41FA5}">
                      <a16:colId xmlns:a16="http://schemas.microsoft.com/office/drawing/2014/main" val="3155430216"/>
                    </a:ext>
                  </a:extLst>
                </a:gridCol>
                <a:gridCol w="2642990">
                  <a:extLst>
                    <a:ext uri="{9D8B030D-6E8A-4147-A177-3AD203B41FA5}">
                      <a16:colId xmlns:a16="http://schemas.microsoft.com/office/drawing/2014/main" val="2580457102"/>
                    </a:ext>
                  </a:extLst>
                </a:gridCol>
                <a:gridCol w="3727294">
                  <a:extLst>
                    <a:ext uri="{9D8B030D-6E8A-4147-A177-3AD203B41FA5}">
                      <a16:colId xmlns:a16="http://schemas.microsoft.com/office/drawing/2014/main" val="4007497731"/>
                    </a:ext>
                  </a:extLst>
                </a:gridCol>
              </a:tblGrid>
              <a:tr h="856218">
                <a:tc>
                  <a:txBody>
                    <a:bodyPr/>
                    <a:lstStyle/>
                    <a:p>
                      <a:pPr algn="ctr"/>
                      <a:r>
                        <a:rPr lang="fr-CA" sz="1600" dirty="0">
                          <a:solidFill>
                            <a:schemeClr val="bg1"/>
                          </a:solidFill>
                        </a:rPr>
                        <a:t>CATÉGORIE D’ALIMENTS</a:t>
                      </a:r>
                      <a:endParaRPr lang="en-US" sz="1600" dirty="0">
                        <a:solidFill>
                          <a:schemeClr val="bg1"/>
                        </a:solidFill>
                      </a:endParaRPr>
                    </a:p>
                  </a:txBody>
                  <a:tcPr>
                    <a:solidFill>
                      <a:srgbClr val="881811"/>
                    </a:solidFill>
                  </a:tcPr>
                </a:tc>
                <a:tc>
                  <a:txBody>
                    <a:bodyPr/>
                    <a:lstStyle/>
                    <a:p>
                      <a:pPr algn="ctr"/>
                      <a:r>
                        <a:rPr lang="fr-CA" sz="1600" dirty="0">
                          <a:solidFill>
                            <a:schemeClr val="bg1"/>
                          </a:solidFill>
                        </a:rPr>
                        <a:t>QUANTITÉ DE PROTÉINES PAR PORTION</a:t>
                      </a:r>
                      <a:endParaRPr lang="en-US" sz="1600" dirty="0">
                        <a:solidFill>
                          <a:schemeClr val="bg1"/>
                        </a:solidFill>
                      </a:endParaRPr>
                    </a:p>
                  </a:txBody>
                  <a:tcPr>
                    <a:solidFill>
                      <a:srgbClr val="881811"/>
                    </a:solidFill>
                  </a:tcPr>
                </a:tc>
                <a:tc>
                  <a:txBody>
                    <a:bodyPr/>
                    <a:lstStyle/>
                    <a:p>
                      <a:pPr algn="ctr"/>
                      <a:r>
                        <a:rPr lang="fr-CA" sz="1600" dirty="0">
                          <a:solidFill>
                            <a:schemeClr val="bg1"/>
                          </a:solidFill>
                        </a:rPr>
                        <a:t>EXEMPLES ÉQUIVALENTS</a:t>
                      </a:r>
                      <a:r>
                        <a:rPr lang="fr-CA" sz="1600" baseline="0" dirty="0">
                          <a:solidFill>
                            <a:schemeClr val="bg1"/>
                          </a:solidFill>
                        </a:rPr>
                        <a:t> À </a:t>
                      </a:r>
                      <a:br>
                        <a:rPr lang="fr-CA" sz="1600" baseline="0" dirty="0">
                          <a:solidFill>
                            <a:schemeClr val="bg1"/>
                          </a:solidFill>
                        </a:rPr>
                      </a:br>
                      <a:r>
                        <a:rPr lang="fr-CA" sz="1600" baseline="0" dirty="0">
                          <a:solidFill>
                            <a:schemeClr val="bg1"/>
                          </a:solidFill>
                        </a:rPr>
                        <a:t>1 PORTION</a:t>
                      </a:r>
                      <a:endParaRPr lang="en-US" sz="1600" dirty="0">
                        <a:solidFill>
                          <a:schemeClr val="bg1"/>
                        </a:solidFill>
                      </a:endParaRPr>
                    </a:p>
                  </a:txBody>
                  <a:tcPr>
                    <a:solidFill>
                      <a:srgbClr val="881811"/>
                    </a:solidFill>
                  </a:tcPr>
                </a:tc>
                <a:extLst>
                  <a:ext uri="{0D108BD9-81ED-4DB2-BD59-A6C34878D82A}">
                    <a16:rowId xmlns:a16="http://schemas.microsoft.com/office/drawing/2014/main" val="3861473798"/>
                  </a:ext>
                </a:extLst>
              </a:tr>
              <a:tr h="1155719">
                <a:tc>
                  <a:txBody>
                    <a:bodyPr/>
                    <a:lstStyle/>
                    <a:p>
                      <a:pPr algn="l"/>
                      <a:r>
                        <a:rPr lang="fr-CA" sz="1600" dirty="0"/>
                        <a:t>Féculents</a:t>
                      </a:r>
                      <a:endParaRPr lang="en-US" sz="1600" dirty="0"/>
                    </a:p>
                  </a:txBody>
                  <a:tcPr/>
                </a:tc>
                <a:tc>
                  <a:txBody>
                    <a:bodyPr/>
                    <a:lstStyle/>
                    <a:p>
                      <a:pPr algn="l"/>
                      <a:r>
                        <a:rPr lang="fr-CA" sz="1600" dirty="0"/>
                        <a:t>2 g de protéines par portion</a:t>
                      </a:r>
                      <a:endParaRPr lang="en-US" sz="1600" dirty="0"/>
                    </a:p>
                  </a:txBody>
                  <a:tcPr/>
                </a:tc>
                <a:tc>
                  <a:txBody>
                    <a:bodyPr/>
                    <a:lstStyle/>
                    <a:p>
                      <a:pPr algn="l"/>
                      <a:r>
                        <a:rPr lang="fr-CA" sz="1600" dirty="0"/>
                        <a:t>½ bagel (petit), 1</a:t>
                      </a:r>
                      <a:r>
                        <a:rPr lang="fr-CA" sz="1600" baseline="0" dirty="0"/>
                        <a:t> tranche de pain, </a:t>
                      </a:r>
                      <a:br>
                        <a:rPr lang="fr-CA" sz="1600" baseline="0" dirty="0"/>
                      </a:br>
                      <a:r>
                        <a:rPr lang="fr-CA" sz="1600" baseline="0" dirty="0"/>
                        <a:t>1 sachet de gruau instantané (cuit), </a:t>
                      </a:r>
                      <a:br>
                        <a:rPr lang="fr-CA" sz="1600" baseline="0" dirty="0"/>
                      </a:br>
                      <a:r>
                        <a:rPr lang="fr-CA" sz="1600" baseline="0" dirty="0"/>
                        <a:t>10 frites ou ½ pomme de terre bouillie, ½ muffin maison, 7 biscuits soda…</a:t>
                      </a:r>
                      <a:endParaRPr lang="en-US" sz="1600" dirty="0"/>
                    </a:p>
                  </a:txBody>
                  <a:tcPr/>
                </a:tc>
                <a:extLst>
                  <a:ext uri="{0D108BD9-81ED-4DB2-BD59-A6C34878D82A}">
                    <a16:rowId xmlns:a16="http://schemas.microsoft.com/office/drawing/2014/main" val="1373677983"/>
                  </a:ext>
                </a:extLst>
              </a:tr>
              <a:tr h="802496">
                <a:tc>
                  <a:txBody>
                    <a:bodyPr/>
                    <a:lstStyle/>
                    <a:p>
                      <a:pPr algn="l"/>
                      <a:r>
                        <a:rPr lang="fr-CA" sz="1600" dirty="0"/>
                        <a:t>Fruits</a:t>
                      </a:r>
                      <a:endParaRPr lang="en-US" sz="1600" dirty="0"/>
                    </a:p>
                  </a:txBody>
                  <a:tcPr/>
                </a:tc>
                <a:tc>
                  <a:txBody>
                    <a:bodyPr/>
                    <a:lstStyle/>
                    <a:p>
                      <a:pPr algn="l"/>
                      <a:r>
                        <a:rPr lang="fr-CA" sz="1600" dirty="0"/>
                        <a:t>0 g de protéines par portion</a:t>
                      </a:r>
                      <a:endParaRPr lang="en-US" sz="1600" dirty="0"/>
                    </a:p>
                  </a:txBody>
                  <a:tcPr/>
                </a:tc>
                <a:tc>
                  <a:txBody>
                    <a:bodyPr/>
                    <a:lstStyle/>
                    <a:p>
                      <a:pPr algn="l"/>
                      <a:r>
                        <a:rPr lang="fr-CA" sz="1600" dirty="0"/>
                        <a:t>4 abricots,</a:t>
                      </a:r>
                      <a:r>
                        <a:rPr lang="fr-CA" sz="1600" baseline="0" dirty="0"/>
                        <a:t> ½ banane, 2 clémentines, 12 à 15 raisins…</a:t>
                      </a:r>
                      <a:endParaRPr lang="en-US" sz="1600" dirty="0"/>
                    </a:p>
                  </a:txBody>
                  <a:tcPr/>
                </a:tc>
                <a:extLst>
                  <a:ext uri="{0D108BD9-81ED-4DB2-BD59-A6C34878D82A}">
                    <a16:rowId xmlns:a16="http://schemas.microsoft.com/office/drawing/2014/main" val="1621689289"/>
                  </a:ext>
                </a:extLst>
              </a:tr>
              <a:tr h="802496">
                <a:tc>
                  <a:txBody>
                    <a:bodyPr/>
                    <a:lstStyle/>
                    <a:p>
                      <a:pPr algn="l"/>
                      <a:r>
                        <a:rPr lang="fr-CA" sz="1600" dirty="0"/>
                        <a:t>Produits laitiers</a:t>
                      </a:r>
                      <a:endParaRPr lang="en-US" sz="1600" dirty="0"/>
                    </a:p>
                  </a:txBody>
                  <a:tcPr/>
                </a:tc>
                <a:tc>
                  <a:txBody>
                    <a:bodyPr/>
                    <a:lstStyle/>
                    <a:p>
                      <a:pPr algn="l"/>
                      <a:r>
                        <a:rPr lang="fr-CA" sz="1600" dirty="0"/>
                        <a:t>8 g de protéines par portion</a:t>
                      </a:r>
                      <a:endParaRPr lang="en-US" sz="1600" dirty="0"/>
                    </a:p>
                  </a:txBody>
                  <a:tcPr/>
                </a:tc>
                <a:tc>
                  <a:txBody>
                    <a:bodyPr/>
                    <a:lstStyle/>
                    <a:p>
                      <a:pPr algn="l"/>
                      <a:r>
                        <a:rPr lang="fr-CA" sz="1600" dirty="0"/>
                        <a:t>1 tasse (250</a:t>
                      </a:r>
                      <a:r>
                        <a:rPr lang="fr-CA" sz="1600" baseline="0" dirty="0"/>
                        <a:t> ml) de lait 1-2%, </a:t>
                      </a:r>
                      <a:br>
                        <a:rPr lang="fr-CA" sz="1600" baseline="0" dirty="0"/>
                      </a:br>
                      <a:r>
                        <a:rPr lang="fr-CA" sz="1600" baseline="0" dirty="0"/>
                        <a:t>1 yogourt (180 ml)…</a:t>
                      </a:r>
                      <a:endParaRPr lang="en-US" sz="1600" dirty="0"/>
                    </a:p>
                  </a:txBody>
                  <a:tcPr/>
                </a:tc>
                <a:extLst>
                  <a:ext uri="{0D108BD9-81ED-4DB2-BD59-A6C34878D82A}">
                    <a16:rowId xmlns:a16="http://schemas.microsoft.com/office/drawing/2014/main" val="3605116809"/>
                  </a:ext>
                </a:extLst>
              </a:tr>
              <a:tr h="1241893">
                <a:tc>
                  <a:txBody>
                    <a:bodyPr/>
                    <a:lstStyle/>
                    <a:p>
                      <a:pPr algn="l"/>
                      <a:r>
                        <a:rPr lang="fr-CA" sz="1600" dirty="0"/>
                        <a:t>Viandes, volailles, poissons et </a:t>
                      </a:r>
                      <a:r>
                        <a:rPr lang="fr-CA" sz="1600" dirty="0" err="1"/>
                        <a:t>cie</a:t>
                      </a:r>
                      <a:endParaRPr lang="en-US" sz="1600" dirty="0"/>
                    </a:p>
                  </a:txBody>
                  <a:tcPr/>
                </a:tc>
                <a:tc>
                  <a:txBody>
                    <a:bodyPr/>
                    <a:lstStyle/>
                    <a:p>
                      <a:pPr algn="l"/>
                      <a:r>
                        <a:rPr lang="fr-CA" sz="1600" dirty="0"/>
                        <a:t>16 g de protéines par portion</a:t>
                      </a:r>
                      <a:endParaRPr lang="en-US" sz="1600" dirty="0"/>
                    </a:p>
                  </a:txBody>
                  <a:tcPr/>
                </a:tc>
                <a:tc>
                  <a:txBody>
                    <a:bodyPr/>
                    <a:lstStyle/>
                    <a:p>
                      <a:pPr algn="l"/>
                      <a:r>
                        <a:rPr lang="fr-CA" sz="1600" dirty="0"/>
                        <a:t>60 g de bœuf</a:t>
                      </a:r>
                      <a:r>
                        <a:rPr lang="fr-CA" sz="1600" baseline="0" dirty="0"/>
                        <a:t> haché (comme une petite galette dans un hamburger d’enfant), 75 g de crevettes (14 grosses), 75 g de thon (≈ ½ boîte)…</a:t>
                      </a:r>
                      <a:endParaRPr lang="en-US" sz="1600" dirty="0"/>
                    </a:p>
                  </a:txBody>
                  <a:tcPr/>
                </a:tc>
                <a:extLst>
                  <a:ext uri="{0D108BD9-81ED-4DB2-BD59-A6C34878D82A}">
                    <a16:rowId xmlns:a16="http://schemas.microsoft.com/office/drawing/2014/main" val="844304766"/>
                  </a:ext>
                </a:extLst>
              </a:tr>
              <a:tr h="1109912">
                <a:tc>
                  <a:txBody>
                    <a:bodyPr/>
                    <a:lstStyle/>
                    <a:p>
                      <a:pPr algn="l"/>
                      <a:r>
                        <a:rPr lang="fr-CA" sz="1600" dirty="0"/>
                        <a:t>Équivalents de protéines (fromage, légumineuses, noix,</a:t>
                      </a:r>
                      <a:r>
                        <a:rPr lang="fr-CA" sz="1600" baseline="0" dirty="0"/>
                        <a:t> graines)</a:t>
                      </a:r>
                      <a:endParaRPr lang="en-US" sz="1600" dirty="0"/>
                    </a:p>
                  </a:txBody>
                  <a:tcPr/>
                </a:tc>
                <a:tc>
                  <a:txBody>
                    <a:bodyPr/>
                    <a:lstStyle/>
                    <a:p>
                      <a:pPr algn="l"/>
                      <a:r>
                        <a:rPr lang="fr-CA" sz="1600" dirty="0"/>
                        <a:t>8 g de protéines par portion</a:t>
                      </a:r>
                      <a:endParaRPr lang="en-US" sz="1600" dirty="0"/>
                    </a:p>
                  </a:txBody>
                  <a:tcPr/>
                </a:tc>
                <a:tc>
                  <a:txBody>
                    <a:bodyPr/>
                    <a:lstStyle/>
                    <a:p>
                      <a:pPr algn="l"/>
                      <a:r>
                        <a:rPr lang="fr-CA" sz="1600" dirty="0"/>
                        <a:t>125 ml de humus</a:t>
                      </a:r>
                      <a:r>
                        <a:rPr lang="fr-CA" sz="1600" baseline="0" dirty="0"/>
                        <a:t>, 1 œuf (extra gros), 30 ml de beurre d’arachide, vache qui rit (3)… </a:t>
                      </a:r>
                      <a:endParaRPr lang="en-US" sz="1600" dirty="0"/>
                    </a:p>
                  </a:txBody>
                  <a:tcPr/>
                </a:tc>
                <a:extLst>
                  <a:ext uri="{0D108BD9-81ED-4DB2-BD59-A6C34878D82A}">
                    <a16:rowId xmlns:a16="http://schemas.microsoft.com/office/drawing/2014/main" val="2975208237"/>
                  </a:ext>
                </a:extLst>
              </a:tr>
            </a:tbl>
          </a:graphicData>
        </a:graphic>
      </p:graphicFrame>
      <p:pic>
        <p:nvPicPr>
          <p:cNvPr id="14" name="Image 13">
            <a:extLst>
              <a:ext uri="{FF2B5EF4-FFF2-40B4-BE49-F238E27FC236}">
                <a16:creationId xmlns:a16="http://schemas.microsoft.com/office/drawing/2014/main" id="{F43DF10E-0C5B-4824-93A5-02E53B16A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0314" y="1427800"/>
            <a:ext cx="792088" cy="792088"/>
          </a:xfrm>
          <a:prstGeom prst="rect">
            <a:avLst/>
          </a:prstGeom>
        </p:spPr>
      </p:pic>
      <p:pic>
        <p:nvPicPr>
          <p:cNvPr id="16" name="Image 15">
            <a:extLst>
              <a:ext uri="{FF2B5EF4-FFF2-40B4-BE49-F238E27FC236}">
                <a16:creationId xmlns:a16="http://schemas.microsoft.com/office/drawing/2014/main" id="{05A732A3-0C7A-4C84-BE14-970925D863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4790" y="2420888"/>
            <a:ext cx="643136" cy="643136"/>
          </a:xfrm>
          <a:prstGeom prst="rect">
            <a:avLst/>
          </a:prstGeom>
        </p:spPr>
      </p:pic>
      <p:pic>
        <p:nvPicPr>
          <p:cNvPr id="18" name="Image 17">
            <a:extLst>
              <a:ext uri="{FF2B5EF4-FFF2-40B4-BE49-F238E27FC236}">
                <a16:creationId xmlns:a16="http://schemas.microsoft.com/office/drawing/2014/main" id="{BC03254C-2CAA-432B-B666-BA380DF7DA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1754" y="4509120"/>
            <a:ext cx="643136" cy="643136"/>
          </a:xfrm>
          <a:prstGeom prst="rect">
            <a:avLst/>
          </a:prstGeom>
        </p:spPr>
      </p:pic>
      <p:pic>
        <p:nvPicPr>
          <p:cNvPr id="20" name="Image 19">
            <a:extLst>
              <a:ext uri="{FF2B5EF4-FFF2-40B4-BE49-F238E27FC236}">
                <a16:creationId xmlns:a16="http://schemas.microsoft.com/office/drawing/2014/main" id="{ACDE371C-8455-447F-8D5F-EA52DB38D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2366" y="5873901"/>
            <a:ext cx="781911" cy="781911"/>
          </a:xfrm>
          <a:prstGeom prst="rect">
            <a:avLst/>
          </a:prstGeom>
        </p:spPr>
      </p:pic>
      <p:pic>
        <p:nvPicPr>
          <p:cNvPr id="22" name="Image 21">
            <a:extLst>
              <a:ext uri="{FF2B5EF4-FFF2-40B4-BE49-F238E27FC236}">
                <a16:creationId xmlns:a16="http://schemas.microsoft.com/office/drawing/2014/main" id="{85226560-4230-489E-8C6B-2C5DB7BC92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00955">
            <a:off x="1805820" y="3251336"/>
            <a:ext cx="337911" cy="669860"/>
          </a:xfrm>
          <a:prstGeom prst="rect">
            <a:avLst/>
          </a:prstGeom>
        </p:spPr>
      </p:pic>
    </p:spTree>
    <p:extLst>
      <p:ext uri="{BB962C8B-B14F-4D97-AF65-F5344CB8AC3E}">
        <p14:creationId xmlns:p14="http://schemas.microsoft.com/office/powerpoint/2010/main" val="128620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439A41-273B-4054-B6FD-B69C460E8EF4}"/>
              </a:ext>
            </a:extLst>
          </p:cNvPr>
          <p:cNvSpPr/>
          <p:nvPr/>
        </p:nvSpPr>
        <p:spPr>
          <a:xfrm>
            <a:off x="0" y="1582738"/>
            <a:ext cx="9144000" cy="439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507" name="Content Placeholder 1"/>
          <p:cNvSpPr>
            <a:spLocks noGrp="1"/>
          </p:cNvSpPr>
          <p:nvPr>
            <p:ph idx="4294967295"/>
            <p:custDataLst>
              <p:tags r:id="rId1"/>
            </p:custDataLst>
          </p:nvPr>
        </p:nvSpPr>
        <p:spPr>
          <a:xfrm>
            <a:off x="611560" y="1922463"/>
            <a:ext cx="7920880" cy="4054251"/>
          </a:xfrm>
        </p:spPr>
        <p:txBody>
          <a:bodyPr>
            <a:normAutofit/>
          </a:bodyPr>
          <a:lstStyle/>
          <a:p>
            <a:pPr marL="457200" indent="-457200">
              <a:buClr>
                <a:srgbClr val="881811"/>
              </a:buClr>
              <a:buSzPct val="90000"/>
              <a:buFont typeface="+mj-lt"/>
              <a:buAutoNum type="arabicPeriod"/>
            </a:pPr>
            <a:r>
              <a:rPr lang="fr-CA" altLang="fr-FR" sz="2400" b="1" dirty="0"/>
              <a:t>Objectifs</a:t>
            </a:r>
          </a:p>
          <a:p>
            <a:pPr marL="457200" indent="-457200">
              <a:buClr>
                <a:srgbClr val="881811"/>
              </a:buClr>
              <a:buSzPct val="90000"/>
              <a:buFont typeface="+mj-lt"/>
              <a:buAutoNum type="arabicPeriod"/>
            </a:pPr>
            <a:r>
              <a:rPr lang="fr-CA" altLang="fr-FR" sz="2400" b="1" dirty="0"/>
              <a:t>Publicité</a:t>
            </a:r>
          </a:p>
          <a:p>
            <a:pPr marL="457200" indent="-457200">
              <a:buClr>
                <a:srgbClr val="881811"/>
              </a:buClr>
              <a:buSzPct val="90000"/>
              <a:buFont typeface="+mj-lt"/>
              <a:buAutoNum type="arabicPeriod"/>
            </a:pPr>
            <a:r>
              <a:rPr lang="fr-CA" altLang="fr-FR" sz="2400" b="1" dirty="0"/>
              <a:t>Protéines</a:t>
            </a:r>
          </a:p>
          <a:p>
            <a:pPr marL="457200" indent="-457200">
              <a:buClr>
                <a:srgbClr val="881811"/>
              </a:buClr>
              <a:buSzPct val="90000"/>
              <a:buFont typeface="+mj-lt"/>
              <a:buAutoNum type="arabicPeriod"/>
            </a:pPr>
            <a:r>
              <a:rPr lang="fr-CA" altLang="fr-FR" sz="2400" b="1" dirty="0"/>
              <a:t>Suppléments protéinés (et </a:t>
            </a:r>
            <a:r>
              <a:rPr lang="fr-CA" altLang="fr-FR" sz="2400" b="1" dirty="0" err="1"/>
              <a:t>gainers</a:t>
            </a:r>
            <a:r>
              <a:rPr lang="fr-CA" altLang="fr-FR" sz="2400" b="1" dirty="0"/>
              <a:t>)</a:t>
            </a:r>
          </a:p>
          <a:p>
            <a:pPr marL="457200" indent="-457200">
              <a:buClr>
                <a:srgbClr val="881811"/>
              </a:buClr>
              <a:buSzPct val="90000"/>
              <a:buFont typeface="+mj-lt"/>
              <a:buAutoNum type="arabicPeriod"/>
            </a:pPr>
            <a:r>
              <a:rPr lang="fr-CA" altLang="fr-FR" sz="2400" b="1" dirty="0"/>
              <a:t>Acides aminés (et BCAA)</a:t>
            </a:r>
          </a:p>
          <a:p>
            <a:pPr marL="457200" indent="-457200">
              <a:buClr>
                <a:srgbClr val="881811"/>
              </a:buClr>
              <a:buSzPct val="90000"/>
              <a:buFont typeface="+mj-lt"/>
              <a:buAutoNum type="arabicPeriod"/>
            </a:pPr>
            <a:r>
              <a:rPr lang="fr-CA" altLang="fr-FR" sz="2400" b="1" dirty="0"/>
              <a:t>Créatine</a:t>
            </a:r>
          </a:p>
          <a:p>
            <a:pPr marL="457200" indent="-457200">
              <a:buClr>
                <a:srgbClr val="881811"/>
              </a:buClr>
              <a:buSzPct val="90000"/>
              <a:buFont typeface="+mj-lt"/>
              <a:buAutoNum type="arabicPeriod"/>
            </a:pPr>
            <a:r>
              <a:rPr lang="fr-CA" altLang="fr-FR" sz="2400" b="1" dirty="0"/>
              <a:t>Stéroïdes (testostérone et booster de testostérone)</a:t>
            </a:r>
          </a:p>
        </p:txBody>
      </p:sp>
      <p:sp>
        <p:nvSpPr>
          <p:cNvPr id="21506" name="Title 1"/>
          <p:cNvSpPr>
            <a:spLocks noGrp="1"/>
          </p:cNvSpPr>
          <p:nvPr>
            <p:ph type="title" idx="4294967295"/>
            <p:custDataLst>
              <p:tags r:id="rId2"/>
            </p:custDataLst>
          </p:nvPr>
        </p:nvSpPr>
        <p:spPr>
          <a:xfrm>
            <a:off x="468313" y="395288"/>
            <a:ext cx="8675687" cy="1016000"/>
          </a:xfrm>
        </p:spPr>
        <p:txBody>
          <a:bodyPr>
            <a:noAutofit/>
          </a:bodyPr>
          <a:lstStyle/>
          <a:p>
            <a:r>
              <a:rPr lang="fr-CA" altLang="fr-FR" sz="4000" dirty="0">
                <a:solidFill>
                  <a:srgbClr val="FFFFFF"/>
                </a:solidFill>
              </a:rPr>
              <a:t>Plan de l’activité</a:t>
            </a:r>
          </a:p>
        </p:txBody>
      </p:sp>
    </p:spTree>
    <p:extLst>
      <p:ext uri="{BB962C8B-B14F-4D97-AF65-F5344CB8AC3E}">
        <p14:creationId xmlns:p14="http://schemas.microsoft.com/office/powerpoint/2010/main" val="3924712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725165C-6953-48A6-AC5D-D6B20415B5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54" b="5489"/>
          <a:stretch/>
        </p:blipFill>
        <p:spPr>
          <a:xfrm>
            <a:off x="-17190" y="0"/>
            <a:ext cx="9276310" cy="6860312"/>
          </a:xfrm>
          <a:prstGeom prst="rect">
            <a:avLst/>
          </a:prstGeom>
        </p:spPr>
      </p:pic>
      <p:sp>
        <p:nvSpPr>
          <p:cNvPr id="5" name="Rectangle 4">
            <a:extLst>
              <a:ext uri="{FF2B5EF4-FFF2-40B4-BE49-F238E27FC236}">
                <a16:creationId xmlns:a16="http://schemas.microsoft.com/office/drawing/2014/main" id="{8FA3E3ED-9317-4876-8FED-2DE22E0A36DD}"/>
              </a:ext>
            </a:extLst>
          </p:cNvPr>
          <p:cNvSpPr/>
          <p:nvPr/>
        </p:nvSpPr>
        <p:spPr>
          <a:xfrm>
            <a:off x="-17190" y="908720"/>
            <a:ext cx="6101358" cy="1008112"/>
          </a:xfrm>
          <a:prstGeom prst="rect">
            <a:avLst/>
          </a:prstGeom>
          <a:solidFill>
            <a:srgbClr val="8818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107504" y="908720"/>
            <a:ext cx="8550254" cy="864096"/>
          </a:xfrm>
        </p:spPr>
        <p:txBody>
          <a:bodyPr>
            <a:normAutofit/>
          </a:bodyPr>
          <a:lstStyle/>
          <a:p>
            <a:r>
              <a:rPr lang="fr-CA" sz="4000" b="1" dirty="0">
                <a:solidFill>
                  <a:schemeClr val="bg1"/>
                </a:solidFill>
                <a:effectLst>
                  <a:outerShdw blurRad="254000" dist="165100" dir="2700000" algn="tl">
                    <a:srgbClr val="000000">
                      <a:alpha val="43137"/>
                    </a:srgbClr>
                  </a:outerShdw>
                </a:effectLst>
                <a:ea typeface="PT Sans Narrow"/>
                <a:cs typeface="PT Sans Narrow"/>
                <a:sym typeface="PT Sans Narrow"/>
              </a:rPr>
              <a:t>Exemples de menus</a:t>
            </a:r>
            <a:endParaRPr lang="fr-CA" sz="4000" dirty="0">
              <a:solidFill>
                <a:schemeClr val="bg1"/>
              </a:solidFill>
              <a:effectLst>
                <a:outerShdw blurRad="254000" dist="165100" dir="2700000" algn="tl">
                  <a:srgbClr val="000000">
                    <a:alpha val="43137"/>
                  </a:srgbClr>
                </a:outerShdw>
              </a:effectLst>
              <a:latin typeface="+mn-lt"/>
              <a:ea typeface="PT Sans Narrow"/>
              <a:cs typeface="PT Sans Narrow"/>
              <a:sym typeface="PT Sans Narrow"/>
            </a:endParaRPr>
          </a:p>
        </p:txBody>
      </p:sp>
    </p:spTree>
    <p:extLst>
      <p:ext uri="{BB962C8B-B14F-4D97-AF65-F5344CB8AC3E}">
        <p14:creationId xmlns:p14="http://schemas.microsoft.com/office/powerpoint/2010/main" val="3888034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0E0FB8-F602-44D8-9FDB-6972E0668C1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sp>
        <p:nvSpPr>
          <p:cNvPr id="9" name="Rectangle 8">
            <a:extLst>
              <a:ext uri="{FF2B5EF4-FFF2-40B4-BE49-F238E27FC236}">
                <a16:creationId xmlns:a16="http://schemas.microsoft.com/office/drawing/2014/main" id="{FC0E5EF2-254E-42BC-9478-A83299BE73CC}"/>
              </a:ext>
            </a:extLst>
          </p:cNvPr>
          <p:cNvSpPr/>
          <p:nvPr/>
        </p:nvSpPr>
        <p:spPr>
          <a:xfrm>
            <a:off x="0" y="0"/>
            <a:ext cx="9144000" cy="6858000"/>
          </a:xfrm>
          <a:prstGeom prst="rect">
            <a:avLst/>
          </a:prstGeom>
          <a:blipFill dpi="0" rotWithShape="1">
            <a:blip r:embed="rId4">
              <a:alphaModFix amt="8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graphicFrame>
        <p:nvGraphicFramePr>
          <p:cNvPr id="10" name="Espace réservé du contenu 3">
            <a:extLst>
              <a:ext uri="{FF2B5EF4-FFF2-40B4-BE49-F238E27FC236}">
                <a16:creationId xmlns:a16="http://schemas.microsoft.com/office/drawing/2014/main" id="{45383AB7-4594-4F67-95FA-3FB323EAE8F9}"/>
              </a:ext>
            </a:extLst>
          </p:cNvPr>
          <p:cNvGraphicFramePr>
            <a:graphicFrameLocks/>
          </p:cNvGraphicFramePr>
          <p:nvPr>
            <p:custDataLst>
              <p:tags r:id="rId1"/>
            </p:custDataLst>
            <p:extLst>
              <p:ext uri="{D42A27DB-BD31-4B8C-83A1-F6EECF244321}">
                <p14:modId xmlns:p14="http://schemas.microsoft.com/office/powerpoint/2010/main" val="3910031310"/>
              </p:ext>
            </p:extLst>
          </p:nvPr>
        </p:nvGraphicFramePr>
        <p:xfrm>
          <a:off x="1619672" y="182368"/>
          <a:ext cx="5904656" cy="6559000"/>
        </p:xfrm>
        <a:graphic>
          <a:graphicData uri="http://schemas.openxmlformats.org/drawingml/2006/table">
            <a:tbl>
              <a:tblPr firstRow="1" bandRow="1">
                <a:tableStyleId>{7DF18680-E054-41AD-8BC1-D1AEF772440D}</a:tableStyleId>
              </a:tblPr>
              <a:tblGrid>
                <a:gridCol w="4536504">
                  <a:extLst>
                    <a:ext uri="{9D8B030D-6E8A-4147-A177-3AD203B41FA5}">
                      <a16:colId xmlns:a16="http://schemas.microsoft.com/office/drawing/2014/main" val="1571178129"/>
                    </a:ext>
                  </a:extLst>
                </a:gridCol>
                <a:gridCol w="1368152">
                  <a:extLst>
                    <a:ext uri="{9D8B030D-6E8A-4147-A177-3AD203B41FA5}">
                      <a16:colId xmlns:a16="http://schemas.microsoft.com/office/drawing/2014/main" val="643843178"/>
                    </a:ext>
                  </a:extLst>
                </a:gridCol>
              </a:tblGrid>
              <a:tr h="325933">
                <a:tc gridSpan="2">
                  <a:txBody>
                    <a:bodyPr/>
                    <a:lstStyle/>
                    <a:p>
                      <a:r>
                        <a:rPr lang="fr-CA" sz="1600" dirty="0"/>
                        <a:t>Exemple d’un menu à</a:t>
                      </a:r>
                      <a:r>
                        <a:rPr lang="fr-CA" sz="1600" baseline="0" dirty="0"/>
                        <a:t> 59 g de protéines</a:t>
                      </a:r>
                      <a:endParaRPr lang="en-US" sz="1600" dirty="0"/>
                    </a:p>
                  </a:txBody>
                  <a:tcPr>
                    <a:solidFill>
                      <a:srgbClr val="881811"/>
                    </a:solidFill>
                  </a:tcPr>
                </a:tc>
                <a:tc hMerge="1">
                  <a:txBody>
                    <a:bodyPr/>
                    <a:lstStyle/>
                    <a:p>
                      <a:endParaRPr lang="fr-CA"/>
                    </a:p>
                  </a:txBody>
                  <a:tcPr/>
                </a:tc>
                <a:extLst>
                  <a:ext uri="{0D108BD9-81ED-4DB2-BD59-A6C34878D82A}">
                    <a16:rowId xmlns:a16="http://schemas.microsoft.com/office/drawing/2014/main" val="3363365026"/>
                  </a:ext>
                </a:extLst>
              </a:tr>
              <a:tr h="310600">
                <a:tc>
                  <a:txBody>
                    <a:bodyPr/>
                    <a:lstStyle/>
                    <a:p>
                      <a:r>
                        <a:rPr lang="fr-CA" sz="1400" dirty="0"/>
                        <a:t>Repas</a:t>
                      </a:r>
                      <a:endParaRPr lang="en-US" sz="1400" dirty="0"/>
                    </a:p>
                  </a:txBody>
                  <a:tcPr/>
                </a:tc>
                <a:tc>
                  <a:txBody>
                    <a:bodyPr/>
                    <a:lstStyle/>
                    <a:p>
                      <a:pPr algn="ctr"/>
                      <a:r>
                        <a:rPr lang="fr-CA" sz="1400" baseline="0" dirty="0"/>
                        <a:t>Protéines (g)</a:t>
                      </a:r>
                      <a:endParaRPr lang="en-US" sz="1400" dirty="0"/>
                    </a:p>
                  </a:txBody>
                  <a:tcPr/>
                </a:tc>
                <a:extLst>
                  <a:ext uri="{0D108BD9-81ED-4DB2-BD59-A6C34878D82A}">
                    <a16:rowId xmlns:a16="http://schemas.microsoft.com/office/drawing/2014/main" val="1466012148"/>
                  </a:ext>
                </a:extLst>
              </a:tr>
              <a:tr h="296303">
                <a:tc gridSpan="2">
                  <a:txBody>
                    <a:bodyPr/>
                    <a:lstStyle/>
                    <a:p>
                      <a:r>
                        <a:rPr lang="fr-CA" sz="1400" b="1" dirty="0">
                          <a:solidFill>
                            <a:srgbClr val="881811"/>
                          </a:solidFill>
                          <a:effectLst/>
                          <a:latin typeface="+mj-lt"/>
                        </a:rPr>
                        <a:t>Déjeuner</a:t>
                      </a:r>
                      <a:endParaRPr lang="en-US" sz="1400" b="1" dirty="0">
                        <a:solidFill>
                          <a:srgbClr val="881811"/>
                        </a:solidFill>
                        <a:effectLst/>
                        <a:latin typeface="+mj-lt"/>
                      </a:endParaRPr>
                    </a:p>
                  </a:txBody>
                  <a:tcPr/>
                </a:tc>
                <a:tc hMerge="1">
                  <a:txBody>
                    <a:bodyPr/>
                    <a:lstStyle/>
                    <a:p>
                      <a:endParaRPr lang="fr-CA"/>
                    </a:p>
                  </a:txBody>
                  <a:tcPr/>
                </a:tc>
                <a:extLst>
                  <a:ext uri="{0D108BD9-81ED-4DB2-BD59-A6C34878D82A}">
                    <a16:rowId xmlns:a16="http://schemas.microsoft.com/office/drawing/2014/main" val="2806960397"/>
                  </a:ext>
                </a:extLst>
              </a:tr>
              <a:tr h="918538">
                <a:tc>
                  <a:txBody>
                    <a:bodyPr/>
                    <a:lstStyle/>
                    <a:p>
                      <a:r>
                        <a:rPr lang="fr-CA" sz="1400" dirty="0"/>
                        <a:t>1 muffin anglais</a:t>
                      </a:r>
                      <a:r>
                        <a:rPr lang="fr-CA" sz="1400" baseline="0" dirty="0"/>
                        <a:t> avec </a:t>
                      </a:r>
                      <a:r>
                        <a:rPr lang="fr-CA" sz="1400" dirty="0"/>
                        <a:t>5 ml de beurre</a:t>
                      </a:r>
                    </a:p>
                    <a:p>
                      <a:r>
                        <a:rPr lang="fr-CA" sz="1400" dirty="0"/>
                        <a:t>30 g de cheddar</a:t>
                      </a:r>
                      <a:r>
                        <a:rPr lang="fr-CA" sz="1400" baseline="0" dirty="0"/>
                        <a:t> (faible en gras, 7%)</a:t>
                      </a:r>
                    </a:p>
                    <a:p>
                      <a:r>
                        <a:rPr lang="fr-CA" sz="1400" baseline="0" dirty="0"/>
                        <a:t>125 ml de jus d’orange</a:t>
                      </a:r>
                    </a:p>
                    <a:p>
                      <a:r>
                        <a:rPr lang="fr-CA" sz="1400" baseline="0" dirty="0"/>
                        <a:t>250 ml de fraises</a:t>
                      </a:r>
                      <a:endParaRPr lang="en-US" sz="1400" dirty="0"/>
                    </a:p>
                  </a:txBody>
                  <a:tcPr/>
                </a:tc>
                <a:tc>
                  <a:txBody>
                    <a:bodyPr/>
                    <a:lstStyle/>
                    <a:p>
                      <a:pPr algn="ctr"/>
                      <a:r>
                        <a:rPr lang="fr-CA" sz="1400" dirty="0"/>
                        <a:t>4</a:t>
                      </a:r>
                    </a:p>
                    <a:p>
                      <a:pPr algn="ctr"/>
                      <a:r>
                        <a:rPr lang="fr-CA" sz="1400" dirty="0"/>
                        <a:t>8</a:t>
                      </a:r>
                      <a:endParaRPr lang="en-US" sz="1400" dirty="0"/>
                    </a:p>
                  </a:txBody>
                  <a:tcPr/>
                </a:tc>
                <a:extLst>
                  <a:ext uri="{0D108BD9-81ED-4DB2-BD59-A6C34878D82A}">
                    <a16:rowId xmlns:a16="http://schemas.microsoft.com/office/drawing/2014/main" val="1293150094"/>
                  </a:ext>
                </a:extLst>
              </a:tr>
              <a:tr h="296303">
                <a:tc gridSpan="2">
                  <a:txBody>
                    <a:bodyPr/>
                    <a:lstStyle/>
                    <a:p>
                      <a:r>
                        <a:rPr lang="fr-CA" sz="1400" dirty="0">
                          <a:effectLst>
                            <a:outerShdw blurRad="38100" dist="38100" dir="2700000" algn="tl">
                              <a:srgbClr val="000000">
                                <a:alpha val="43137"/>
                              </a:srgbClr>
                            </a:outerShdw>
                          </a:effectLst>
                        </a:rPr>
                        <a:t>Collation</a:t>
                      </a:r>
                      <a:endParaRPr lang="en-US" sz="1400" dirty="0">
                        <a:effectLst>
                          <a:outerShdw blurRad="38100" dist="38100" dir="2700000" algn="tl">
                            <a:srgbClr val="000000">
                              <a:alpha val="43137"/>
                            </a:srgbClr>
                          </a:outerShdw>
                        </a:effectLst>
                      </a:endParaRPr>
                    </a:p>
                  </a:txBody>
                  <a:tcPr/>
                </a:tc>
                <a:tc hMerge="1">
                  <a:txBody>
                    <a:bodyPr/>
                    <a:lstStyle/>
                    <a:p>
                      <a:endParaRPr lang="fr-CA"/>
                    </a:p>
                  </a:txBody>
                  <a:tcPr/>
                </a:tc>
                <a:extLst>
                  <a:ext uri="{0D108BD9-81ED-4DB2-BD59-A6C34878D82A}">
                    <a16:rowId xmlns:a16="http://schemas.microsoft.com/office/drawing/2014/main" val="527900134"/>
                  </a:ext>
                </a:extLst>
              </a:tr>
              <a:tr h="503715">
                <a:tc>
                  <a:txBody>
                    <a:bodyPr/>
                    <a:lstStyle/>
                    <a:p>
                      <a:r>
                        <a:rPr lang="fr-CA" sz="1400" dirty="0"/>
                        <a:t>100 g de yogourt (2%)</a:t>
                      </a:r>
                    </a:p>
                    <a:p>
                      <a:r>
                        <a:rPr lang="fr-CA" sz="1400" dirty="0"/>
                        <a:t>1</a:t>
                      </a:r>
                      <a:r>
                        <a:rPr lang="fr-CA" sz="1400" baseline="0" dirty="0"/>
                        <a:t> banane</a:t>
                      </a:r>
                      <a:endParaRPr lang="en-US" sz="1400" dirty="0"/>
                    </a:p>
                  </a:txBody>
                  <a:tcPr/>
                </a:tc>
                <a:tc>
                  <a:txBody>
                    <a:bodyPr/>
                    <a:lstStyle/>
                    <a:p>
                      <a:pPr algn="ctr"/>
                      <a:r>
                        <a:rPr lang="fr-CA" sz="1400" dirty="0"/>
                        <a:t>4</a:t>
                      </a:r>
                      <a:endParaRPr lang="en-US" sz="1400" dirty="0"/>
                    </a:p>
                  </a:txBody>
                  <a:tcPr/>
                </a:tc>
                <a:extLst>
                  <a:ext uri="{0D108BD9-81ED-4DB2-BD59-A6C34878D82A}">
                    <a16:rowId xmlns:a16="http://schemas.microsoft.com/office/drawing/2014/main" val="1285967751"/>
                  </a:ext>
                </a:extLst>
              </a:tr>
              <a:tr h="296303">
                <a:tc gridSpan="2">
                  <a:txBody>
                    <a:bodyPr/>
                    <a:lstStyle/>
                    <a:p>
                      <a:r>
                        <a:rPr lang="fr-CA" sz="1400" b="1" kern="1200" dirty="0">
                          <a:solidFill>
                            <a:srgbClr val="881811"/>
                          </a:solidFill>
                          <a:effectLst/>
                          <a:latin typeface="+mj-lt"/>
                          <a:ea typeface="+mn-ea"/>
                          <a:cs typeface="+mn-cs"/>
                        </a:rPr>
                        <a:t>Dîner</a:t>
                      </a:r>
                      <a:endParaRPr lang="en-US" sz="1400" b="1" kern="1200" dirty="0">
                        <a:solidFill>
                          <a:srgbClr val="881811"/>
                        </a:solidFill>
                        <a:effectLst/>
                        <a:latin typeface="+mj-lt"/>
                        <a:ea typeface="+mn-ea"/>
                        <a:cs typeface="+mn-cs"/>
                      </a:endParaRPr>
                    </a:p>
                  </a:txBody>
                  <a:tcPr/>
                </a:tc>
                <a:tc hMerge="1">
                  <a:txBody>
                    <a:bodyPr/>
                    <a:lstStyle/>
                    <a:p>
                      <a:endParaRPr lang="fr-CA"/>
                    </a:p>
                  </a:txBody>
                  <a:tcPr/>
                </a:tc>
                <a:extLst>
                  <a:ext uri="{0D108BD9-81ED-4DB2-BD59-A6C34878D82A}">
                    <a16:rowId xmlns:a16="http://schemas.microsoft.com/office/drawing/2014/main" val="3610087496"/>
                  </a:ext>
                </a:extLst>
              </a:tr>
              <a:tr h="918538">
                <a:tc>
                  <a:txBody>
                    <a:bodyPr/>
                    <a:lstStyle/>
                    <a:p>
                      <a:r>
                        <a:rPr lang="fr-CA" sz="1400" dirty="0"/>
                        <a:t>45 g de jambon maigre (5%)</a:t>
                      </a:r>
                    </a:p>
                    <a:p>
                      <a:r>
                        <a:rPr lang="fr-CA" sz="1400" dirty="0"/>
                        <a:t>80 ml de riz cuit</a:t>
                      </a:r>
                    </a:p>
                    <a:p>
                      <a:r>
                        <a:rPr lang="fr-CA" sz="1400" dirty="0"/>
                        <a:t>250</a:t>
                      </a:r>
                      <a:r>
                        <a:rPr lang="fr-CA" sz="1400" baseline="0" dirty="0"/>
                        <a:t> ml</a:t>
                      </a:r>
                      <a:r>
                        <a:rPr lang="fr-CA" sz="1400" dirty="0"/>
                        <a:t> de salade de poivrons avec vinaigrette</a:t>
                      </a:r>
                    </a:p>
                    <a:p>
                      <a:r>
                        <a:rPr lang="fr-CA" sz="1400" dirty="0"/>
                        <a:t>1 clémentine</a:t>
                      </a:r>
                      <a:endParaRPr lang="en-US" sz="1400" dirty="0"/>
                    </a:p>
                  </a:txBody>
                  <a:tcPr/>
                </a:tc>
                <a:tc>
                  <a:txBody>
                    <a:bodyPr/>
                    <a:lstStyle/>
                    <a:p>
                      <a:pPr algn="ctr"/>
                      <a:r>
                        <a:rPr lang="fr-CA" sz="1400" dirty="0"/>
                        <a:t>8</a:t>
                      </a:r>
                    </a:p>
                    <a:p>
                      <a:pPr algn="ctr"/>
                      <a:r>
                        <a:rPr lang="fr-CA" sz="1400" dirty="0"/>
                        <a:t>2</a:t>
                      </a:r>
                    </a:p>
                    <a:p>
                      <a:pPr algn="ctr"/>
                      <a:r>
                        <a:rPr lang="fr-CA" sz="1400" dirty="0"/>
                        <a:t>4</a:t>
                      </a:r>
                      <a:endParaRPr lang="en-US" sz="1400" dirty="0"/>
                    </a:p>
                  </a:txBody>
                  <a:tcPr/>
                </a:tc>
                <a:extLst>
                  <a:ext uri="{0D108BD9-81ED-4DB2-BD59-A6C34878D82A}">
                    <a16:rowId xmlns:a16="http://schemas.microsoft.com/office/drawing/2014/main" val="1962860062"/>
                  </a:ext>
                </a:extLst>
              </a:tr>
              <a:tr h="296303">
                <a:tc gridSpan="2">
                  <a:txBody>
                    <a:bodyPr/>
                    <a:lstStyle/>
                    <a:p>
                      <a:r>
                        <a:rPr lang="fr-CA" sz="1400" dirty="0">
                          <a:effectLst>
                            <a:outerShdw blurRad="38100" dist="38100" dir="2700000" algn="tl">
                              <a:srgbClr val="000000">
                                <a:alpha val="43137"/>
                              </a:srgbClr>
                            </a:outerShdw>
                          </a:effectLst>
                        </a:rPr>
                        <a:t>Collation</a:t>
                      </a:r>
                      <a:endParaRPr lang="en-US" sz="1400" dirty="0">
                        <a:effectLst>
                          <a:outerShdw blurRad="38100" dist="38100" dir="2700000" algn="tl">
                            <a:srgbClr val="000000">
                              <a:alpha val="43137"/>
                            </a:srgbClr>
                          </a:outerShdw>
                        </a:effectLst>
                      </a:endParaRPr>
                    </a:p>
                  </a:txBody>
                  <a:tcPr/>
                </a:tc>
                <a:tc hMerge="1">
                  <a:txBody>
                    <a:bodyPr/>
                    <a:lstStyle/>
                    <a:p>
                      <a:endParaRPr lang="fr-CA"/>
                    </a:p>
                  </a:txBody>
                  <a:tcPr/>
                </a:tc>
                <a:extLst>
                  <a:ext uri="{0D108BD9-81ED-4DB2-BD59-A6C34878D82A}">
                    <a16:rowId xmlns:a16="http://schemas.microsoft.com/office/drawing/2014/main" val="669809361"/>
                  </a:ext>
                </a:extLst>
              </a:tr>
              <a:tr h="296303">
                <a:tc>
                  <a:txBody>
                    <a:bodyPr/>
                    <a:lstStyle/>
                    <a:p>
                      <a:r>
                        <a:rPr lang="fr-CA" sz="1400" dirty="0"/>
                        <a:t>180 ml de melon miel</a:t>
                      </a:r>
                      <a:endParaRPr lang="en-US" sz="1400" dirty="0"/>
                    </a:p>
                  </a:txBody>
                  <a:tcPr/>
                </a:tc>
                <a:tc>
                  <a:txBody>
                    <a:bodyPr/>
                    <a:lstStyle/>
                    <a:p>
                      <a:endParaRPr lang="en-US" sz="1400" dirty="0"/>
                    </a:p>
                  </a:txBody>
                  <a:tcPr/>
                </a:tc>
                <a:extLst>
                  <a:ext uri="{0D108BD9-81ED-4DB2-BD59-A6C34878D82A}">
                    <a16:rowId xmlns:a16="http://schemas.microsoft.com/office/drawing/2014/main" val="1711881559"/>
                  </a:ext>
                </a:extLst>
              </a:tr>
              <a:tr h="244511">
                <a:tc gridSpan="2">
                  <a:txBody>
                    <a:bodyPr/>
                    <a:lstStyle/>
                    <a:p>
                      <a:pPr marL="0" algn="l" defTabSz="914400" rtl="0" eaLnBrk="1" latinLnBrk="0" hangingPunct="1"/>
                      <a:r>
                        <a:rPr lang="fr-CA" sz="1400" b="1" kern="1200" dirty="0">
                          <a:solidFill>
                            <a:srgbClr val="881811"/>
                          </a:solidFill>
                          <a:effectLst/>
                          <a:latin typeface="+mj-lt"/>
                          <a:ea typeface="+mn-ea"/>
                          <a:cs typeface="+mn-cs"/>
                        </a:rPr>
                        <a:t>Souper</a:t>
                      </a:r>
                      <a:endParaRPr lang="en-US" sz="1400" b="1" kern="1200" dirty="0">
                        <a:solidFill>
                          <a:srgbClr val="881811"/>
                        </a:solidFill>
                        <a:effectLst/>
                        <a:latin typeface="+mj-lt"/>
                        <a:ea typeface="+mn-ea"/>
                        <a:cs typeface="+mn-cs"/>
                      </a:endParaRPr>
                    </a:p>
                  </a:txBody>
                  <a:tcPr/>
                </a:tc>
                <a:tc hMerge="1">
                  <a:txBody>
                    <a:bodyPr/>
                    <a:lstStyle/>
                    <a:p>
                      <a:endParaRPr lang="fr-CA"/>
                    </a:p>
                  </a:txBody>
                  <a:tcPr/>
                </a:tc>
                <a:extLst>
                  <a:ext uri="{0D108BD9-81ED-4DB2-BD59-A6C34878D82A}">
                    <a16:rowId xmlns:a16="http://schemas.microsoft.com/office/drawing/2014/main" val="407595634"/>
                  </a:ext>
                </a:extLst>
              </a:tr>
              <a:tr h="1333362">
                <a:tc>
                  <a:txBody>
                    <a:bodyPr/>
                    <a:lstStyle/>
                    <a:p>
                      <a:r>
                        <a:rPr lang="fr-CA" sz="1400" dirty="0"/>
                        <a:t>175 ml jus de légumes</a:t>
                      </a:r>
                    </a:p>
                    <a:p>
                      <a:r>
                        <a:rPr lang="fr-CA" sz="1400" dirty="0"/>
                        <a:t>55 g de truite</a:t>
                      </a:r>
                    </a:p>
                    <a:p>
                      <a:r>
                        <a:rPr lang="fr-CA" sz="1400" dirty="0"/>
                        <a:t>80 ml de nouilles cuites (</a:t>
                      </a:r>
                      <a:r>
                        <a:rPr lang="fr-CA" sz="1400" dirty="0" err="1"/>
                        <a:t>orzo</a:t>
                      </a:r>
                      <a:r>
                        <a:rPr lang="fr-CA" sz="1400" dirty="0"/>
                        <a:t>)</a:t>
                      </a:r>
                    </a:p>
                    <a:p>
                      <a:r>
                        <a:rPr lang="fr-CA" sz="1400" dirty="0"/>
                        <a:t>250</a:t>
                      </a:r>
                      <a:r>
                        <a:rPr lang="fr-CA" sz="1400" baseline="0" dirty="0"/>
                        <a:t> ml</a:t>
                      </a:r>
                      <a:r>
                        <a:rPr lang="fr-CA" sz="1400" dirty="0"/>
                        <a:t> de haricots</a:t>
                      </a:r>
                      <a:r>
                        <a:rPr lang="fr-CA" sz="1400" baseline="0" dirty="0"/>
                        <a:t> verts et jaunes cuits</a:t>
                      </a:r>
                    </a:p>
                    <a:p>
                      <a:r>
                        <a:rPr lang="fr-CA" sz="1400" baseline="0" dirty="0"/>
                        <a:t>250 ml de lait 2% ou de boisson de soja</a:t>
                      </a:r>
                    </a:p>
                    <a:p>
                      <a:r>
                        <a:rPr lang="fr-CA" sz="1400" baseline="0" dirty="0"/>
                        <a:t>250 ml de compote de pommes sans sucre</a:t>
                      </a:r>
                      <a:endParaRPr lang="en-US" sz="1400" dirty="0"/>
                    </a:p>
                  </a:txBody>
                  <a:tcPr/>
                </a:tc>
                <a:tc>
                  <a:txBody>
                    <a:bodyPr/>
                    <a:lstStyle/>
                    <a:p>
                      <a:pPr algn="ctr"/>
                      <a:r>
                        <a:rPr lang="fr-CA" sz="1400" dirty="0"/>
                        <a:t>3</a:t>
                      </a:r>
                    </a:p>
                    <a:p>
                      <a:pPr algn="ctr"/>
                      <a:r>
                        <a:rPr lang="fr-CA" sz="1400" dirty="0"/>
                        <a:t>12</a:t>
                      </a:r>
                    </a:p>
                    <a:p>
                      <a:pPr algn="ctr"/>
                      <a:r>
                        <a:rPr lang="fr-CA" sz="1400" dirty="0"/>
                        <a:t>2</a:t>
                      </a:r>
                    </a:p>
                    <a:p>
                      <a:pPr algn="ctr"/>
                      <a:r>
                        <a:rPr lang="fr-CA" sz="1400" dirty="0"/>
                        <a:t>4</a:t>
                      </a:r>
                    </a:p>
                    <a:p>
                      <a:pPr algn="ctr"/>
                      <a:r>
                        <a:rPr lang="fr-CA" sz="1400" dirty="0"/>
                        <a:t>8</a:t>
                      </a:r>
                      <a:endParaRPr lang="en-US" sz="1400" dirty="0"/>
                    </a:p>
                  </a:txBody>
                  <a:tcPr/>
                </a:tc>
                <a:extLst>
                  <a:ext uri="{0D108BD9-81ED-4DB2-BD59-A6C34878D82A}">
                    <a16:rowId xmlns:a16="http://schemas.microsoft.com/office/drawing/2014/main" val="931567710"/>
                  </a:ext>
                </a:extLst>
              </a:tr>
              <a:tr h="296303">
                <a:tc>
                  <a:txBody>
                    <a:bodyPr/>
                    <a:lstStyle/>
                    <a:p>
                      <a:pPr algn="r"/>
                      <a:r>
                        <a:rPr lang="fr-CA" sz="1400" b="1" dirty="0"/>
                        <a:t>Total:</a:t>
                      </a:r>
                      <a:endParaRPr lang="en-US" sz="1400" b="1" dirty="0"/>
                    </a:p>
                  </a:txBody>
                  <a:tcPr/>
                </a:tc>
                <a:tc>
                  <a:txBody>
                    <a:bodyPr/>
                    <a:lstStyle/>
                    <a:p>
                      <a:pPr algn="ctr"/>
                      <a:r>
                        <a:rPr lang="fr-CA" sz="1400" b="1" dirty="0"/>
                        <a:t>59 g</a:t>
                      </a:r>
                      <a:endParaRPr lang="en-US" sz="1400" b="1" dirty="0"/>
                    </a:p>
                  </a:txBody>
                  <a:tcPr/>
                </a:tc>
                <a:extLst>
                  <a:ext uri="{0D108BD9-81ED-4DB2-BD59-A6C34878D82A}">
                    <a16:rowId xmlns:a16="http://schemas.microsoft.com/office/drawing/2014/main" val="128732239"/>
                  </a:ext>
                </a:extLst>
              </a:tr>
            </a:tbl>
          </a:graphicData>
        </a:graphic>
      </p:graphicFrame>
    </p:spTree>
    <p:extLst>
      <p:ext uri="{BB962C8B-B14F-4D97-AF65-F5344CB8AC3E}">
        <p14:creationId xmlns:p14="http://schemas.microsoft.com/office/powerpoint/2010/main" val="328418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0E0FB8-F602-44D8-9FDB-6972E0668C1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sp>
        <p:nvSpPr>
          <p:cNvPr id="9" name="Rectangle 8">
            <a:extLst>
              <a:ext uri="{FF2B5EF4-FFF2-40B4-BE49-F238E27FC236}">
                <a16:creationId xmlns:a16="http://schemas.microsoft.com/office/drawing/2014/main" id="{FC0E5EF2-254E-42BC-9478-A83299BE73CC}"/>
              </a:ext>
            </a:extLst>
          </p:cNvPr>
          <p:cNvSpPr/>
          <p:nvPr/>
        </p:nvSpPr>
        <p:spPr>
          <a:xfrm>
            <a:off x="0" y="0"/>
            <a:ext cx="9144000" cy="6858000"/>
          </a:xfrm>
          <a:prstGeom prst="rect">
            <a:avLst/>
          </a:prstGeom>
          <a:blipFill dpi="0" rotWithShape="1">
            <a:blip r:embed="rId4">
              <a:alphaModFix amt="8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graphicFrame>
        <p:nvGraphicFramePr>
          <p:cNvPr id="10" name="Espace réservé du contenu 3">
            <a:extLst>
              <a:ext uri="{FF2B5EF4-FFF2-40B4-BE49-F238E27FC236}">
                <a16:creationId xmlns:a16="http://schemas.microsoft.com/office/drawing/2014/main" id="{45383AB7-4594-4F67-95FA-3FB323EAE8F9}"/>
              </a:ext>
            </a:extLst>
          </p:cNvPr>
          <p:cNvGraphicFramePr>
            <a:graphicFrameLocks/>
          </p:cNvGraphicFramePr>
          <p:nvPr>
            <p:custDataLst>
              <p:tags r:id="rId1"/>
            </p:custDataLst>
            <p:extLst>
              <p:ext uri="{D42A27DB-BD31-4B8C-83A1-F6EECF244321}">
                <p14:modId xmlns:p14="http://schemas.microsoft.com/office/powerpoint/2010/main" val="3487083194"/>
              </p:ext>
            </p:extLst>
          </p:nvPr>
        </p:nvGraphicFramePr>
        <p:xfrm>
          <a:off x="719572" y="36732"/>
          <a:ext cx="7704856" cy="6784536"/>
        </p:xfrm>
        <a:graphic>
          <a:graphicData uri="http://schemas.openxmlformats.org/drawingml/2006/table">
            <a:tbl>
              <a:tblPr firstRow="1" bandRow="1">
                <a:tableStyleId>{7DF18680-E054-41AD-8BC1-D1AEF772440D}</a:tableStyleId>
              </a:tblPr>
              <a:tblGrid>
                <a:gridCol w="5919585">
                  <a:extLst>
                    <a:ext uri="{9D8B030D-6E8A-4147-A177-3AD203B41FA5}">
                      <a16:colId xmlns:a16="http://schemas.microsoft.com/office/drawing/2014/main" val="1571178129"/>
                    </a:ext>
                  </a:extLst>
                </a:gridCol>
                <a:gridCol w="1785271">
                  <a:extLst>
                    <a:ext uri="{9D8B030D-6E8A-4147-A177-3AD203B41FA5}">
                      <a16:colId xmlns:a16="http://schemas.microsoft.com/office/drawing/2014/main" val="643843178"/>
                    </a:ext>
                  </a:extLst>
                </a:gridCol>
              </a:tblGrid>
              <a:tr h="330746">
                <a:tc gridSpan="2">
                  <a:txBody>
                    <a:bodyPr/>
                    <a:lstStyle/>
                    <a:p>
                      <a:r>
                        <a:rPr lang="fr-CA" sz="1600" dirty="0"/>
                        <a:t>Exemple d’un menu à</a:t>
                      </a:r>
                      <a:r>
                        <a:rPr lang="fr-CA" sz="1600" baseline="0" dirty="0"/>
                        <a:t> </a:t>
                      </a:r>
                      <a:r>
                        <a:rPr lang="fr-CA" sz="1600" dirty="0"/>
                        <a:t>109</a:t>
                      </a:r>
                      <a:r>
                        <a:rPr lang="fr-CA" sz="1600" baseline="0" dirty="0"/>
                        <a:t> g de protéines</a:t>
                      </a:r>
                      <a:endParaRPr lang="en-US" sz="1600" dirty="0"/>
                    </a:p>
                  </a:txBody>
                  <a:tcPr>
                    <a:solidFill>
                      <a:srgbClr val="881811"/>
                    </a:solidFill>
                  </a:tcPr>
                </a:tc>
                <a:tc hMerge="1">
                  <a:txBody>
                    <a:bodyPr/>
                    <a:lstStyle/>
                    <a:p>
                      <a:endParaRPr lang="fr-CA"/>
                    </a:p>
                  </a:txBody>
                  <a:tcPr/>
                </a:tc>
                <a:extLst>
                  <a:ext uri="{0D108BD9-81ED-4DB2-BD59-A6C34878D82A}">
                    <a16:rowId xmlns:a16="http://schemas.microsoft.com/office/drawing/2014/main" val="3363365026"/>
                  </a:ext>
                </a:extLst>
              </a:tr>
              <a:tr h="285644">
                <a:tc>
                  <a:txBody>
                    <a:bodyPr/>
                    <a:lstStyle/>
                    <a:p>
                      <a:r>
                        <a:rPr lang="fr-CA" sz="1300" dirty="0"/>
                        <a:t>Repas</a:t>
                      </a:r>
                      <a:endParaRPr lang="en-US" sz="1300" dirty="0"/>
                    </a:p>
                  </a:txBody>
                  <a:tcPr/>
                </a:tc>
                <a:tc>
                  <a:txBody>
                    <a:bodyPr/>
                    <a:lstStyle/>
                    <a:p>
                      <a:pPr algn="ctr"/>
                      <a:r>
                        <a:rPr lang="fr-CA" sz="1300" baseline="0" dirty="0"/>
                        <a:t>Protéines (g)</a:t>
                      </a:r>
                      <a:endParaRPr lang="en-US" sz="1300" dirty="0"/>
                    </a:p>
                  </a:txBody>
                  <a:tcPr/>
                </a:tc>
                <a:extLst>
                  <a:ext uri="{0D108BD9-81ED-4DB2-BD59-A6C34878D82A}">
                    <a16:rowId xmlns:a16="http://schemas.microsoft.com/office/drawing/2014/main" val="1466012148"/>
                  </a:ext>
                </a:extLst>
              </a:tr>
              <a:tr h="285644">
                <a:tc gridSpan="2">
                  <a:txBody>
                    <a:bodyPr/>
                    <a:lstStyle/>
                    <a:p>
                      <a:r>
                        <a:rPr lang="fr-CA" sz="1300" b="1" dirty="0">
                          <a:solidFill>
                            <a:srgbClr val="881811"/>
                          </a:solidFill>
                          <a:effectLst/>
                          <a:latin typeface="+mj-lt"/>
                        </a:rPr>
                        <a:t>Déjeuner</a:t>
                      </a:r>
                      <a:endParaRPr lang="en-US" sz="1300" b="1" dirty="0">
                        <a:solidFill>
                          <a:srgbClr val="881811"/>
                        </a:solidFill>
                        <a:effectLst/>
                        <a:latin typeface="+mj-lt"/>
                      </a:endParaRPr>
                    </a:p>
                  </a:txBody>
                  <a:tcPr/>
                </a:tc>
                <a:tc hMerge="1">
                  <a:txBody>
                    <a:bodyPr/>
                    <a:lstStyle/>
                    <a:p>
                      <a:endParaRPr lang="fr-CA"/>
                    </a:p>
                  </a:txBody>
                  <a:tcPr/>
                </a:tc>
                <a:extLst>
                  <a:ext uri="{0D108BD9-81ED-4DB2-BD59-A6C34878D82A}">
                    <a16:rowId xmlns:a16="http://schemas.microsoft.com/office/drawing/2014/main" val="2806960397"/>
                  </a:ext>
                </a:extLst>
              </a:tr>
              <a:tr h="871967">
                <a:tc>
                  <a:txBody>
                    <a:bodyPr/>
                    <a:lstStyle/>
                    <a:p>
                      <a:r>
                        <a:rPr lang="fr-CA" sz="1300" dirty="0"/>
                        <a:t>250</a:t>
                      </a:r>
                      <a:r>
                        <a:rPr lang="fr-CA" sz="1300" baseline="0" dirty="0"/>
                        <a:t> ml de lait 2% ou de boisson de soja</a:t>
                      </a:r>
                    </a:p>
                    <a:p>
                      <a:r>
                        <a:rPr lang="fr-CA" sz="1300" baseline="0" dirty="0"/>
                        <a:t>2 rôties</a:t>
                      </a:r>
                    </a:p>
                    <a:p>
                      <a:r>
                        <a:rPr lang="fr-CA" sz="1300" baseline="0" dirty="0"/>
                        <a:t>60 ml de beurre d’arachide</a:t>
                      </a:r>
                    </a:p>
                    <a:p>
                      <a:r>
                        <a:rPr lang="fr-CA" sz="1300" baseline="0" dirty="0"/>
                        <a:t>1 banane</a:t>
                      </a:r>
                      <a:endParaRPr lang="en-US" sz="1300" dirty="0"/>
                    </a:p>
                  </a:txBody>
                  <a:tcPr/>
                </a:tc>
                <a:tc>
                  <a:txBody>
                    <a:bodyPr/>
                    <a:lstStyle/>
                    <a:p>
                      <a:pPr algn="ctr"/>
                      <a:r>
                        <a:rPr lang="fr-CA" sz="1300" dirty="0"/>
                        <a:t>8</a:t>
                      </a:r>
                    </a:p>
                    <a:p>
                      <a:pPr algn="ctr"/>
                      <a:r>
                        <a:rPr lang="fr-CA" sz="1300" dirty="0"/>
                        <a:t>4</a:t>
                      </a:r>
                    </a:p>
                    <a:p>
                      <a:pPr algn="ctr"/>
                      <a:r>
                        <a:rPr lang="fr-CA" sz="1300" dirty="0"/>
                        <a:t>16</a:t>
                      </a:r>
                      <a:endParaRPr lang="en-US" sz="1300" dirty="0"/>
                    </a:p>
                  </a:txBody>
                  <a:tcPr/>
                </a:tc>
                <a:extLst>
                  <a:ext uri="{0D108BD9-81ED-4DB2-BD59-A6C34878D82A}">
                    <a16:rowId xmlns:a16="http://schemas.microsoft.com/office/drawing/2014/main" val="1293150094"/>
                  </a:ext>
                </a:extLst>
              </a:tr>
              <a:tr h="285644">
                <a:tc gridSpan="2">
                  <a:txBody>
                    <a:bodyPr/>
                    <a:lstStyle/>
                    <a:p>
                      <a:r>
                        <a:rPr lang="fr-CA" sz="1300" dirty="0">
                          <a:effectLst>
                            <a:outerShdw blurRad="38100" dist="38100" dir="2700000" algn="tl">
                              <a:srgbClr val="000000">
                                <a:alpha val="43137"/>
                              </a:srgbClr>
                            </a:outerShdw>
                          </a:effectLst>
                        </a:rPr>
                        <a:t>Collation</a:t>
                      </a:r>
                      <a:endParaRPr lang="en-US" sz="1300" dirty="0">
                        <a:effectLst>
                          <a:outerShdw blurRad="38100" dist="38100" dir="2700000" algn="tl">
                            <a:srgbClr val="000000">
                              <a:alpha val="43137"/>
                            </a:srgbClr>
                          </a:outerShdw>
                        </a:effectLst>
                      </a:endParaRPr>
                    </a:p>
                  </a:txBody>
                  <a:tcPr/>
                </a:tc>
                <a:tc hMerge="1">
                  <a:txBody>
                    <a:bodyPr/>
                    <a:lstStyle/>
                    <a:p>
                      <a:endParaRPr lang="fr-CA"/>
                    </a:p>
                  </a:txBody>
                  <a:tcPr/>
                </a:tc>
                <a:extLst>
                  <a:ext uri="{0D108BD9-81ED-4DB2-BD59-A6C34878D82A}">
                    <a16:rowId xmlns:a16="http://schemas.microsoft.com/office/drawing/2014/main" val="527900134"/>
                  </a:ext>
                </a:extLst>
              </a:tr>
              <a:tr h="481085">
                <a:tc>
                  <a:txBody>
                    <a:bodyPr/>
                    <a:lstStyle/>
                    <a:p>
                      <a:r>
                        <a:rPr lang="fr-CA" sz="1300" dirty="0"/>
                        <a:t>1 barre</a:t>
                      </a:r>
                      <a:r>
                        <a:rPr lang="fr-CA" sz="1300" baseline="0" dirty="0"/>
                        <a:t> granola</a:t>
                      </a:r>
                    </a:p>
                    <a:p>
                      <a:r>
                        <a:rPr lang="fr-CA" sz="1300" baseline="0" dirty="0"/>
                        <a:t>1 pêche</a:t>
                      </a:r>
                      <a:endParaRPr lang="en-US" sz="1300" dirty="0"/>
                    </a:p>
                  </a:txBody>
                  <a:tcPr/>
                </a:tc>
                <a:tc>
                  <a:txBody>
                    <a:bodyPr/>
                    <a:lstStyle/>
                    <a:p>
                      <a:pPr algn="ctr"/>
                      <a:r>
                        <a:rPr lang="fr-CA" sz="1300" dirty="0"/>
                        <a:t>2</a:t>
                      </a:r>
                      <a:endParaRPr lang="en-US" sz="1300" dirty="0"/>
                    </a:p>
                  </a:txBody>
                  <a:tcPr/>
                </a:tc>
                <a:extLst>
                  <a:ext uri="{0D108BD9-81ED-4DB2-BD59-A6C34878D82A}">
                    <a16:rowId xmlns:a16="http://schemas.microsoft.com/office/drawing/2014/main" val="1285967751"/>
                  </a:ext>
                </a:extLst>
              </a:tr>
              <a:tr h="285644">
                <a:tc gridSpan="2">
                  <a:txBody>
                    <a:bodyPr/>
                    <a:lstStyle/>
                    <a:p>
                      <a:r>
                        <a:rPr lang="fr-CA" sz="1300" b="1" kern="1200" dirty="0">
                          <a:solidFill>
                            <a:srgbClr val="881811"/>
                          </a:solidFill>
                          <a:effectLst/>
                          <a:latin typeface="+mj-lt"/>
                          <a:ea typeface="+mn-ea"/>
                          <a:cs typeface="+mn-cs"/>
                        </a:rPr>
                        <a:t>Dîner</a:t>
                      </a:r>
                      <a:endParaRPr lang="en-US" sz="1300" b="1" kern="1200" dirty="0">
                        <a:solidFill>
                          <a:srgbClr val="881811"/>
                        </a:solidFill>
                        <a:effectLst/>
                        <a:latin typeface="+mj-lt"/>
                        <a:ea typeface="+mn-ea"/>
                        <a:cs typeface="+mn-cs"/>
                      </a:endParaRPr>
                    </a:p>
                  </a:txBody>
                  <a:tcPr/>
                </a:tc>
                <a:tc hMerge="1">
                  <a:txBody>
                    <a:bodyPr/>
                    <a:lstStyle/>
                    <a:p>
                      <a:endParaRPr lang="fr-CA"/>
                    </a:p>
                  </a:txBody>
                  <a:tcPr/>
                </a:tc>
                <a:extLst>
                  <a:ext uri="{0D108BD9-81ED-4DB2-BD59-A6C34878D82A}">
                    <a16:rowId xmlns:a16="http://schemas.microsoft.com/office/drawing/2014/main" val="3610087496"/>
                  </a:ext>
                </a:extLst>
              </a:tr>
              <a:tr h="1458290">
                <a:tc>
                  <a:txBody>
                    <a:bodyPr/>
                    <a:lstStyle/>
                    <a:p>
                      <a:r>
                        <a:rPr lang="fr-CA" sz="1300" dirty="0"/>
                        <a:t>250 ml de jus de légumes</a:t>
                      </a:r>
                    </a:p>
                    <a:p>
                      <a:r>
                        <a:rPr lang="fr-CA" sz="1300" dirty="0"/>
                        <a:t>1 pain pita</a:t>
                      </a:r>
                    </a:p>
                    <a:p>
                      <a:r>
                        <a:rPr lang="fr-CA" sz="1300" dirty="0"/>
                        <a:t>90 g de poitrine de dinde</a:t>
                      </a:r>
                      <a:r>
                        <a:rPr lang="fr-CA" sz="1300" baseline="0" dirty="0"/>
                        <a:t> fumée avec 2-3 feuilles de salade</a:t>
                      </a:r>
                    </a:p>
                    <a:p>
                      <a:r>
                        <a:rPr lang="fr-CA" sz="1300" baseline="0" dirty="0"/>
                        <a:t>10 ml de mayonnaise</a:t>
                      </a:r>
                    </a:p>
                    <a:p>
                      <a:r>
                        <a:rPr lang="fr-CA" sz="1300" baseline="0" dirty="0"/>
                        <a:t>7 asperges grillées</a:t>
                      </a:r>
                    </a:p>
                    <a:p>
                      <a:r>
                        <a:rPr lang="fr-CA" sz="1300" baseline="0" dirty="0"/>
                        <a:t>25 cerises</a:t>
                      </a:r>
                    </a:p>
                    <a:p>
                      <a:r>
                        <a:rPr lang="fr-CA" sz="1300" baseline="0" dirty="0"/>
                        <a:t>6 biscuits </a:t>
                      </a:r>
                      <a:r>
                        <a:rPr lang="fr-CA" sz="1300" baseline="0" dirty="0" err="1"/>
                        <a:t>graham</a:t>
                      </a:r>
                      <a:endParaRPr lang="en-US" sz="1300" dirty="0"/>
                    </a:p>
                  </a:txBody>
                  <a:tcPr/>
                </a:tc>
                <a:tc>
                  <a:txBody>
                    <a:bodyPr/>
                    <a:lstStyle/>
                    <a:p>
                      <a:pPr algn="ctr"/>
                      <a:r>
                        <a:rPr lang="fr-CA" sz="1300" dirty="0"/>
                        <a:t>4</a:t>
                      </a:r>
                    </a:p>
                    <a:p>
                      <a:pPr algn="ctr"/>
                      <a:r>
                        <a:rPr lang="fr-CA" sz="1300" dirty="0"/>
                        <a:t>4</a:t>
                      </a:r>
                    </a:p>
                    <a:p>
                      <a:pPr algn="ctr"/>
                      <a:r>
                        <a:rPr lang="fr-CA" sz="1300" dirty="0"/>
                        <a:t>16</a:t>
                      </a:r>
                    </a:p>
                    <a:p>
                      <a:pPr algn="ctr"/>
                      <a:endParaRPr lang="fr-CA" sz="1300" dirty="0"/>
                    </a:p>
                    <a:p>
                      <a:pPr algn="ctr"/>
                      <a:r>
                        <a:rPr lang="fr-CA" sz="1300" dirty="0"/>
                        <a:t>2</a:t>
                      </a:r>
                    </a:p>
                    <a:p>
                      <a:pPr algn="ctr"/>
                      <a:endParaRPr lang="fr-CA" sz="1300" dirty="0"/>
                    </a:p>
                    <a:p>
                      <a:pPr algn="ctr"/>
                      <a:r>
                        <a:rPr lang="fr-CA" sz="1300" dirty="0"/>
                        <a:t>4</a:t>
                      </a:r>
                      <a:endParaRPr lang="en-US" sz="1300" dirty="0"/>
                    </a:p>
                  </a:txBody>
                  <a:tcPr/>
                </a:tc>
                <a:extLst>
                  <a:ext uri="{0D108BD9-81ED-4DB2-BD59-A6C34878D82A}">
                    <a16:rowId xmlns:a16="http://schemas.microsoft.com/office/drawing/2014/main" val="1962860062"/>
                  </a:ext>
                </a:extLst>
              </a:tr>
              <a:tr h="285644">
                <a:tc gridSpan="2">
                  <a:txBody>
                    <a:bodyPr/>
                    <a:lstStyle/>
                    <a:p>
                      <a:r>
                        <a:rPr lang="fr-CA" sz="1300" kern="1200" dirty="0">
                          <a:solidFill>
                            <a:schemeClr val="dk1"/>
                          </a:solidFill>
                          <a:effectLst>
                            <a:outerShdw blurRad="38100" dist="38100" dir="2700000" algn="tl">
                              <a:srgbClr val="000000">
                                <a:alpha val="43137"/>
                              </a:srgbClr>
                            </a:outerShdw>
                          </a:effectLst>
                          <a:latin typeface="+mn-lt"/>
                          <a:ea typeface="+mn-ea"/>
                          <a:cs typeface="+mn-cs"/>
                        </a:rPr>
                        <a:t>Collation</a:t>
                      </a:r>
                      <a:endParaRPr lang="en-US" sz="1300" kern="1200" dirty="0">
                        <a:solidFill>
                          <a:schemeClr val="dk1"/>
                        </a:solidFill>
                        <a:effectLst>
                          <a:outerShdw blurRad="38100" dist="38100" dir="2700000" algn="tl">
                            <a:srgbClr val="000000">
                              <a:alpha val="43137"/>
                            </a:srgbClr>
                          </a:outerShdw>
                        </a:effectLst>
                        <a:latin typeface="+mn-lt"/>
                        <a:ea typeface="+mn-ea"/>
                        <a:cs typeface="+mn-cs"/>
                      </a:endParaRPr>
                    </a:p>
                  </a:txBody>
                  <a:tcPr/>
                </a:tc>
                <a:tc hMerge="1">
                  <a:txBody>
                    <a:bodyPr/>
                    <a:lstStyle/>
                    <a:p>
                      <a:endParaRPr lang="fr-CA"/>
                    </a:p>
                  </a:txBody>
                  <a:tcPr/>
                </a:tc>
                <a:extLst>
                  <a:ext uri="{0D108BD9-81ED-4DB2-BD59-A6C34878D82A}">
                    <a16:rowId xmlns:a16="http://schemas.microsoft.com/office/drawing/2014/main" val="669809361"/>
                  </a:ext>
                </a:extLst>
              </a:tr>
              <a:tr h="481085">
                <a:tc>
                  <a:txBody>
                    <a:bodyPr/>
                    <a:lstStyle/>
                    <a:p>
                      <a:r>
                        <a:rPr lang="fr-CA" sz="1300" dirty="0"/>
                        <a:t>4 abricots</a:t>
                      </a:r>
                    </a:p>
                    <a:p>
                      <a:r>
                        <a:rPr lang="fr-CA" sz="1300" dirty="0"/>
                        <a:t>175 g de yogourt (2%)</a:t>
                      </a:r>
                      <a:endParaRPr lang="en-US" sz="1300" dirty="0"/>
                    </a:p>
                  </a:txBody>
                  <a:tcPr/>
                </a:tc>
                <a:tc>
                  <a:txBody>
                    <a:bodyPr/>
                    <a:lstStyle/>
                    <a:p>
                      <a:endParaRPr lang="fr-CA" sz="1300" dirty="0"/>
                    </a:p>
                    <a:p>
                      <a:pPr algn="ctr"/>
                      <a:r>
                        <a:rPr lang="fr-CA" sz="1300" dirty="0"/>
                        <a:t>8</a:t>
                      </a:r>
                      <a:endParaRPr lang="en-US" sz="1300" dirty="0"/>
                    </a:p>
                  </a:txBody>
                  <a:tcPr/>
                </a:tc>
                <a:extLst>
                  <a:ext uri="{0D108BD9-81ED-4DB2-BD59-A6C34878D82A}">
                    <a16:rowId xmlns:a16="http://schemas.microsoft.com/office/drawing/2014/main" val="1711881559"/>
                  </a:ext>
                </a:extLst>
              </a:tr>
              <a:tr h="285644">
                <a:tc gridSpan="2">
                  <a:txBody>
                    <a:bodyPr/>
                    <a:lstStyle/>
                    <a:p>
                      <a:pPr marL="0" algn="l" defTabSz="914400" rtl="0" eaLnBrk="1" latinLnBrk="0" hangingPunct="1"/>
                      <a:r>
                        <a:rPr lang="fr-CA" sz="1300" b="1" kern="1200" dirty="0">
                          <a:solidFill>
                            <a:srgbClr val="881811"/>
                          </a:solidFill>
                          <a:effectLst/>
                          <a:latin typeface="+mj-lt"/>
                          <a:ea typeface="+mn-ea"/>
                          <a:cs typeface="+mn-cs"/>
                        </a:rPr>
                        <a:t>Souper</a:t>
                      </a:r>
                      <a:endParaRPr lang="en-US" sz="1300" b="1" kern="1200" dirty="0">
                        <a:solidFill>
                          <a:srgbClr val="881811"/>
                        </a:solidFill>
                        <a:effectLst/>
                        <a:latin typeface="+mj-lt"/>
                        <a:ea typeface="+mn-ea"/>
                        <a:cs typeface="+mn-cs"/>
                      </a:endParaRPr>
                    </a:p>
                  </a:txBody>
                  <a:tcPr/>
                </a:tc>
                <a:tc hMerge="1">
                  <a:txBody>
                    <a:bodyPr/>
                    <a:lstStyle/>
                    <a:p>
                      <a:endParaRPr lang="fr-CA"/>
                    </a:p>
                  </a:txBody>
                  <a:tcPr/>
                </a:tc>
                <a:extLst>
                  <a:ext uri="{0D108BD9-81ED-4DB2-BD59-A6C34878D82A}">
                    <a16:rowId xmlns:a16="http://schemas.microsoft.com/office/drawing/2014/main" val="407595634"/>
                  </a:ext>
                </a:extLst>
              </a:tr>
              <a:tr h="1067408">
                <a:tc>
                  <a:txBody>
                    <a:bodyPr/>
                    <a:lstStyle/>
                    <a:p>
                      <a:r>
                        <a:rPr lang="fr-CA" sz="1300" dirty="0"/>
                        <a:t>125 ml de brocoli</a:t>
                      </a:r>
                    </a:p>
                    <a:p>
                      <a:r>
                        <a:rPr lang="fr-CA" sz="1300" dirty="0"/>
                        <a:t>1 pomme de terre au four</a:t>
                      </a:r>
                    </a:p>
                    <a:p>
                      <a:r>
                        <a:rPr lang="fr-CA" sz="1300" dirty="0"/>
                        <a:t>90</a:t>
                      </a:r>
                      <a:r>
                        <a:rPr lang="fr-CA" sz="1300" baseline="0" dirty="0"/>
                        <a:t> g de côtelette de porc</a:t>
                      </a:r>
                    </a:p>
                    <a:p>
                      <a:r>
                        <a:rPr lang="fr-CA" sz="1300" baseline="0" dirty="0"/>
                        <a:t>2 tranches de pain</a:t>
                      </a:r>
                    </a:p>
                    <a:p>
                      <a:r>
                        <a:rPr lang="fr-CA" sz="1300" baseline="0" dirty="0"/>
                        <a:t>250 ml de lait au chocolat</a:t>
                      </a:r>
                      <a:endParaRPr lang="en-US" sz="1300" dirty="0"/>
                    </a:p>
                  </a:txBody>
                  <a:tcPr/>
                </a:tc>
                <a:tc>
                  <a:txBody>
                    <a:bodyPr/>
                    <a:lstStyle/>
                    <a:p>
                      <a:pPr algn="ctr"/>
                      <a:r>
                        <a:rPr lang="fr-CA" sz="1300" dirty="0"/>
                        <a:t>2</a:t>
                      </a:r>
                    </a:p>
                    <a:p>
                      <a:pPr algn="ctr"/>
                      <a:r>
                        <a:rPr lang="fr-CA" sz="1300" dirty="0"/>
                        <a:t>2</a:t>
                      </a:r>
                    </a:p>
                    <a:p>
                      <a:pPr algn="ctr"/>
                      <a:r>
                        <a:rPr lang="fr-CA" sz="1300" dirty="0"/>
                        <a:t>24</a:t>
                      </a:r>
                    </a:p>
                    <a:p>
                      <a:pPr algn="ctr"/>
                      <a:r>
                        <a:rPr lang="fr-CA" sz="1300" dirty="0"/>
                        <a:t>4</a:t>
                      </a:r>
                    </a:p>
                    <a:p>
                      <a:pPr algn="ctr"/>
                      <a:r>
                        <a:rPr lang="fr-CA" sz="1300" dirty="0"/>
                        <a:t>9</a:t>
                      </a:r>
                      <a:endParaRPr lang="en-US" sz="1300" dirty="0"/>
                    </a:p>
                  </a:txBody>
                  <a:tcPr/>
                </a:tc>
                <a:extLst>
                  <a:ext uri="{0D108BD9-81ED-4DB2-BD59-A6C34878D82A}">
                    <a16:rowId xmlns:a16="http://schemas.microsoft.com/office/drawing/2014/main" val="931567710"/>
                  </a:ext>
                </a:extLst>
              </a:tr>
              <a:tr h="292296">
                <a:tc>
                  <a:txBody>
                    <a:bodyPr/>
                    <a:lstStyle/>
                    <a:p>
                      <a:pPr algn="r"/>
                      <a:r>
                        <a:rPr lang="fr-CA" sz="1300" b="1" dirty="0"/>
                        <a:t>Total:</a:t>
                      </a:r>
                      <a:endParaRPr lang="en-US" sz="1300" b="1" dirty="0"/>
                    </a:p>
                  </a:txBody>
                  <a:tcPr/>
                </a:tc>
                <a:tc>
                  <a:txBody>
                    <a:bodyPr/>
                    <a:lstStyle/>
                    <a:p>
                      <a:pPr algn="ctr"/>
                      <a:r>
                        <a:rPr lang="fr-CA" sz="1300" b="1" dirty="0"/>
                        <a:t>109 g</a:t>
                      </a:r>
                      <a:endParaRPr lang="en-US" sz="1300" b="1" dirty="0"/>
                    </a:p>
                  </a:txBody>
                  <a:tcPr/>
                </a:tc>
                <a:extLst>
                  <a:ext uri="{0D108BD9-81ED-4DB2-BD59-A6C34878D82A}">
                    <a16:rowId xmlns:a16="http://schemas.microsoft.com/office/drawing/2014/main" val="128732239"/>
                  </a:ext>
                </a:extLst>
              </a:tr>
            </a:tbl>
          </a:graphicData>
        </a:graphic>
      </p:graphicFrame>
    </p:spTree>
    <p:extLst>
      <p:ext uri="{BB962C8B-B14F-4D97-AF65-F5344CB8AC3E}">
        <p14:creationId xmlns:p14="http://schemas.microsoft.com/office/powerpoint/2010/main" val="229617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DFE497-BB6E-4F1B-AD92-3AB89647B5A1}"/>
              </a:ext>
            </a:extLst>
          </p:cNvPr>
          <p:cNvSpPr/>
          <p:nvPr/>
        </p:nvSpPr>
        <p:spPr>
          <a:xfrm>
            <a:off x="0" y="1052736"/>
            <a:ext cx="9144000" cy="410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47D3EC04-FD9A-4E34-B3F6-182230581090}"/>
              </a:ext>
            </a:extLst>
          </p:cNvPr>
          <p:cNvSpPr txBox="1"/>
          <p:nvPr/>
        </p:nvSpPr>
        <p:spPr>
          <a:xfrm>
            <a:off x="2612488" y="1448777"/>
            <a:ext cx="5932007" cy="1573507"/>
          </a:xfrm>
          <a:prstGeom prst="rect">
            <a:avLst/>
          </a:prstGeom>
          <a:noFill/>
        </p:spPr>
        <p:txBody>
          <a:bodyPr wrap="square">
            <a:spAutoFit/>
          </a:bodyPr>
          <a:lstStyle/>
          <a:p>
            <a:pPr lvl="0">
              <a:spcBef>
                <a:spcPts val="0"/>
              </a:spcBef>
              <a:buNone/>
            </a:pPr>
            <a:r>
              <a:rPr lang="fr" sz="4800" b="1" dirty="0">
                <a:solidFill>
                  <a:srgbClr val="881811"/>
                </a:solidFill>
                <a:ea typeface="PT Sans Narrow"/>
                <a:cs typeface="PT Sans Narrow"/>
                <a:sym typeface="PT Sans Narrow"/>
              </a:rPr>
              <a:t>Saviez-vous que… </a:t>
            </a:r>
          </a:p>
          <a:p>
            <a:pPr lvl="0" rtl="0">
              <a:lnSpc>
                <a:spcPct val="115000"/>
              </a:lnSpc>
              <a:spcBef>
                <a:spcPts val="0"/>
              </a:spcBef>
              <a:spcAft>
                <a:spcPts val="1600"/>
              </a:spcAft>
              <a:buNone/>
            </a:pPr>
            <a:r>
              <a:rPr lang="fr-CA" sz="2000" dirty="0">
                <a:solidFill>
                  <a:srgbClr val="666666"/>
                </a:solidFill>
                <a:sym typeface="PT Sans Narrow"/>
              </a:rPr>
              <a:t>Le Canadien sédentaire moyen, âgé de 20 à 40 ans, consomme </a:t>
            </a:r>
            <a:r>
              <a:rPr lang="fr-CA" sz="2400" b="1" dirty="0">
                <a:solidFill>
                  <a:srgbClr val="881811"/>
                </a:solidFill>
                <a:sym typeface="PT Sans Narrow"/>
              </a:rPr>
              <a:t>125 g </a:t>
            </a:r>
            <a:r>
              <a:rPr lang="fr-CA" sz="2000" dirty="0">
                <a:solidFill>
                  <a:srgbClr val="666666"/>
                </a:solidFill>
                <a:sym typeface="PT Sans Narrow"/>
              </a:rPr>
              <a:t>de protéines par jour !</a:t>
            </a:r>
          </a:p>
        </p:txBody>
      </p:sp>
      <p:pic>
        <p:nvPicPr>
          <p:cNvPr id="10" name="Image 9">
            <a:extLst>
              <a:ext uri="{FF2B5EF4-FFF2-40B4-BE49-F238E27FC236}">
                <a16:creationId xmlns:a16="http://schemas.microsoft.com/office/drawing/2014/main" id="{250F9A10-7DB4-4D66-B405-DB78E02E38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060233">
            <a:off x="599506" y="1515653"/>
            <a:ext cx="1807893" cy="1714989"/>
          </a:xfrm>
          <a:prstGeom prst="rect">
            <a:avLst/>
          </a:prstGeom>
        </p:spPr>
      </p:pic>
      <p:sp>
        <p:nvSpPr>
          <p:cNvPr id="7" name="ZoneTexte 6">
            <a:extLst>
              <a:ext uri="{FF2B5EF4-FFF2-40B4-BE49-F238E27FC236}">
                <a16:creationId xmlns:a16="http://schemas.microsoft.com/office/drawing/2014/main" id="{0BC93CBA-547B-45E8-B02E-D2D00A0FBDA2}"/>
              </a:ext>
            </a:extLst>
          </p:cNvPr>
          <p:cNvSpPr txBox="1"/>
          <p:nvPr/>
        </p:nvSpPr>
        <p:spPr>
          <a:xfrm>
            <a:off x="683568" y="3829980"/>
            <a:ext cx="8136903" cy="480901"/>
          </a:xfrm>
          <a:prstGeom prst="rect">
            <a:avLst/>
          </a:prstGeom>
          <a:noFill/>
        </p:spPr>
        <p:txBody>
          <a:bodyPr wrap="square">
            <a:spAutoFit/>
          </a:bodyPr>
          <a:lstStyle/>
          <a:p>
            <a:pPr lvl="0" rtl="0">
              <a:lnSpc>
                <a:spcPct val="115000"/>
              </a:lnSpc>
              <a:spcBef>
                <a:spcPts val="0"/>
              </a:spcBef>
              <a:spcAft>
                <a:spcPts val="1600"/>
              </a:spcAft>
              <a:buNone/>
            </a:pPr>
            <a:r>
              <a:rPr lang="fr-CA" sz="2400" b="1" dirty="0">
                <a:solidFill>
                  <a:srgbClr val="666666"/>
                </a:solidFill>
                <a:sym typeface="PT Sans Narrow"/>
              </a:rPr>
              <a:t>C’est presque les besoins d’un monsieur muscle ! </a:t>
            </a:r>
          </a:p>
        </p:txBody>
      </p:sp>
      <p:sp>
        <p:nvSpPr>
          <p:cNvPr id="2" name="Rectangle 1">
            <a:extLst>
              <a:ext uri="{FF2B5EF4-FFF2-40B4-BE49-F238E27FC236}">
                <a16:creationId xmlns:a16="http://schemas.microsoft.com/office/drawing/2014/main" id="{0036985C-966B-406F-A3F3-599DEDDD71FD}"/>
              </a:ext>
            </a:extLst>
          </p:cNvPr>
          <p:cNvSpPr/>
          <p:nvPr/>
        </p:nvSpPr>
        <p:spPr>
          <a:xfrm>
            <a:off x="4572000" y="2585451"/>
            <a:ext cx="792088" cy="409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a:solidFill>
                  <a:srgbClr val="881811"/>
                </a:solidFill>
              </a:rPr>
              <a:t>??</a:t>
            </a:r>
          </a:p>
        </p:txBody>
      </p:sp>
    </p:spTree>
    <p:extLst>
      <p:ext uri="{BB962C8B-B14F-4D97-AF65-F5344CB8AC3E}">
        <p14:creationId xmlns:p14="http://schemas.microsoft.com/office/powerpoint/2010/main" val="1829136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sp>
        <p:nvSpPr>
          <p:cNvPr id="2" name="Titre 1"/>
          <p:cNvSpPr>
            <a:spLocks noGrp="1"/>
          </p:cNvSpPr>
          <p:nvPr>
            <p:ph type="title"/>
            <p:custDataLst>
              <p:tags r:id="rId1"/>
            </p:custDataLst>
          </p:nvPr>
        </p:nvSpPr>
        <p:spPr>
          <a:xfrm>
            <a:off x="822960" y="332656"/>
            <a:ext cx="7997512" cy="1311393"/>
          </a:xfrm>
          <a:effectLst>
            <a:outerShdw blurRad="215900" dist="76200" dir="2700000" algn="tl" rotWithShape="0">
              <a:prstClr val="black">
                <a:alpha val="40000"/>
              </a:prstClr>
            </a:outerShdw>
          </a:effectLst>
        </p:spPr>
        <p:txBody>
          <a:bodyPr/>
          <a:lstStyle/>
          <a:p>
            <a:pPr marL="0" indent="0">
              <a:lnSpc>
                <a:spcPct val="80000"/>
              </a:lnSpc>
              <a:buNone/>
            </a:pPr>
            <a:r>
              <a:rPr lang="fr-CA" altLang="en-US" sz="4000" dirty="0"/>
              <a:t>Qu’est-ce qui arrive si </a:t>
            </a:r>
            <a:br>
              <a:rPr lang="fr-CA" altLang="en-US" sz="4000" dirty="0"/>
            </a:br>
            <a:r>
              <a:rPr lang="fr-CA" altLang="en-US" sz="4000" dirty="0"/>
              <a:t>je mange trop de protéines ?</a:t>
            </a: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04864"/>
            <a:ext cx="8018648" cy="400110"/>
          </a:xfrm>
          <a:prstGeom prst="rect">
            <a:avLst/>
          </a:prstGeom>
          <a:noFill/>
        </p:spPr>
        <p:txBody>
          <a:bodyPr wrap="square" rtlCol="0">
            <a:spAutoFit/>
          </a:bodyPr>
          <a:lstStyle/>
          <a:p>
            <a:pPr marL="88900" lvl="0" rtl="0">
              <a:lnSpc>
                <a:spcPct val="100000"/>
              </a:lnSpc>
              <a:spcBef>
                <a:spcPts val="600"/>
              </a:spcBef>
              <a:spcAft>
                <a:spcPts val="600"/>
              </a:spcAft>
              <a:buClr>
                <a:srgbClr val="881811"/>
              </a:buClr>
              <a:buSzPct val="100000"/>
            </a:pPr>
            <a:r>
              <a:rPr lang="fr-CA" sz="2000" dirty="0">
                <a:solidFill>
                  <a:srgbClr val="666666"/>
                </a:solidFill>
                <a:ea typeface="PT Sans Narrow"/>
                <a:cs typeface="PT Sans Narrow"/>
                <a:sym typeface="PT Sans Narrow"/>
              </a:rPr>
              <a:t>Ça veut dire : plus que qu’est-ce que j’en ai vraiment besoin…</a:t>
            </a:r>
          </a:p>
        </p:txBody>
      </p:sp>
      <p:pic>
        <p:nvPicPr>
          <p:cNvPr id="5" name="Image 4" descr="Une image contenant alimentation, assiette, intérieur, plat&#10;&#10;Description générée automatiquement">
            <a:extLst>
              <a:ext uri="{FF2B5EF4-FFF2-40B4-BE49-F238E27FC236}">
                <a16:creationId xmlns:a16="http://schemas.microsoft.com/office/drawing/2014/main" id="{BE763DA9-5E70-4613-9BC9-8EB8989E4E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 t="22410" r="-25" b="7109"/>
          <a:stretch/>
        </p:blipFill>
        <p:spPr>
          <a:xfrm>
            <a:off x="0" y="3083321"/>
            <a:ext cx="9144000" cy="3802063"/>
          </a:xfrm>
          <a:prstGeom prst="rect">
            <a:avLst/>
          </a:prstGeom>
        </p:spPr>
      </p:pic>
    </p:spTree>
    <p:extLst>
      <p:ext uri="{BB962C8B-B14F-4D97-AF65-F5344CB8AC3E}">
        <p14:creationId xmlns:p14="http://schemas.microsoft.com/office/powerpoint/2010/main" val="40327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427872"/>
            <a:ext cx="9144000" cy="543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1697152" y="-27384"/>
            <a:ext cx="6907295" cy="1311393"/>
          </a:xfrm>
          <a:effectLst>
            <a:outerShdw blurRad="215900" dist="76200" dir="2700000" algn="tl" rotWithShape="0">
              <a:prstClr val="black">
                <a:alpha val="40000"/>
              </a:prstClr>
            </a:outerShdw>
          </a:effectLst>
        </p:spPr>
        <p:txBody>
          <a:bodyPr/>
          <a:lstStyle/>
          <a:p>
            <a:r>
              <a:rPr lang="fr-CA" sz="3200" dirty="0"/>
              <a:t>Rappel : les protéines ne peuvent pas être stockées !</a:t>
            </a:r>
          </a:p>
        </p:txBody>
      </p:sp>
      <p:sp>
        <p:nvSpPr>
          <p:cNvPr id="73" name="ZoneTexte 72">
            <a:extLst>
              <a:ext uri="{FF2B5EF4-FFF2-40B4-BE49-F238E27FC236}">
                <a16:creationId xmlns:a16="http://schemas.microsoft.com/office/drawing/2014/main" id="{04B6722E-23B6-488A-9402-16C94F0ECA41}"/>
              </a:ext>
            </a:extLst>
          </p:cNvPr>
          <p:cNvSpPr txBox="1"/>
          <p:nvPr>
            <p:custDataLst>
              <p:tags r:id="rId2"/>
            </p:custDataLst>
          </p:nvPr>
        </p:nvSpPr>
        <p:spPr>
          <a:xfrm>
            <a:off x="467544" y="1916832"/>
            <a:ext cx="4001217" cy="769441"/>
          </a:xfrm>
          <a:prstGeom prst="rect">
            <a:avLst/>
          </a:prstGeom>
          <a:noFill/>
        </p:spPr>
        <p:txBody>
          <a:bodyPr wrap="square" rtlCol="0">
            <a:spAutoFit/>
          </a:bodyPr>
          <a:lstStyle/>
          <a:p>
            <a:pPr algn="ctr"/>
            <a:r>
              <a:rPr lang="fr-CA" sz="2000" b="1" dirty="0">
                <a:solidFill>
                  <a:srgbClr val="881811"/>
                </a:solidFill>
                <a:latin typeface="MS PGothic" panose="020B0600070205080204" pitchFamily="34" charset="-128"/>
                <a:ea typeface="MS PGothic" panose="020B0600070205080204" pitchFamily="34" charset="-128"/>
              </a:rPr>
              <a:t>①</a:t>
            </a:r>
            <a:r>
              <a:rPr lang="fr-CA" sz="2800" b="1" dirty="0">
                <a:solidFill>
                  <a:srgbClr val="88181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fr-CA" sz="1600" b="1" dirty="0">
                <a:solidFill>
                  <a:srgbClr val="881811"/>
                </a:solidFill>
              </a:rPr>
              <a:t>Les protéines en trop s’en vont au foie pour être brisées en 2</a:t>
            </a:r>
            <a:endParaRPr lang="en-US" sz="1600" b="1" dirty="0">
              <a:solidFill>
                <a:srgbClr val="881811"/>
              </a:solidFill>
            </a:endParaRPr>
          </a:p>
        </p:txBody>
      </p:sp>
      <p:sp>
        <p:nvSpPr>
          <p:cNvPr id="74" name="ZoneTexte 73">
            <a:extLst>
              <a:ext uri="{FF2B5EF4-FFF2-40B4-BE49-F238E27FC236}">
                <a16:creationId xmlns:a16="http://schemas.microsoft.com/office/drawing/2014/main" id="{3B44E981-5D52-4627-A90D-BDB01F97168C}"/>
              </a:ext>
            </a:extLst>
          </p:cNvPr>
          <p:cNvSpPr txBox="1"/>
          <p:nvPr/>
        </p:nvSpPr>
        <p:spPr>
          <a:xfrm>
            <a:off x="178414" y="3693750"/>
            <a:ext cx="2732344" cy="646331"/>
          </a:xfrm>
          <a:prstGeom prst="rect">
            <a:avLst/>
          </a:prstGeom>
          <a:noFill/>
        </p:spPr>
        <p:txBody>
          <a:bodyPr wrap="square">
            <a:spAutoFit/>
          </a:bodyPr>
          <a:lstStyle/>
          <a:p>
            <a:pPr algn="ctr"/>
            <a:r>
              <a:rPr lang="fr-CA" sz="2000" b="1" baseline="0" dirty="0">
                <a:solidFill>
                  <a:srgbClr val="881811"/>
                </a:solidFill>
                <a:latin typeface="MS PGothic" panose="020B0600070205080204" pitchFamily="34" charset="-128"/>
                <a:ea typeface="MS PGothic" panose="020B0600070205080204" pitchFamily="34" charset="-128"/>
              </a:rPr>
              <a:t>②</a:t>
            </a:r>
            <a:r>
              <a:rPr lang="fr-CA" sz="1800" b="1" baseline="0" dirty="0">
                <a:solidFill>
                  <a:srgbClr val="00B050"/>
                </a:solidFill>
                <a:latin typeface="MS PGothic" panose="020B0600070205080204" pitchFamily="34" charset="-128"/>
                <a:ea typeface="MS PGothic" panose="020B0600070205080204" pitchFamily="34" charset="-128"/>
              </a:rPr>
              <a:t> </a:t>
            </a:r>
            <a:r>
              <a:rPr lang="fr-CA" sz="1600" b="1" baseline="0" dirty="0">
                <a:solidFill>
                  <a:srgbClr val="881811"/>
                </a:solidFill>
                <a:latin typeface="+mn-lt"/>
              </a:rPr>
              <a:t>La première partie peut être transformée en :</a:t>
            </a:r>
            <a:endParaRPr lang="en-US" sz="1600" b="1" dirty="0">
              <a:solidFill>
                <a:srgbClr val="881811"/>
              </a:solidFill>
              <a:latin typeface="+mn-lt"/>
            </a:endParaRPr>
          </a:p>
        </p:txBody>
      </p:sp>
      <p:sp>
        <p:nvSpPr>
          <p:cNvPr id="76" name="ZoneTexte 75">
            <a:extLst>
              <a:ext uri="{FF2B5EF4-FFF2-40B4-BE49-F238E27FC236}">
                <a16:creationId xmlns:a16="http://schemas.microsoft.com/office/drawing/2014/main" id="{95C0EE08-EF53-4077-A050-F95C8CB42DC7}"/>
              </a:ext>
            </a:extLst>
          </p:cNvPr>
          <p:cNvSpPr txBox="1"/>
          <p:nvPr/>
        </p:nvSpPr>
        <p:spPr>
          <a:xfrm>
            <a:off x="5093839" y="2060848"/>
            <a:ext cx="3626155" cy="1138773"/>
          </a:xfrm>
          <a:prstGeom prst="rect">
            <a:avLst/>
          </a:prstGeom>
          <a:noFill/>
        </p:spPr>
        <p:txBody>
          <a:bodyPr wrap="square">
            <a:spAutoFit/>
          </a:bodyPr>
          <a:lstStyle/>
          <a:p>
            <a:pPr algn="ctr"/>
            <a:r>
              <a:rPr lang="fr-CA" sz="2000" b="1" baseline="0" dirty="0">
                <a:solidFill>
                  <a:srgbClr val="881811"/>
                </a:solidFill>
                <a:latin typeface="MS PGothic" panose="020B0600070205080204" pitchFamily="34" charset="-128"/>
                <a:ea typeface="MS PGothic" panose="020B0600070205080204" pitchFamily="34" charset="-128"/>
              </a:rPr>
              <a:t>③ </a:t>
            </a:r>
            <a:r>
              <a:rPr lang="fr-CA" sz="1600" b="1" baseline="0" dirty="0">
                <a:solidFill>
                  <a:srgbClr val="881811"/>
                </a:solidFill>
                <a:ea typeface="MS PGothic" panose="020B0600070205080204" pitchFamily="34" charset="-128"/>
              </a:rPr>
              <a:t>La 2</a:t>
            </a:r>
            <a:r>
              <a:rPr lang="fr-CA" sz="1600" b="1" baseline="30000" dirty="0">
                <a:solidFill>
                  <a:srgbClr val="881811"/>
                </a:solidFill>
                <a:ea typeface="MS PGothic" panose="020B0600070205080204" pitchFamily="34" charset="-128"/>
              </a:rPr>
              <a:t>e</a:t>
            </a:r>
            <a:r>
              <a:rPr lang="fr-CA" sz="1600" b="1" baseline="0" dirty="0">
                <a:solidFill>
                  <a:srgbClr val="881811"/>
                </a:solidFill>
                <a:ea typeface="MS PGothic" panose="020B0600070205080204" pitchFamily="34" charset="-128"/>
              </a:rPr>
              <a:t> partie est transformée en urée par le foie et acheminée aux reins, où elle est éliminée accompagnée d’eau : c’est l’urine </a:t>
            </a:r>
          </a:p>
        </p:txBody>
      </p:sp>
      <p:pic>
        <p:nvPicPr>
          <p:cNvPr id="8" name="Image 7">
            <a:extLst>
              <a:ext uri="{FF2B5EF4-FFF2-40B4-BE49-F238E27FC236}">
                <a16:creationId xmlns:a16="http://schemas.microsoft.com/office/drawing/2014/main" id="{11074583-C4C6-418A-B3F1-12CC4F5C59D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6316" y="438582"/>
            <a:ext cx="823584" cy="752122"/>
          </a:xfrm>
          <a:prstGeom prst="rect">
            <a:avLst/>
          </a:prstGeom>
          <a:effectLst>
            <a:outerShdw blurRad="50800" dist="38100" dir="2700000" algn="tl" rotWithShape="0">
              <a:prstClr val="black">
                <a:alpha val="40000"/>
              </a:prstClr>
            </a:outerShdw>
          </a:effectLst>
        </p:spPr>
      </p:pic>
      <p:pic>
        <p:nvPicPr>
          <p:cNvPr id="115" name="Image 114">
            <a:extLst>
              <a:ext uri="{FF2B5EF4-FFF2-40B4-BE49-F238E27FC236}">
                <a16:creationId xmlns:a16="http://schemas.microsoft.com/office/drawing/2014/main" id="{119D6234-DFAE-473E-83C8-79025B784025}"/>
              </a:ext>
            </a:extLst>
          </p:cNvPr>
          <p:cNvPicPr>
            <a:picLocks noChangeAspect="1"/>
          </p:cNvPicPr>
          <p:nvPr>
            <p:custDataLst>
              <p:tags r:id="rId3"/>
            </p:custDataLst>
          </p:nvPr>
        </p:nvPicPr>
        <p:blipFill>
          <a:blip r:embed="rId17"/>
          <a:stretch>
            <a:fillRect/>
          </a:stretch>
        </p:blipFill>
        <p:spPr>
          <a:xfrm>
            <a:off x="2996022" y="2825607"/>
            <a:ext cx="1632934" cy="1163899"/>
          </a:xfrm>
          <a:prstGeom prst="rect">
            <a:avLst/>
          </a:prstGeom>
        </p:spPr>
      </p:pic>
      <p:sp>
        <p:nvSpPr>
          <p:cNvPr id="116" name="ZoneTexte 115">
            <a:extLst>
              <a:ext uri="{FF2B5EF4-FFF2-40B4-BE49-F238E27FC236}">
                <a16:creationId xmlns:a16="http://schemas.microsoft.com/office/drawing/2014/main" id="{475A78C7-A03C-4126-AB1C-FAF1B10C4704}"/>
              </a:ext>
            </a:extLst>
          </p:cNvPr>
          <p:cNvSpPr txBox="1"/>
          <p:nvPr/>
        </p:nvSpPr>
        <p:spPr>
          <a:xfrm>
            <a:off x="216341" y="1506351"/>
            <a:ext cx="8711318" cy="400110"/>
          </a:xfrm>
          <a:prstGeom prst="rect">
            <a:avLst/>
          </a:prstGeom>
          <a:noFill/>
        </p:spPr>
        <p:txBody>
          <a:bodyPr wrap="square">
            <a:spAutoFit/>
          </a:bodyPr>
          <a:lstStyle/>
          <a:p>
            <a:r>
              <a:rPr lang="fr-CA" sz="2000" b="1" dirty="0">
                <a:solidFill>
                  <a:srgbClr val="666666"/>
                </a:solidFill>
              </a:rPr>
              <a:t>Toutes les protéines excédentaires passent alors par le même chemin</a:t>
            </a:r>
          </a:p>
        </p:txBody>
      </p:sp>
      <p:sp>
        <p:nvSpPr>
          <p:cNvPr id="11" name="Ellipse 10">
            <a:extLst>
              <a:ext uri="{FF2B5EF4-FFF2-40B4-BE49-F238E27FC236}">
                <a16:creationId xmlns:a16="http://schemas.microsoft.com/office/drawing/2014/main" id="{DEE44DF3-50A9-4C40-9D70-52013A50B623}"/>
              </a:ext>
            </a:extLst>
          </p:cNvPr>
          <p:cNvSpPr/>
          <p:nvPr/>
        </p:nvSpPr>
        <p:spPr>
          <a:xfrm>
            <a:off x="621619" y="2929466"/>
            <a:ext cx="1523665" cy="347743"/>
          </a:xfrm>
          <a:prstGeom prst="ellipse">
            <a:avLst/>
          </a:prstGeom>
          <a:solidFill>
            <a:srgbClr val="881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Protéine</a:t>
            </a:r>
          </a:p>
        </p:txBody>
      </p:sp>
      <p:sp>
        <p:nvSpPr>
          <p:cNvPr id="120" name="Flèche gauche 58">
            <a:extLst>
              <a:ext uri="{FF2B5EF4-FFF2-40B4-BE49-F238E27FC236}">
                <a16:creationId xmlns:a16="http://schemas.microsoft.com/office/drawing/2014/main" id="{D11F780C-4E5D-46E9-B3AB-753F71FAE534}"/>
              </a:ext>
            </a:extLst>
          </p:cNvPr>
          <p:cNvSpPr/>
          <p:nvPr>
            <p:custDataLst>
              <p:tags r:id="rId4"/>
            </p:custDataLst>
          </p:nvPr>
        </p:nvSpPr>
        <p:spPr bwMode="auto">
          <a:xfrm rot="10800000">
            <a:off x="2287383" y="2958686"/>
            <a:ext cx="742154" cy="306633"/>
          </a:xfrm>
          <a:prstGeom prst="leftArrow">
            <a:avLst/>
          </a:prstGeom>
          <a:solidFill>
            <a:srgbClr val="FFFF00"/>
          </a:solidFill>
          <a:ln>
            <a:solidFill>
              <a:srgbClr val="000000"/>
            </a:solidFill>
          </a:ln>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panose="020B0604020202020204" pitchFamily="34" charset="0"/>
            </a:endParaRPr>
          </a:p>
        </p:txBody>
      </p:sp>
      <p:sp>
        <p:nvSpPr>
          <p:cNvPr id="121" name="Flèche gauche 58">
            <a:extLst>
              <a:ext uri="{FF2B5EF4-FFF2-40B4-BE49-F238E27FC236}">
                <a16:creationId xmlns:a16="http://schemas.microsoft.com/office/drawing/2014/main" id="{D275C1DF-826B-4EC4-A8FA-E60D9EE1638A}"/>
              </a:ext>
            </a:extLst>
          </p:cNvPr>
          <p:cNvSpPr/>
          <p:nvPr>
            <p:custDataLst>
              <p:tags r:id="rId5"/>
            </p:custDataLst>
          </p:nvPr>
        </p:nvSpPr>
        <p:spPr bwMode="auto">
          <a:xfrm rot="14022693">
            <a:off x="3763628" y="3794976"/>
            <a:ext cx="451722" cy="306633"/>
          </a:xfrm>
          <a:prstGeom prst="leftArrow">
            <a:avLst/>
          </a:prstGeom>
          <a:solidFill>
            <a:srgbClr val="FFFF00"/>
          </a:solidFill>
          <a:ln>
            <a:solidFill>
              <a:srgbClr val="000000"/>
            </a:solidFill>
          </a:ln>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panose="020B0604020202020204" pitchFamily="34" charset="0"/>
            </a:endParaRPr>
          </a:p>
        </p:txBody>
      </p:sp>
      <p:sp>
        <p:nvSpPr>
          <p:cNvPr id="122" name="Ellipse 121">
            <a:extLst>
              <a:ext uri="{FF2B5EF4-FFF2-40B4-BE49-F238E27FC236}">
                <a16:creationId xmlns:a16="http://schemas.microsoft.com/office/drawing/2014/main" id="{952FEE40-1E98-4FAA-A452-44DC0E1F1C41}"/>
              </a:ext>
            </a:extLst>
          </p:cNvPr>
          <p:cNvSpPr/>
          <p:nvPr/>
        </p:nvSpPr>
        <p:spPr>
          <a:xfrm>
            <a:off x="3524362" y="4243533"/>
            <a:ext cx="1523665" cy="347743"/>
          </a:xfrm>
          <a:prstGeom prst="ellipse">
            <a:avLst/>
          </a:prstGeom>
          <a:solidFill>
            <a:srgbClr val="881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Protéine</a:t>
            </a:r>
          </a:p>
        </p:txBody>
      </p:sp>
      <p:pic>
        <p:nvPicPr>
          <p:cNvPr id="123" name="Image 122">
            <a:extLst>
              <a:ext uri="{FF2B5EF4-FFF2-40B4-BE49-F238E27FC236}">
                <a16:creationId xmlns:a16="http://schemas.microsoft.com/office/drawing/2014/main" id="{301AB1BA-72E7-4A58-B66B-CF600733BE83}"/>
              </a:ext>
            </a:extLst>
          </p:cNvPr>
          <p:cNvPicPr>
            <a:picLocks noChangeAspect="1"/>
          </p:cNvPicPr>
          <p:nvPr>
            <p:custDataLst>
              <p:tags r:id="rId6"/>
            </p:custDataLst>
          </p:nvPr>
        </p:nvPicPr>
        <p:blipFill>
          <a:blip r:embed="rId18">
            <a:extLst>
              <a:ext uri="{BEBA8EAE-BF5A-486C-A8C5-ECC9F3942E4B}">
                <a14:imgProps xmlns:a14="http://schemas.microsoft.com/office/drawing/2010/main">
                  <a14:imgLayer r:embed="rId19">
                    <a14:imgEffect>
                      <a14:backgroundRemoval t="22667" b="76889" l="0" r="100000"/>
                    </a14:imgEffect>
                  </a14:imgLayer>
                </a14:imgProps>
              </a:ext>
            </a:extLst>
          </a:blip>
          <a:stretch>
            <a:fillRect/>
          </a:stretch>
        </p:blipFill>
        <p:spPr>
          <a:xfrm rot="18377723">
            <a:off x="4189352" y="3687092"/>
            <a:ext cx="842075" cy="842075"/>
          </a:xfrm>
          <a:prstGeom prst="rect">
            <a:avLst/>
          </a:prstGeom>
        </p:spPr>
      </p:pic>
      <p:sp>
        <p:nvSpPr>
          <p:cNvPr id="124" name="Ellipse 123">
            <a:extLst>
              <a:ext uri="{FF2B5EF4-FFF2-40B4-BE49-F238E27FC236}">
                <a16:creationId xmlns:a16="http://schemas.microsoft.com/office/drawing/2014/main" id="{5BCD3E66-036F-4580-ABB3-7826F601160A}"/>
              </a:ext>
            </a:extLst>
          </p:cNvPr>
          <p:cNvSpPr/>
          <p:nvPr/>
        </p:nvSpPr>
        <p:spPr>
          <a:xfrm>
            <a:off x="2539991" y="4432198"/>
            <a:ext cx="497447" cy="528101"/>
          </a:xfrm>
          <a:prstGeom prst="ellipse">
            <a:avLst/>
          </a:prstGeom>
          <a:solidFill>
            <a:srgbClr val="881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t>1</a:t>
            </a:r>
          </a:p>
        </p:txBody>
      </p:sp>
      <p:sp>
        <p:nvSpPr>
          <p:cNvPr id="125" name="Ellipse 124">
            <a:extLst>
              <a:ext uri="{FF2B5EF4-FFF2-40B4-BE49-F238E27FC236}">
                <a16:creationId xmlns:a16="http://schemas.microsoft.com/office/drawing/2014/main" id="{6DD7A945-BEF1-4A87-9289-0755A4B58301}"/>
              </a:ext>
            </a:extLst>
          </p:cNvPr>
          <p:cNvSpPr/>
          <p:nvPr/>
        </p:nvSpPr>
        <p:spPr>
          <a:xfrm>
            <a:off x="5564057" y="4058006"/>
            <a:ext cx="497447" cy="528101"/>
          </a:xfrm>
          <a:prstGeom prst="ellipse">
            <a:avLst/>
          </a:prstGeom>
          <a:solidFill>
            <a:srgbClr val="881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t>2</a:t>
            </a:r>
          </a:p>
        </p:txBody>
      </p:sp>
      <p:sp>
        <p:nvSpPr>
          <p:cNvPr id="126" name="Flèche gauche 58">
            <a:extLst>
              <a:ext uri="{FF2B5EF4-FFF2-40B4-BE49-F238E27FC236}">
                <a16:creationId xmlns:a16="http://schemas.microsoft.com/office/drawing/2014/main" id="{683DE617-9339-485E-802B-9645E6E0A321}"/>
              </a:ext>
            </a:extLst>
          </p:cNvPr>
          <p:cNvSpPr/>
          <p:nvPr>
            <p:custDataLst>
              <p:tags r:id="rId7"/>
            </p:custDataLst>
          </p:nvPr>
        </p:nvSpPr>
        <p:spPr bwMode="auto">
          <a:xfrm rot="10800000">
            <a:off x="5093839" y="4257898"/>
            <a:ext cx="451722" cy="306633"/>
          </a:xfrm>
          <a:prstGeom prst="leftArrow">
            <a:avLst/>
          </a:prstGeom>
          <a:solidFill>
            <a:srgbClr val="FFFF00"/>
          </a:solidFill>
          <a:ln>
            <a:solidFill>
              <a:srgbClr val="000000"/>
            </a:solidFill>
          </a:ln>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panose="020B0604020202020204" pitchFamily="34" charset="0"/>
            </a:endParaRPr>
          </a:p>
        </p:txBody>
      </p:sp>
      <p:sp>
        <p:nvSpPr>
          <p:cNvPr id="127" name="Flèche gauche 58">
            <a:extLst>
              <a:ext uri="{FF2B5EF4-FFF2-40B4-BE49-F238E27FC236}">
                <a16:creationId xmlns:a16="http://schemas.microsoft.com/office/drawing/2014/main" id="{1D3CA8A5-8FE6-46ED-9C5A-3C24C56BF992}"/>
              </a:ext>
            </a:extLst>
          </p:cNvPr>
          <p:cNvSpPr/>
          <p:nvPr>
            <p:custDataLst>
              <p:tags r:id="rId8"/>
            </p:custDataLst>
          </p:nvPr>
        </p:nvSpPr>
        <p:spPr bwMode="auto">
          <a:xfrm rot="20557607">
            <a:off x="3067987" y="4393634"/>
            <a:ext cx="321358" cy="306633"/>
          </a:xfrm>
          <a:prstGeom prst="leftArrow">
            <a:avLst/>
          </a:prstGeom>
          <a:solidFill>
            <a:srgbClr val="FFFF00"/>
          </a:solidFill>
          <a:ln>
            <a:solidFill>
              <a:srgbClr val="000000"/>
            </a:solidFill>
          </a:ln>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panose="020B0604020202020204" pitchFamily="34" charset="0"/>
            </a:endParaRPr>
          </a:p>
        </p:txBody>
      </p:sp>
      <p:pic>
        <p:nvPicPr>
          <p:cNvPr id="128" name="Image 127">
            <a:extLst>
              <a:ext uri="{FF2B5EF4-FFF2-40B4-BE49-F238E27FC236}">
                <a16:creationId xmlns:a16="http://schemas.microsoft.com/office/drawing/2014/main" id="{08902A26-E9C8-4F7E-AB73-C309C6165B12}"/>
              </a:ext>
            </a:extLst>
          </p:cNvPr>
          <p:cNvPicPr>
            <a:picLocks noChangeAspect="1"/>
          </p:cNvPicPr>
          <p:nvPr>
            <p:custDataLst>
              <p:tags r:id="rId9"/>
            </p:custDataLst>
          </p:nvPr>
        </p:nvPicPr>
        <p:blipFill>
          <a:blip r:embed="rId20"/>
          <a:stretch>
            <a:fillRect/>
          </a:stretch>
        </p:blipFill>
        <p:spPr>
          <a:xfrm>
            <a:off x="7658493" y="3424254"/>
            <a:ext cx="1214324" cy="986961"/>
          </a:xfrm>
          <a:prstGeom prst="rect">
            <a:avLst/>
          </a:prstGeom>
        </p:spPr>
      </p:pic>
      <p:grpSp>
        <p:nvGrpSpPr>
          <p:cNvPr id="129" name="Groupe 128">
            <a:extLst>
              <a:ext uri="{FF2B5EF4-FFF2-40B4-BE49-F238E27FC236}">
                <a16:creationId xmlns:a16="http://schemas.microsoft.com/office/drawing/2014/main" id="{E81C577C-9813-40EB-AB59-508C1F189F2B}"/>
              </a:ext>
            </a:extLst>
          </p:cNvPr>
          <p:cNvGrpSpPr/>
          <p:nvPr>
            <p:custDataLst>
              <p:tags r:id="rId10"/>
            </p:custDataLst>
          </p:nvPr>
        </p:nvGrpSpPr>
        <p:grpSpPr>
          <a:xfrm>
            <a:off x="7761206" y="4216342"/>
            <a:ext cx="751571" cy="747210"/>
            <a:chOff x="6299620" y="3340149"/>
            <a:chExt cx="751571" cy="747210"/>
          </a:xfrm>
        </p:grpSpPr>
        <p:pic>
          <p:nvPicPr>
            <p:cNvPr id="130" name="Image 129">
              <a:extLst>
                <a:ext uri="{FF2B5EF4-FFF2-40B4-BE49-F238E27FC236}">
                  <a16:creationId xmlns:a16="http://schemas.microsoft.com/office/drawing/2014/main" id="{6E27BAEE-932A-49DD-B70C-80EFE5366030}"/>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121" b="95951" l="25540" r="70504"/>
                      </a14:imgEffect>
                    </a14:imgLayer>
                  </a14:imgProps>
                </a:ext>
              </a:extLst>
            </a:blip>
            <a:stretch>
              <a:fillRect/>
            </a:stretch>
          </p:blipFill>
          <p:spPr>
            <a:xfrm rot="21305851">
              <a:off x="6560486" y="3340149"/>
              <a:ext cx="490705" cy="505763"/>
            </a:xfrm>
            <a:prstGeom prst="rect">
              <a:avLst/>
            </a:prstGeom>
          </p:spPr>
        </p:pic>
        <p:pic>
          <p:nvPicPr>
            <p:cNvPr id="131" name="Image 130">
              <a:extLst>
                <a:ext uri="{FF2B5EF4-FFF2-40B4-BE49-F238E27FC236}">
                  <a16:creationId xmlns:a16="http://schemas.microsoft.com/office/drawing/2014/main" id="{447A4188-6813-40EE-92C9-8355DE607247}"/>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667" b="86000" l="24000" r="76000"/>
                      </a14:imgEffect>
                    </a14:imgLayer>
                  </a14:imgProps>
                </a:ext>
              </a:extLst>
            </a:blip>
            <a:stretch>
              <a:fillRect/>
            </a:stretch>
          </p:blipFill>
          <p:spPr>
            <a:xfrm rot="1414440">
              <a:off x="6299620" y="3470900"/>
              <a:ext cx="511258" cy="616459"/>
            </a:xfrm>
            <a:prstGeom prst="rect">
              <a:avLst/>
            </a:prstGeom>
          </p:spPr>
        </p:pic>
      </p:grpSp>
      <p:sp>
        <p:nvSpPr>
          <p:cNvPr id="133" name="Flèche gauche 58">
            <a:extLst>
              <a:ext uri="{FF2B5EF4-FFF2-40B4-BE49-F238E27FC236}">
                <a16:creationId xmlns:a16="http://schemas.microsoft.com/office/drawing/2014/main" id="{855654C4-4C87-43E1-9FDA-EF17B98CF883}"/>
              </a:ext>
            </a:extLst>
          </p:cNvPr>
          <p:cNvSpPr/>
          <p:nvPr>
            <p:custDataLst>
              <p:tags r:id="rId11"/>
            </p:custDataLst>
          </p:nvPr>
        </p:nvSpPr>
        <p:spPr bwMode="auto">
          <a:xfrm rot="12296050">
            <a:off x="6765225" y="3560628"/>
            <a:ext cx="845487" cy="306633"/>
          </a:xfrm>
          <a:prstGeom prst="leftArrow">
            <a:avLst/>
          </a:prstGeom>
          <a:solidFill>
            <a:srgbClr val="FFFF00"/>
          </a:solidFill>
          <a:ln>
            <a:solidFill>
              <a:srgbClr val="000000"/>
            </a:solidFill>
          </a:ln>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panose="020B0604020202020204" pitchFamily="34" charset="0"/>
            </a:endParaRPr>
          </a:p>
        </p:txBody>
      </p:sp>
      <p:sp>
        <p:nvSpPr>
          <p:cNvPr id="134" name="Ellipse 133">
            <a:extLst>
              <a:ext uri="{FF2B5EF4-FFF2-40B4-BE49-F238E27FC236}">
                <a16:creationId xmlns:a16="http://schemas.microsoft.com/office/drawing/2014/main" id="{92149DBC-E8EF-479F-B04F-DF949DB45AC9}"/>
              </a:ext>
            </a:extLst>
          </p:cNvPr>
          <p:cNvSpPr/>
          <p:nvPr/>
        </p:nvSpPr>
        <p:spPr>
          <a:xfrm>
            <a:off x="5672912" y="3313514"/>
            <a:ext cx="993864" cy="483146"/>
          </a:xfrm>
          <a:prstGeom prst="ellipse">
            <a:avLst/>
          </a:prstGeom>
          <a:solidFill>
            <a:srgbClr val="EE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Urée</a:t>
            </a:r>
          </a:p>
        </p:txBody>
      </p:sp>
      <p:cxnSp>
        <p:nvCxnSpPr>
          <p:cNvPr id="13" name="Connecteur droit avec flèche 12">
            <a:extLst>
              <a:ext uri="{FF2B5EF4-FFF2-40B4-BE49-F238E27FC236}">
                <a16:creationId xmlns:a16="http://schemas.microsoft.com/office/drawing/2014/main" id="{1E5772DD-365D-484A-890C-32CC5A2CE123}"/>
              </a:ext>
            </a:extLst>
          </p:cNvPr>
          <p:cNvCxnSpPr>
            <a:cxnSpLocks/>
          </p:cNvCxnSpPr>
          <p:nvPr/>
        </p:nvCxnSpPr>
        <p:spPr>
          <a:xfrm>
            <a:off x="4651505" y="3372421"/>
            <a:ext cx="894056" cy="188324"/>
          </a:xfrm>
          <a:prstGeom prst="straightConnector1">
            <a:avLst/>
          </a:prstGeom>
          <a:ln w="38100">
            <a:solidFill>
              <a:srgbClr val="88181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D04B666B-9F00-4B0B-B7DF-FC371E373C74}"/>
              </a:ext>
            </a:extLst>
          </p:cNvPr>
          <p:cNvCxnSpPr>
            <a:cxnSpLocks/>
          </p:cNvCxnSpPr>
          <p:nvPr/>
        </p:nvCxnSpPr>
        <p:spPr>
          <a:xfrm flipV="1">
            <a:off x="6049827" y="3876548"/>
            <a:ext cx="215108" cy="194061"/>
          </a:xfrm>
          <a:prstGeom prst="straightConnector1">
            <a:avLst/>
          </a:prstGeom>
          <a:ln w="38100">
            <a:solidFill>
              <a:srgbClr val="88181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36" name="Image 135">
            <a:extLst>
              <a:ext uri="{FF2B5EF4-FFF2-40B4-BE49-F238E27FC236}">
                <a16:creationId xmlns:a16="http://schemas.microsoft.com/office/drawing/2014/main" id="{E4C53B66-E9F3-44F8-8A0D-9E2257C69069}"/>
              </a:ext>
            </a:extLst>
          </p:cNvPr>
          <p:cNvPicPr>
            <a:picLocks noChangeAspect="1"/>
          </p:cNvPicPr>
          <p:nvPr>
            <p:custDataLst>
              <p:tags r:id="rId12"/>
            </p:custDataLst>
          </p:nvPr>
        </p:nvPicPr>
        <p:blipFill>
          <a:blip r:embed="rId25"/>
          <a:stretch>
            <a:fillRect/>
          </a:stretch>
        </p:blipFill>
        <p:spPr>
          <a:xfrm flipH="1">
            <a:off x="7009523" y="5464469"/>
            <a:ext cx="2095331" cy="1177159"/>
          </a:xfrm>
          <a:prstGeom prst="rect">
            <a:avLst/>
          </a:prstGeom>
        </p:spPr>
      </p:pic>
      <p:sp>
        <p:nvSpPr>
          <p:cNvPr id="80" name="ZoneTexte 79">
            <a:extLst>
              <a:ext uri="{FF2B5EF4-FFF2-40B4-BE49-F238E27FC236}">
                <a16:creationId xmlns:a16="http://schemas.microsoft.com/office/drawing/2014/main" id="{E77A3848-11AE-4268-BD86-5F2040DAB929}"/>
              </a:ext>
            </a:extLst>
          </p:cNvPr>
          <p:cNvSpPr txBox="1"/>
          <p:nvPr/>
        </p:nvSpPr>
        <p:spPr>
          <a:xfrm>
            <a:off x="3792908" y="5505051"/>
            <a:ext cx="3626154" cy="1138773"/>
          </a:xfrm>
          <a:prstGeom prst="rect">
            <a:avLst/>
          </a:prstGeom>
          <a:noFill/>
        </p:spPr>
        <p:txBody>
          <a:bodyPr wrap="square">
            <a:spAutoFit/>
          </a:bodyPr>
          <a:lstStyle/>
          <a:p>
            <a:pPr algn="ctr"/>
            <a:r>
              <a:rPr lang="fr-CA" sz="2000" b="1" dirty="0">
                <a:solidFill>
                  <a:srgbClr val="002060"/>
                </a:solidFill>
                <a:latin typeface="MS PGothic" panose="020B0600070205080204" pitchFamily="34" charset="-128"/>
                <a:ea typeface="MS PGothic" panose="020B0600070205080204" pitchFamily="34" charset="-128"/>
              </a:rPr>
              <a:t>ⓑ</a:t>
            </a:r>
            <a:r>
              <a:rPr lang="fr-CA" sz="2000" dirty="0">
                <a:solidFill>
                  <a:srgbClr val="00206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fr-CA" sz="1600" b="1" baseline="0" dirty="0">
                <a:solidFill>
                  <a:srgbClr val="002060"/>
                </a:solidFill>
                <a:ea typeface="MS PGothic" panose="020B0600070205080204" pitchFamily="34" charset="-128"/>
              </a:rPr>
              <a:t>Mais si vous avez mangé plus de protéines que vous en aviez vraiment besoin : elles sont transformées en graisse !</a:t>
            </a:r>
          </a:p>
        </p:txBody>
      </p:sp>
      <p:grpSp>
        <p:nvGrpSpPr>
          <p:cNvPr id="137" name="Groupe 136">
            <a:extLst>
              <a:ext uri="{FF2B5EF4-FFF2-40B4-BE49-F238E27FC236}">
                <a16:creationId xmlns:a16="http://schemas.microsoft.com/office/drawing/2014/main" id="{2BAA5FD7-A7AA-4E71-A964-CFDEBB194C43}"/>
              </a:ext>
            </a:extLst>
          </p:cNvPr>
          <p:cNvGrpSpPr/>
          <p:nvPr>
            <p:custDataLst>
              <p:tags r:id="rId13"/>
            </p:custDataLst>
          </p:nvPr>
        </p:nvGrpSpPr>
        <p:grpSpPr>
          <a:xfrm>
            <a:off x="1663885" y="5699012"/>
            <a:ext cx="7542717" cy="1115898"/>
            <a:chOff x="1637639" y="5575605"/>
            <a:chExt cx="7542717" cy="1021747"/>
          </a:xfrm>
        </p:grpSpPr>
        <p:pic>
          <p:nvPicPr>
            <p:cNvPr id="138" name="Image 137">
              <a:extLst>
                <a:ext uri="{FF2B5EF4-FFF2-40B4-BE49-F238E27FC236}">
                  <a16:creationId xmlns:a16="http://schemas.microsoft.com/office/drawing/2014/main" id="{4D14E813-D6F9-498E-8C61-23A71EE85EB7}"/>
                </a:ext>
              </a:extLst>
            </p:cNvPr>
            <p:cNvPicPr>
              <a:picLocks noChangeAspect="1"/>
            </p:cNvPicPr>
            <p:nvPr/>
          </p:nvPicPr>
          <p:blipFill>
            <a:blip r:embed="rId26"/>
            <a:stretch>
              <a:fillRect/>
            </a:stretch>
          </p:blipFill>
          <p:spPr>
            <a:xfrm>
              <a:off x="1979712" y="5575605"/>
              <a:ext cx="1304358" cy="1021747"/>
            </a:xfrm>
            <a:prstGeom prst="rect">
              <a:avLst/>
            </a:prstGeom>
          </p:spPr>
        </p:pic>
        <p:sp>
          <p:nvSpPr>
            <p:cNvPr id="139" name="ZoneTexte 138">
              <a:extLst>
                <a:ext uri="{FF2B5EF4-FFF2-40B4-BE49-F238E27FC236}">
                  <a16:creationId xmlns:a16="http://schemas.microsoft.com/office/drawing/2014/main" id="{2CD927F4-090C-45DC-BCE8-98418722E435}"/>
                </a:ext>
              </a:extLst>
            </p:cNvPr>
            <p:cNvSpPr txBox="1"/>
            <p:nvPr/>
          </p:nvSpPr>
          <p:spPr>
            <a:xfrm rot="20498015">
              <a:off x="1637639" y="5802719"/>
              <a:ext cx="1833551" cy="507256"/>
            </a:xfrm>
            <a:prstGeom prst="rect">
              <a:avLst/>
            </a:prstGeom>
            <a:noFill/>
          </p:spPr>
          <p:txBody>
            <a:bodyPr wrap="square" rtlCol="0">
              <a:spAutoFit/>
            </a:bodyPr>
            <a:lstStyle/>
            <a:p>
              <a:r>
                <a:rPr lang="fr-CA" sz="3000" b="1" dirty="0">
                  <a:ln w="0"/>
                  <a:solidFill>
                    <a:srgbClr val="881811"/>
                  </a:solidFill>
                  <a:effectLst>
                    <a:outerShdw blurRad="38100" dist="25400" dir="5400000" algn="ctr" rotWithShape="0">
                      <a:srgbClr val="6E747A">
                        <a:alpha val="43000"/>
                      </a:srgbClr>
                    </a:outerShdw>
                  </a:effectLst>
                  <a:latin typeface="+mn-lt"/>
                </a:rPr>
                <a:t>Glucose</a:t>
              </a:r>
              <a:endParaRPr lang="en-US" sz="3000" b="1" dirty="0">
                <a:ln w="0"/>
                <a:solidFill>
                  <a:srgbClr val="881811"/>
                </a:solidFill>
                <a:effectLst>
                  <a:outerShdw blurRad="38100" dist="25400" dir="5400000" algn="ctr" rotWithShape="0">
                    <a:srgbClr val="6E747A">
                      <a:alpha val="43000"/>
                    </a:srgbClr>
                  </a:outerShdw>
                </a:effectLst>
                <a:latin typeface="+mn-lt"/>
              </a:endParaRPr>
            </a:p>
          </p:txBody>
        </p:sp>
        <p:sp>
          <p:nvSpPr>
            <p:cNvPr id="142" name="ZoneTexte 141">
              <a:extLst>
                <a:ext uri="{FF2B5EF4-FFF2-40B4-BE49-F238E27FC236}">
                  <a16:creationId xmlns:a16="http://schemas.microsoft.com/office/drawing/2014/main" id="{569202C1-B263-4EDE-9242-0A69F75132EC}"/>
                </a:ext>
              </a:extLst>
            </p:cNvPr>
            <p:cNvSpPr txBox="1"/>
            <p:nvPr/>
          </p:nvSpPr>
          <p:spPr>
            <a:xfrm rot="1296470">
              <a:off x="7346805" y="5606391"/>
              <a:ext cx="1833551" cy="507256"/>
            </a:xfrm>
            <a:prstGeom prst="rect">
              <a:avLst/>
            </a:prstGeom>
            <a:noFill/>
          </p:spPr>
          <p:txBody>
            <a:bodyPr wrap="square" rtlCol="0">
              <a:spAutoFit/>
            </a:bodyPr>
            <a:lstStyle/>
            <a:p>
              <a:r>
                <a:rPr lang="fr-CA" sz="3000" b="1" dirty="0">
                  <a:ln w="0"/>
                  <a:solidFill>
                    <a:srgbClr val="002060"/>
                  </a:solidFill>
                  <a:effectLst>
                    <a:outerShdw blurRad="38100" dist="25400" dir="5400000" algn="ctr" rotWithShape="0">
                      <a:srgbClr val="6E747A">
                        <a:alpha val="43000"/>
                      </a:srgbClr>
                    </a:outerShdw>
                  </a:effectLst>
                  <a:latin typeface="+mn-lt"/>
                </a:rPr>
                <a:t>Graisse</a:t>
              </a:r>
              <a:endParaRPr lang="en-US" sz="3000" b="1" dirty="0">
                <a:ln w="0"/>
                <a:solidFill>
                  <a:srgbClr val="002060"/>
                </a:solidFill>
                <a:effectLst>
                  <a:outerShdw blurRad="38100" dist="25400" dir="5400000" algn="ctr" rotWithShape="0">
                    <a:srgbClr val="6E747A">
                      <a:alpha val="43000"/>
                    </a:srgbClr>
                  </a:outerShdw>
                </a:effectLst>
                <a:latin typeface="+mn-lt"/>
              </a:endParaRPr>
            </a:p>
          </p:txBody>
        </p:sp>
      </p:grpSp>
      <p:sp>
        <p:nvSpPr>
          <p:cNvPr id="79" name="ZoneTexte 78">
            <a:extLst>
              <a:ext uri="{FF2B5EF4-FFF2-40B4-BE49-F238E27FC236}">
                <a16:creationId xmlns:a16="http://schemas.microsoft.com/office/drawing/2014/main" id="{FF590F87-6DEE-4F82-BB67-686F27A81F5E}"/>
              </a:ext>
            </a:extLst>
          </p:cNvPr>
          <p:cNvSpPr txBox="1"/>
          <p:nvPr/>
        </p:nvSpPr>
        <p:spPr>
          <a:xfrm>
            <a:off x="119899" y="5040064"/>
            <a:ext cx="2145974" cy="1138773"/>
          </a:xfrm>
          <a:prstGeom prst="rect">
            <a:avLst/>
          </a:prstGeom>
          <a:noFill/>
        </p:spPr>
        <p:txBody>
          <a:bodyPr wrap="square">
            <a:spAutoFit/>
          </a:bodyPr>
          <a:lstStyle/>
          <a:p>
            <a:pPr algn="ctr"/>
            <a:r>
              <a:rPr lang="fr-CA" sz="2000" b="1" dirty="0">
                <a:solidFill>
                  <a:srgbClr val="881811"/>
                </a:solidFill>
                <a:latin typeface="MS PGothic" panose="020B0600070205080204" pitchFamily="34" charset="-128"/>
                <a:ea typeface="MS PGothic" panose="020B0600070205080204" pitchFamily="34" charset="-128"/>
              </a:rPr>
              <a:t>ⓐ</a:t>
            </a:r>
            <a:r>
              <a:rPr lang="fr-CA" sz="2000" b="1" baseline="0" dirty="0">
                <a:solidFill>
                  <a:srgbClr val="881811"/>
                </a:solidFill>
                <a:latin typeface="MS PGothic" panose="020B0600070205080204" pitchFamily="34" charset="-128"/>
                <a:ea typeface="MS PGothic" panose="020B0600070205080204" pitchFamily="34" charset="-128"/>
              </a:rPr>
              <a:t> </a:t>
            </a:r>
            <a:r>
              <a:rPr lang="fr-CA" sz="1600" b="1" baseline="0" dirty="0">
                <a:solidFill>
                  <a:srgbClr val="881811"/>
                </a:solidFill>
                <a:ea typeface="MS PGothic" panose="020B0600070205080204" pitchFamily="34" charset="-128"/>
              </a:rPr>
              <a:t>Si vous avez besoin d’énergie et que vous n’avez pas assez mangé</a:t>
            </a:r>
          </a:p>
        </p:txBody>
      </p:sp>
      <p:cxnSp>
        <p:nvCxnSpPr>
          <p:cNvPr id="140" name="Connecteur droit avec flèche 139">
            <a:extLst>
              <a:ext uri="{FF2B5EF4-FFF2-40B4-BE49-F238E27FC236}">
                <a16:creationId xmlns:a16="http://schemas.microsoft.com/office/drawing/2014/main" id="{FF070EA9-090F-4505-AFBC-882D6C8A3FD3}"/>
              </a:ext>
            </a:extLst>
          </p:cNvPr>
          <p:cNvCxnSpPr>
            <a:cxnSpLocks/>
          </p:cNvCxnSpPr>
          <p:nvPr/>
        </p:nvCxnSpPr>
        <p:spPr>
          <a:xfrm>
            <a:off x="3087523" y="4937611"/>
            <a:ext cx="724966" cy="613119"/>
          </a:xfrm>
          <a:prstGeom prst="straightConnector1">
            <a:avLst/>
          </a:prstGeom>
          <a:ln w="38100">
            <a:solidFill>
              <a:srgbClr val="00206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1" name="Connecteur droit avec flèche 140">
            <a:extLst>
              <a:ext uri="{FF2B5EF4-FFF2-40B4-BE49-F238E27FC236}">
                <a16:creationId xmlns:a16="http://schemas.microsoft.com/office/drawing/2014/main" id="{11FBF66B-FE82-4D8D-8161-D911C40E82A9}"/>
              </a:ext>
            </a:extLst>
          </p:cNvPr>
          <p:cNvCxnSpPr>
            <a:cxnSpLocks/>
            <a:endCxn id="79" idx="3"/>
          </p:cNvCxnSpPr>
          <p:nvPr/>
        </p:nvCxnSpPr>
        <p:spPr>
          <a:xfrm flipH="1">
            <a:off x="2265873" y="5075319"/>
            <a:ext cx="417341" cy="534132"/>
          </a:xfrm>
          <a:prstGeom prst="straightConnector1">
            <a:avLst/>
          </a:prstGeom>
          <a:ln w="38100">
            <a:solidFill>
              <a:srgbClr val="88181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9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En gros, si tu manges trop de protéines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098447"/>
            <a:ext cx="8018648" cy="861774"/>
          </a:xfrm>
          <a:prstGeom prst="rect">
            <a:avLst/>
          </a:prstGeom>
          <a:noFill/>
        </p:spPr>
        <p:txBody>
          <a:bodyPr wrap="square" rtlCol="0">
            <a:spAutoFit/>
          </a:bodyPr>
          <a:lstStyle/>
          <a:p>
            <a:pPr marL="546100" lvl="0" indent="-457200" rtl="0">
              <a:lnSpc>
                <a:spcPct val="100000"/>
              </a:lnSpc>
              <a:spcBef>
                <a:spcPts val="600"/>
              </a:spcBef>
              <a:spcAft>
                <a:spcPts val="600"/>
              </a:spcAft>
              <a:buClr>
                <a:srgbClr val="881811"/>
              </a:buClr>
              <a:buSzPct val="100000"/>
              <a:buFont typeface="+mj-lt"/>
              <a:buAutoNum type="arabicPeriod"/>
            </a:pPr>
            <a:r>
              <a:rPr lang="fr-CA" sz="2000" dirty="0">
                <a:solidFill>
                  <a:srgbClr val="666666"/>
                </a:solidFill>
                <a:ea typeface="PT Sans Narrow"/>
                <a:cs typeface="PT Sans Narrow"/>
                <a:sym typeface="PT Sans Narrow"/>
              </a:rPr>
              <a:t>T’engraisses !</a:t>
            </a:r>
          </a:p>
          <a:p>
            <a:pPr marL="546100" lvl="0" indent="-457200" rtl="0">
              <a:lnSpc>
                <a:spcPct val="100000"/>
              </a:lnSpc>
              <a:spcBef>
                <a:spcPts val="600"/>
              </a:spcBef>
              <a:spcAft>
                <a:spcPts val="600"/>
              </a:spcAft>
              <a:buClr>
                <a:srgbClr val="881811"/>
              </a:buClr>
              <a:buSzPct val="100000"/>
              <a:buFont typeface="+mj-lt"/>
              <a:buAutoNum type="arabicPeriod"/>
            </a:pPr>
            <a:r>
              <a:rPr lang="fr-CA" sz="2000" dirty="0">
                <a:solidFill>
                  <a:srgbClr val="666666"/>
                </a:solidFill>
                <a:ea typeface="PT Sans Narrow"/>
                <a:cs typeface="PT Sans Narrow"/>
                <a:sym typeface="PT Sans Narrow"/>
              </a:rPr>
              <a:t>Tu fais travailler tes reins trop fort pour rien !</a:t>
            </a:r>
          </a:p>
        </p:txBody>
      </p:sp>
      <p:sp>
        <p:nvSpPr>
          <p:cNvPr id="6" name="Rectangle 5">
            <a:extLst>
              <a:ext uri="{FF2B5EF4-FFF2-40B4-BE49-F238E27FC236}">
                <a16:creationId xmlns:a16="http://schemas.microsoft.com/office/drawing/2014/main" id="{21A13B6E-B38D-4EF9-BD45-ED81A05DD155}"/>
              </a:ext>
            </a:extLst>
          </p:cNvPr>
          <p:cNvSpPr/>
          <p:nvPr/>
        </p:nvSpPr>
        <p:spPr>
          <a:xfrm>
            <a:off x="0" y="4077072"/>
            <a:ext cx="9144000"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A" dirty="0">
              <a:latin typeface="+mn-lt"/>
            </a:endParaRPr>
          </a:p>
        </p:txBody>
      </p:sp>
      <p:sp>
        <p:nvSpPr>
          <p:cNvPr id="7" name="ZoneTexte 6">
            <a:extLst>
              <a:ext uri="{FF2B5EF4-FFF2-40B4-BE49-F238E27FC236}">
                <a16:creationId xmlns:a16="http://schemas.microsoft.com/office/drawing/2014/main" id="{15B5DC91-C5EB-4051-B9B1-262921155141}"/>
              </a:ext>
            </a:extLst>
          </p:cNvPr>
          <p:cNvSpPr txBox="1"/>
          <p:nvPr/>
        </p:nvSpPr>
        <p:spPr>
          <a:xfrm>
            <a:off x="1043608" y="4293096"/>
            <a:ext cx="7056784" cy="523220"/>
          </a:xfrm>
          <a:prstGeom prst="rect">
            <a:avLst/>
          </a:prstGeom>
          <a:noFill/>
        </p:spPr>
        <p:txBody>
          <a:bodyPr wrap="square" rtlCol="0">
            <a:spAutoFit/>
          </a:bodyPr>
          <a:lstStyle/>
          <a:p>
            <a:pPr marL="88900" lvl="0" algn="ctr" rtl="0">
              <a:lnSpc>
                <a:spcPct val="100000"/>
              </a:lnSpc>
              <a:spcBef>
                <a:spcPts val="600"/>
              </a:spcBef>
              <a:spcAft>
                <a:spcPts val="600"/>
              </a:spcAft>
              <a:buClr>
                <a:srgbClr val="881811"/>
              </a:buClr>
              <a:buSzPct val="100000"/>
            </a:pPr>
            <a:r>
              <a:rPr lang="fr-CA" sz="2800" b="1" dirty="0">
                <a:solidFill>
                  <a:srgbClr val="881811"/>
                </a:solidFill>
                <a:ea typeface="PT Sans Narrow"/>
                <a:cs typeface="PT Sans Narrow"/>
                <a:sym typeface="PT Sans Narrow"/>
              </a:rPr>
              <a:t>Est-ce que c’est dangereux?</a:t>
            </a:r>
          </a:p>
        </p:txBody>
      </p:sp>
      <p:sp>
        <p:nvSpPr>
          <p:cNvPr id="8" name="ZoneTexte 7">
            <a:extLst>
              <a:ext uri="{FF2B5EF4-FFF2-40B4-BE49-F238E27FC236}">
                <a16:creationId xmlns:a16="http://schemas.microsoft.com/office/drawing/2014/main" id="{B2F1C4BD-CB67-449B-BED9-DFD638A6BCCC}"/>
              </a:ext>
            </a:extLst>
          </p:cNvPr>
          <p:cNvSpPr txBox="1"/>
          <p:nvPr/>
        </p:nvSpPr>
        <p:spPr>
          <a:xfrm>
            <a:off x="1547664" y="4977172"/>
            <a:ext cx="7056784" cy="400110"/>
          </a:xfrm>
          <a:prstGeom prst="rect">
            <a:avLst/>
          </a:prstGeom>
          <a:noFill/>
        </p:spPr>
        <p:txBody>
          <a:bodyPr wrap="square" rtlCol="0">
            <a:spAutoFit/>
          </a:bodyPr>
          <a:lstStyle/>
          <a:p>
            <a:pPr marL="88900" lvl="0" rtl="0">
              <a:lnSpc>
                <a:spcPct val="100000"/>
              </a:lnSpc>
              <a:spcBef>
                <a:spcPts val="600"/>
              </a:spcBef>
              <a:spcAft>
                <a:spcPts val="600"/>
              </a:spcAft>
              <a:buClr>
                <a:srgbClr val="881811"/>
              </a:buClr>
              <a:buSzPct val="100000"/>
            </a:pPr>
            <a:r>
              <a:rPr lang="fr-CA" sz="2000" dirty="0">
                <a:solidFill>
                  <a:srgbClr val="666666"/>
                </a:solidFill>
                <a:ea typeface="PT Sans Narrow"/>
                <a:cs typeface="PT Sans Narrow"/>
                <a:sym typeface="PT Sans Narrow"/>
              </a:rPr>
              <a:t>Non, pas vraiment, si t’es en bonne santé, évidemment !</a:t>
            </a:r>
          </a:p>
        </p:txBody>
      </p:sp>
      <p:sp>
        <p:nvSpPr>
          <p:cNvPr id="3" name="ZoneTexte 2">
            <a:extLst>
              <a:ext uri="{FF2B5EF4-FFF2-40B4-BE49-F238E27FC236}">
                <a16:creationId xmlns:a16="http://schemas.microsoft.com/office/drawing/2014/main" id="{84855DB8-9D86-4B86-87EC-36A1C49CA2FC}"/>
              </a:ext>
            </a:extLst>
          </p:cNvPr>
          <p:cNvSpPr txBox="1"/>
          <p:nvPr/>
        </p:nvSpPr>
        <p:spPr>
          <a:xfrm rot="20600276">
            <a:off x="607683" y="3975461"/>
            <a:ext cx="1512168" cy="1446550"/>
          </a:xfrm>
          <a:prstGeom prst="rect">
            <a:avLst/>
          </a:prstGeom>
          <a:noFill/>
        </p:spPr>
        <p:txBody>
          <a:bodyPr wrap="square" rtlCol="0">
            <a:spAutoFit/>
          </a:bodyPr>
          <a:lstStyle/>
          <a:p>
            <a:r>
              <a:rPr lang="fr-CA" sz="8800" b="1" dirty="0">
                <a:solidFill>
                  <a:srgbClr val="881811"/>
                </a:solidFill>
              </a:rPr>
              <a:t>?</a:t>
            </a:r>
          </a:p>
        </p:txBody>
      </p:sp>
      <p:sp>
        <p:nvSpPr>
          <p:cNvPr id="10" name="ZoneTexte 9">
            <a:extLst>
              <a:ext uri="{FF2B5EF4-FFF2-40B4-BE49-F238E27FC236}">
                <a16:creationId xmlns:a16="http://schemas.microsoft.com/office/drawing/2014/main" id="{87FF0FF0-38CC-4367-935C-E640410160EE}"/>
              </a:ext>
            </a:extLst>
          </p:cNvPr>
          <p:cNvSpPr txBox="1"/>
          <p:nvPr/>
        </p:nvSpPr>
        <p:spPr>
          <a:xfrm rot="738671">
            <a:off x="1271661" y="4540362"/>
            <a:ext cx="466010" cy="523220"/>
          </a:xfrm>
          <a:prstGeom prst="rect">
            <a:avLst/>
          </a:prstGeom>
          <a:noFill/>
        </p:spPr>
        <p:txBody>
          <a:bodyPr wrap="square" rtlCol="0">
            <a:spAutoFit/>
          </a:bodyPr>
          <a:lstStyle/>
          <a:p>
            <a:r>
              <a:rPr lang="fr-CA" sz="2800" b="1" dirty="0">
                <a:solidFill>
                  <a:srgbClr val="881811"/>
                </a:solidFill>
              </a:rPr>
              <a:t>?</a:t>
            </a:r>
          </a:p>
        </p:txBody>
      </p:sp>
      <p:sp>
        <p:nvSpPr>
          <p:cNvPr id="11" name="ZoneTexte 10">
            <a:extLst>
              <a:ext uri="{FF2B5EF4-FFF2-40B4-BE49-F238E27FC236}">
                <a16:creationId xmlns:a16="http://schemas.microsoft.com/office/drawing/2014/main" id="{7327A8B7-86D9-4719-82FD-5330401B8A03}"/>
              </a:ext>
            </a:extLst>
          </p:cNvPr>
          <p:cNvSpPr txBox="1"/>
          <p:nvPr/>
        </p:nvSpPr>
        <p:spPr>
          <a:xfrm rot="20930283">
            <a:off x="405984" y="4690262"/>
            <a:ext cx="466010" cy="707886"/>
          </a:xfrm>
          <a:prstGeom prst="rect">
            <a:avLst/>
          </a:prstGeom>
          <a:noFill/>
        </p:spPr>
        <p:txBody>
          <a:bodyPr wrap="square" rtlCol="0">
            <a:spAutoFit/>
          </a:bodyPr>
          <a:lstStyle/>
          <a:p>
            <a:r>
              <a:rPr lang="fr-CA" sz="4000" b="1" dirty="0">
                <a:solidFill>
                  <a:srgbClr val="881811"/>
                </a:solidFill>
              </a:rPr>
              <a:t>?</a:t>
            </a:r>
          </a:p>
        </p:txBody>
      </p:sp>
    </p:spTree>
    <p:extLst>
      <p:ext uri="{BB962C8B-B14F-4D97-AF65-F5344CB8AC3E}">
        <p14:creationId xmlns:p14="http://schemas.microsoft.com/office/powerpoint/2010/main" val="33578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168860"/>
            <a:ext cx="9144000" cy="3362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6413336" cy="1311393"/>
          </a:xfrm>
          <a:effectLst>
            <a:outerShdw blurRad="215900" dist="76200" dir="2700000" algn="tl" rotWithShape="0">
              <a:prstClr val="black">
                <a:alpha val="40000"/>
              </a:prstClr>
            </a:outerShdw>
          </a:effectLst>
        </p:spPr>
        <p:txBody>
          <a:bodyPr/>
          <a:lstStyle/>
          <a:p>
            <a:r>
              <a:rPr lang="fr-CA" sz="4000" dirty="0"/>
              <a:t>Et les suppléments dans tout ça?</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546394"/>
            <a:ext cx="4202224" cy="2246769"/>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400" b="1" dirty="0">
                <a:solidFill>
                  <a:srgbClr val="666666"/>
                </a:solidFill>
                <a:ea typeface="PT Sans Narrow"/>
                <a:cs typeface="PT Sans Narrow"/>
                <a:sym typeface="PT Sans Narrow"/>
              </a:rPr>
              <a:t>Est-ce que c’est vraiment bon?</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400" b="1" dirty="0">
                <a:solidFill>
                  <a:srgbClr val="666666"/>
                </a:solidFill>
                <a:ea typeface="PT Sans Narrow"/>
                <a:cs typeface="PT Sans Narrow"/>
                <a:sym typeface="PT Sans Narrow"/>
              </a:rPr>
              <a:t>Est-ce que c’est utile?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400" b="1" dirty="0">
                <a:solidFill>
                  <a:srgbClr val="666666"/>
                </a:solidFill>
                <a:ea typeface="PT Sans Narrow"/>
                <a:cs typeface="PT Sans Narrow"/>
                <a:sym typeface="PT Sans Narrow"/>
              </a:rPr>
              <a:t>Est-ce que ça fait grossir les muscles?</a:t>
            </a:r>
          </a:p>
        </p:txBody>
      </p:sp>
      <p:pic>
        <p:nvPicPr>
          <p:cNvPr id="5" name="Image 4" descr="Une image contenant intérieur, accessoire, pendentif, décoré&#10;&#10;Description générée automatiquement">
            <a:extLst>
              <a:ext uri="{FF2B5EF4-FFF2-40B4-BE49-F238E27FC236}">
                <a16:creationId xmlns:a16="http://schemas.microsoft.com/office/drawing/2014/main" id="{A177E32F-08FB-4C3C-8E2B-A436B08511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74" r="6351"/>
          <a:stretch/>
        </p:blipFill>
        <p:spPr>
          <a:xfrm>
            <a:off x="5508104" y="2168860"/>
            <a:ext cx="3635896" cy="3362967"/>
          </a:xfrm>
          <a:prstGeom prst="rect">
            <a:avLst/>
          </a:prstGeom>
        </p:spPr>
      </p:pic>
    </p:spTree>
    <p:extLst>
      <p:ext uri="{BB962C8B-B14F-4D97-AF65-F5344CB8AC3E}">
        <p14:creationId xmlns:p14="http://schemas.microsoft.com/office/powerpoint/2010/main" val="111482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61774C-62C7-4A6F-ACE0-211BDB42E591}"/>
              </a:ext>
            </a:extLst>
          </p:cNvPr>
          <p:cNvSpPr/>
          <p:nvPr/>
        </p:nvSpPr>
        <p:spPr>
          <a:xfrm>
            <a:off x="0" y="0"/>
            <a:ext cx="3851920" cy="7245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4211960" y="836712"/>
            <a:ext cx="4853355" cy="3096344"/>
          </a:xfrm>
        </p:spPr>
        <p:txBody>
          <a:bodyPr>
            <a:normAutofit/>
          </a:bodyPr>
          <a:lstStyle/>
          <a:p>
            <a:r>
              <a:rPr lang="fr-CA" b="1" dirty="0">
                <a:solidFill>
                  <a:schemeClr val="bg1"/>
                </a:solidFill>
                <a:ea typeface="PT Sans Narrow"/>
                <a:cs typeface="PT Sans Narrow"/>
                <a:sym typeface="PT Sans Narrow"/>
              </a:rPr>
              <a:t>Les protéines</a:t>
            </a:r>
            <a:br>
              <a:rPr lang="fr-CA" sz="6000" b="1" dirty="0">
                <a:solidFill>
                  <a:schemeClr val="bg1"/>
                </a:solidFill>
                <a:ea typeface="PT Sans Narrow"/>
                <a:cs typeface="PT Sans Narrow"/>
                <a:sym typeface="PT Sans Narrow"/>
              </a:rPr>
            </a:br>
            <a:r>
              <a:rPr lang="fr-CA" sz="3200" dirty="0">
                <a:solidFill>
                  <a:schemeClr val="bg1"/>
                </a:solidFill>
                <a:latin typeface="+mn-lt"/>
                <a:ea typeface="PT Sans Narrow"/>
                <a:cs typeface="PT Sans Narrow"/>
                <a:sym typeface="PT Sans Narrow"/>
              </a:rPr>
              <a:t>Poudre et barres</a:t>
            </a:r>
          </a:p>
        </p:txBody>
      </p:sp>
      <p:pic>
        <p:nvPicPr>
          <p:cNvPr id="15" name="Image 14">
            <a:extLst>
              <a:ext uri="{FF2B5EF4-FFF2-40B4-BE49-F238E27FC236}">
                <a16:creationId xmlns:a16="http://schemas.microsoft.com/office/drawing/2014/main" id="{EDE7B5E2-CA94-49A5-9EDC-2FEE2B33DE45}"/>
              </a:ext>
            </a:extLst>
          </p:cNvPr>
          <p:cNvPicPr>
            <a:picLocks noChangeAspect="1"/>
          </p:cNvPicPr>
          <p:nvPr/>
        </p:nvPicPr>
        <p:blipFill rotWithShape="1">
          <a:blip r:embed="rId4">
            <a:extLst>
              <a:ext uri="{28A0092B-C50C-407E-A947-70E740481C1C}">
                <a14:useLocalDpi xmlns:a14="http://schemas.microsoft.com/office/drawing/2010/main" val="0"/>
              </a:ext>
            </a:extLst>
          </a:blip>
          <a:srcRect l="4305" t="2886" r="5743" b="4779"/>
          <a:stretch/>
        </p:blipFill>
        <p:spPr>
          <a:xfrm>
            <a:off x="-61265" y="2096852"/>
            <a:ext cx="3913185" cy="2664296"/>
          </a:xfrm>
          <a:prstGeom prst="rect">
            <a:avLst/>
          </a:prstGeom>
        </p:spPr>
      </p:pic>
    </p:spTree>
    <p:extLst>
      <p:ext uri="{BB962C8B-B14F-4D97-AF65-F5344CB8AC3E}">
        <p14:creationId xmlns:p14="http://schemas.microsoft.com/office/powerpoint/2010/main" val="2817297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501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57418"/>
            <a:ext cx="7493456" cy="1311393"/>
          </a:xfrm>
          <a:effectLst>
            <a:outerShdw blurRad="215900" dist="76200" dir="2700000" algn="tl" rotWithShape="0">
              <a:prstClr val="black">
                <a:alpha val="40000"/>
              </a:prstClr>
            </a:outerShdw>
          </a:effectLst>
        </p:spPr>
        <p:txBody>
          <a:bodyPr/>
          <a:lstStyle/>
          <a:p>
            <a:r>
              <a:rPr lang="fr-CA" sz="4000" dirty="0"/>
              <a:t>Les protéines en poudre</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946640" cy="4401205"/>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C’est du lait déshydraté (dont l’eau a été retirée), donc pareil comme le </a:t>
            </a:r>
            <a:r>
              <a:rPr lang="fr-CA" sz="2000" b="1" dirty="0">
                <a:solidFill>
                  <a:srgbClr val="881811"/>
                </a:solidFill>
                <a:ea typeface="PT Sans Narrow"/>
                <a:cs typeface="PT Sans Narrow"/>
                <a:sym typeface="PT Sans Narrow"/>
              </a:rPr>
              <a:t>lait en poudre </a:t>
            </a:r>
            <a:r>
              <a:rPr lang="fr-CA" sz="2000" dirty="0">
                <a:solidFill>
                  <a:srgbClr val="666666"/>
                </a:solidFill>
                <a:ea typeface="PT Sans Narrow"/>
                <a:cs typeface="PT Sans Narrow"/>
                <a:sym typeface="PT Sans Narrow"/>
              </a:rPr>
              <a:t>qu’on retrouve dans n’importe quel supermarché…</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Ensuite, les lipides (gras) et les glucides (sucres) sont retirés le plus possible pour concentrer les protéines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Puis, on y ajoute de la saveur artificielle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Le procédé qui vient d’être décrit n’est que la base générale!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Parfois, plusieurs autres produits sont ajoutés, mais pas nécessairement écrits sur l’étiquette!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b="1" dirty="0">
                <a:solidFill>
                  <a:srgbClr val="881811"/>
                </a:solidFill>
                <a:ea typeface="PT Sans Narrow"/>
                <a:cs typeface="PT Sans Narrow"/>
                <a:sym typeface="PT Sans Narrow"/>
              </a:rPr>
              <a:t>Ces produits ne sont pas toujours légaux…</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endParaRPr lang="fr-CA" sz="2000" dirty="0">
              <a:solidFill>
                <a:srgbClr val="666666"/>
              </a:solidFill>
              <a:ea typeface="PT Sans Narrow"/>
              <a:cs typeface="PT Sans Narrow"/>
              <a:sym typeface="PT Sans Narrow"/>
            </a:endParaRPr>
          </a:p>
        </p:txBody>
      </p:sp>
    </p:spTree>
    <p:extLst>
      <p:ext uri="{BB962C8B-B14F-4D97-AF65-F5344CB8AC3E}">
        <p14:creationId xmlns:p14="http://schemas.microsoft.com/office/powerpoint/2010/main" val="194803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Objectifs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8342176" cy="2092881"/>
          </a:xfrm>
          <a:prstGeom prst="rect">
            <a:avLst/>
          </a:prstGeom>
          <a:noFill/>
        </p:spPr>
        <p:txBody>
          <a:bodyPr wrap="square" rtlCol="0">
            <a:spAutoFit/>
          </a:bodyPr>
          <a:lstStyle/>
          <a:p>
            <a:pPr marL="457200" lvl="0" indent="-368300" rtl="0">
              <a:lnSpc>
                <a:spcPct val="100000"/>
              </a:lnSpc>
              <a:spcBef>
                <a:spcPts val="600"/>
              </a:spcBef>
              <a:spcAft>
                <a:spcPts val="600"/>
              </a:spcAft>
              <a:buClr>
                <a:srgbClr val="666666"/>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Comprendre ce qu’est une protéine et ses fonctions dans le corps</a:t>
            </a:r>
          </a:p>
          <a:p>
            <a:pPr marL="457200" lvl="0" indent="-368300" rtl="0">
              <a:lnSpc>
                <a:spcPct val="100000"/>
              </a:lnSpc>
              <a:spcBef>
                <a:spcPts val="600"/>
              </a:spcBef>
              <a:spcAft>
                <a:spcPts val="600"/>
              </a:spcAft>
              <a:buClr>
                <a:srgbClr val="666666"/>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Reconnaître l’importance d’un apport quotidien adapté à ses besoins</a:t>
            </a:r>
          </a:p>
          <a:p>
            <a:pPr marL="457200" lvl="0" indent="-368300" rtl="0">
              <a:lnSpc>
                <a:spcPct val="100000"/>
              </a:lnSpc>
              <a:spcBef>
                <a:spcPts val="600"/>
              </a:spcBef>
              <a:spcAft>
                <a:spcPts val="600"/>
              </a:spcAft>
              <a:buClr>
                <a:srgbClr val="666666"/>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Nommer différentes sources de protéines</a:t>
            </a:r>
          </a:p>
          <a:p>
            <a:pPr marL="457200" lvl="0" indent="-368300" rtl="0">
              <a:lnSpc>
                <a:spcPct val="100000"/>
              </a:lnSpc>
              <a:spcBef>
                <a:spcPts val="600"/>
              </a:spcBef>
              <a:spcAft>
                <a:spcPts val="600"/>
              </a:spcAft>
              <a:buClr>
                <a:srgbClr val="666666"/>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Comprendre ce qu’est un acide aminé et à quoi ça sert</a:t>
            </a:r>
          </a:p>
        </p:txBody>
      </p:sp>
    </p:spTree>
    <p:extLst>
      <p:ext uri="{BB962C8B-B14F-4D97-AF65-F5344CB8AC3E}">
        <p14:creationId xmlns:p14="http://schemas.microsoft.com/office/powerpoint/2010/main" val="13729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367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57418"/>
            <a:ext cx="7493456" cy="1311393"/>
          </a:xfrm>
          <a:effectLst>
            <a:outerShdw blurRad="215900" dist="76200" dir="2700000" algn="tl" rotWithShape="0">
              <a:prstClr val="black">
                <a:alpha val="40000"/>
              </a:prstClr>
            </a:outerShdw>
          </a:effectLst>
        </p:spPr>
        <p:txBody>
          <a:bodyPr/>
          <a:lstStyle/>
          <a:p>
            <a:r>
              <a:rPr lang="fr-CA" sz="4000" i="1" dirty="0" err="1"/>
              <a:t>Whey</a:t>
            </a:r>
            <a:r>
              <a:rPr lang="fr-CA" sz="4000" i="1" dirty="0"/>
              <a:t> </a:t>
            </a:r>
            <a:r>
              <a:rPr lang="fr-CA" sz="4000" i="1" dirty="0" err="1"/>
              <a:t>protein</a:t>
            </a:r>
            <a:br>
              <a:rPr lang="fr-CA" sz="4000" dirty="0"/>
            </a:br>
            <a:r>
              <a:rPr lang="fr-CA" sz="4000" dirty="0"/>
              <a:t>Qu’est-ce que c’est?</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946640" cy="3170099"/>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À base de lactosérum (ou petit-lait)</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Ce sont les protéines qui sont les </a:t>
            </a:r>
            <a:r>
              <a:rPr lang="fr-CA" sz="2000" b="1" dirty="0">
                <a:solidFill>
                  <a:srgbClr val="666666"/>
                </a:solidFill>
                <a:ea typeface="PT Sans Narrow"/>
                <a:cs typeface="PT Sans Narrow"/>
                <a:sym typeface="PT Sans Narrow"/>
              </a:rPr>
              <a:t>plus faciles à assimiler</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Idéal après l’effort</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Leur </a:t>
            </a:r>
            <a:r>
              <a:rPr lang="fr-CA" sz="2000" b="1" dirty="0">
                <a:solidFill>
                  <a:srgbClr val="666666"/>
                </a:solidFill>
                <a:ea typeface="PT Sans Narrow"/>
                <a:cs typeface="PT Sans Narrow"/>
                <a:sym typeface="PT Sans Narrow"/>
              </a:rPr>
              <a:t>absorption rapide </a:t>
            </a:r>
            <a:r>
              <a:rPr lang="fr-CA" sz="2000" dirty="0">
                <a:solidFill>
                  <a:srgbClr val="666666"/>
                </a:solidFill>
                <a:ea typeface="PT Sans Narrow"/>
                <a:cs typeface="PT Sans Narrow"/>
                <a:sym typeface="PT Sans Narrow"/>
              </a:rPr>
              <a:t>les rend vite disponibles pour : </a:t>
            </a:r>
          </a:p>
          <a:p>
            <a:pPr marL="914400" lvl="1" indent="-368300">
              <a:spcBef>
                <a:spcPts val="600"/>
              </a:spcBef>
              <a:spcAft>
                <a:spcPts val="600"/>
              </a:spcAft>
              <a:buClr>
                <a:schemeClr val="tx1">
                  <a:lumMod val="50000"/>
                  <a:lumOff val="50000"/>
                </a:schemeClr>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réparer les dommages et </a:t>
            </a:r>
          </a:p>
          <a:p>
            <a:pPr marL="914400" lvl="1" indent="-368300">
              <a:spcBef>
                <a:spcPts val="600"/>
              </a:spcBef>
              <a:spcAft>
                <a:spcPts val="600"/>
              </a:spcAft>
              <a:buClr>
                <a:schemeClr val="tx1">
                  <a:lumMod val="50000"/>
                  <a:lumOff val="50000"/>
                </a:schemeClr>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favoriser la reconstruction des tissus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endParaRPr lang="fr-CA" sz="2000" dirty="0">
              <a:solidFill>
                <a:srgbClr val="666666"/>
              </a:solidFill>
              <a:ea typeface="PT Sans Narrow"/>
              <a:cs typeface="PT Sans Narrow"/>
              <a:sym typeface="PT Sans Narrow"/>
            </a:endParaRPr>
          </a:p>
        </p:txBody>
      </p:sp>
    </p:spTree>
    <p:extLst>
      <p:ext uri="{BB962C8B-B14F-4D97-AF65-F5344CB8AC3E}">
        <p14:creationId xmlns:p14="http://schemas.microsoft.com/office/powerpoint/2010/main" val="10831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708920"/>
            <a:ext cx="9144000" cy="3456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916749"/>
            <a:ext cx="7781488" cy="1311393"/>
          </a:xfrm>
          <a:effectLst>
            <a:outerShdw blurRad="215900" dist="76200" dir="2700000" algn="tl" rotWithShape="0">
              <a:prstClr val="black">
                <a:alpha val="40000"/>
              </a:prstClr>
            </a:outerShdw>
          </a:effectLst>
        </p:spPr>
        <p:txBody>
          <a:bodyPr/>
          <a:lstStyle/>
          <a:p>
            <a:r>
              <a:rPr lang="fr-CA" altLang="en-US" sz="4800" dirty="0"/>
              <a:t>Super truc vraiment pas cher et qui fait la même </a:t>
            </a:r>
            <a:r>
              <a:rPr lang="fr-CA" altLang="en-US" sz="4800" i="1" dirty="0"/>
              <a:t>job </a:t>
            </a:r>
            <a:r>
              <a:rPr lang="fr-CA" altLang="en-US" sz="4800" dirty="0"/>
              <a:t>!</a:t>
            </a:r>
            <a:endParaRPr lang="fr-CA" sz="4800" dirty="0">
              <a:solidFill>
                <a:schemeClr val="bg1"/>
              </a:solidFill>
            </a:endParaRPr>
          </a:p>
        </p:txBody>
      </p:sp>
      <p:pic>
        <p:nvPicPr>
          <p:cNvPr id="5" name="Image 4">
            <a:extLst>
              <a:ext uri="{FF2B5EF4-FFF2-40B4-BE49-F238E27FC236}">
                <a16:creationId xmlns:a16="http://schemas.microsoft.com/office/drawing/2014/main" id="{D55DBEE2-8F23-4F46-947A-0DC4B3E2D8D6}"/>
              </a:ext>
            </a:extLst>
          </p:cNvPr>
          <p:cNvPicPr>
            <a:picLocks noChangeAspect="1"/>
          </p:cNvPicPr>
          <p:nvPr>
            <p:custDataLst>
              <p:tags r:id="rId2"/>
            </p:custDataLst>
          </p:nvPr>
        </p:nvPicPr>
        <p:blipFill>
          <a:blip r:embed="rId5"/>
          <a:stretch>
            <a:fillRect/>
          </a:stretch>
        </p:blipFill>
        <p:spPr>
          <a:xfrm>
            <a:off x="2555776" y="2708919"/>
            <a:ext cx="2376264" cy="1902905"/>
          </a:xfrm>
          <a:prstGeom prst="rect">
            <a:avLst/>
          </a:prstGeom>
        </p:spPr>
      </p:pic>
      <p:sp>
        <p:nvSpPr>
          <p:cNvPr id="4" name="ZoneTexte 3">
            <a:extLst>
              <a:ext uri="{FF2B5EF4-FFF2-40B4-BE49-F238E27FC236}">
                <a16:creationId xmlns:a16="http://schemas.microsoft.com/office/drawing/2014/main" id="{180BA48C-E044-4F5F-8CDA-2A53C55F0F30}"/>
              </a:ext>
            </a:extLst>
          </p:cNvPr>
          <p:cNvSpPr txBox="1"/>
          <p:nvPr/>
        </p:nvSpPr>
        <p:spPr>
          <a:xfrm>
            <a:off x="740384" y="2996952"/>
            <a:ext cx="4695712" cy="2616101"/>
          </a:xfrm>
          <a:prstGeom prst="rect">
            <a:avLst/>
          </a:prstGeom>
          <a:noFill/>
        </p:spPr>
        <p:txBody>
          <a:bodyPr wrap="square" rtlCol="0">
            <a:spAutoFit/>
          </a:bodyPr>
          <a:lstStyle/>
          <a:p>
            <a:pPr marL="88900" lvl="0" rtl="0">
              <a:lnSpc>
                <a:spcPct val="100000"/>
              </a:lnSpc>
              <a:spcBef>
                <a:spcPts val="600"/>
              </a:spcBef>
              <a:spcAft>
                <a:spcPts val="600"/>
              </a:spcAft>
              <a:buClr>
                <a:srgbClr val="881811"/>
              </a:buClr>
              <a:buSzPct val="100000"/>
            </a:pPr>
            <a:r>
              <a:rPr lang="fr-CA" sz="2400" b="1" dirty="0">
                <a:solidFill>
                  <a:srgbClr val="881811"/>
                </a:solidFill>
                <a:ea typeface="PT Sans Narrow"/>
                <a:cs typeface="PT Sans Narrow"/>
                <a:sym typeface="PT Sans Narrow"/>
              </a:rPr>
              <a:t>Eh oui… du</a:t>
            </a:r>
          </a:p>
          <a:p>
            <a:pPr marL="88900" lvl="0" rtl="0">
              <a:lnSpc>
                <a:spcPct val="100000"/>
              </a:lnSpc>
              <a:spcBef>
                <a:spcPts val="600"/>
              </a:spcBef>
              <a:spcAft>
                <a:spcPts val="600"/>
              </a:spcAft>
              <a:buClr>
                <a:srgbClr val="881811"/>
              </a:buClr>
              <a:buSzPct val="100000"/>
            </a:pPr>
            <a:endParaRPr lang="fr-CA" sz="2000" b="1" dirty="0">
              <a:solidFill>
                <a:srgbClr val="666666"/>
              </a:solidFill>
              <a:ea typeface="PT Sans Narrow"/>
              <a:cs typeface="PT Sans Narrow"/>
              <a:sym typeface="PT Sans Narrow"/>
            </a:endParaRPr>
          </a:p>
          <a:p>
            <a:pPr marL="88900" lvl="0" rtl="0">
              <a:lnSpc>
                <a:spcPct val="100000"/>
              </a:lnSpc>
              <a:spcBef>
                <a:spcPts val="600"/>
              </a:spcBef>
              <a:spcAft>
                <a:spcPts val="600"/>
              </a:spcAft>
              <a:buClr>
                <a:srgbClr val="881811"/>
              </a:buClr>
              <a:buSzPct val="100000"/>
            </a:pPr>
            <a:endParaRPr lang="fr-CA" sz="2000" b="1" dirty="0">
              <a:solidFill>
                <a:srgbClr val="666666"/>
              </a:solidFill>
              <a:ea typeface="PT Sans Narrow"/>
              <a:cs typeface="PT Sans Narrow"/>
              <a:sym typeface="PT Sans Narrow"/>
            </a:endParaRPr>
          </a:p>
          <a:p>
            <a:pPr marL="88900" lvl="0" rtl="0">
              <a:lnSpc>
                <a:spcPct val="100000"/>
              </a:lnSpc>
              <a:spcBef>
                <a:spcPts val="600"/>
              </a:spcBef>
              <a:spcAft>
                <a:spcPts val="600"/>
              </a:spcAft>
              <a:buClr>
                <a:srgbClr val="881811"/>
              </a:buClr>
              <a:buSzPct val="100000"/>
            </a:pPr>
            <a:endParaRPr lang="fr-CA" sz="2000" b="1" dirty="0">
              <a:solidFill>
                <a:srgbClr val="666666"/>
              </a:solidFill>
              <a:ea typeface="PT Sans Narrow"/>
              <a:cs typeface="PT Sans Narrow"/>
              <a:sym typeface="PT Sans Narrow"/>
            </a:endParaRPr>
          </a:p>
          <a:p>
            <a:pPr marL="88900" lvl="0" rtl="0">
              <a:lnSpc>
                <a:spcPct val="100000"/>
              </a:lnSpc>
              <a:spcBef>
                <a:spcPts val="600"/>
              </a:spcBef>
              <a:spcAft>
                <a:spcPts val="600"/>
              </a:spcAft>
              <a:buClr>
                <a:srgbClr val="881811"/>
              </a:buClr>
              <a:buSzPct val="100000"/>
            </a:pPr>
            <a:r>
              <a:rPr lang="fr-CA" sz="2000" dirty="0">
                <a:solidFill>
                  <a:srgbClr val="666666"/>
                </a:solidFill>
                <a:ea typeface="PT Sans Narrow"/>
                <a:cs typeface="PT Sans Narrow"/>
                <a:sym typeface="PT Sans Narrow"/>
              </a:rPr>
              <a:t>L’essentiel c’est d’avoir des </a:t>
            </a:r>
            <a:r>
              <a:rPr lang="fr-CA" sz="2000" b="1" dirty="0">
                <a:solidFill>
                  <a:srgbClr val="881811"/>
                </a:solidFill>
                <a:ea typeface="PT Sans Narrow"/>
                <a:cs typeface="PT Sans Narrow"/>
                <a:sym typeface="PT Sans Narrow"/>
              </a:rPr>
              <a:t>protéines</a:t>
            </a:r>
            <a:r>
              <a:rPr lang="fr-CA" sz="2000" dirty="0">
                <a:solidFill>
                  <a:srgbClr val="666666"/>
                </a:solidFill>
                <a:ea typeface="PT Sans Narrow"/>
                <a:cs typeface="PT Sans Narrow"/>
                <a:sym typeface="PT Sans Narrow"/>
              </a:rPr>
              <a:t> et des </a:t>
            </a:r>
            <a:r>
              <a:rPr lang="fr-CA" sz="2000" b="1" dirty="0">
                <a:solidFill>
                  <a:srgbClr val="881811"/>
                </a:solidFill>
                <a:ea typeface="PT Sans Narrow"/>
                <a:cs typeface="PT Sans Narrow"/>
                <a:sym typeface="PT Sans Narrow"/>
              </a:rPr>
              <a:t>glucides</a:t>
            </a:r>
          </a:p>
        </p:txBody>
      </p:sp>
      <p:pic>
        <p:nvPicPr>
          <p:cNvPr id="6" name="Image 5" descr="Une image contenant tasse, table, boisson, verre&#10;&#10;Description générée automatiquement">
            <a:extLst>
              <a:ext uri="{FF2B5EF4-FFF2-40B4-BE49-F238E27FC236}">
                <a16:creationId xmlns:a16="http://schemas.microsoft.com/office/drawing/2014/main" id="{B692206D-E14C-4C4B-8064-C78FC9DA1C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6480" y="2708919"/>
            <a:ext cx="2304256" cy="3456384"/>
          </a:xfrm>
          <a:prstGeom prst="rect">
            <a:avLst/>
          </a:prstGeom>
        </p:spPr>
      </p:pic>
    </p:spTree>
    <p:extLst>
      <p:ext uri="{BB962C8B-B14F-4D97-AF65-F5344CB8AC3E}">
        <p14:creationId xmlns:p14="http://schemas.microsoft.com/office/powerpoint/2010/main" val="178736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367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57418"/>
            <a:ext cx="7493456" cy="1311393"/>
          </a:xfrm>
          <a:effectLst>
            <a:outerShdw blurRad="215900" dist="76200" dir="2700000" algn="tl" rotWithShape="0">
              <a:prstClr val="black">
                <a:alpha val="40000"/>
              </a:prstClr>
            </a:outerShdw>
          </a:effectLst>
        </p:spPr>
        <p:txBody>
          <a:bodyPr/>
          <a:lstStyle/>
          <a:p>
            <a:r>
              <a:rPr lang="fr-CA" altLang="en-US" sz="4800" dirty="0"/>
              <a:t>Pourquoi?</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946640" cy="3127010"/>
          </a:xfrm>
          <a:prstGeom prst="rect">
            <a:avLst/>
          </a:prstGeom>
          <a:noFill/>
        </p:spPr>
        <p:txBody>
          <a:bodyPr wrap="square" rtlCol="0">
            <a:spAutoFit/>
          </a:bodyPr>
          <a:lstStyle/>
          <a:p>
            <a:pPr marL="342900" indent="-342900">
              <a:lnSpc>
                <a:spcPct val="80000"/>
              </a:lnSpc>
              <a:spcBef>
                <a:spcPts val="1200"/>
              </a:spcBef>
              <a:buClr>
                <a:srgbClr val="881811"/>
              </a:buClr>
              <a:buFont typeface="Wingdings" panose="05000000000000000000" pitchFamily="2" charset="2"/>
              <a:buChar char="Ø"/>
            </a:pPr>
            <a:r>
              <a:rPr lang="fr-CA" altLang="en-US" sz="2000" dirty="0">
                <a:solidFill>
                  <a:srgbClr val="666666"/>
                </a:solidFill>
              </a:rPr>
              <a:t>Parce qu’au fond, des protéines c’est un peu comme l’alphabet…</a:t>
            </a:r>
          </a:p>
          <a:p>
            <a:pPr marL="342900" indent="-342900">
              <a:lnSpc>
                <a:spcPct val="80000"/>
              </a:lnSpc>
              <a:spcBef>
                <a:spcPts val="1200"/>
              </a:spcBef>
              <a:buClr>
                <a:srgbClr val="881811"/>
              </a:buClr>
              <a:buFont typeface="Wingdings" panose="05000000000000000000" pitchFamily="2" charset="2"/>
              <a:buChar char="Ø"/>
            </a:pPr>
            <a:r>
              <a:rPr lang="fr-CA" altLang="en-US" sz="2000" dirty="0">
                <a:solidFill>
                  <a:srgbClr val="666666"/>
                </a:solidFill>
              </a:rPr>
              <a:t>Un </a:t>
            </a:r>
            <a:r>
              <a:rPr lang="fr-CA" altLang="en-US" sz="2800" b="1" dirty="0">
                <a:solidFill>
                  <a:srgbClr val="881811"/>
                </a:solidFill>
              </a:rPr>
              <a:t>A</a:t>
            </a:r>
            <a:r>
              <a:rPr lang="fr-CA" altLang="en-US" sz="2000" dirty="0">
                <a:solidFill>
                  <a:srgbClr val="666666"/>
                </a:solidFill>
              </a:rPr>
              <a:t> est un </a:t>
            </a:r>
            <a:r>
              <a:rPr lang="fr-CA" altLang="en-US" sz="2800" b="1" dirty="0">
                <a:solidFill>
                  <a:srgbClr val="881811"/>
                </a:solidFill>
              </a:rPr>
              <a:t>A</a:t>
            </a:r>
            <a:r>
              <a:rPr lang="fr-CA" altLang="en-US" sz="2000" dirty="0">
                <a:solidFill>
                  <a:srgbClr val="666666"/>
                </a:solidFill>
              </a:rPr>
              <a:t> et un </a:t>
            </a:r>
            <a:r>
              <a:rPr lang="fr-CA" altLang="en-US" sz="2800" b="1" dirty="0">
                <a:solidFill>
                  <a:srgbClr val="002060"/>
                </a:solidFill>
              </a:rPr>
              <a:t>B</a:t>
            </a:r>
            <a:r>
              <a:rPr lang="fr-CA" altLang="en-US" sz="2000" dirty="0">
                <a:solidFill>
                  <a:srgbClr val="666666"/>
                </a:solidFill>
              </a:rPr>
              <a:t> est un </a:t>
            </a:r>
            <a:r>
              <a:rPr lang="fr-CA" altLang="en-US" sz="2800" b="1" dirty="0">
                <a:solidFill>
                  <a:srgbClr val="002060"/>
                </a:solidFill>
              </a:rPr>
              <a:t>B </a:t>
            </a:r>
            <a:r>
              <a:rPr lang="fr-CA" altLang="en-US" sz="2000" dirty="0">
                <a:solidFill>
                  <a:srgbClr val="666666"/>
                </a:solidFill>
              </a:rPr>
              <a:t>!</a:t>
            </a:r>
          </a:p>
          <a:p>
            <a:pPr marL="342900" indent="-342900">
              <a:lnSpc>
                <a:spcPct val="80000"/>
              </a:lnSpc>
              <a:spcBef>
                <a:spcPts val="1200"/>
              </a:spcBef>
              <a:buClr>
                <a:srgbClr val="881811"/>
              </a:buClr>
              <a:buFont typeface="Wingdings" panose="05000000000000000000" pitchFamily="2" charset="2"/>
              <a:buChar char="Ø"/>
            </a:pPr>
            <a:r>
              <a:rPr lang="fr-CA" altLang="en-US" sz="2000" dirty="0">
                <a:solidFill>
                  <a:srgbClr val="666666"/>
                </a:solidFill>
              </a:rPr>
              <a:t>Même si tu l’écris en </a:t>
            </a:r>
            <a:r>
              <a:rPr lang="fr-CA" altLang="en-US" sz="2000" i="1" dirty="0">
                <a:solidFill>
                  <a:srgbClr val="666666"/>
                </a:solidFill>
              </a:rPr>
              <a:t>italique</a:t>
            </a:r>
            <a:r>
              <a:rPr lang="fr-CA" altLang="en-US" sz="2000" dirty="0">
                <a:solidFill>
                  <a:srgbClr val="666666"/>
                </a:solidFill>
              </a:rPr>
              <a:t> ou en </a:t>
            </a:r>
            <a:r>
              <a:rPr lang="fr-CA" altLang="en-US" sz="2000" b="1" dirty="0">
                <a:solidFill>
                  <a:srgbClr val="666666"/>
                </a:solidFill>
              </a:rPr>
              <a:t>gras</a:t>
            </a:r>
            <a:r>
              <a:rPr lang="fr-CA" altLang="en-US" sz="2000" dirty="0">
                <a:solidFill>
                  <a:srgbClr val="666666"/>
                </a:solidFill>
              </a:rPr>
              <a:t>, </a:t>
            </a:r>
            <a:r>
              <a:rPr lang="fr-CA" altLang="en-US" sz="2000" dirty="0">
                <a:solidFill>
                  <a:schemeClr val="tx1">
                    <a:lumMod val="50000"/>
                    <a:lumOff val="50000"/>
                  </a:schemeClr>
                </a:solidFill>
              </a:rPr>
              <a:t>en </a:t>
            </a:r>
            <a:r>
              <a:rPr lang="fr-CA" altLang="en-US" sz="2800" dirty="0">
                <a:solidFill>
                  <a:schemeClr val="tx1">
                    <a:lumMod val="50000"/>
                    <a:lumOff val="50000"/>
                  </a:schemeClr>
                </a:solidFill>
                <a:latin typeface="Mistral" panose="03090702030407020403" pitchFamily="66" charset="0"/>
              </a:rPr>
              <a:t>lettres attachées </a:t>
            </a:r>
            <a:r>
              <a:rPr lang="fr-CA" altLang="en-US" sz="2000" dirty="0">
                <a:solidFill>
                  <a:srgbClr val="666666"/>
                </a:solidFill>
              </a:rPr>
              <a:t>ou en mandarin…</a:t>
            </a:r>
          </a:p>
          <a:p>
            <a:pPr marL="342900" indent="-342900">
              <a:lnSpc>
                <a:spcPct val="80000"/>
              </a:lnSpc>
              <a:spcBef>
                <a:spcPts val="1200"/>
              </a:spcBef>
              <a:buClr>
                <a:srgbClr val="881811"/>
              </a:buClr>
              <a:buFont typeface="Wingdings" panose="05000000000000000000" pitchFamily="2" charset="2"/>
              <a:buChar char="Ø"/>
            </a:pPr>
            <a:r>
              <a:rPr lang="fr-CA" altLang="en-US" sz="2000" dirty="0">
                <a:solidFill>
                  <a:srgbClr val="666666"/>
                </a:solidFill>
              </a:rPr>
              <a:t>C’est toujours un </a:t>
            </a:r>
            <a:r>
              <a:rPr lang="fr-CA" altLang="en-US" sz="2800" b="1" dirty="0">
                <a:solidFill>
                  <a:srgbClr val="881811"/>
                </a:solidFill>
              </a:rPr>
              <a:t>A</a:t>
            </a:r>
            <a:r>
              <a:rPr lang="fr-CA" altLang="en-US" sz="2000" dirty="0">
                <a:solidFill>
                  <a:srgbClr val="666666"/>
                </a:solidFill>
              </a:rPr>
              <a:t> et un </a:t>
            </a:r>
            <a:r>
              <a:rPr lang="fr-CA" altLang="en-US" sz="2800" b="1" dirty="0">
                <a:solidFill>
                  <a:srgbClr val="002060"/>
                </a:solidFill>
              </a:rPr>
              <a:t>B</a:t>
            </a:r>
            <a:r>
              <a:rPr lang="fr-CA" altLang="en-US" sz="2000" dirty="0">
                <a:solidFill>
                  <a:srgbClr val="666666"/>
                </a:solidFill>
              </a:rPr>
              <a:t>!</a:t>
            </a:r>
          </a:p>
          <a:p>
            <a:pPr marL="342900" indent="-342900">
              <a:lnSpc>
                <a:spcPct val="80000"/>
              </a:lnSpc>
              <a:spcBef>
                <a:spcPts val="1200"/>
              </a:spcBef>
              <a:buClr>
                <a:srgbClr val="881811"/>
              </a:buClr>
              <a:buFont typeface="Wingdings" panose="05000000000000000000" pitchFamily="2" charset="2"/>
              <a:buChar char="Ø"/>
            </a:pPr>
            <a:r>
              <a:rPr lang="fr-CA" altLang="en-US" sz="2000" dirty="0">
                <a:solidFill>
                  <a:srgbClr val="666666"/>
                </a:solidFill>
              </a:rPr>
              <a:t>Alors une </a:t>
            </a:r>
            <a:r>
              <a:rPr lang="fr-CA" altLang="en-US" sz="2000" b="1" dirty="0">
                <a:solidFill>
                  <a:srgbClr val="881811"/>
                </a:solidFill>
              </a:rPr>
              <a:t>protéine reste une protéine</a:t>
            </a:r>
            <a:r>
              <a:rPr lang="fr-CA" altLang="en-US" sz="2000" dirty="0">
                <a:solidFill>
                  <a:srgbClr val="666666"/>
                </a:solidFill>
              </a:rPr>
              <a:t>, peu importe qu’elle vienne du lait, de la nourriture ou d’une poudre magique… </a:t>
            </a:r>
          </a:p>
          <a:p>
            <a:pPr marL="342900" indent="-342900">
              <a:lnSpc>
                <a:spcPct val="80000"/>
              </a:lnSpc>
              <a:spcBef>
                <a:spcPts val="1200"/>
              </a:spcBef>
              <a:buClr>
                <a:srgbClr val="881811"/>
              </a:buClr>
              <a:buFont typeface="Wingdings" panose="05000000000000000000" pitchFamily="2" charset="2"/>
              <a:buChar char="Ø"/>
            </a:pPr>
            <a:r>
              <a:rPr lang="fr-CA" altLang="en-US" sz="2000" dirty="0">
                <a:solidFill>
                  <a:srgbClr val="666666"/>
                </a:solidFill>
              </a:rPr>
              <a:t>Ça reste que c’est toujours une protéine quand même</a:t>
            </a:r>
            <a:endParaRPr lang="en-US" altLang="en-US" sz="2000" dirty="0">
              <a:solidFill>
                <a:srgbClr val="666666"/>
              </a:solidFill>
            </a:endParaRPr>
          </a:p>
        </p:txBody>
      </p:sp>
    </p:spTree>
    <p:extLst>
      <p:ext uri="{BB962C8B-B14F-4D97-AF65-F5344CB8AC3E}">
        <p14:creationId xmlns:p14="http://schemas.microsoft.com/office/powerpoint/2010/main" val="336089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535790"/>
            <a:ext cx="9144000" cy="4133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948385"/>
            <a:ext cx="7637472" cy="1311393"/>
          </a:xfrm>
          <a:effectLst>
            <a:outerShdw blurRad="215900" dist="76200" dir="2700000" algn="tl" rotWithShape="0">
              <a:prstClr val="black">
                <a:alpha val="40000"/>
              </a:prstClr>
            </a:outerShdw>
          </a:effectLst>
        </p:spPr>
        <p:txBody>
          <a:bodyPr/>
          <a:lstStyle/>
          <a:p>
            <a:r>
              <a:rPr lang="fr-CA" altLang="en-US" sz="4800" dirty="0"/>
              <a:t>Oui, mais moi, </a:t>
            </a:r>
            <a:br>
              <a:rPr lang="fr-CA" altLang="en-US" sz="4800" dirty="0"/>
            </a:br>
            <a:r>
              <a:rPr lang="fr-CA" altLang="en-US" sz="4800" dirty="0"/>
              <a:t>j’en veux vraiment des </a:t>
            </a:r>
            <a:r>
              <a:rPr lang="fr-CA" altLang="en-US" sz="4800" i="1" dirty="0" err="1"/>
              <a:t>shakes</a:t>
            </a:r>
            <a:r>
              <a:rPr lang="fr-CA" altLang="en-US" sz="4800" dirty="0"/>
              <a:t> de protéines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913325"/>
            <a:ext cx="7946640" cy="3323987"/>
          </a:xfrm>
          <a:prstGeom prst="rect">
            <a:avLst/>
          </a:prstGeom>
          <a:noFill/>
        </p:spPr>
        <p:txBody>
          <a:bodyPr wrap="square" rtlCol="0">
            <a:spAutoFit/>
          </a:bodyPr>
          <a:lstStyle/>
          <a:p>
            <a:pPr>
              <a:lnSpc>
                <a:spcPct val="80000"/>
              </a:lnSpc>
              <a:spcBef>
                <a:spcPts val="1200"/>
              </a:spcBef>
              <a:buClr>
                <a:srgbClr val="881811"/>
              </a:buClr>
            </a:pPr>
            <a:r>
              <a:rPr lang="fr-CA" altLang="en-US" sz="2000" b="1" dirty="0">
                <a:solidFill>
                  <a:srgbClr val="666666"/>
                </a:solidFill>
              </a:rPr>
              <a:t>Alors, quelques conseils :</a:t>
            </a:r>
          </a:p>
          <a:p>
            <a:pPr marL="342900" indent="-342900">
              <a:lnSpc>
                <a:spcPct val="80000"/>
              </a:lnSpc>
              <a:spcBef>
                <a:spcPts val="1200"/>
              </a:spcBef>
              <a:buClr>
                <a:srgbClr val="881811"/>
              </a:buClr>
              <a:buFont typeface="Wingdings" panose="05000000000000000000" pitchFamily="2" charset="2"/>
              <a:buChar char="Ø"/>
            </a:pPr>
            <a:r>
              <a:rPr lang="fr-CA" altLang="en-US" sz="2000" dirty="0">
                <a:solidFill>
                  <a:srgbClr val="666666"/>
                </a:solidFill>
              </a:rPr>
              <a:t>Une boisson de récupération devrait </a:t>
            </a:r>
            <a:r>
              <a:rPr lang="fr-CA" altLang="en-US" sz="2000" b="1" dirty="0">
                <a:solidFill>
                  <a:srgbClr val="666666"/>
                </a:solidFill>
              </a:rPr>
              <a:t>TOUJOURS</a:t>
            </a:r>
            <a:r>
              <a:rPr lang="fr-CA" altLang="en-US" sz="2000" dirty="0">
                <a:solidFill>
                  <a:srgbClr val="666666"/>
                </a:solidFill>
              </a:rPr>
              <a:t> contenir des sucres</a:t>
            </a:r>
          </a:p>
          <a:p>
            <a:pPr>
              <a:lnSpc>
                <a:spcPct val="80000"/>
              </a:lnSpc>
              <a:spcBef>
                <a:spcPts val="1200"/>
              </a:spcBef>
              <a:buClr>
                <a:srgbClr val="881811"/>
              </a:buClr>
            </a:pPr>
            <a:r>
              <a:rPr lang="fr-CA" altLang="en-US" sz="2000" b="1" dirty="0">
                <a:solidFill>
                  <a:srgbClr val="666666"/>
                </a:solidFill>
              </a:rPr>
              <a:t>Pourquoi?</a:t>
            </a:r>
          </a:p>
          <a:p>
            <a:pPr marL="342900" indent="-342900">
              <a:lnSpc>
                <a:spcPct val="80000"/>
              </a:lnSpc>
              <a:spcBef>
                <a:spcPts val="1200"/>
              </a:spcBef>
              <a:buClr>
                <a:srgbClr val="881811"/>
              </a:buClr>
              <a:buFont typeface="Wingdings" panose="05000000000000000000" pitchFamily="2" charset="2"/>
              <a:buChar char="Ø"/>
            </a:pPr>
            <a:r>
              <a:rPr lang="fr-CA" altLang="en-US" sz="2000" dirty="0">
                <a:solidFill>
                  <a:srgbClr val="666666"/>
                </a:solidFill>
              </a:rPr>
              <a:t>Parce que le sucre entraîne une élévation de l’</a:t>
            </a:r>
            <a:r>
              <a:rPr lang="fr-CA" altLang="en-US" sz="2000" b="1" dirty="0">
                <a:solidFill>
                  <a:srgbClr val="881811"/>
                </a:solidFill>
              </a:rPr>
              <a:t>insuline</a:t>
            </a:r>
            <a:r>
              <a:rPr lang="fr-CA" altLang="en-US" sz="2000" dirty="0">
                <a:solidFill>
                  <a:srgbClr val="666666"/>
                </a:solidFill>
              </a:rPr>
              <a:t> dans le sang</a:t>
            </a:r>
          </a:p>
          <a:p>
            <a:pPr marL="342900" indent="-342900">
              <a:lnSpc>
                <a:spcPct val="80000"/>
              </a:lnSpc>
              <a:spcBef>
                <a:spcPts val="1200"/>
              </a:spcBef>
              <a:buClr>
                <a:srgbClr val="881811"/>
              </a:buClr>
              <a:buFont typeface="Wingdings" panose="05000000000000000000" pitchFamily="2" charset="2"/>
              <a:buChar char="Ø"/>
            </a:pPr>
            <a:r>
              <a:rPr lang="fr-CA" altLang="en-US" sz="2000" dirty="0">
                <a:solidFill>
                  <a:srgbClr val="666666"/>
                </a:solidFill>
              </a:rPr>
              <a:t>C’est une hormone qui est </a:t>
            </a:r>
            <a:r>
              <a:rPr lang="fr-CA" altLang="en-US" sz="2000" u="sng" dirty="0">
                <a:solidFill>
                  <a:srgbClr val="666666"/>
                </a:solidFill>
              </a:rPr>
              <a:t>nécessaire à la construction </a:t>
            </a:r>
            <a:r>
              <a:rPr lang="fr-CA" altLang="en-US" sz="2000" dirty="0">
                <a:solidFill>
                  <a:srgbClr val="666666"/>
                </a:solidFill>
              </a:rPr>
              <a:t>du tissu musculaire</a:t>
            </a:r>
          </a:p>
          <a:p>
            <a:pPr marL="342900" indent="-342900">
              <a:lnSpc>
                <a:spcPct val="80000"/>
              </a:lnSpc>
              <a:spcBef>
                <a:spcPts val="1200"/>
              </a:spcBef>
              <a:buClr>
                <a:srgbClr val="881811"/>
              </a:buClr>
              <a:buFont typeface="Wingdings" panose="05000000000000000000" pitchFamily="2" charset="2"/>
              <a:buChar char="Ø"/>
            </a:pPr>
            <a:r>
              <a:rPr lang="fr-CA" altLang="en-US" sz="2000" dirty="0">
                <a:solidFill>
                  <a:srgbClr val="666666"/>
                </a:solidFill>
              </a:rPr>
              <a:t>S’il n’y a pas de sucre dans le </a:t>
            </a:r>
            <a:r>
              <a:rPr lang="fr-CA" altLang="en-US" sz="2000" i="1" dirty="0" err="1">
                <a:solidFill>
                  <a:srgbClr val="666666"/>
                </a:solidFill>
              </a:rPr>
              <a:t>shake</a:t>
            </a:r>
            <a:r>
              <a:rPr lang="fr-CA" altLang="en-US" sz="2000" dirty="0">
                <a:solidFill>
                  <a:srgbClr val="666666"/>
                </a:solidFill>
              </a:rPr>
              <a:t>, les protéines auront moins d’effets</a:t>
            </a:r>
          </a:p>
        </p:txBody>
      </p:sp>
    </p:spTree>
    <p:extLst>
      <p:ext uri="{BB962C8B-B14F-4D97-AF65-F5344CB8AC3E}">
        <p14:creationId xmlns:p14="http://schemas.microsoft.com/office/powerpoint/2010/main" val="117367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484785"/>
            <a:ext cx="9144000"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0"/>
            <a:ext cx="7637472" cy="1311393"/>
          </a:xfrm>
          <a:effectLst>
            <a:outerShdw blurRad="215900" dist="76200" dir="2700000" algn="tl" rotWithShape="0">
              <a:prstClr val="black">
                <a:alpha val="40000"/>
              </a:prstClr>
            </a:outerShdw>
          </a:effectLst>
        </p:spPr>
        <p:txBody>
          <a:bodyPr/>
          <a:lstStyle/>
          <a:p>
            <a:r>
              <a:rPr lang="fr-CA" altLang="en-US" sz="4800" dirty="0"/>
              <a:t>Autres conseils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1930768"/>
            <a:ext cx="7946640" cy="2708434"/>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Dans les </a:t>
            </a:r>
            <a:r>
              <a:rPr lang="fr-CA" altLang="en-US" sz="2000" b="1" dirty="0">
                <a:solidFill>
                  <a:srgbClr val="881811"/>
                </a:solidFill>
              </a:rPr>
              <a:t>2 heures avant </a:t>
            </a:r>
            <a:r>
              <a:rPr lang="fr-CA" altLang="en-US" sz="2000" dirty="0">
                <a:solidFill>
                  <a:srgbClr val="666666"/>
                </a:solidFill>
              </a:rPr>
              <a:t>le sport et </a:t>
            </a:r>
            <a:r>
              <a:rPr lang="fr-CA" altLang="en-US" sz="2000" b="1" dirty="0">
                <a:solidFill>
                  <a:srgbClr val="881811"/>
                </a:solidFill>
              </a:rPr>
              <a:t>pendant</a:t>
            </a:r>
            <a:r>
              <a:rPr lang="fr-CA" altLang="en-US" sz="2000" dirty="0">
                <a:solidFill>
                  <a:srgbClr val="666666"/>
                </a:solidFill>
              </a:rPr>
              <a:t> les activités sportives, les </a:t>
            </a:r>
            <a:r>
              <a:rPr lang="fr-CA" altLang="en-US" sz="2000" u="sng" dirty="0">
                <a:solidFill>
                  <a:srgbClr val="666666"/>
                </a:solidFill>
              </a:rPr>
              <a:t>protéines ne servent à rien</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Mais, elles peuvent aider à la récupération si elles sont prises dans les </a:t>
            </a:r>
            <a:r>
              <a:rPr lang="fr-CA" altLang="en-US" sz="2000" b="1" dirty="0">
                <a:solidFill>
                  <a:srgbClr val="881811"/>
                </a:solidFill>
              </a:rPr>
              <a:t>30 minutes après </a:t>
            </a:r>
            <a:r>
              <a:rPr lang="fr-CA" altLang="en-US" sz="2000" dirty="0">
                <a:solidFill>
                  <a:srgbClr val="666666"/>
                </a:solidFill>
              </a:rPr>
              <a:t>l’activité physique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Plus les protéines sont prises rapidement après un sport et plus elles seront profitables</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Normalement, 7 g de protéines est amplement suffisant </a:t>
            </a:r>
          </a:p>
        </p:txBody>
      </p:sp>
    </p:spTree>
    <p:extLst>
      <p:ext uri="{BB962C8B-B14F-4D97-AF65-F5344CB8AC3E}">
        <p14:creationId xmlns:p14="http://schemas.microsoft.com/office/powerpoint/2010/main" val="199215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745432"/>
            <a:ext cx="9144000" cy="5112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8"/>
            <a:ext cx="8069520" cy="1311393"/>
          </a:xfrm>
          <a:effectLst>
            <a:outerShdw blurRad="215900" dist="76200" dir="2700000" algn="tl" rotWithShape="0">
              <a:prstClr val="black">
                <a:alpha val="40000"/>
              </a:prstClr>
            </a:outerShdw>
          </a:effectLst>
        </p:spPr>
        <p:txBody>
          <a:bodyPr/>
          <a:lstStyle/>
          <a:p>
            <a:r>
              <a:rPr lang="fr-CA" altLang="en-US" sz="4800" dirty="0"/>
              <a:t>Et les barres protéinées?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1988840"/>
            <a:ext cx="7370576" cy="4770537"/>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dirty="0">
                <a:solidFill>
                  <a:srgbClr val="666666"/>
                </a:solidFill>
              </a:rPr>
              <a:t>Aucune barre n’est parfaite pour tout le monde et dans chaque situation</a:t>
            </a:r>
          </a:p>
          <a:p>
            <a:pPr marL="342900" indent="-342900">
              <a:spcBef>
                <a:spcPts val="1200"/>
              </a:spcBef>
              <a:buClr>
                <a:srgbClr val="881811"/>
              </a:buClr>
              <a:buFont typeface="Wingdings" panose="05000000000000000000" pitchFamily="2" charset="2"/>
              <a:buChar char="Ø"/>
            </a:pPr>
            <a:r>
              <a:rPr lang="fr-CA" altLang="en-US" dirty="0">
                <a:solidFill>
                  <a:srgbClr val="666666"/>
                </a:solidFill>
              </a:rPr>
              <a:t>Il faut savoir choisir sa barre selon ses besoins</a:t>
            </a:r>
          </a:p>
          <a:p>
            <a:pPr>
              <a:spcBef>
                <a:spcPts val="1200"/>
              </a:spcBef>
              <a:buClr>
                <a:srgbClr val="881811"/>
              </a:buClr>
            </a:pPr>
            <a:r>
              <a:rPr lang="fr-CA" altLang="en-US" i="1" dirty="0">
                <a:solidFill>
                  <a:srgbClr val="666666"/>
                </a:solidFill>
              </a:rPr>
              <a:t>Par exemple :</a:t>
            </a:r>
          </a:p>
          <a:p>
            <a:pPr>
              <a:spcBef>
                <a:spcPts val="1200"/>
              </a:spcBef>
              <a:buClr>
                <a:srgbClr val="881811"/>
              </a:buClr>
            </a:pPr>
            <a:r>
              <a:rPr lang="fr-CA" altLang="en-US" sz="2000" b="1" dirty="0">
                <a:solidFill>
                  <a:srgbClr val="881811"/>
                </a:solidFill>
              </a:rPr>
              <a:t>Barres pour l’exercice d’endurance</a:t>
            </a:r>
          </a:p>
          <a:p>
            <a:pPr marL="342900" indent="-342900">
              <a:buClr>
                <a:schemeClr val="tx1">
                  <a:lumMod val="65000"/>
                  <a:lumOff val="35000"/>
                </a:schemeClr>
              </a:buClr>
              <a:buFont typeface="Wingdings" panose="05000000000000000000" pitchFamily="2" charset="2"/>
              <a:buChar char="Ø"/>
            </a:pPr>
            <a:r>
              <a:rPr lang="fr-CA" altLang="en-US" dirty="0">
                <a:solidFill>
                  <a:srgbClr val="666666"/>
                </a:solidFill>
              </a:rPr>
              <a:t>(avant et pendant un exercice prolongé)</a:t>
            </a:r>
          </a:p>
          <a:p>
            <a:pPr marL="342900" indent="-342900">
              <a:buClr>
                <a:schemeClr val="tx1">
                  <a:lumMod val="65000"/>
                  <a:lumOff val="35000"/>
                </a:schemeClr>
              </a:buClr>
              <a:buFont typeface="Wingdings" panose="05000000000000000000" pitchFamily="2" charset="2"/>
              <a:buChar char="Ø"/>
            </a:pPr>
            <a:r>
              <a:rPr lang="fr-CA" altLang="en-US" b="1" dirty="0">
                <a:solidFill>
                  <a:srgbClr val="666666"/>
                </a:solidFill>
              </a:rPr>
              <a:t>Teneur plus élevée en glucides </a:t>
            </a:r>
            <a:r>
              <a:rPr lang="fr-CA" altLang="en-US" dirty="0">
                <a:solidFill>
                  <a:srgbClr val="666666"/>
                </a:solidFill>
              </a:rPr>
              <a:t>(parce que vous avez besoin d’énergie!)</a:t>
            </a:r>
          </a:p>
          <a:p>
            <a:pPr marL="342900" indent="-342900">
              <a:buClr>
                <a:schemeClr val="tx1">
                  <a:lumMod val="65000"/>
                  <a:lumOff val="35000"/>
                </a:schemeClr>
              </a:buClr>
              <a:buFont typeface="Wingdings" panose="05000000000000000000" pitchFamily="2" charset="2"/>
              <a:buChar char="Ø"/>
            </a:pPr>
            <a:r>
              <a:rPr lang="fr-CA" altLang="en-US" b="1" dirty="0">
                <a:solidFill>
                  <a:srgbClr val="666666"/>
                </a:solidFill>
              </a:rPr>
              <a:t>Faible teneur en protéines, matières grasses et fibres </a:t>
            </a:r>
            <a:r>
              <a:rPr lang="fr-CA" altLang="en-US" dirty="0">
                <a:solidFill>
                  <a:srgbClr val="666666"/>
                </a:solidFill>
              </a:rPr>
              <a:t>soit &lt; 4 g (c’est pas le temps de digérer!)</a:t>
            </a:r>
          </a:p>
          <a:p>
            <a:pPr>
              <a:spcBef>
                <a:spcPts val="1200"/>
              </a:spcBef>
              <a:buClr>
                <a:srgbClr val="881811"/>
              </a:buClr>
            </a:pPr>
            <a:r>
              <a:rPr lang="fr-CA" altLang="en-US" sz="2000" b="1" dirty="0">
                <a:solidFill>
                  <a:srgbClr val="881811"/>
                </a:solidFill>
              </a:rPr>
              <a:t>Barres à prendre après un exercice d’endurance</a:t>
            </a:r>
          </a:p>
          <a:p>
            <a:pPr marL="342900" indent="-342900">
              <a:buClr>
                <a:srgbClr val="881811"/>
              </a:buClr>
              <a:buFont typeface="Wingdings" panose="05000000000000000000" pitchFamily="2" charset="2"/>
              <a:buChar char="Ø"/>
            </a:pPr>
            <a:r>
              <a:rPr lang="fr-CA" altLang="en-US" dirty="0">
                <a:solidFill>
                  <a:srgbClr val="666666"/>
                </a:solidFill>
              </a:rPr>
              <a:t>Glucides &gt; 40 g</a:t>
            </a:r>
          </a:p>
          <a:p>
            <a:pPr marL="342900" indent="-342900">
              <a:buClr>
                <a:srgbClr val="881811"/>
              </a:buClr>
              <a:buFont typeface="Wingdings" panose="05000000000000000000" pitchFamily="2" charset="2"/>
              <a:buChar char="Ø"/>
            </a:pPr>
            <a:r>
              <a:rPr lang="fr-CA" altLang="en-US" dirty="0">
                <a:solidFill>
                  <a:srgbClr val="666666"/>
                </a:solidFill>
              </a:rPr>
              <a:t>Protéines 10 à 30 g</a:t>
            </a:r>
          </a:p>
          <a:p>
            <a:pPr marL="342900" indent="-342900">
              <a:buClr>
                <a:srgbClr val="881811"/>
              </a:buClr>
              <a:buFont typeface="Wingdings" panose="05000000000000000000" pitchFamily="2" charset="2"/>
              <a:buChar char="Ø"/>
            </a:pPr>
            <a:r>
              <a:rPr lang="fr-CA" altLang="en-US" dirty="0">
                <a:solidFill>
                  <a:srgbClr val="666666"/>
                </a:solidFill>
              </a:rPr>
              <a:t>Matières grasses &lt; 5 g</a:t>
            </a:r>
          </a:p>
        </p:txBody>
      </p:sp>
      <p:pic>
        <p:nvPicPr>
          <p:cNvPr id="5" name="Image 4">
            <a:extLst>
              <a:ext uri="{FF2B5EF4-FFF2-40B4-BE49-F238E27FC236}">
                <a16:creationId xmlns:a16="http://schemas.microsoft.com/office/drawing/2014/main" id="{E76E7D43-5C31-4227-965E-68C65ABC847F}"/>
              </a:ext>
            </a:extLst>
          </p:cNvPr>
          <p:cNvPicPr>
            <a:picLocks noChangeAspect="1"/>
          </p:cNvPicPr>
          <p:nvPr>
            <p:custDataLst>
              <p:tags r:id="rId2"/>
            </p:custDataLst>
          </p:nvPr>
        </p:nvPicPr>
        <p:blipFill>
          <a:blip r:embed="rId5"/>
          <a:stretch>
            <a:fillRect/>
          </a:stretch>
        </p:blipFill>
        <p:spPr>
          <a:xfrm>
            <a:off x="6300192" y="2564904"/>
            <a:ext cx="2495550" cy="1409700"/>
          </a:xfrm>
          <a:prstGeom prst="rect">
            <a:avLst/>
          </a:prstGeom>
        </p:spPr>
      </p:pic>
    </p:spTree>
    <p:extLst>
      <p:ext uri="{BB962C8B-B14F-4D97-AF65-F5344CB8AC3E}">
        <p14:creationId xmlns:p14="http://schemas.microsoft.com/office/powerpoint/2010/main" val="40752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745432"/>
            <a:ext cx="9144000" cy="413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8"/>
            <a:ext cx="8069520" cy="1311393"/>
          </a:xfrm>
          <a:effectLst>
            <a:outerShdw blurRad="215900" dist="76200" dir="2700000" algn="tl" rotWithShape="0">
              <a:prstClr val="black">
                <a:alpha val="40000"/>
              </a:prstClr>
            </a:outerShdw>
          </a:effectLst>
        </p:spPr>
        <p:txBody>
          <a:bodyPr/>
          <a:lstStyle/>
          <a:p>
            <a:r>
              <a:rPr lang="fr-CA" altLang="en-US" sz="4800" dirty="0"/>
              <a:t>Bénéfices des </a:t>
            </a:r>
            <a:br>
              <a:rPr lang="fr-CA" altLang="en-US" sz="4800" dirty="0"/>
            </a:br>
            <a:r>
              <a:rPr lang="fr-CA" altLang="en-US" sz="4800" dirty="0"/>
              <a:t>suppléments protéinés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152015"/>
            <a:ext cx="7946640" cy="3293209"/>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Leur côté pratique !</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Préparation facile et rapide </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Idéal après un entraînement surtout pour ceux qui n’ont vraiment pas faim</a:t>
            </a:r>
          </a:p>
          <a:p>
            <a:pPr marL="358775" lvl="1">
              <a:spcBef>
                <a:spcPts val="1200"/>
              </a:spcBef>
              <a:buClr>
                <a:srgbClr val="881811"/>
              </a:buClr>
            </a:pPr>
            <a:r>
              <a:rPr lang="fr-CA" altLang="en-US" b="1" i="1" dirty="0">
                <a:solidFill>
                  <a:srgbClr val="881811"/>
                </a:solidFill>
              </a:rPr>
              <a:t>N’oubliez pas qu’il faut prendre des protéines dans les 30 minutes !</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Peut rendre service si tu manques de temps pour te préparer à manger</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C’est honnêtement plus pratique que de se traîner un steak !</a:t>
            </a:r>
          </a:p>
        </p:txBody>
      </p:sp>
    </p:spTree>
    <p:extLst>
      <p:ext uri="{BB962C8B-B14F-4D97-AF65-F5344CB8AC3E}">
        <p14:creationId xmlns:p14="http://schemas.microsoft.com/office/powerpoint/2010/main" val="34646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745432"/>
            <a:ext cx="9144000" cy="413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8"/>
            <a:ext cx="8069520" cy="1311393"/>
          </a:xfrm>
          <a:effectLst>
            <a:outerShdw blurRad="215900" dist="76200" dir="2700000" algn="tl" rotWithShape="0">
              <a:prstClr val="black">
                <a:alpha val="40000"/>
              </a:prstClr>
            </a:outerShdw>
          </a:effectLst>
        </p:spPr>
        <p:txBody>
          <a:bodyPr/>
          <a:lstStyle/>
          <a:p>
            <a:r>
              <a:rPr lang="fr-CA" altLang="en-US" sz="4800" dirty="0"/>
              <a:t>Les côtés obscurs des suppléments protéinés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152015"/>
            <a:ext cx="7298568" cy="3170099"/>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Ça coûte vraiment cher pour rien !</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Attention aux allergies et intolérances au lactose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Problèmes digestifs: flatulences, diarrhée </a:t>
            </a:r>
            <a:br>
              <a:rPr lang="fr-CA" altLang="en-US" sz="2000" dirty="0">
                <a:solidFill>
                  <a:srgbClr val="666666"/>
                </a:solidFill>
              </a:rPr>
            </a:br>
            <a:r>
              <a:rPr lang="fr-CA" altLang="en-US" sz="2000" dirty="0">
                <a:solidFill>
                  <a:srgbClr val="666666"/>
                </a:solidFill>
              </a:rPr>
              <a:t>(mais plus en lien avec l’intolérance au lactose)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Fait engraisser si t’en prends trop</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Il manque des nutriments essentiels, donc il est important que la prise </a:t>
            </a:r>
            <a:r>
              <a:rPr lang="fr-CA" altLang="en-US" sz="2000" b="1" dirty="0">
                <a:solidFill>
                  <a:srgbClr val="00B050"/>
                </a:solidFill>
              </a:rPr>
              <a:t>soit en complément </a:t>
            </a:r>
            <a:r>
              <a:rPr lang="fr-CA" altLang="en-US" sz="2000" dirty="0">
                <a:solidFill>
                  <a:srgbClr val="666666"/>
                </a:solidFill>
              </a:rPr>
              <a:t>(ajout) à l’alimentation, et </a:t>
            </a:r>
            <a:r>
              <a:rPr lang="fr-CA" altLang="en-US" sz="2000" b="1" dirty="0">
                <a:solidFill>
                  <a:srgbClr val="FF0000"/>
                </a:solidFill>
              </a:rPr>
              <a:t>non pour remplacer tes repas </a:t>
            </a:r>
            <a:r>
              <a:rPr lang="fr-CA" altLang="en-US" sz="2000" dirty="0">
                <a:solidFill>
                  <a:srgbClr val="666666"/>
                </a:solidFill>
              </a:rPr>
              <a:t>!</a:t>
            </a:r>
          </a:p>
        </p:txBody>
      </p:sp>
    </p:spTree>
    <p:extLst>
      <p:ext uri="{BB962C8B-B14F-4D97-AF65-F5344CB8AC3E}">
        <p14:creationId xmlns:p14="http://schemas.microsoft.com/office/powerpoint/2010/main" val="300021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925504" cy="1311393"/>
          </a:xfrm>
          <a:effectLst>
            <a:outerShdw blurRad="215900" dist="76200" dir="2700000" algn="tl" rotWithShape="0">
              <a:prstClr val="black">
                <a:alpha val="40000"/>
              </a:prstClr>
            </a:outerShdw>
          </a:effectLst>
        </p:spPr>
        <p:txBody>
          <a:bodyPr/>
          <a:lstStyle/>
          <a:p>
            <a:r>
              <a:rPr lang="fr-CA" sz="4800" dirty="0"/>
              <a:t>Partie pratique</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730616" cy="1785104"/>
          </a:xfrm>
          <a:prstGeom prst="rect">
            <a:avLst/>
          </a:prstGeom>
          <a:noFill/>
        </p:spPr>
        <p:txBody>
          <a:bodyPr wrap="square" rtlCol="0">
            <a:spAutoFit/>
          </a:bodyPr>
          <a:lstStyle/>
          <a:p>
            <a:pPr marL="88900" lvl="0" algn="ctr" rtl="0">
              <a:lnSpc>
                <a:spcPct val="100000"/>
              </a:lnSpc>
              <a:spcBef>
                <a:spcPts val="600"/>
              </a:spcBef>
              <a:spcAft>
                <a:spcPts val="600"/>
              </a:spcAft>
              <a:buClr>
                <a:srgbClr val="666666"/>
              </a:buClr>
              <a:buSzPct val="100000"/>
            </a:pPr>
            <a:r>
              <a:rPr lang="fr-FR" sz="2000" dirty="0">
                <a:solidFill>
                  <a:srgbClr val="666666"/>
                </a:solidFill>
                <a:ea typeface="PT Sans Narrow"/>
                <a:cs typeface="PT Sans Narrow"/>
                <a:sym typeface="PT Sans Narrow"/>
              </a:rPr>
              <a:t>Passons à l’action!</a:t>
            </a:r>
          </a:p>
          <a:p>
            <a:pPr marL="88900" lvl="0" algn="ctr" rtl="0">
              <a:lnSpc>
                <a:spcPct val="100000"/>
              </a:lnSpc>
              <a:spcBef>
                <a:spcPts val="600"/>
              </a:spcBef>
              <a:spcAft>
                <a:spcPts val="600"/>
              </a:spcAft>
              <a:buClr>
                <a:srgbClr val="666666"/>
              </a:buClr>
              <a:buSzPct val="100000"/>
            </a:pPr>
            <a:endParaRPr lang="fr-FR" sz="2000" dirty="0">
              <a:solidFill>
                <a:srgbClr val="666666"/>
              </a:solidFill>
              <a:ea typeface="PT Sans Narrow"/>
              <a:cs typeface="PT Sans Narrow"/>
              <a:sym typeface="PT Sans Narrow"/>
            </a:endParaRPr>
          </a:p>
          <a:p>
            <a:pPr marL="88900" lvl="0" algn="ctr" rtl="0">
              <a:lnSpc>
                <a:spcPct val="100000"/>
              </a:lnSpc>
              <a:spcBef>
                <a:spcPts val="600"/>
              </a:spcBef>
              <a:spcAft>
                <a:spcPts val="600"/>
              </a:spcAft>
              <a:buClr>
                <a:srgbClr val="666666"/>
              </a:buClr>
              <a:buSzPct val="100000"/>
            </a:pPr>
            <a:endParaRPr lang="fr-FR" sz="2000" dirty="0">
              <a:solidFill>
                <a:srgbClr val="666666"/>
              </a:solidFill>
              <a:ea typeface="PT Sans Narrow"/>
              <a:cs typeface="PT Sans Narrow"/>
              <a:sym typeface="PT Sans Narrow"/>
            </a:endParaRPr>
          </a:p>
          <a:p>
            <a:pPr marL="88900" lvl="0" algn="ctr" rtl="0">
              <a:lnSpc>
                <a:spcPct val="100000"/>
              </a:lnSpc>
              <a:spcBef>
                <a:spcPts val="600"/>
              </a:spcBef>
              <a:spcAft>
                <a:spcPts val="600"/>
              </a:spcAft>
              <a:buClr>
                <a:srgbClr val="666666"/>
              </a:buClr>
              <a:buSzPct val="100000"/>
            </a:pPr>
            <a:r>
              <a:rPr lang="fr-FR" sz="2000" dirty="0">
                <a:solidFill>
                  <a:srgbClr val="666666"/>
                </a:solidFill>
                <a:ea typeface="PT Sans Narrow"/>
                <a:cs typeface="PT Sans Narrow"/>
                <a:sym typeface="PT Sans Narrow"/>
              </a:rPr>
              <a:t>Confection de barres protéinée maison</a:t>
            </a:r>
            <a:endParaRPr lang="fr-CA" sz="2000" dirty="0">
              <a:solidFill>
                <a:srgbClr val="666666"/>
              </a:solidFill>
              <a:ea typeface="PT Sans Narrow"/>
              <a:cs typeface="PT Sans Narrow"/>
              <a:sym typeface="PT Sans Narrow"/>
            </a:endParaRPr>
          </a:p>
        </p:txBody>
      </p:sp>
    </p:spTree>
    <p:extLst>
      <p:ext uri="{BB962C8B-B14F-4D97-AF65-F5344CB8AC3E}">
        <p14:creationId xmlns:p14="http://schemas.microsoft.com/office/powerpoint/2010/main" val="59846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E277AA-5625-49AB-B936-8E01A70F510B}"/>
              </a:ext>
            </a:extLst>
          </p:cNvPr>
          <p:cNvSpPr/>
          <p:nvPr/>
        </p:nvSpPr>
        <p:spPr>
          <a:xfrm>
            <a:off x="-17190" y="0"/>
            <a:ext cx="91611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Espace réservé du contenu 3">
            <a:extLst>
              <a:ext uri="{FF2B5EF4-FFF2-40B4-BE49-F238E27FC236}">
                <a16:creationId xmlns:a16="http://schemas.microsoft.com/office/drawing/2014/main" id="{2614D53E-FD50-421F-981A-021C145B8248}"/>
              </a:ext>
            </a:extLst>
          </p:cNvPr>
          <p:cNvPicPr>
            <a:picLocks noGrp="1" noChangeAspect="1"/>
          </p:cNvPicPr>
          <p:nvPr>
            <p:ph idx="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764704"/>
            <a:ext cx="9153597" cy="6105988"/>
          </a:xfrm>
        </p:spPr>
      </p:pic>
      <p:sp>
        <p:nvSpPr>
          <p:cNvPr id="5" name="Rectangle 4">
            <a:extLst>
              <a:ext uri="{FF2B5EF4-FFF2-40B4-BE49-F238E27FC236}">
                <a16:creationId xmlns:a16="http://schemas.microsoft.com/office/drawing/2014/main" id="{8FA3E3ED-9317-4876-8FED-2DE22E0A36DD}"/>
              </a:ext>
            </a:extLst>
          </p:cNvPr>
          <p:cNvSpPr/>
          <p:nvPr/>
        </p:nvSpPr>
        <p:spPr>
          <a:xfrm>
            <a:off x="-17190" y="548680"/>
            <a:ext cx="6101358" cy="1368152"/>
          </a:xfrm>
          <a:prstGeom prst="rect">
            <a:avLst/>
          </a:prstGeom>
          <a:solidFill>
            <a:srgbClr val="8818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2"/>
            </p:custDataLst>
          </p:nvPr>
        </p:nvSpPr>
        <p:spPr>
          <a:xfrm>
            <a:off x="107504" y="908720"/>
            <a:ext cx="8550254" cy="864096"/>
          </a:xfrm>
        </p:spPr>
        <p:txBody>
          <a:bodyPr>
            <a:normAutofit fontScale="90000"/>
          </a:bodyPr>
          <a:lstStyle/>
          <a:p>
            <a:r>
              <a:rPr lang="fr-CA" sz="4000" b="1" dirty="0" err="1">
                <a:solidFill>
                  <a:schemeClr val="bg1"/>
                </a:solidFill>
                <a:effectLst>
                  <a:outerShdw blurRad="254000" dist="165100" dir="2700000" algn="tl">
                    <a:srgbClr val="000000">
                      <a:alpha val="43137"/>
                    </a:srgbClr>
                  </a:outerShdw>
                </a:effectLst>
                <a:ea typeface="PT Sans Narrow"/>
                <a:cs typeface="PT Sans Narrow"/>
                <a:sym typeface="PT Sans Narrow"/>
              </a:rPr>
              <a:t>Gainers</a:t>
            </a:r>
            <a:r>
              <a:rPr lang="fr-CA" sz="4000" b="1" dirty="0">
                <a:solidFill>
                  <a:schemeClr val="bg1"/>
                </a:solidFill>
                <a:effectLst>
                  <a:outerShdw blurRad="254000" dist="165100" dir="2700000" algn="tl">
                    <a:srgbClr val="000000">
                      <a:alpha val="43137"/>
                    </a:srgbClr>
                  </a:outerShdw>
                </a:effectLst>
                <a:ea typeface="PT Sans Narrow"/>
                <a:cs typeface="PT Sans Narrow"/>
                <a:sym typeface="PT Sans Narrow"/>
              </a:rPr>
              <a:t> </a:t>
            </a:r>
            <a:br>
              <a:rPr lang="fr-CA" sz="4000" b="1" dirty="0">
                <a:solidFill>
                  <a:schemeClr val="bg1"/>
                </a:solidFill>
                <a:effectLst>
                  <a:outerShdw blurRad="254000" dist="165100" dir="2700000" algn="tl">
                    <a:srgbClr val="000000">
                      <a:alpha val="43137"/>
                    </a:srgbClr>
                  </a:outerShdw>
                </a:effectLst>
                <a:ea typeface="PT Sans Narrow"/>
                <a:cs typeface="PT Sans Narrow"/>
                <a:sym typeface="PT Sans Narrow"/>
              </a:rPr>
            </a:br>
            <a:r>
              <a:rPr lang="fr-CA" sz="4000" b="1" dirty="0">
                <a:solidFill>
                  <a:schemeClr val="bg1"/>
                </a:solidFill>
                <a:effectLst>
                  <a:outerShdw blurRad="254000" dist="165100" dir="2700000" algn="tl">
                    <a:srgbClr val="000000">
                      <a:alpha val="43137"/>
                    </a:srgbClr>
                  </a:outerShdw>
                </a:effectLst>
                <a:ea typeface="PT Sans Narrow"/>
                <a:cs typeface="PT Sans Narrow"/>
                <a:sym typeface="PT Sans Narrow"/>
              </a:rPr>
              <a:t>(donneurs de masse)</a:t>
            </a:r>
            <a:endParaRPr lang="fr-CA" sz="4000" dirty="0">
              <a:solidFill>
                <a:schemeClr val="bg1"/>
              </a:solidFill>
              <a:effectLst>
                <a:outerShdw blurRad="254000" dist="165100" dir="2700000" algn="tl">
                  <a:srgbClr val="000000">
                    <a:alpha val="43137"/>
                  </a:srgbClr>
                </a:outerShdw>
              </a:effectLst>
              <a:latin typeface="+mn-lt"/>
              <a:ea typeface="PT Sans Narrow"/>
              <a:cs typeface="PT Sans Narrow"/>
              <a:sym typeface="PT Sans Narrow"/>
            </a:endParaRPr>
          </a:p>
        </p:txBody>
      </p:sp>
    </p:spTree>
    <p:extLst>
      <p:ext uri="{BB962C8B-B14F-4D97-AF65-F5344CB8AC3E}">
        <p14:creationId xmlns:p14="http://schemas.microsoft.com/office/powerpoint/2010/main" val="284698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273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Objectifs </a:t>
            </a:r>
            <a:r>
              <a:rPr lang="fr-CA" sz="2800" b="1" dirty="0">
                <a:latin typeface="+mn-lt"/>
              </a:rPr>
              <a:t>(suite)</a:t>
            </a:r>
            <a:endParaRPr lang="fr-CA" sz="2800" b="1" dirty="0">
              <a:solidFill>
                <a:schemeClr val="bg1"/>
              </a:solidFill>
              <a:latin typeface="+mn-lt"/>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514592" cy="1938992"/>
          </a:xfrm>
          <a:prstGeom prst="rect">
            <a:avLst/>
          </a:prstGeom>
          <a:noFill/>
        </p:spPr>
        <p:txBody>
          <a:bodyPr wrap="square" rtlCol="0">
            <a:spAutoFit/>
          </a:bodyPr>
          <a:lstStyle/>
          <a:p>
            <a:pPr marL="457200" lvl="0" indent="-368300" rtl="0">
              <a:lnSpc>
                <a:spcPct val="100000"/>
              </a:lnSpc>
              <a:spcBef>
                <a:spcPts val="600"/>
              </a:spcBef>
              <a:spcAft>
                <a:spcPts val="600"/>
              </a:spcAft>
              <a:buClr>
                <a:srgbClr val="666666"/>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Explorer quelques généralités sur la créatine</a:t>
            </a:r>
          </a:p>
          <a:p>
            <a:pPr marL="457200" lvl="0" indent="-368300" rtl="0">
              <a:lnSpc>
                <a:spcPct val="100000"/>
              </a:lnSpc>
              <a:spcBef>
                <a:spcPts val="600"/>
              </a:spcBef>
              <a:spcAft>
                <a:spcPts val="600"/>
              </a:spcAft>
              <a:buClr>
                <a:srgbClr val="666666"/>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Démystifier et nommer quelques conséquences de l’utilisation de stéroïdes anabolisants</a:t>
            </a:r>
          </a:p>
          <a:p>
            <a:pPr marL="457200" lvl="0" indent="-368300" rtl="0">
              <a:lnSpc>
                <a:spcPct val="100000"/>
              </a:lnSpc>
              <a:spcBef>
                <a:spcPts val="600"/>
              </a:spcBef>
              <a:spcAft>
                <a:spcPts val="600"/>
              </a:spcAft>
              <a:buClr>
                <a:srgbClr val="666666"/>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Être capable de se faire une opinion personnelle sur les suppléments sportifs</a:t>
            </a:r>
          </a:p>
        </p:txBody>
      </p:sp>
    </p:spTree>
    <p:extLst>
      <p:ext uri="{BB962C8B-B14F-4D97-AF65-F5344CB8AC3E}">
        <p14:creationId xmlns:p14="http://schemas.microsoft.com/office/powerpoint/2010/main" val="274055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745432"/>
            <a:ext cx="9144000" cy="5112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8"/>
            <a:ext cx="8069520" cy="1311393"/>
          </a:xfrm>
          <a:effectLst>
            <a:outerShdw blurRad="215900" dist="76200" dir="2700000" algn="tl" rotWithShape="0">
              <a:prstClr val="black">
                <a:alpha val="40000"/>
              </a:prstClr>
            </a:outerShdw>
          </a:effectLst>
        </p:spPr>
        <p:txBody>
          <a:bodyPr/>
          <a:lstStyle/>
          <a:p>
            <a:r>
              <a:rPr lang="fr-CA" altLang="en-US" sz="3800" dirty="0" err="1"/>
              <a:t>Gainers</a:t>
            </a:r>
            <a:r>
              <a:rPr lang="fr-CA" altLang="en-US" sz="3800" dirty="0"/>
              <a:t> (donneurs de masse)</a:t>
            </a:r>
            <a:br>
              <a:rPr lang="fr-CA" altLang="en-US" dirty="0"/>
            </a:br>
            <a:r>
              <a:rPr lang="fr-CA" altLang="en-US" sz="2800" dirty="0">
                <a:latin typeface="+mn-lt"/>
              </a:rPr>
              <a:t>Bon ou mauvais ?</a:t>
            </a:r>
            <a:endParaRPr lang="fr-CA" sz="2800" dirty="0">
              <a:solidFill>
                <a:schemeClr val="bg1"/>
              </a:solidFill>
              <a:latin typeface="+mn-lt"/>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152015"/>
            <a:ext cx="7298568" cy="4247317"/>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Mélange de glucides (surtout) et de protéines</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La </a:t>
            </a:r>
            <a:r>
              <a:rPr lang="fr-CA" altLang="en-US" sz="2000" u="sng" dirty="0">
                <a:solidFill>
                  <a:srgbClr val="666666"/>
                </a:solidFill>
              </a:rPr>
              <a:t>qualité est moindre </a:t>
            </a:r>
            <a:r>
              <a:rPr lang="fr-CA" altLang="en-US" sz="2000" dirty="0">
                <a:solidFill>
                  <a:srgbClr val="666666"/>
                </a:solidFill>
              </a:rPr>
              <a:t>pour offrir des gros pots et des </a:t>
            </a:r>
            <a:r>
              <a:rPr lang="fr-CA" altLang="en-US" sz="2000" b="1" dirty="0">
                <a:solidFill>
                  <a:srgbClr val="666666"/>
                </a:solidFill>
              </a:rPr>
              <a:t>grosses promesses </a:t>
            </a:r>
            <a:r>
              <a:rPr lang="fr-CA" altLang="en-US" sz="2000" dirty="0">
                <a:solidFill>
                  <a:srgbClr val="666666"/>
                </a:solidFill>
              </a:rPr>
              <a:t>à </a:t>
            </a:r>
            <a:r>
              <a:rPr lang="fr-CA" altLang="en-US" sz="2000" i="1" dirty="0">
                <a:solidFill>
                  <a:srgbClr val="666666"/>
                </a:solidFill>
              </a:rPr>
              <a:t>petits prix</a:t>
            </a:r>
          </a:p>
          <a:p>
            <a:pPr marL="358775">
              <a:spcBef>
                <a:spcPts val="1200"/>
              </a:spcBef>
              <a:buClr>
                <a:srgbClr val="881811"/>
              </a:buClr>
            </a:pPr>
            <a:r>
              <a:rPr lang="fr-CA" altLang="en-US" sz="2000" b="1" dirty="0">
                <a:solidFill>
                  <a:srgbClr val="881811"/>
                </a:solidFill>
              </a:rPr>
              <a:t>Croire que l’on peut forcer ses muscles à grossir grâce à une suralimentation est un mythe!</a:t>
            </a:r>
          </a:p>
          <a:p>
            <a:pPr marL="342900" indent="-342900">
              <a:spcBef>
                <a:spcPts val="1200"/>
              </a:spcBef>
              <a:buClr>
                <a:srgbClr val="881811"/>
              </a:buClr>
              <a:buFont typeface="Wingdings" panose="05000000000000000000" pitchFamily="2" charset="2"/>
              <a:buChar char="Ø"/>
            </a:pPr>
            <a:r>
              <a:rPr lang="fr-CA" altLang="en-US" sz="2000" b="1" dirty="0">
                <a:solidFill>
                  <a:srgbClr val="666666"/>
                </a:solidFill>
              </a:rPr>
              <a:t>Résultat : </a:t>
            </a:r>
            <a:r>
              <a:rPr lang="fr-CA" altLang="en-US" sz="2000" dirty="0">
                <a:solidFill>
                  <a:srgbClr val="666666"/>
                </a:solidFill>
              </a:rPr>
              <a:t>fait gagner plus de graisse que de muscle et le sportif peut croire à tord qu’il a gagné en masse musculaire…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Pour qui c’est bon, alors?</a:t>
            </a:r>
          </a:p>
          <a:p>
            <a:pPr marL="800100" lvl="1" indent="-342900">
              <a:spcBef>
                <a:spcPts val="1200"/>
              </a:spcBef>
              <a:buClr>
                <a:schemeClr val="tx1">
                  <a:lumMod val="65000"/>
                  <a:lumOff val="35000"/>
                </a:schemeClr>
              </a:buClr>
              <a:buFont typeface="Wingdings" panose="05000000000000000000" pitchFamily="2" charset="2"/>
              <a:buChar char="Ø"/>
            </a:pPr>
            <a:r>
              <a:rPr lang="fr-CA" altLang="en-US" sz="2000" dirty="0">
                <a:solidFill>
                  <a:srgbClr val="666666"/>
                </a:solidFill>
              </a:rPr>
              <a:t>Pour des personnes extrêmement maigres et qui ont du mal à manger (peu ou pas d’appétit)</a:t>
            </a:r>
          </a:p>
        </p:txBody>
      </p:sp>
    </p:spTree>
    <p:extLst>
      <p:ext uri="{BB962C8B-B14F-4D97-AF65-F5344CB8AC3E}">
        <p14:creationId xmlns:p14="http://schemas.microsoft.com/office/powerpoint/2010/main" val="55034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61774C-62C7-4A6F-ACE0-211BDB42E591}"/>
              </a:ext>
            </a:extLst>
          </p:cNvPr>
          <p:cNvSpPr/>
          <p:nvPr/>
        </p:nvSpPr>
        <p:spPr>
          <a:xfrm>
            <a:off x="0" y="4221088"/>
            <a:ext cx="9144000" cy="443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539552" y="836712"/>
            <a:ext cx="8525763" cy="3096344"/>
          </a:xfrm>
        </p:spPr>
        <p:txBody>
          <a:bodyPr>
            <a:normAutofit/>
          </a:bodyPr>
          <a:lstStyle/>
          <a:p>
            <a:r>
              <a:rPr lang="fr-CA" b="1" dirty="0">
                <a:solidFill>
                  <a:schemeClr val="bg1"/>
                </a:solidFill>
                <a:ea typeface="PT Sans Narrow"/>
                <a:cs typeface="PT Sans Narrow"/>
                <a:sym typeface="PT Sans Narrow"/>
              </a:rPr>
              <a:t>Les acides aminés</a:t>
            </a:r>
            <a:endParaRPr lang="fr-CA" sz="3200" dirty="0">
              <a:solidFill>
                <a:schemeClr val="bg1"/>
              </a:solidFill>
              <a:latin typeface="+mn-lt"/>
              <a:ea typeface="PT Sans Narrow"/>
              <a:cs typeface="PT Sans Narrow"/>
              <a:sym typeface="PT Sans Narrow"/>
            </a:endParaRPr>
          </a:p>
        </p:txBody>
      </p:sp>
      <p:pic>
        <p:nvPicPr>
          <p:cNvPr id="5" name="Image 4">
            <a:extLst>
              <a:ext uri="{FF2B5EF4-FFF2-40B4-BE49-F238E27FC236}">
                <a16:creationId xmlns:a16="http://schemas.microsoft.com/office/drawing/2014/main" id="{F259AA55-D8C3-4F39-8E48-71907E816AB2}"/>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652120" y="4648326"/>
            <a:ext cx="2533650" cy="1800225"/>
          </a:xfrm>
          <a:prstGeom prst="rect">
            <a:avLst/>
          </a:prstGeom>
        </p:spPr>
      </p:pic>
      <p:pic>
        <p:nvPicPr>
          <p:cNvPr id="6" name="Image 5">
            <a:extLst>
              <a:ext uri="{FF2B5EF4-FFF2-40B4-BE49-F238E27FC236}">
                <a16:creationId xmlns:a16="http://schemas.microsoft.com/office/drawing/2014/main" id="{E5F10BEE-150D-42D3-8289-996E553AF624}"/>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755576" y="4907588"/>
            <a:ext cx="3602343" cy="2161406"/>
          </a:xfrm>
          <a:prstGeom prst="rect">
            <a:avLst/>
          </a:prstGeom>
        </p:spPr>
      </p:pic>
    </p:spTree>
    <p:extLst>
      <p:ext uri="{BB962C8B-B14F-4D97-AF65-F5344CB8AC3E}">
        <p14:creationId xmlns:p14="http://schemas.microsoft.com/office/powerpoint/2010/main" val="634606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03ACBF-3ED1-4473-9D4C-9D5946CD1F18}"/>
              </a:ext>
            </a:extLst>
          </p:cNvPr>
          <p:cNvSpPr/>
          <p:nvPr/>
        </p:nvSpPr>
        <p:spPr>
          <a:xfrm>
            <a:off x="0" y="4293096"/>
            <a:ext cx="9144000" cy="207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9" name="Rectangle 8">
            <a:extLst>
              <a:ext uri="{FF2B5EF4-FFF2-40B4-BE49-F238E27FC236}">
                <a16:creationId xmlns:a16="http://schemas.microsoft.com/office/drawing/2014/main" id="{FC0E5EF2-254E-42BC-9478-A83299BE73CC}"/>
              </a:ext>
            </a:extLst>
          </p:cNvPr>
          <p:cNvSpPr/>
          <p:nvPr/>
        </p:nvSpPr>
        <p:spPr>
          <a:xfrm>
            <a:off x="0" y="1745432"/>
            <a:ext cx="9144000" cy="2115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8"/>
            <a:ext cx="8069520" cy="1311393"/>
          </a:xfrm>
          <a:effectLst>
            <a:outerShdw blurRad="215900" dist="76200" dir="2700000" algn="tl" rotWithShape="0">
              <a:prstClr val="black">
                <a:alpha val="40000"/>
              </a:prstClr>
            </a:outerShdw>
          </a:effectLst>
        </p:spPr>
        <p:txBody>
          <a:bodyPr/>
          <a:lstStyle/>
          <a:p>
            <a:r>
              <a:rPr lang="fr-CA" altLang="en-US" sz="4800" dirty="0"/>
              <a:t>Qu’est-ce qu’un </a:t>
            </a:r>
            <a:br>
              <a:rPr lang="fr-CA" altLang="en-US" sz="4800" dirty="0"/>
            </a:br>
            <a:r>
              <a:rPr lang="fr-CA" altLang="en-US" sz="4800" dirty="0"/>
              <a:t>acide aminé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152015"/>
            <a:ext cx="7298568" cy="1169551"/>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Ce sont les </a:t>
            </a:r>
            <a:r>
              <a:rPr lang="fr-CA" altLang="en-US" sz="2000" b="1" dirty="0">
                <a:solidFill>
                  <a:srgbClr val="881811"/>
                </a:solidFill>
              </a:rPr>
              <a:t>unités structurales </a:t>
            </a:r>
            <a:r>
              <a:rPr lang="fr-CA" altLang="en-US" sz="2000" dirty="0">
                <a:solidFill>
                  <a:srgbClr val="666666"/>
                </a:solidFill>
              </a:rPr>
              <a:t>(les composants de base) constituant les protéines</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Ils sont les blocs de construction dans vos muscles</a:t>
            </a:r>
          </a:p>
        </p:txBody>
      </p:sp>
      <p:pic>
        <p:nvPicPr>
          <p:cNvPr id="5" name="Image 4">
            <a:extLst>
              <a:ext uri="{FF2B5EF4-FFF2-40B4-BE49-F238E27FC236}">
                <a16:creationId xmlns:a16="http://schemas.microsoft.com/office/drawing/2014/main" id="{CBB02A6A-DC0D-47B2-BC25-915184E2D5EF}"/>
              </a:ext>
            </a:extLst>
          </p:cNvPr>
          <p:cNvPicPr>
            <a:picLocks noChangeAspect="1"/>
          </p:cNvPicPr>
          <p:nvPr>
            <p:custDataLst>
              <p:tags r:id="rId2"/>
            </p:custDataLst>
          </p:nvPr>
        </p:nvPicPr>
        <p:blipFill>
          <a:blip r:embed="rId5"/>
          <a:stretch>
            <a:fillRect/>
          </a:stretch>
        </p:blipFill>
        <p:spPr>
          <a:xfrm>
            <a:off x="1475656" y="4293096"/>
            <a:ext cx="6486525" cy="2066925"/>
          </a:xfrm>
          <a:prstGeom prst="rect">
            <a:avLst/>
          </a:prstGeom>
        </p:spPr>
      </p:pic>
    </p:spTree>
    <p:extLst>
      <p:ext uri="{BB962C8B-B14F-4D97-AF65-F5344CB8AC3E}">
        <p14:creationId xmlns:p14="http://schemas.microsoft.com/office/powerpoint/2010/main" val="185461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268760"/>
            <a:ext cx="9144000" cy="558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9"/>
            <a:ext cx="8069520" cy="792088"/>
          </a:xfrm>
          <a:effectLst>
            <a:outerShdw blurRad="215900" dist="76200" dir="2700000" algn="tl" rotWithShape="0">
              <a:prstClr val="black">
                <a:alpha val="40000"/>
              </a:prstClr>
            </a:outerShdw>
          </a:effectLst>
        </p:spPr>
        <p:txBody>
          <a:bodyPr/>
          <a:lstStyle/>
          <a:p>
            <a:r>
              <a:rPr lang="fr-CA" altLang="en-US" sz="4800" dirty="0"/>
              <a:t>Les acides aminés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1513111"/>
            <a:ext cx="7298568" cy="1631216"/>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Il existe </a:t>
            </a:r>
            <a:r>
              <a:rPr lang="fr-CA" altLang="en-US" sz="2000" b="1" dirty="0">
                <a:solidFill>
                  <a:srgbClr val="881811"/>
                </a:solidFill>
              </a:rPr>
              <a:t>20 acides aminés </a:t>
            </a:r>
            <a:r>
              <a:rPr lang="fr-CA" altLang="en-US" sz="2000" dirty="0">
                <a:solidFill>
                  <a:srgbClr val="666666"/>
                </a:solidFill>
              </a:rPr>
              <a:t>constituant nos protéines</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Le corps humain peut synthétiser (fabriquer) 11 d’entre eux</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Les </a:t>
            </a:r>
            <a:r>
              <a:rPr lang="fr-CA" altLang="en-US" sz="2000" b="1" dirty="0">
                <a:solidFill>
                  <a:srgbClr val="881811"/>
                </a:solidFill>
              </a:rPr>
              <a:t>9</a:t>
            </a:r>
            <a:r>
              <a:rPr lang="fr-CA" altLang="en-US" sz="2000" dirty="0">
                <a:solidFill>
                  <a:srgbClr val="666666"/>
                </a:solidFill>
              </a:rPr>
              <a:t> autres sont dits </a:t>
            </a:r>
            <a:r>
              <a:rPr lang="fr-CA" altLang="en-US" sz="2000" b="1" dirty="0">
                <a:solidFill>
                  <a:srgbClr val="881811"/>
                </a:solidFill>
              </a:rPr>
              <a:t>« essentiels » </a:t>
            </a:r>
            <a:r>
              <a:rPr lang="fr-CA" altLang="en-US" sz="2000" dirty="0">
                <a:solidFill>
                  <a:srgbClr val="666666"/>
                </a:solidFill>
              </a:rPr>
              <a:t>et c’est la nourriture qui nous les procure</a:t>
            </a:r>
          </a:p>
        </p:txBody>
      </p:sp>
      <p:pic>
        <p:nvPicPr>
          <p:cNvPr id="7" name="Image 6">
            <a:extLst>
              <a:ext uri="{FF2B5EF4-FFF2-40B4-BE49-F238E27FC236}">
                <a16:creationId xmlns:a16="http://schemas.microsoft.com/office/drawing/2014/main" id="{B2AE0470-F617-4788-B6FE-EF3335874121}"/>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901512" y="3215882"/>
            <a:ext cx="5340975" cy="3424588"/>
          </a:xfrm>
          <a:prstGeom prst="rect">
            <a:avLst/>
          </a:prstGeom>
        </p:spPr>
      </p:pic>
    </p:spTree>
    <p:extLst>
      <p:ext uri="{BB962C8B-B14F-4D97-AF65-F5344CB8AC3E}">
        <p14:creationId xmlns:p14="http://schemas.microsoft.com/office/powerpoint/2010/main" val="76954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948D14-6FD5-48A3-BAAB-64EA023DDE54}"/>
              </a:ext>
            </a:extLst>
          </p:cNvPr>
          <p:cNvSpPr/>
          <p:nvPr/>
        </p:nvSpPr>
        <p:spPr>
          <a:xfrm>
            <a:off x="0" y="2269996"/>
            <a:ext cx="9144000" cy="4588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539553" y="764704"/>
            <a:ext cx="8064896" cy="1080120"/>
          </a:xfrm>
        </p:spPr>
        <p:txBody>
          <a:bodyPr>
            <a:normAutofit fontScale="90000"/>
          </a:bodyPr>
          <a:lstStyle/>
          <a:p>
            <a:r>
              <a:rPr lang="fr-CA" b="1" dirty="0">
                <a:solidFill>
                  <a:schemeClr val="bg1"/>
                </a:solidFill>
                <a:ea typeface="PT Sans Narrow"/>
                <a:cs typeface="PT Sans Narrow"/>
                <a:sym typeface="PT Sans Narrow"/>
              </a:rPr>
              <a:t>Autres substances utilisées </a:t>
            </a:r>
            <a:endParaRPr lang="fr-CA" sz="3200" dirty="0">
              <a:solidFill>
                <a:schemeClr val="bg1"/>
              </a:solidFill>
              <a:latin typeface="+mn-lt"/>
              <a:ea typeface="PT Sans Narrow"/>
              <a:cs typeface="PT Sans Narrow"/>
              <a:sym typeface="PT Sans Narrow"/>
            </a:endParaRPr>
          </a:p>
        </p:txBody>
      </p:sp>
      <p:pic>
        <p:nvPicPr>
          <p:cNvPr id="7" name="Image 6">
            <a:extLst>
              <a:ext uri="{FF2B5EF4-FFF2-40B4-BE49-F238E27FC236}">
                <a16:creationId xmlns:a16="http://schemas.microsoft.com/office/drawing/2014/main" id="{AA186AAC-B53F-4B03-9967-967BAC52B507}"/>
              </a:ext>
            </a:extLst>
          </p:cNvPr>
          <p:cNvPicPr>
            <a:picLocks noChangeAspect="1"/>
          </p:cNvPicPr>
          <p:nvPr>
            <p:custDataLst>
              <p:tags r:id="rId2"/>
            </p:custDataLst>
          </p:nvPr>
        </p:nvPicPr>
        <p:blipFill rotWithShape="1">
          <a:blip r:embed="rId5"/>
          <a:srcRect b="3184"/>
          <a:stretch/>
        </p:blipFill>
        <p:spPr>
          <a:xfrm>
            <a:off x="1025860" y="2269997"/>
            <a:ext cx="7092280" cy="4588004"/>
          </a:xfrm>
          <a:prstGeom prst="rect">
            <a:avLst/>
          </a:prstGeom>
        </p:spPr>
      </p:pic>
    </p:spTree>
    <p:extLst>
      <p:ext uri="{BB962C8B-B14F-4D97-AF65-F5344CB8AC3E}">
        <p14:creationId xmlns:p14="http://schemas.microsoft.com/office/powerpoint/2010/main" val="2796657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948D14-6FD5-48A3-BAAB-64EA023DDE54}"/>
              </a:ext>
            </a:extLst>
          </p:cNvPr>
          <p:cNvSpPr/>
          <p:nvPr/>
        </p:nvSpPr>
        <p:spPr>
          <a:xfrm>
            <a:off x="0" y="1988840"/>
            <a:ext cx="9144000" cy="486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i="1"/>
              <a:t>« Branched-chain amino acid »</a:t>
            </a:r>
          </a:p>
          <a:p>
            <a:r>
              <a:rPr lang="fr-CA"/>
              <a:t>Acide aminé à chaîne latérale ramifiée (leucine, isoleucine, valine)</a:t>
            </a:r>
            <a:endParaRPr lang="en-US" dirty="0"/>
          </a:p>
        </p:txBody>
      </p:sp>
      <p:sp>
        <p:nvSpPr>
          <p:cNvPr id="2" name="Titre 1"/>
          <p:cNvSpPr>
            <a:spLocks noGrp="1"/>
          </p:cNvSpPr>
          <p:nvPr>
            <p:ph type="title"/>
            <p:custDataLst>
              <p:tags r:id="rId1"/>
            </p:custDataLst>
          </p:nvPr>
        </p:nvSpPr>
        <p:spPr>
          <a:xfrm>
            <a:off x="539553" y="764704"/>
            <a:ext cx="8064896" cy="1080120"/>
          </a:xfrm>
        </p:spPr>
        <p:txBody>
          <a:bodyPr>
            <a:normAutofit/>
          </a:bodyPr>
          <a:lstStyle/>
          <a:p>
            <a:r>
              <a:rPr lang="fr-CA" b="1" dirty="0">
                <a:solidFill>
                  <a:schemeClr val="bg1"/>
                </a:solidFill>
                <a:ea typeface="PT Sans Narrow"/>
                <a:cs typeface="PT Sans Narrow"/>
                <a:sym typeface="PT Sans Narrow"/>
              </a:rPr>
              <a:t>BCAA</a:t>
            </a:r>
            <a:endParaRPr lang="fr-CA" sz="3200" dirty="0">
              <a:solidFill>
                <a:schemeClr val="bg1"/>
              </a:solidFill>
              <a:latin typeface="+mn-lt"/>
              <a:ea typeface="PT Sans Narrow"/>
              <a:cs typeface="PT Sans Narrow"/>
              <a:sym typeface="PT Sans Narrow"/>
            </a:endParaRPr>
          </a:p>
        </p:txBody>
      </p:sp>
      <p:sp>
        <p:nvSpPr>
          <p:cNvPr id="5" name="Espace réservé du texte 2">
            <a:extLst>
              <a:ext uri="{FF2B5EF4-FFF2-40B4-BE49-F238E27FC236}">
                <a16:creationId xmlns:a16="http://schemas.microsoft.com/office/drawing/2014/main" id="{3434871E-9993-4FF4-A505-4246A8FE38D7}"/>
              </a:ext>
            </a:extLst>
          </p:cNvPr>
          <p:cNvSpPr txBox="1">
            <a:spLocks/>
          </p:cNvSpPr>
          <p:nvPr>
            <p:custDataLst>
              <p:tags r:id="rId2"/>
            </p:custDataLst>
          </p:nvPr>
        </p:nvSpPr>
        <p:spPr>
          <a:xfrm>
            <a:off x="623888" y="2348880"/>
            <a:ext cx="7886700" cy="100811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CA" i="1"/>
              <a:t>« Branched-chain amino acid »</a:t>
            </a:r>
          </a:p>
          <a:p>
            <a:r>
              <a:rPr lang="fr-CA"/>
              <a:t>Acide aminé à chaîne latérale ramifiée (leucine, isoleucine, valine)</a:t>
            </a:r>
            <a:endParaRPr lang="en-US" dirty="0"/>
          </a:p>
        </p:txBody>
      </p:sp>
      <p:pic>
        <p:nvPicPr>
          <p:cNvPr id="6" name="Image 5">
            <a:extLst>
              <a:ext uri="{FF2B5EF4-FFF2-40B4-BE49-F238E27FC236}">
                <a16:creationId xmlns:a16="http://schemas.microsoft.com/office/drawing/2014/main" id="{A113D8C0-9BD6-49B6-911D-C2F08DCB4BBD}"/>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4572000" y="3935921"/>
            <a:ext cx="1952625" cy="2343150"/>
          </a:xfrm>
          <a:prstGeom prst="rect">
            <a:avLst/>
          </a:prstGeom>
        </p:spPr>
      </p:pic>
      <p:pic>
        <p:nvPicPr>
          <p:cNvPr id="8" name="Image 7">
            <a:extLst>
              <a:ext uri="{FF2B5EF4-FFF2-40B4-BE49-F238E27FC236}">
                <a16:creationId xmlns:a16="http://schemas.microsoft.com/office/drawing/2014/main" id="{7612C75E-ADDD-4291-87DB-DD53E7B53403}"/>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1800225" y="4631246"/>
            <a:ext cx="2771775" cy="1647825"/>
          </a:xfrm>
          <a:prstGeom prst="rect">
            <a:avLst/>
          </a:prstGeom>
        </p:spPr>
      </p:pic>
    </p:spTree>
    <p:extLst>
      <p:ext uri="{BB962C8B-B14F-4D97-AF65-F5344CB8AC3E}">
        <p14:creationId xmlns:p14="http://schemas.microsoft.com/office/powerpoint/2010/main" val="64836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745432"/>
            <a:ext cx="9144000" cy="499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8"/>
            <a:ext cx="8069520" cy="1311393"/>
          </a:xfrm>
          <a:effectLst>
            <a:outerShdw blurRad="215900" dist="76200" dir="2700000" algn="tl" rotWithShape="0">
              <a:prstClr val="black">
                <a:alpha val="40000"/>
              </a:prstClr>
            </a:outerShdw>
          </a:effectLst>
        </p:spPr>
        <p:txBody>
          <a:bodyPr/>
          <a:lstStyle/>
          <a:p>
            <a:r>
              <a:rPr lang="fr-CA" altLang="en-US" sz="4800" dirty="0"/>
              <a:t>BCAA en plus clair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152015"/>
            <a:ext cx="7298568" cy="4093428"/>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Suppléments d’acides aminés</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Regroupent 3 acides aminés essentiels :</a:t>
            </a:r>
          </a:p>
          <a:p>
            <a:pPr marL="800100" lvl="1" indent="-342900">
              <a:buClr>
                <a:srgbClr val="881811"/>
              </a:buClr>
              <a:buFont typeface="Wingdings" panose="05000000000000000000" pitchFamily="2" charset="2"/>
              <a:buChar char="Ø"/>
            </a:pPr>
            <a:r>
              <a:rPr lang="fr-CA" altLang="en-US" sz="2000" dirty="0">
                <a:solidFill>
                  <a:srgbClr val="666666"/>
                </a:solidFill>
              </a:rPr>
              <a:t>La leucine</a:t>
            </a:r>
          </a:p>
          <a:p>
            <a:pPr marL="800100" lvl="1" indent="-342900">
              <a:buClr>
                <a:srgbClr val="881811"/>
              </a:buClr>
              <a:buFont typeface="Wingdings" panose="05000000000000000000" pitchFamily="2" charset="2"/>
              <a:buChar char="Ø"/>
            </a:pPr>
            <a:r>
              <a:rPr lang="fr-CA" altLang="en-US" sz="2000" dirty="0">
                <a:solidFill>
                  <a:srgbClr val="666666"/>
                </a:solidFill>
              </a:rPr>
              <a:t>L’isoleucine</a:t>
            </a:r>
          </a:p>
          <a:p>
            <a:pPr marL="800100" lvl="1" indent="-342900">
              <a:buClr>
                <a:srgbClr val="881811"/>
              </a:buClr>
              <a:buFont typeface="Wingdings" panose="05000000000000000000" pitchFamily="2" charset="2"/>
              <a:buChar char="Ø"/>
            </a:pPr>
            <a:r>
              <a:rPr lang="fr-CA" altLang="en-US" sz="2000" dirty="0">
                <a:solidFill>
                  <a:srgbClr val="666666"/>
                </a:solidFill>
              </a:rPr>
              <a:t>La valine </a:t>
            </a:r>
          </a:p>
          <a:p>
            <a:pPr marL="342900" indent="-342900">
              <a:spcBef>
                <a:spcPts val="1200"/>
              </a:spcBef>
              <a:buClr>
                <a:srgbClr val="881811"/>
              </a:buClr>
              <a:buFont typeface="Wingdings" panose="05000000000000000000" pitchFamily="2" charset="2"/>
              <a:buChar char="Ø"/>
            </a:pPr>
            <a:r>
              <a:rPr lang="fr-CA" altLang="en-US" sz="2000" b="1" dirty="0">
                <a:solidFill>
                  <a:srgbClr val="666666"/>
                </a:solidFill>
              </a:rPr>
              <a:t>Effets bénéfiques théoriques</a:t>
            </a:r>
          </a:p>
          <a:p>
            <a:pPr marL="800100" lvl="1" indent="-342900">
              <a:buClr>
                <a:srgbClr val="881811"/>
              </a:buClr>
              <a:buFont typeface="Wingdings" panose="05000000000000000000" pitchFamily="2" charset="2"/>
              <a:buChar char="Ø"/>
            </a:pPr>
            <a:r>
              <a:rPr lang="fr-CA" altLang="en-US" sz="2000" dirty="0">
                <a:solidFill>
                  <a:srgbClr val="666666"/>
                </a:solidFill>
              </a:rPr>
              <a:t>Source d’énergie ↑ l’endurance</a:t>
            </a:r>
          </a:p>
          <a:p>
            <a:pPr marL="800100" lvl="1" indent="-342900">
              <a:buClr>
                <a:srgbClr val="881811"/>
              </a:buClr>
              <a:buFont typeface="Wingdings" panose="05000000000000000000" pitchFamily="2" charset="2"/>
              <a:buChar char="Ø"/>
            </a:pPr>
            <a:r>
              <a:rPr lang="fr-CA" altLang="en-US" sz="2000" dirty="0">
                <a:solidFill>
                  <a:srgbClr val="666666"/>
                </a:solidFill>
              </a:rPr>
              <a:t>↑ régénérescence des protéines</a:t>
            </a:r>
          </a:p>
          <a:p>
            <a:pPr marL="800100" lvl="1" indent="-342900">
              <a:buClr>
                <a:srgbClr val="881811"/>
              </a:buClr>
              <a:buFont typeface="Wingdings" panose="05000000000000000000" pitchFamily="2" charset="2"/>
              <a:buChar char="Ø"/>
            </a:pPr>
            <a:r>
              <a:rPr lang="fr-CA" altLang="en-US" sz="2000" dirty="0">
                <a:solidFill>
                  <a:srgbClr val="666666"/>
                </a:solidFill>
              </a:rPr>
              <a:t>Facilite la récupération après un effort musculaire</a:t>
            </a:r>
          </a:p>
          <a:p>
            <a:pPr marL="800100" lvl="1" indent="-342900">
              <a:buClr>
                <a:srgbClr val="881811"/>
              </a:buClr>
              <a:buFont typeface="Wingdings" panose="05000000000000000000" pitchFamily="2" charset="2"/>
              <a:buChar char="Ø"/>
            </a:pPr>
            <a:r>
              <a:rPr lang="fr-CA" altLang="en-US" sz="2000" dirty="0">
                <a:solidFill>
                  <a:srgbClr val="666666"/>
                </a:solidFill>
              </a:rPr>
              <a:t>↓ la dégradation des protéines </a:t>
            </a:r>
          </a:p>
          <a:p>
            <a:pPr marL="800100" lvl="1" indent="-342900">
              <a:buClr>
                <a:srgbClr val="881811"/>
              </a:buClr>
              <a:buFont typeface="Wingdings" panose="05000000000000000000" pitchFamily="2" charset="2"/>
              <a:buChar char="Ø"/>
            </a:pPr>
            <a:r>
              <a:rPr lang="fr-CA" altLang="en-US" sz="2000" dirty="0">
                <a:solidFill>
                  <a:srgbClr val="666666"/>
                </a:solidFill>
              </a:rPr>
              <a:t>↑ la masse musculaire à long terme</a:t>
            </a:r>
          </a:p>
          <a:p>
            <a:pPr marL="800100" lvl="1" indent="-342900">
              <a:buClr>
                <a:srgbClr val="881811"/>
              </a:buClr>
              <a:buFont typeface="Wingdings" panose="05000000000000000000" pitchFamily="2" charset="2"/>
              <a:buChar char="Ø"/>
            </a:pPr>
            <a:r>
              <a:rPr lang="fr-CA" altLang="en-US" sz="2000" dirty="0">
                <a:solidFill>
                  <a:srgbClr val="666666"/>
                </a:solidFill>
              </a:rPr>
              <a:t>Aide à ↓ la masse graisseuse</a:t>
            </a:r>
          </a:p>
        </p:txBody>
      </p:sp>
      <p:sp>
        <p:nvSpPr>
          <p:cNvPr id="5" name="ZoneTexte 4">
            <a:extLst>
              <a:ext uri="{FF2B5EF4-FFF2-40B4-BE49-F238E27FC236}">
                <a16:creationId xmlns:a16="http://schemas.microsoft.com/office/drawing/2014/main" id="{60A984D9-CB7E-4642-84C8-80DE2615BA83}"/>
              </a:ext>
            </a:extLst>
          </p:cNvPr>
          <p:cNvSpPr txBox="1"/>
          <p:nvPr>
            <p:custDataLst>
              <p:tags r:id="rId2"/>
            </p:custDataLst>
          </p:nvPr>
        </p:nvSpPr>
        <p:spPr>
          <a:xfrm>
            <a:off x="3518385" y="3259723"/>
            <a:ext cx="5040560" cy="338554"/>
          </a:xfrm>
          <a:prstGeom prst="rect">
            <a:avLst/>
          </a:prstGeom>
          <a:noFill/>
        </p:spPr>
        <p:txBody>
          <a:bodyPr wrap="square" rtlCol="0">
            <a:spAutoFit/>
          </a:bodyPr>
          <a:lstStyle/>
          <a:p>
            <a:pPr algn="l"/>
            <a:r>
              <a:rPr lang="fr-CA" sz="1600" dirty="0">
                <a:solidFill>
                  <a:srgbClr val="666666"/>
                </a:solidFill>
              </a:rPr>
              <a:t>constituent environ 1/3 des protéines musculaires</a:t>
            </a:r>
            <a:endParaRPr lang="en-US" sz="1600" dirty="0">
              <a:solidFill>
                <a:srgbClr val="666666"/>
              </a:solidFill>
            </a:endParaRPr>
          </a:p>
        </p:txBody>
      </p:sp>
      <p:sp>
        <p:nvSpPr>
          <p:cNvPr id="7" name="Accolade fermante 6">
            <a:extLst>
              <a:ext uri="{FF2B5EF4-FFF2-40B4-BE49-F238E27FC236}">
                <a16:creationId xmlns:a16="http://schemas.microsoft.com/office/drawing/2014/main" id="{E95802D9-BD98-4D46-B3FB-24F1806DDCA1}"/>
              </a:ext>
            </a:extLst>
          </p:cNvPr>
          <p:cNvSpPr/>
          <p:nvPr/>
        </p:nvSpPr>
        <p:spPr>
          <a:xfrm>
            <a:off x="3120167" y="3068960"/>
            <a:ext cx="299705" cy="713983"/>
          </a:xfrm>
          <a:prstGeom prst="rightBrace">
            <a:avLst>
              <a:gd name="adj1" fmla="val 27086"/>
              <a:gd name="adj2" fmla="val 51635"/>
            </a:avLst>
          </a:prstGeom>
          <a:ln w="38100">
            <a:solidFill>
              <a:srgbClr val="8818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solidFill>
                <a:srgbClr val="881811"/>
              </a:solidFill>
            </a:endParaRPr>
          </a:p>
        </p:txBody>
      </p:sp>
    </p:spTree>
    <p:extLst>
      <p:ext uri="{BB962C8B-B14F-4D97-AF65-F5344CB8AC3E}">
        <p14:creationId xmlns:p14="http://schemas.microsoft.com/office/powerpoint/2010/main" val="281600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948D14-6FD5-48A3-BAAB-64EA023DDE54}"/>
              </a:ext>
            </a:extLst>
          </p:cNvPr>
          <p:cNvSpPr/>
          <p:nvPr/>
        </p:nvSpPr>
        <p:spPr>
          <a:xfrm>
            <a:off x="0" y="2017721"/>
            <a:ext cx="9144000" cy="486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i="1"/>
              <a:t>« Branched-chain amino acid »</a:t>
            </a:r>
          </a:p>
          <a:p>
            <a:r>
              <a:rPr lang="fr-CA"/>
              <a:t>Acide aminé à chaîne latérale ramifiée (leucine, isoleucine, valine)</a:t>
            </a:r>
            <a:endParaRPr lang="en-US" dirty="0"/>
          </a:p>
        </p:txBody>
      </p:sp>
      <p:sp>
        <p:nvSpPr>
          <p:cNvPr id="2" name="Titre 1"/>
          <p:cNvSpPr>
            <a:spLocks noGrp="1"/>
          </p:cNvSpPr>
          <p:nvPr>
            <p:ph type="title"/>
            <p:custDataLst>
              <p:tags r:id="rId1"/>
            </p:custDataLst>
          </p:nvPr>
        </p:nvSpPr>
        <p:spPr>
          <a:xfrm>
            <a:off x="539553" y="764704"/>
            <a:ext cx="8064896" cy="1080120"/>
          </a:xfrm>
        </p:spPr>
        <p:txBody>
          <a:bodyPr>
            <a:normAutofit/>
          </a:bodyPr>
          <a:lstStyle/>
          <a:p>
            <a:r>
              <a:rPr lang="fr-CA" b="1" dirty="0">
                <a:solidFill>
                  <a:schemeClr val="bg1"/>
                </a:solidFill>
                <a:ea typeface="PT Sans Narrow"/>
                <a:cs typeface="PT Sans Narrow"/>
                <a:sym typeface="PT Sans Narrow"/>
              </a:rPr>
              <a:t>BCAA</a:t>
            </a:r>
            <a:endParaRPr lang="fr-CA" sz="3200" dirty="0">
              <a:solidFill>
                <a:schemeClr val="bg1"/>
              </a:solidFill>
              <a:latin typeface="+mn-lt"/>
              <a:ea typeface="PT Sans Narrow"/>
              <a:cs typeface="PT Sans Narrow"/>
              <a:sym typeface="PT Sans Narrow"/>
            </a:endParaRPr>
          </a:p>
        </p:txBody>
      </p:sp>
      <p:sp>
        <p:nvSpPr>
          <p:cNvPr id="5" name="Espace réservé du texte 2">
            <a:extLst>
              <a:ext uri="{FF2B5EF4-FFF2-40B4-BE49-F238E27FC236}">
                <a16:creationId xmlns:a16="http://schemas.microsoft.com/office/drawing/2014/main" id="{3434871E-9993-4FF4-A505-4246A8FE38D7}"/>
              </a:ext>
            </a:extLst>
          </p:cNvPr>
          <p:cNvSpPr txBox="1">
            <a:spLocks/>
          </p:cNvSpPr>
          <p:nvPr>
            <p:custDataLst>
              <p:tags r:id="rId2"/>
            </p:custDataLst>
          </p:nvPr>
        </p:nvSpPr>
        <p:spPr>
          <a:xfrm>
            <a:off x="623888" y="2348880"/>
            <a:ext cx="7886700" cy="36004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CA" sz="4400" b="1" dirty="0"/>
              <a:t>De la vrai</a:t>
            </a:r>
          </a:p>
        </p:txBody>
      </p:sp>
      <p:sp>
        <p:nvSpPr>
          <p:cNvPr id="9" name="ZoneTexte 8">
            <a:extLst>
              <a:ext uri="{FF2B5EF4-FFF2-40B4-BE49-F238E27FC236}">
                <a16:creationId xmlns:a16="http://schemas.microsoft.com/office/drawing/2014/main" id="{C3B27C41-654B-4AE1-B3D5-C9CFF67F0762}"/>
              </a:ext>
            </a:extLst>
          </p:cNvPr>
          <p:cNvSpPr txBox="1"/>
          <p:nvPr/>
        </p:nvSpPr>
        <p:spPr>
          <a:xfrm>
            <a:off x="636608" y="4965589"/>
            <a:ext cx="8111856" cy="1015663"/>
          </a:xfrm>
          <a:prstGeom prst="rect">
            <a:avLst/>
          </a:prstGeom>
          <a:noFill/>
        </p:spPr>
        <p:txBody>
          <a:bodyPr wrap="square">
            <a:spAutoFit/>
          </a:bodyPr>
          <a:lstStyle/>
          <a:p>
            <a:r>
              <a:rPr lang="fr-CA" sz="2000" b="1" dirty="0">
                <a:solidFill>
                  <a:schemeClr val="tx1">
                    <a:lumMod val="75000"/>
                    <a:lumOff val="25000"/>
                  </a:schemeClr>
                </a:solidFill>
              </a:rPr>
              <a:t>La réalité…</a:t>
            </a:r>
          </a:p>
          <a:p>
            <a:r>
              <a:rPr lang="fr-CA" sz="2000" dirty="0">
                <a:solidFill>
                  <a:schemeClr val="tx1">
                    <a:lumMod val="75000"/>
                    <a:lumOff val="25000"/>
                  </a:schemeClr>
                </a:solidFill>
              </a:rPr>
              <a:t>Beaucoup d’études sur le sujet se contredisent et les résultats des expériences restent peu concluants</a:t>
            </a:r>
          </a:p>
        </p:txBody>
      </p:sp>
      <p:pic>
        <p:nvPicPr>
          <p:cNvPr id="10" name="Image 9">
            <a:extLst>
              <a:ext uri="{FF2B5EF4-FFF2-40B4-BE49-F238E27FC236}">
                <a16:creationId xmlns:a16="http://schemas.microsoft.com/office/drawing/2014/main" id="{2EE42ABB-F22C-4DF6-8BAD-C22EB0B8CCA9}"/>
              </a:ext>
            </a:extLst>
          </p:cNvPr>
          <p:cNvPicPr>
            <a:picLocks noChangeAspect="1"/>
          </p:cNvPicPr>
          <p:nvPr>
            <p:custDataLst>
              <p:tags r:id="rId3"/>
            </p:custDataLst>
          </p:nvPr>
        </p:nvPicPr>
        <p:blipFill>
          <a:blip r:embed="rId7"/>
          <a:stretch>
            <a:fillRect/>
          </a:stretch>
        </p:blipFill>
        <p:spPr>
          <a:xfrm>
            <a:off x="1403648" y="3047134"/>
            <a:ext cx="3705225" cy="1228725"/>
          </a:xfrm>
          <a:prstGeom prst="rect">
            <a:avLst/>
          </a:prstGeom>
        </p:spPr>
      </p:pic>
      <p:pic>
        <p:nvPicPr>
          <p:cNvPr id="11" name="Image 10">
            <a:extLst>
              <a:ext uri="{FF2B5EF4-FFF2-40B4-BE49-F238E27FC236}">
                <a16:creationId xmlns:a16="http://schemas.microsoft.com/office/drawing/2014/main" id="{EBE8AF38-D75A-4FF6-88C0-0DB9B5B3427A}"/>
              </a:ext>
            </a:extLst>
          </p:cNvPr>
          <p:cNvPicPr>
            <a:picLocks noChangeAspect="1"/>
          </p:cNvPicPr>
          <p:nvPr>
            <p:custDataLst>
              <p:tags r:id="rId4"/>
            </p:custDataLst>
          </p:nvPr>
        </p:nvPicPr>
        <p:blipFill>
          <a:blip r:embed="rId8"/>
          <a:stretch>
            <a:fillRect/>
          </a:stretch>
        </p:blipFill>
        <p:spPr>
          <a:xfrm flipH="1">
            <a:off x="5220072" y="2543078"/>
            <a:ext cx="895350" cy="1962150"/>
          </a:xfrm>
          <a:prstGeom prst="rect">
            <a:avLst/>
          </a:prstGeom>
        </p:spPr>
      </p:pic>
    </p:spTree>
    <p:extLst>
      <p:ext uri="{BB962C8B-B14F-4D97-AF65-F5344CB8AC3E}">
        <p14:creationId xmlns:p14="http://schemas.microsoft.com/office/powerpoint/2010/main" val="2178878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948D14-6FD5-48A3-BAAB-64EA023DDE54}"/>
              </a:ext>
            </a:extLst>
          </p:cNvPr>
          <p:cNvSpPr/>
          <p:nvPr/>
        </p:nvSpPr>
        <p:spPr>
          <a:xfrm>
            <a:off x="0" y="2269996"/>
            <a:ext cx="9144000" cy="4588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539553" y="764704"/>
            <a:ext cx="8064896" cy="1080120"/>
          </a:xfrm>
        </p:spPr>
        <p:txBody>
          <a:bodyPr>
            <a:normAutofit/>
          </a:bodyPr>
          <a:lstStyle/>
          <a:p>
            <a:r>
              <a:rPr lang="fr-CA" b="1" dirty="0">
                <a:solidFill>
                  <a:schemeClr val="bg1"/>
                </a:solidFill>
                <a:ea typeface="PT Sans Narrow"/>
                <a:cs typeface="PT Sans Narrow"/>
                <a:sym typeface="PT Sans Narrow"/>
              </a:rPr>
              <a:t>Créatine</a:t>
            </a:r>
            <a:endParaRPr lang="fr-CA" sz="3200" dirty="0">
              <a:solidFill>
                <a:schemeClr val="bg1"/>
              </a:solidFill>
              <a:latin typeface="+mn-lt"/>
              <a:ea typeface="PT Sans Narrow"/>
              <a:cs typeface="PT Sans Narrow"/>
              <a:sym typeface="PT Sans Narrow"/>
            </a:endParaRPr>
          </a:p>
        </p:txBody>
      </p:sp>
      <p:pic>
        <p:nvPicPr>
          <p:cNvPr id="8" name="Image 7" descr="Une image contenant intérieur&#10;&#10;Description générée automatiquement">
            <a:extLst>
              <a:ext uri="{FF2B5EF4-FFF2-40B4-BE49-F238E27FC236}">
                <a16:creationId xmlns:a16="http://schemas.microsoft.com/office/drawing/2014/main" id="{A8C19490-7D75-4A47-A21F-2166073F1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620688"/>
            <a:ext cx="6353944" cy="6353944"/>
          </a:xfrm>
          <a:prstGeom prst="rect">
            <a:avLst/>
          </a:prstGeom>
        </p:spPr>
      </p:pic>
    </p:spTree>
    <p:extLst>
      <p:ext uri="{BB962C8B-B14F-4D97-AF65-F5344CB8AC3E}">
        <p14:creationId xmlns:p14="http://schemas.microsoft.com/office/powerpoint/2010/main" val="772850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745432"/>
            <a:ext cx="9144000" cy="4347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8"/>
            <a:ext cx="8069520" cy="1311393"/>
          </a:xfrm>
          <a:effectLst>
            <a:outerShdw blurRad="215900" dist="76200" dir="2700000" algn="tl" rotWithShape="0">
              <a:prstClr val="black">
                <a:alpha val="40000"/>
              </a:prstClr>
            </a:outerShdw>
          </a:effectLst>
        </p:spPr>
        <p:txBody>
          <a:bodyPr/>
          <a:lstStyle/>
          <a:p>
            <a:r>
              <a:rPr lang="fr-CA" altLang="en-US" sz="4800" dirty="0"/>
              <a:t>La créatine en bref</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152015"/>
            <a:ext cx="7298568" cy="3016210"/>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La créatine est le supplément le plus utilisé comme substance susceptible d’améliorer le travail musculaire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Elle est produite naturellement par les reins et le foie (à raison d’environ 2 g par jour)</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Elle n’est pas un élément essentiel de la nutrition, mais on la trouve dans la viande, la volaille et le poisson</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La créatine est stockée dans les muscles et le surplus est excrété dans l’urine</a:t>
            </a:r>
          </a:p>
        </p:txBody>
      </p:sp>
    </p:spTree>
    <p:extLst>
      <p:ext uri="{BB962C8B-B14F-4D97-AF65-F5344CB8AC3E}">
        <p14:creationId xmlns:p14="http://schemas.microsoft.com/office/powerpoint/2010/main" val="49317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925504" cy="1311393"/>
          </a:xfrm>
          <a:effectLst>
            <a:outerShdw blurRad="215900" dist="76200" dir="2700000" algn="tl" rotWithShape="0">
              <a:prstClr val="black">
                <a:alpha val="40000"/>
              </a:prstClr>
            </a:outerShdw>
          </a:effectLst>
        </p:spPr>
        <p:txBody>
          <a:bodyPr/>
          <a:lstStyle/>
          <a:p>
            <a:r>
              <a:rPr lang="fr-CA" sz="4000" dirty="0"/>
              <a:t>Qui prend des suppléments?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8342176" cy="4154984"/>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Beaucoup d’athlètes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Ceux qui veulent augmenter leur : </a:t>
            </a:r>
          </a:p>
          <a:p>
            <a:pPr marL="914400" lvl="1" indent="-368300">
              <a:spcBef>
                <a:spcPts val="600"/>
              </a:spcBef>
              <a:spcAft>
                <a:spcPts val="600"/>
              </a:spcAft>
              <a:buClr>
                <a:srgbClr val="881811"/>
              </a:buClr>
              <a:buSzPct val="75000"/>
              <a:buFont typeface="Wingdings" panose="05000000000000000000" pitchFamily="2" charset="2"/>
              <a:buChar char="è"/>
            </a:pPr>
            <a:r>
              <a:rPr lang="fr-CA" sz="2000" dirty="0">
                <a:solidFill>
                  <a:srgbClr val="666666"/>
                </a:solidFill>
                <a:ea typeface="PT Sans Narrow"/>
                <a:cs typeface="PT Sans Narrow"/>
                <a:sym typeface="PT Sans Narrow"/>
              </a:rPr>
              <a:t>masse musculaire</a:t>
            </a:r>
          </a:p>
          <a:p>
            <a:pPr marL="914400" lvl="1" indent="-368300">
              <a:spcBef>
                <a:spcPts val="600"/>
              </a:spcBef>
              <a:spcAft>
                <a:spcPts val="600"/>
              </a:spcAft>
              <a:buClr>
                <a:srgbClr val="881811"/>
              </a:buClr>
              <a:buSzPct val="75000"/>
              <a:buFont typeface="Wingdings" panose="05000000000000000000" pitchFamily="2" charset="2"/>
              <a:buChar char="è"/>
            </a:pPr>
            <a:r>
              <a:rPr lang="fr-CA" sz="2000" dirty="0">
                <a:solidFill>
                  <a:srgbClr val="666666"/>
                </a:solidFill>
                <a:ea typeface="PT Sans Narrow"/>
                <a:cs typeface="PT Sans Narrow"/>
                <a:sym typeface="PT Sans Narrow"/>
              </a:rPr>
              <a:t>force</a:t>
            </a:r>
          </a:p>
          <a:p>
            <a:pPr marL="914400" lvl="1" indent="-368300">
              <a:spcBef>
                <a:spcPts val="600"/>
              </a:spcBef>
              <a:spcAft>
                <a:spcPts val="600"/>
              </a:spcAft>
              <a:buClr>
                <a:srgbClr val="881811"/>
              </a:buClr>
              <a:buSzPct val="75000"/>
              <a:buFont typeface="Wingdings" panose="05000000000000000000" pitchFamily="2" charset="2"/>
              <a:buChar char="è"/>
            </a:pPr>
            <a:r>
              <a:rPr lang="fr-CA" sz="2000" dirty="0">
                <a:solidFill>
                  <a:srgbClr val="666666"/>
                </a:solidFill>
                <a:ea typeface="PT Sans Narrow"/>
                <a:cs typeface="PT Sans Narrow"/>
                <a:sym typeface="PT Sans Narrow"/>
              </a:rPr>
              <a:t>puissance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Besoin d’énergie</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La volonté d’améliorer leur santé</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Le désir de correspondre aux modèles de beauté</a:t>
            </a:r>
          </a:p>
          <a:p>
            <a:pPr marL="88900" lvl="0" algn="ctr" rtl="0">
              <a:lnSpc>
                <a:spcPct val="100000"/>
              </a:lnSpc>
              <a:spcBef>
                <a:spcPts val="600"/>
              </a:spcBef>
              <a:spcAft>
                <a:spcPts val="600"/>
              </a:spcAft>
              <a:buClr>
                <a:srgbClr val="881811"/>
              </a:buClr>
              <a:buSzPct val="100000"/>
            </a:pPr>
            <a:r>
              <a:rPr lang="fr-CA" sz="2400" b="1" dirty="0">
                <a:solidFill>
                  <a:srgbClr val="666666"/>
                </a:solidFill>
                <a:ea typeface="PT Sans Narrow"/>
                <a:cs typeface="PT Sans Narrow"/>
                <a:sym typeface="PT Sans Narrow"/>
              </a:rPr>
              <a:t>Est-ce vraiment nécessaire ??? </a:t>
            </a:r>
          </a:p>
        </p:txBody>
      </p:sp>
    </p:spTree>
    <p:extLst>
      <p:ext uri="{BB962C8B-B14F-4D97-AF65-F5344CB8AC3E}">
        <p14:creationId xmlns:p14="http://schemas.microsoft.com/office/powerpoint/2010/main" val="68345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745432"/>
            <a:ext cx="9144000" cy="4779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8"/>
            <a:ext cx="8069520" cy="1311393"/>
          </a:xfrm>
          <a:effectLst>
            <a:outerShdw blurRad="215900" dist="76200" dir="2700000" algn="tl" rotWithShape="0">
              <a:prstClr val="black">
                <a:alpha val="40000"/>
              </a:prstClr>
            </a:outerShdw>
          </a:effectLst>
        </p:spPr>
        <p:txBody>
          <a:bodyPr/>
          <a:lstStyle/>
          <a:p>
            <a:r>
              <a:rPr lang="fr-CA" altLang="en-US" sz="4800" dirty="0"/>
              <a:t>Comment ça marche?</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152015"/>
            <a:ext cx="7298568" cy="3939540"/>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Son action consiste surtout à </a:t>
            </a:r>
            <a:r>
              <a:rPr lang="fr-CA" altLang="en-US" sz="2000" b="1" dirty="0">
                <a:solidFill>
                  <a:srgbClr val="666666"/>
                </a:solidFill>
              </a:rPr>
              <a:t>redonner de l’énergie </a:t>
            </a:r>
            <a:r>
              <a:rPr lang="fr-CA" altLang="en-US" sz="2000" dirty="0">
                <a:solidFill>
                  <a:srgbClr val="666666"/>
                </a:solidFill>
              </a:rPr>
              <a:t>(ATP) </a:t>
            </a:r>
            <a:r>
              <a:rPr lang="fr-CA" altLang="en-US" sz="2000" b="1" dirty="0">
                <a:solidFill>
                  <a:srgbClr val="666666"/>
                </a:solidFill>
              </a:rPr>
              <a:t>aux muscles</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Le sportif peut alors récupérer de l’énergie plus vite après un effort intense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Ce qui </a:t>
            </a:r>
            <a:r>
              <a:rPr lang="fr-CA" altLang="en-US" sz="2000" b="1" dirty="0">
                <a:solidFill>
                  <a:srgbClr val="666666"/>
                </a:solidFill>
              </a:rPr>
              <a:t>permet de s’entraîner </a:t>
            </a:r>
            <a:r>
              <a:rPr lang="fr-CA" altLang="en-US" sz="2000" dirty="0">
                <a:solidFill>
                  <a:srgbClr val="666666"/>
                </a:solidFill>
              </a:rPr>
              <a:t>plus et donc d’augmenter sa masse musculaire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Alors, l’action de la créatine est </a:t>
            </a:r>
            <a:r>
              <a:rPr lang="fr-CA" altLang="en-US" sz="2000" u="sng" dirty="0">
                <a:solidFill>
                  <a:srgbClr val="666666"/>
                </a:solidFill>
              </a:rPr>
              <a:t>indirecte</a:t>
            </a:r>
          </a:p>
          <a:p>
            <a:pPr marL="800100" lvl="1" indent="-342900">
              <a:buClr>
                <a:schemeClr val="tx1">
                  <a:lumMod val="65000"/>
                  <a:lumOff val="35000"/>
                </a:schemeClr>
              </a:buClr>
              <a:buFont typeface="Wingdings" panose="05000000000000000000" pitchFamily="2" charset="2"/>
              <a:buChar char="Ø"/>
            </a:pPr>
            <a:r>
              <a:rPr lang="fr-CA" altLang="en-US" sz="2000" dirty="0">
                <a:solidFill>
                  <a:srgbClr val="666666"/>
                </a:solidFill>
              </a:rPr>
              <a:t>C’est-à-dire qu’elle ne fait pas grossir directement les muscles</a:t>
            </a:r>
          </a:p>
          <a:p>
            <a:pPr marL="800100" lvl="1" indent="-342900">
              <a:buClr>
                <a:schemeClr val="tx1">
                  <a:lumMod val="65000"/>
                  <a:lumOff val="35000"/>
                </a:schemeClr>
              </a:buClr>
              <a:buFont typeface="Wingdings" panose="05000000000000000000" pitchFamily="2" charset="2"/>
              <a:buChar char="Ø"/>
            </a:pPr>
            <a:r>
              <a:rPr lang="fr-CA" altLang="en-US" sz="2000" dirty="0">
                <a:solidFill>
                  <a:srgbClr val="666666"/>
                </a:solidFill>
              </a:rPr>
              <a:t>C’est le fait d’avoir plus d’énergie pour s’entraîner davantage qui augmente la masse musculaire!</a:t>
            </a:r>
          </a:p>
        </p:txBody>
      </p:sp>
    </p:spTree>
    <p:extLst>
      <p:ext uri="{BB962C8B-B14F-4D97-AF65-F5344CB8AC3E}">
        <p14:creationId xmlns:p14="http://schemas.microsoft.com/office/powerpoint/2010/main" val="286332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916832"/>
            <a:ext cx="9144000" cy="2763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8"/>
            <a:ext cx="8069520" cy="1311393"/>
          </a:xfrm>
          <a:effectLst>
            <a:outerShdw blurRad="215900" dist="76200" dir="2700000" algn="tl" rotWithShape="0">
              <a:prstClr val="black">
                <a:alpha val="40000"/>
              </a:prstClr>
            </a:outerShdw>
          </a:effectLst>
        </p:spPr>
        <p:txBody>
          <a:bodyPr/>
          <a:lstStyle/>
          <a:p>
            <a:r>
              <a:rPr lang="fr-CA" altLang="en-US" sz="4800" dirty="0"/>
              <a:t>Quelques faits à savoir</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406124"/>
            <a:ext cx="7298568" cy="1785104"/>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Améliorerait le rendement des personnes qui nécessitent de brèves bouffées d’énergie (sports de force ex: musculation, football, course de vitesse…)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Pas vraiment utile pour les sports d’endurance                            (ex: course de fond, natation…)</a:t>
            </a:r>
          </a:p>
        </p:txBody>
      </p:sp>
    </p:spTree>
    <p:extLst>
      <p:ext uri="{BB962C8B-B14F-4D97-AF65-F5344CB8AC3E}">
        <p14:creationId xmlns:p14="http://schemas.microsoft.com/office/powerpoint/2010/main" val="5105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745432"/>
            <a:ext cx="9144000" cy="4779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260648"/>
            <a:ext cx="8069520" cy="1311393"/>
          </a:xfrm>
          <a:effectLst>
            <a:outerShdw blurRad="215900" dist="76200" dir="2700000" algn="tl" rotWithShape="0">
              <a:prstClr val="black">
                <a:alpha val="40000"/>
              </a:prstClr>
            </a:outerShdw>
          </a:effectLst>
        </p:spPr>
        <p:txBody>
          <a:bodyPr/>
          <a:lstStyle/>
          <a:p>
            <a:r>
              <a:rPr lang="fr-CA" altLang="en-US" sz="4800" dirty="0"/>
              <a:t>Pas que </a:t>
            </a:r>
            <a:br>
              <a:rPr lang="fr-CA" altLang="en-US" sz="4800" dirty="0"/>
            </a:br>
            <a:r>
              <a:rPr lang="fr-CA" altLang="en-US" sz="4800" dirty="0"/>
              <a:t>des bons côtés…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152015"/>
            <a:ext cx="7802624" cy="3939540"/>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Effets secondaires possibles :</a:t>
            </a:r>
          </a:p>
          <a:p>
            <a:pPr marL="800100" lvl="1" indent="-342900">
              <a:buClr>
                <a:schemeClr val="tx1">
                  <a:lumMod val="65000"/>
                  <a:lumOff val="35000"/>
                </a:schemeClr>
              </a:buClr>
              <a:buFont typeface="Wingdings" panose="05000000000000000000" pitchFamily="2" charset="2"/>
              <a:buChar char="Ø"/>
            </a:pPr>
            <a:r>
              <a:rPr lang="fr-CA" altLang="en-US" sz="2000" dirty="0">
                <a:solidFill>
                  <a:srgbClr val="666666"/>
                </a:solidFill>
              </a:rPr>
              <a:t>Crampes musculaires</a:t>
            </a:r>
          </a:p>
          <a:p>
            <a:pPr marL="800100" lvl="1" indent="-342900">
              <a:buClr>
                <a:schemeClr val="tx1">
                  <a:lumMod val="65000"/>
                  <a:lumOff val="35000"/>
                </a:schemeClr>
              </a:buClr>
              <a:buFont typeface="Wingdings" panose="05000000000000000000" pitchFamily="2" charset="2"/>
              <a:buChar char="Ø"/>
            </a:pPr>
            <a:r>
              <a:rPr lang="fr-CA" altLang="en-US" sz="2000" dirty="0">
                <a:solidFill>
                  <a:srgbClr val="666666"/>
                </a:solidFill>
              </a:rPr>
              <a:t>Nausées</a:t>
            </a:r>
          </a:p>
          <a:p>
            <a:pPr marL="800100" lvl="1" indent="-342900">
              <a:buClr>
                <a:schemeClr val="tx1">
                  <a:lumMod val="65000"/>
                  <a:lumOff val="35000"/>
                </a:schemeClr>
              </a:buClr>
              <a:buFont typeface="Wingdings" panose="05000000000000000000" pitchFamily="2" charset="2"/>
              <a:buChar char="Ø"/>
            </a:pPr>
            <a:r>
              <a:rPr lang="fr-CA" altLang="en-US" sz="2000" dirty="0">
                <a:solidFill>
                  <a:srgbClr val="666666"/>
                </a:solidFill>
              </a:rPr>
              <a:t>Diarrhées</a:t>
            </a:r>
          </a:p>
          <a:p>
            <a:pPr marL="342900" indent="-342900">
              <a:spcBef>
                <a:spcPts val="1200"/>
              </a:spcBef>
              <a:buClr>
                <a:srgbClr val="881811"/>
              </a:buClr>
              <a:buFont typeface="Wingdings" panose="05000000000000000000" pitchFamily="2" charset="2"/>
              <a:buChar char="Ø"/>
            </a:pPr>
            <a:r>
              <a:rPr lang="fr-CA" altLang="en-US" sz="2000" b="1" dirty="0">
                <a:solidFill>
                  <a:srgbClr val="881811"/>
                </a:solidFill>
              </a:rPr>
              <a:t>Rétention d’eau </a:t>
            </a:r>
            <a:r>
              <a:rPr lang="fr-CA" altLang="en-US" sz="2000" dirty="0">
                <a:solidFill>
                  <a:srgbClr val="666666"/>
                </a:solidFill>
              </a:rPr>
              <a:t>au début de la supplémentation :</a:t>
            </a:r>
          </a:p>
          <a:p>
            <a:pPr marL="800100" lvl="1" indent="-342900">
              <a:buClr>
                <a:schemeClr val="tx1">
                  <a:lumMod val="65000"/>
                  <a:lumOff val="35000"/>
                </a:schemeClr>
              </a:buClr>
              <a:buFont typeface="Wingdings" panose="05000000000000000000" pitchFamily="2" charset="2"/>
              <a:buChar char="Ø"/>
            </a:pPr>
            <a:r>
              <a:rPr lang="fr-CA" altLang="en-US" sz="2000" dirty="0">
                <a:solidFill>
                  <a:srgbClr val="666666"/>
                </a:solidFill>
              </a:rPr>
              <a:t>Ça cause une </a:t>
            </a:r>
            <a:r>
              <a:rPr lang="fr-CA" altLang="en-US" sz="2000" b="1" dirty="0">
                <a:solidFill>
                  <a:srgbClr val="666666"/>
                </a:solidFill>
              </a:rPr>
              <a:t>augmentation de poids</a:t>
            </a:r>
            <a:r>
              <a:rPr lang="fr-CA" altLang="en-US" sz="2000" dirty="0">
                <a:solidFill>
                  <a:srgbClr val="666666"/>
                </a:solidFill>
              </a:rPr>
              <a:t>, alors tu crois avoir gagné de la masse musculaire et tu te dis « </a:t>
            </a:r>
            <a:r>
              <a:rPr lang="fr-CA" altLang="en-US" sz="2000" dirty="0" err="1">
                <a:solidFill>
                  <a:srgbClr val="666666"/>
                </a:solidFill>
              </a:rPr>
              <a:t>Yé</a:t>
            </a:r>
            <a:r>
              <a:rPr lang="fr-CA" altLang="en-US" sz="2000" dirty="0">
                <a:solidFill>
                  <a:srgbClr val="666666"/>
                </a:solidFill>
              </a:rPr>
              <a:t> ! chu hot ! », mais en fait c’est juste de l’eau… (il y aura éventuellement une réelle prise de masse musculaire… avec l’entraînement évidemment !)</a:t>
            </a:r>
          </a:p>
          <a:p>
            <a:pPr marL="800100" lvl="1" indent="-342900">
              <a:buClr>
                <a:schemeClr val="tx1">
                  <a:lumMod val="65000"/>
                  <a:lumOff val="35000"/>
                </a:schemeClr>
              </a:buClr>
              <a:buFont typeface="Wingdings" panose="05000000000000000000" pitchFamily="2" charset="2"/>
              <a:buChar char="Ø"/>
            </a:pPr>
            <a:r>
              <a:rPr lang="fr-CA" altLang="en-US" sz="2000" dirty="0">
                <a:solidFill>
                  <a:srgbClr val="666666"/>
                </a:solidFill>
              </a:rPr>
              <a:t>Cette rétention d’eau peut aussi </a:t>
            </a:r>
            <a:r>
              <a:rPr lang="fr-CA" altLang="en-US" sz="2000" b="1" dirty="0">
                <a:solidFill>
                  <a:srgbClr val="666666"/>
                </a:solidFill>
              </a:rPr>
              <a:t>ralentir la progression </a:t>
            </a:r>
            <a:r>
              <a:rPr lang="fr-CA" altLang="en-US" sz="2000" dirty="0">
                <a:solidFill>
                  <a:srgbClr val="666666"/>
                </a:solidFill>
              </a:rPr>
              <a:t>de la performance, justement à cause de ce gain de poids</a:t>
            </a:r>
          </a:p>
        </p:txBody>
      </p:sp>
    </p:spTree>
    <p:extLst>
      <p:ext uri="{BB962C8B-B14F-4D97-AF65-F5344CB8AC3E}">
        <p14:creationId xmlns:p14="http://schemas.microsoft.com/office/powerpoint/2010/main" val="20300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975148"/>
            <a:ext cx="9144000" cy="2907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2195736" y="260648"/>
            <a:ext cx="6696744" cy="1311393"/>
          </a:xfrm>
          <a:effectLst>
            <a:outerShdw blurRad="215900" dist="76200" dir="2700000" algn="tl" rotWithShape="0">
              <a:prstClr val="black">
                <a:alpha val="40000"/>
              </a:prstClr>
            </a:outerShdw>
          </a:effectLst>
        </p:spPr>
        <p:txBody>
          <a:bodyPr/>
          <a:lstStyle/>
          <a:p>
            <a:r>
              <a:rPr lang="fr-CA" altLang="en-US" sz="4800" dirty="0"/>
              <a:t>Mises en garde</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434580"/>
            <a:ext cx="7802624" cy="1785104"/>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La rétention d’eau et l’augmentation des heures d’entraînement liée à la prise de créatine, peut accroître les risques de déchirement des tendons ou des ligaments</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On ne sait pas si la prise de créatine à long terme est sans danger !</a:t>
            </a:r>
          </a:p>
        </p:txBody>
      </p:sp>
      <p:pic>
        <p:nvPicPr>
          <p:cNvPr id="5" name="Image 4">
            <a:extLst>
              <a:ext uri="{FF2B5EF4-FFF2-40B4-BE49-F238E27FC236}">
                <a16:creationId xmlns:a16="http://schemas.microsoft.com/office/drawing/2014/main" id="{9253808B-D2AE-46B3-9026-1819D98B3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00" y="548680"/>
            <a:ext cx="1008112" cy="9206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541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348880"/>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2195736" y="260648"/>
            <a:ext cx="6696744" cy="1613995"/>
          </a:xfrm>
          <a:effectLst>
            <a:outerShdw blurRad="215900" dist="76200" dir="2700000" algn="tl" rotWithShape="0">
              <a:prstClr val="black">
                <a:alpha val="40000"/>
              </a:prstClr>
            </a:outerShdw>
          </a:effectLst>
        </p:spPr>
        <p:txBody>
          <a:bodyPr/>
          <a:lstStyle/>
          <a:p>
            <a:r>
              <a:rPr lang="fr-CA" altLang="en-US" sz="4000" dirty="0"/>
              <a:t>Ceux qui ne devraient pas en prendre</a:t>
            </a:r>
            <a:endParaRPr lang="fr-CA" sz="40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808312"/>
            <a:ext cx="7802624" cy="2246769"/>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Les &lt; 18 ans (à cause du manque d’étude sur le sujet)</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Les femmes enceintes ou qui allaitent</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Ceux qui ne sont pas en parfaite santé</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Problème rénal</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Problème au foie</a:t>
            </a:r>
          </a:p>
        </p:txBody>
      </p:sp>
      <p:pic>
        <p:nvPicPr>
          <p:cNvPr id="5" name="Image 4">
            <a:extLst>
              <a:ext uri="{FF2B5EF4-FFF2-40B4-BE49-F238E27FC236}">
                <a16:creationId xmlns:a16="http://schemas.microsoft.com/office/drawing/2014/main" id="{9253808B-D2AE-46B3-9026-1819D98B3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722515"/>
            <a:ext cx="1261596" cy="11521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883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51520" y="3429000"/>
            <a:ext cx="4176463" cy="1080120"/>
          </a:xfrm>
        </p:spPr>
        <p:txBody>
          <a:bodyPr>
            <a:normAutofit fontScale="90000"/>
          </a:bodyPr>
          <a:lstStyle/>
          <a:p>
            <a:r>
              <a:rPr lang="fr-CA" b="1" dirty="0">
                <a:solidFill>
                  <a:schemeClr val="bg1"/>
                </a:solidFill>
                <a:ea typeface="PT Sans Narrow"/>
                <a:cs typeface="PT Sans Narrow"/>
                <a:sym typeface="PT Sans Narrow"/>
              </a:rPr>
              <a:t>Testostérone et stéroïdes</a:t>
            </a:r>
            <a:endParaRPr lang="fr-CA" sz="3200" dirty="0">
              <a:solidFill>
                <a:schemeClr val="bg1"/>
              </a:solidFill>
              <a:latin typeface="+mn-lt"/>
              <a:ea typeface="PT Sans Narrow"/>
              <a:cs typeface="PT Sans Narrow"/>
              <a:sym typeface="PT Sans Narrow"/>
            </a:endParaRPr>
          </a:p>
        </p:txBody>
      </p:sp>
      <p:pic>
        <p:nvPicPr>
          <p:cNvPr id="5" name="Image 4" descr="Une image contenant aiguille&#10;&#10;Description générée automatiquement">
            <a:extLst>
              <a:ext uri="{FF2B5EF4-FFF2-40B4-BE49-F238E27FC236}">
                <a16:creationId xmlns:a16="http://schemas.microsoft.com/office/drawing/2014/main" id="{67FEBDD2-9FBC-41C6-8B1D-3A3F0DD21A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50"/>
          <a:stretch/>
        </p:blipFill>
        <p:spPr>
          <a:xfrm>
            <a:off x="4716018" y="0"/>
            <a:ext cx="4427981" cy="6858000"/>
          </a:xfrm>
          <a:prstGeom prst="rect">
            <a:avLst/>
          </a:prstGeom>
        </p:spPr>
      </p:pic>
    </p:spTree>
    <p:extLst>
      <p:ext uri="{BB962C8B-B14F-4D97-AF65-F5344CB8AC3E}">
        <p14:creationId xmlns:p14="http://schemas.microsoft.com/office/powerpoint/2010/main" val="2452761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5184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60040"/>
            <a:ext cx="8069520" cy="1311393"/>
          </a:xfrm>
          <a:effectLst>
            <a:outerShdw blurRad="215900" dist="76200" dir="2700000" algn="tl" rotWithShape="0">
              <a:prstClr val="black">
                <a:alpha val="40000"/>
              </a:prstClr>
            </a:outerShdw>
          </a:effectLst>
        </p:spPr>
        <p:txBody>
          <a:bodyPr/>
          <a:lstStyle/>
          <a:p>
            <a:r>
              <a:rPr lang="fr-CA" altLang="en-US" sz="4800" dirty="0"/>
              <a:t>Stéroïdes : </a:t>
            </a:r>
            <a:br>
              <a:rPr lang="fr-CA" altLang="en-US" sz="4800" dirty="0"/>
            </a:br>
            <a:r>
              <a:rPr lang="fr-CA" altLang="en-US" sz="4800" dirty="0"/>
              <a:t>voici les faits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072074"/>
            <a:ext cx="7802624" cy="4785926"/>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La testostérone est une hormone sexuelle principalement masculine </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Les hommes produisent environ de 2,5 mg à 11 mg de testostérone par jour</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Les femmes produisent aussi cette hormone, mais en très petite quantité soit environ 0,25 mg par jour</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La testostérone est responsable de :</a:t>
            </a:r>
          </a:p>
          <a:p>
            <a:pPr marL="800100" lvl="1" indent="-342900">
              <a:spcBef>
                <a:spcPts val="600"/>
              </a:spcBef>
              <a:buClr>
                <a:schemeClr val="tx1">
                  <a:lumMod val="65000"/>
                  <a:lumOff val="35000"/>
                </a:schemeClr>
              </a:buClr>
              <a:buFont typeface="Wingdings" panose="05000000000000000000" pitchFamily="2" charset="2"/>
              <a:buChar char="Ø"/>
            </a:pPr>
            <a:r>
              <a:rPr lang="fr-CA" altLang="en-US" sz="2000" dirty="0">
                <a:solidFill>
                  <a:srgbClr val="666666"/>
                </a:solidFill>
              </a:rPr>
              <a:t>La croissance et le développement des organes génitaux masculins</a:t>
            </a:r>
          </a:p>
          <a:p>
            <a:pPr marL="800100" lvl="1" indent="-342900">
              <a:spcBef>
                <a:spcPts val="600"/>
              </a:spcBef>
              <a:buClr>
                <a:schemeClr val="tx1">
                  <a:lumMod val="65000"/>
                  <a:lumOff val="35000"/>
                </a:schemeClr>
              </a:buClr>
              <a:buFont typeface="Wingdings" panose="05000000000000000000" pitchFamily="2" charset="2"/>
              <a:buChar char="Ø"/>
            </a:pPr>
            <a:r>
              <a:rPr lang="fr-CA" altLang="en-US" sz="2000" dirty="0">
                <a:solidFill>
                  <a:srgbClr val="666666"/>
                </a:solidFill>
              </a:rPr>
              <a:t>Le maintien des caractéristiques sexuelles secondaires des 2 sexes, comme la pilosité du visage et les seins</a:t>
            </a:r>
          </a:p>
          <a:p>
            <a:pPr marL="800100" lvl="1" indent="-342900">
              <a:spcBef>
                <a:spcPts val="600"/>
              </a:spcBef>
              <a:buClr>
                <a:schemeClr val="tx1">
                  <a:lumMod val="65000"/>
                  <a:lumOff val="35000"/>
                </a:schemeClr>
              </a:buClr>
              <a:buFont typeface="Wingdings" panose="05000000000000000000" pitchFamily="2" charset="2"/>
              <a:buChar char="Ø"/>
            </a:pPr>
            <a:r>
              <a:rPr lang="fr-CA" altLang="en-US" sz="2000" dirty="0">
                <a:solidFill>
                  <a:srgbClr val="666666"/>
                </a:solidFill>
              </a:rPr>
              <a:t>Chez les femmes, elle aide à maintenir la densité des os et la masse musculaire</a:t>
            </a:r>
          </a:p>
        </p:txBody>
      </p:sp>
    </p:spTree>
    <p:extLst>
      <p:ext uri="{BB962C8B-B14F-4D97-AF65-F5344CB8AC3E}">
        <p14:creationId xmlns:p14="http://schemas.microsoft.com/office/powerpoint/2010/main" val="352061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276872"/>
            <a:ext cx="9144000"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576064"/>
            <a:ext cx="8069520" cy="1311393"/>
          </a:xfrm>
          <a:effectLst>
            <a:outerShdw blurRad="215900" dist="76200" dir="2700000" algn="tl" rotWithShape="0">
              <a:prstClr val="black">
                <a:alpha val="40000"/>
              </a:prstClr>
            </a:outerShdw>
          </a:effectLst>
        </p:spPr>
        <p:txBody>
          <a:bodyPr/>
          <a:lstStyle/>
          <a:p>
            <a:r>
              <a:rPr lang="fr-CA" altLang="en-US" sz="4800" dirty="0"/>
              <a:t>Les stéroïdes anabolisants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636912"/>
            <a:ext cx="7802624" cy="2169825"/>
          </a:xfrm>
          <a:prstGeom prst="rect">
            <a:avLst/>
          </a:prstGeom>
          <a:noFill/>
        </p:spPr>
        <p:txBody>
          <a:bodyPr wrap="square" rtlCol="0">
            <a:spAutoFit/>
          </a:bodyPr>
          <a:lstStyle/>
          <a:p>
            <a:pPr marL="342900" indent="-342900">
              <a:spcBef>
                <a:spcPts val="1800"/>
              </a:spcBef>
              <a:buClr>
                <a:srgbClr val="881811"/>
              </a:buClr>
              <a:buFont typeface="Wingdings" panose="05000000000000000000" pitchFamily="2" charset="2"/>
              <a:buChar char="Ø"/>
            </a:pPr>
            <a:r>
              <a:rPr lang="fr-CA" altLang="en-US" sz="2000" dirty="0">
                <a:solidFill>
                  <a:srgbClr val="666666"/>
                </a:solidFill>
              </a:rPr>
              <a:t>Sont une version synthétique de la testostérone qui a été développée pour traiter des conditions médicales</a:t>
            </a:r>
          </a:p>
          <a:p>
            <a:pPr marL="342900" indent="-342900">
              <a:spcBef>
                <a:spcPts val="1800"/>
              </a:spcBef>
              <a:buClr>
                <a:srgbClr val="881811"/>
              </a:buClr>
              <a:buFont typeface="Wingdings" panose="05000000000000000000" pitchFamily="2" charset="2"/>
              <a:buChar char="Ø"/>
            </a:pPr>
            <a:r>
              <a:rPr lang="fr-CA" altLang="en-US" sz="2000" dirty="0">
                <a:solidFill>
                  <a:srgbClr val="666666"/>
                </a:solidFill>
              </a:rPr>
              <a:t>Mais… les gens en bonne santé ce sont vite aperçu qu’ils pouvaient les utiliser augmenter le volume musculaire et la performance sportive </a:t>
            </a:r>
            <a:r>
              <a:rPr lang="fr-CA" altLang="en-US" sz="2000" b="1" dirty="0">
                <a:solidFill>
                  <a:srgbClr val="666666"/>
                </a:solidFill>
              </a:rPr>
              <a:t>(force et agressivité, diminuer leur adiposité)</a:t>
            </a:r>
          </a:p>
        </p:txBody>
      </p:sp>
    </p:spTree>
    <p:extLst>
      <p:ext uri="{BB962C8B-B14F-4D97-AF65-F5344CB8AC3E}">
        <p14:creationId xmlns:p14="http://schemas.microsoft.com/office/powerpoint/2010/main" val="314362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432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60040"/>
            <a:ext cx="8069520" cy="1311393"/>
          </a:xfrm>
          <a:effectLst>
            <a:outerShdw blurRad="215900" dist="76200" dir="2700000" algn="tl" rotWithShape="0">
              <a:prstClr val="black">
                <a:alpha val="40000"/>
              </a:prstClr>
            </a:outerShdw>
          </a:effectLst>
        </p:spPr>
        <p:txBody>
          <a:bodyPr/>
          <a:lstStyle/>
          <a:p>
            <a:r>
              <a:rPr lang="fr-CA" altLang="en-US" sz="4800" dirty="0"/>
              <a:t>Risques et conséquences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04864"/>
            <a:ext cx="7802624" cy="3477875"/>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Se procurer de la testostérone ailleurs que dans une pharmacie (nécessite alors une prescription médicale) est très risqué</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La testostérone contrefaite est souvent fabriquée dans des environnements insalubres</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La qualité est non contrôlée et le produit impur peut être : </a:t>
            </a:r>
          </a:p>
          <a:p>
            <a:pPr marL="800100" lvl="1" indent="-342900">
              <a:spcBef>
                <a:spcPts val="1200"/>
              </a:spcBef>
              <a:buClr>
                <a:schemeClr val="tx1">
                  <a:lumMod val="65000"/>
                  <a:lumOff val="35000"/>
                </a:schemeClr>
              </a:buClr>
              <a:buFont typeface="Wingdings" panose="05000000000000000000" pitchFamily="2" charset="2"/>
              <a:buChar char="Ø"/>
            </a:pPr>
            <a:r>
              <a:rPr lang="fr-CA" altLang="en-US" sz="2000" dirty="0">
                <a:solidFill>
                  <a:srgbClr val="666666"/>
                </a:solidFill>
              </a:rPr>
              <a:t>À faible teneur et mélangé avec de l’huile à moteur et de l’huile pour bébés</a:t>
            </a:r>
          </a:p>
          <a:p>
            <a:pPr marL="800100" lvl="1" indent="-342900">
              <a:spcBef>
                <a:spcPts val="1200"/>
              </a:spcBef>
              <a:buClr>
                <a:schemeClr val="tx1">
                  <a:lumMod val="65000"/>
                  <a:lumOff val="35000"/>
                </a:schemeClr>
              </a:buClr>
              <a:buFont typeface="Wingdings" panose="05000000000000000000" pitchFamily="2" charset="2"/>
              <a:buChar char="Ø"/>
            </a:pPr>
            <a:r>
              <a:rPr lang="fr-CA" altLang="en-US" sz="2000" dirty="0">
                <a:solidFill>
                  <a:srgbClr val="666666"/>
                </a:solidFill>
              </a:rPr>
              <a:t>Peut aussi excédé la dose de 2 à 100 fois celle recommandée ! </a:t>
            </a:r>
          </a:p>
        </p:txBody>
      </p:sp>
    </p:spTree>
    <p:extLst>
      <p:ext uri="{BB962C8B-B14F-4D97-AF65-F5344CB8AC3E}">
        <p14:creationId xmlns:p14="http://schemas.microsoft.com/office/powerpoint/2010/main" val="222681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6E6BDE-A358-42CC-80B0-9538D560C68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Espace réservé du contenu 3">
            <a:extLst>
              <a:ext uri="{FF2B5EF4-FFF2-40B4-BE49-F238E27FC236}">
                <a16:creationId xmlns:a16="http://schemas.microsoft.com/office/drawing/2014/main" id="{F73FA621-22B6-49BE-B61E-055DD5AFDFA5}"/>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267744" y="154752"/>
            <a:ext cx="5328592" cy="6514608"/>
          </a:xfrm>
          <a:prstGeom prst="rect">
            <a:avLst/>
          </a:prstGeom>
        </p:spPr>
      </p:pic>
    </p:spTree>
    <p:extLst>
      <p:ext uri="{BB962C8B-B14F-4D97-AF65-F5344CB8AC3E}">
        <p14:creationId xmlns:p14="http://schemas.microsoft.com/office/powerpoint/2010/main" val="119707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14235" y="476672"/>
            <a:ext cx="8315530" cy="2808312"/>
          </a:xfrm>
        </p:spPr>
        <p:txBody>
          <a:bodyPr>
            <a:normAutofit/>
          </a:bodyPr>
          <a:lstStyle/>
          <a:p>
            <a:r>
              <a:rPr lang="fr-CA" sz="7200" b="1" dirty="0">
                <a:solidFill>
                  <a:schemeClr val="bg1"/>
                </a:solidFill>
                <a:ea typeface="PT Sans Narrow"/>
                <a:cs typeface="PT Sans Narrow"/>
                <a:sym typeface="PT Sans Narrow"/>
              </a:rPr>
              <a:t>Promesses </a:t>
            </a:r>
            <a:br>
              <a:rPr lang="fr-CA" sz="7200" b="1" dirty="0">
                <a:solidFill>
                  <a:schemeClr val="bg1"/>
                </a:solidFill>
                <a:ea typeface="PT Sans Narrow"/>
                <a:cs typeface="PT Sans Narrow"/>
                <a:sym typeface="PT Sans Narrow"/>
              </a:rPr>
            </a:br>
            <a:r>
              <a:rPr lang="fr-CA" sz="7200" b="1" dirty="0">
                <a:solidFill>
                  <a:schemeClr val="bg1"/>
                </a:solidFill>
                <a:ea typeface="PT Sans Narrow"/>
                <a:cs typeface="PT Sans Narrow"/>
                <a:sym typeface="PT Sans Narrow"/>
              </a:rPr>
              <a:t>et publicité</a:t>
            </a:r>
            <a:br>
              <a:rPr lang="fr-CA" sz="6000" b="1" dirty="0">
                <a:solidFill>
                  <a:schemeClr val="bg1"/>
                </a:solidFill>
                <a:ea typeface="PT Sans Narrow"/>
                <a:cs typeface="PT Sans Narrow"/>
                <a:sym typeface="PT Sans Narrow"/>
              </a:rPr>
            </a:br>
            <a:r>
              <a:rPr lang="fr-CA" sz="4000" dirty="0">
                <a:solidFill>
                  <a:schemeClr val="bg1"/>
                </a:solidFill>
                <a:latin typeface="+mn-lt"/>
                <a:ea typeface="PT Sans Narrow"/>
                <a:cs typeface="PT Sans Narrow"/>
                <a:sym typeface="PT Sans Narrow"/>
              </a:rPr>
              <a:t>Parlons-en !</a:t>
            </a:r>
          </a:p>
        </p:txBody>
      </p:sp>
      <p:pic>
        <p:nvPicPr>
          <p:cNvPr id="17" name="Image 16">
            <a:extLst>
              <a:ext uri="{FF2B5EF4-FFF2-40B4-BE49-F238E27FC236}">
                <a16:creationId xmlns:a16="http://schemas.microsoft.com/office/drawing/2014/main" id="{59572A97-E001-4D9E-81A9-5BB2621A22AA}"/>
              </a:ext>
            </a:extLst>
          </p:cNvPr>
          <p:cNvPicPr>
            <a:picLocks noChangeAspect="1"/>
          </p:cNvPicPr>
          <p:nvPr>
            <p:custDataLst>
              <p:tags r:id="rId2"/>
            </p:custDataLst>
          </p:nvPr>
        </p:nvPicPr>
        <p:blipFill>
          <a:blip r:embed="rId6"/>
          <a:stretch>
            <a:fillRect/>
          </a:stretch>
        </p:blipFill>
        <p:spPr>
          <a:xfrm>
            <a:off x="4788024" y="3348880"/>
            <a:ext cx="2727925" cy="27356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Image 17">
            <a:extLst>
              <a:ext uri="{FF2B5EF4-FFF2-40B4-BE49-F238E27FC236}">
                <a16:creationId xmlns:a16="http://schemas.microsoft.com/office/drawing/2014/main" id="{C3B605B6-6531-4D30-8E74-FC6715E2D5AE}"/>
              </a:ext>
            </a:extLst>
          </p:cNvPr>
          <p:cNvPicPr>
            <a:picLocks noChangeAspect="1"/>
          </p:cNvPicPr>
          <p:nvPr>
            <p:custDataLst>
              <p:tags r:id="rId3"/>
            </p:custDataLst>
          </p:nvPr>
        </p:nvPicPr>
        <p:blipFill>
          <a:blip r:embed="rId7"/>
          <a:stretch>
            <a:fillRect/>
          </a:stretch>
        </p:blipFill>
        <p:spPr>
          <a:xfrm>
            <a:off x="1313806" y="3989508"/>
            <a:ext cx="2062212" cy="21843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22777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420888"/>
            <a:ext cx="9144000" cy="4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6">
            <a:extLst>
              <a:ext uri="{FF2B5EF4-FFF2-40B4-BE49-F238E27FC236}">
                <a16:creationId xmlns:a16="http://schemas.microsoft.com/office/drawing/2014/main" id="{32D8C1DB-8CB8-4ABE-A19E-8B157B0AF78D}"/>
              </a:ext>
            </a:extLst>
          </p:cNvPr>
          <p:cNvPicPr>
            <a:picLocks noChangeAspect="1"/>
          </p:cNvPicPr>
          <p:nvPr>
            <p:custDataLst>
              <p:tags r:id="rId1"/>
            </p:custDataLst>
          </p:nvPr>
        </p:nvPicPr>
        <p:blipFill rotWithShape="1">
          <a:blip r:embed="rId6"/>
          <a:srcRect l="8072" r="5860"/>
          <a:stretch/>
        </p:blipFill>
        <p:spPr>
          <a:xfrm>
            <a:off x="683568" y="2873172"/>
            <a:ext cx="2550764" cy="326662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168D5124-3EEC-4DED-89E7-48737D0DB82B}"/>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491880" y="2873172"/>
            <a:ext cx="5139709" cy="3271895"/>
          </a:xfrm>
          <a:prstGeom prst="rect">
            <a:avLst/>
          </a:prstGeom>
          <a:solidFill>
            <a:srgbClr val="FFFFFF">
              <a:shade val="85000"/>
            </a:srgbClr>
          </a:solidFill>
          <a:ln w="88900" cap="sq">
            <a:noFill/>
            <a:miter lim="800000"/>
          </a:ln>
          <a:effectLst/>
        </p:spPr>
      </p:pic>
      <p:sp>
        <p:nvSpPr>
          <p:cNvPr id="11" name="Titre 1">
            <a:extLst>
              <a:ext uri="{FF2B5EF4-FFF2-40B4-BE49-F238E27FC236}">
                <a16:creationId xmlns:a16="http://schemas.microsoft.com/office/drawing/2014/main" id="{F98AE3C1-6B23-49AB-9BF8-A8C4D98A394D}"/>
              </a:ext>
            </a:extLst>
          </p:cNvPr>
          <p:cNvSpPr>
            <a:spLocks noGrp="1"/>
          </p:cNvSpPr>
          <p:nvPr>
            <p:ph type="title"/>
            <p:custDataLst>
              <p:tags r:id="rId3"/>
            </p:custDataLst>
          </p:nvPr>
        </p:nvSpPr>
        <p:spPr>
          <a:xfrm>
            <a:off x="822960" y="548680"/>
            <a:ext cx="8069520" cy="1311393"/>
          </a:xfrm>
          <a:effectLst>
            <a:outerShdw blurRad="215900" dist="76200" dir="2700000" algn="tl" rotWithShape="0">
              <a:prstClr val="black">
                <a:alpha val="40000"/>
              </a:prstClr>
            </a:outerShdw>
          </a:effectLst>
        </p:spPr>
        <p:txBody>
          <a:bodyPr/>
          <a:lstStyle/>
          <a:p>
            <a:r>
              <a:rPr lang="fr-CA" altLang="en-US" sz="4800" dirty="0"/>
              <a:t>Humm, charmant…</a:t>
            </a:r>
            <a:endParaRPr lang="fr-CA" sz="3200" dirty="0">
              <a:solidFill>
                <a:schemeClr val="bg1"/>
              </a:solidFill>
            </a:endParaRPr>
          </a:p>
        </p:txBody>
      </p:sp>
    </p:spTree>
    <p:extLst>
      <p:ext uri="{BB962C8B-B14F-4D97-AF65-F5344CB8AC3E}">
        <p14:creationId xmlns:p14="http://schemas.microsoft.com/office/powerpoint/2010/main" val="391877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61774C-62C7-4A6F-ACE0-211BDB42E591}"/>
              </a:ext>
            </a:extLst>
          </p:cNvPr>
          <p:cNvSpPr/>
          <p:nvPr/>
        </p:nvSpPr>
        <p:spPr>
          <a:xfrm>
            <a:off x="0" y="2564904"/>
            <a:ext cx="9144000" cy="468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1"/>
            </p:custDataLst>
          </p:nvPr>
        </p:nvSpPr>
        <p:spPr>
          <a:xfrm>
            <a:off x="323528" y="836712"/>
            <a:ext cx="8741787" cy="1224136"/>
          </a:xfrm>
        </p:spPr>
        <p:txBody>
          <a:bodyPr>
            <a:normAutofit/>
          </a:bodyPr>
          <a:lstStyle/>
          <a:p>
            <a:r>
              <a:rPr lang="fr-CA" b="1" i="1" dirty="0">
                <a:solidFill>
                  <a:schemeClr val="bg1"/>
                </a:solidFill>
                <a:ea typeface="PT Sans Narrow"/>
                <a:cs typeface="PT Sans Narrow"/>
                <a:sym typeface="PT Sans Narrow"/>
              </a:rPr>
              <a:t>Boosters</a:t>
            </a:r>
            <a:r>
              <a:rPr lang="fr-CA" b="1" dirty="0">
                <a:solidFill>
                  <a:schemeClr val="bg1"/>
                </a:solidFill>
                <a:ea typeface="PT Sans Narrow"/>
                <a:cs typeface="PT Sans Narrow"/>
                <a:sym typeface="PT Sans Narrow"/>
              </a:rPr>
              <a:t> de testostérone</a:t>
            </a:r>
            <a:br>
              <a:rPr lang="fr-CA" sz="6000" b="1" dirty="0">
                <a:solidFill>
                  <a:schemeClr val="bg1"/>
                </a:solidFill>
                <a:ea typeface="PT Sans Narrow"/>
                <a:cs typeface="PT Sans Narrow"/>
                <a:sym typeface="PT Sans Narrow"/>
              </a:rPr>
            </a:br>
            <a:r>
              <a:rPr lang="fr-CA" sz="3200" dirty="0">
                <a:solidFill>
                  <a:schemeClr val="bg1"/>
                </a:solidFill>
                <a:latin typeface="+mn-lt"/>
                <a:ea typeface="PT Sans Narrow"/>
                <a:cs typeface="PT Sans Narrow"/>
                <a:sym typeface="PT Sans Narrow"/>
              </a:rPr>
              <a:t>Précurseurs de la testostérone</a:t>
            </a:r>
          </a:p>
        </p:txBody>
      </p:sp>
      <p:pic>
        <p:nvPicPr>
          <p:cNvPr id="5" name="Image 4">
            <a:extLst>
              <a:ext uri="{FF2B5EF4-FFF2-40B4-BE49-F238E27FC236}">
                <a16:creationId xmlns:a16="http://schemas.microsoft.com/office/drawing/2014/main" id="{183D004B-B74C-4AD5-ABF8-AA47982687D5}"/>
              </a:ext>
            </a:extLst>
          </p:cNvPr>
          <p:cNvPicPr>
            <a:picLocks noChangeAspect="1"/>
          </p:cNvPicPr>
          <p:nvPr>
            <p:custDataLst>
              <p:tags r:id="rId2"/>
            </p:custDataLst>
          </p:nvPr>
        </p:nvPicPr>
        <p:blipFill>
          <a:blip r:embed="rId7"/>
          <a:stretch>
            <a:fillRect/>
          </a:stretch>
        </p:blipFill>
        <p:spPr>
          <a:xfrm>
            <a:off x="0" y="3429000"/>
            <a:ext cx="2705520" cy="2035837"/>
          </a:xfrm>
          <a:prstGeom prst="rect">
            <a:avLst/>
          </a:prstGeom>
        </p:spPr>
      </p:pic>
      <p:pic>
        <p:nvPicPr>
          <p:cNvPr id="7" name="Image 6">
            <a:extLst>
              <a:ext uri="{FF2B5EF4-FFF2-40B4-BE49-F238E27FC236}">
                <a16:creationId xmlns:a16="http://schemas.microsoft.com/office/drawing/2014/main" id="{4A7FC7B7-AB77-454C-9D31-9EF2735F79DB}"/>
              </a:ext>
            </a:extLst>
          </p:cNvPr>
          <p:cNvPicPr>
            <a:picLocks noChangeAspect="1"/>
          </p:cNvPicPr>
          <p:nvPr>
            <p:custDataLst>
              <p:tags r:id="rId3"/>
            </p:custDataLst>
          </p:nvPr>
        </p:nvPicPr>
        <p:blipFill rotWithShape="1">
          <a:blip r:embed="rId8"/>
          <a:srcRect r="6183"/>
          <a:stretch/>
        </p:blipFill>
        <p:spPr>
          <a:xfrm>
            <a:off x="5823438" y="3082314"/>
            <a:ext cx="3320562" cy="2783941"/>
          </a:xfrm>
          <a:prstGeom prst="rect">
            <a:avLst/>
          </a:prstGeom>
          <a:ln>
            <a:noFill/>
          </a:ln>
          <a:effectLst>
            <a:softEdge rad="112500"/>
          </a:effectLst>
        </p:spPr>
      </p:pic>
      <p:pic>
        <p:nvPicPr>
          <p:cNvPr id="6" name="Image 5">
            <a:extLst>
              <a:ext uri="{FF2B5EF4-FFF2-40B4-BE49-F238E27FC236}">
                <a16:creationId xmlns:a16="http://schemas.microsoft.com/office/drawing/2014/main" id="{0234D999-49F7-45CE-B32A-F8F2DF814D2F}"/>
              </a:ext>
            </a:extLst>
          </p:cNvPr>
          <p:cNvPicPr>
            <a:picLocks noChangeAspect="1"/>
          </p:cNvPicPr>
          <p:nvPr>
            <p:custDataLst>
              <p:tags r:id="rId4"/>
            </p:custDataLst>
          </p:nvPr>
        </p:nvPicPr>
        <p:blipFill>
          <a:blip r:embed="rId9"/>
          <a:stretch>
            <a:fillRect/>
          </a:stretch>
        </p:blipFill>
        <p:spPr>
          <a:xfrm>
            <a:off x="2678586" y="3295325"/>
            <a:ext cx="3462318" cy="3562675"/>
          </a:xfrm>
          <a:prstGeom prst="rect">
            <a:avLst/>
          </a:prstGeom>
        </p:spPr>
      </p:pic>
    </p:spTree>
    <p:extLst>
      <p:ext uri="{BB962C8B-B14F-4D97-AF65-F5344CB8AC3E}">
        <p14:creationId xmlns:p14="http://schemas.microsoft.com/office/powerpoint/2010/main" val="555149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276872"/>
            <a:ext cx="9144000"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576064"/>
            <a:ext cx="8069520" cy="1311393"/>
          </a:xfrm>
          <a:effectLst>
            <a:outerShdw blurRad="215900" dist="76200" dir="2700000" algn="tl" rotWithShape="0">
              <a:prstClr val="black">
                <a:alpha val="40000"/>
              </a:prstClr>
            </a:outerShdw>
          </a:effectLst>
        </p:spPr>
        <p:txBody>
          <a:bodyPr/>
          <a:lstStyle/>
          <a:p>
            <a:r>
              <a:rPr lang="fr-CA" altLang="en-US" sz="4800" i="1" dirty="0"/>
              <a:t>Boosters</a:t>
            </a:r>
            <a:r>
              <a:rPr lang="fr-CA" altLang="en-US" sz="4800" dirty="0"/>
              <a:t> de testostérone</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967045"/>
            <a:ext cx="7802624" cy="707886"/>
          </a:xfrm>
          <a:prstGeom prst="rect">
            <a:avLst/>
          </a:prstGeom>
          <a:noFill/>
        </p:spPr>
        <p:txBody>
          <a:bodyPr wrap="square" rtlCol="0">
            <a:spAutoFit/>
          </a:bodyPr>
          <a:lstStyle/>
          <a:p>
            <a:pPr marL="342900" indent="-342900">
              <a:spcBef>
                <a:spcPts val="1800"/>
              </a:spcBef>
              <a:buClr>
                <a:srgbClr val="881811"/>
              </a:buClr>
              <a:buFont typeface="Wingdings" panose="05000000000000000000" pitchFamily="2" charset="2"/>
              <a:buChar char="Ø"/>
            </a:pPr>
            <a:r>
              <a:rPr lang="fr-CA" altLang="en-US" sz="2000" dirty="0">
                <a:solidFill>
                  <a:srgbClr val="666666"/>
                </a:solidFill>
              </a:rPr>
              <a:t>Sont utilisés pour augmenter la quantité de testostérone </a:t>
            </a:r>
            <a:r>
              <a:rPr lang="fr-CA" altLang="en-US" sz="2000" b="1" dirty="0">
                <a:solidFill>
                  <a:srgbClr val="666666"/>
                </a:solidFill>
              </a:rPr>
              <a:t>produite naturellement </a:t>
            </a:r>
            <a:r>
              <a:rPr lang="fr-CA" altLang="en-US" sz="2000" dirty="0">
                <a:solidFill>
                  <a:srgbClr val="666666"/>
                </a:solidFill>
              </a:rPr>
              <a:t>par le corps</a:t>
            </a:r>
          </a:p>
        </p:txBody>
      </p:sp>
    </p:spTree>
    <p:extLst>
      <p:ext uri="{BB962C8B-B14F-4D97-AF65-F5344CB8AC3E}">
        <p14:creationId xmlns:p14="http://schemas.microsoft.com/office/powerpoint/2010/main" val="146331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276872"/>
            <a:ext cx="9144000" cy="410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576064"/>
            <a:ext cx="8069520" cy="1311393"/>
          </a:xfrm>
          <a:effectLst>
            <a:outerShdw blurRad="215900" dist="76200" dir="2700000" algn="tl" rotWithShape="0">
              <a:prstClr val="black">
                <a:alpha val="40000"/>
              </a:prstClr>
            </a:outerShdw>
          </a:effectLst>
        </p:spPr>
        <p:txBody>
          <a:bodyPr/>
          <a:lstStyle/>
          <a:p>
            <a:r>
              <a:rPr lang="fr-CA" altLang="en-US" sz="4800" dirty="0"/>
              <a:t>Les </a:t>
            </a:r>
            <a:r>
              <a:rPr lang="fr-CA" altLang="en-US" sz="4800" i="1" dirty="0"/>
              <a:t>boosters </a:t>
            </a:r>
            <a:r>
              <a:rPr lang="fr-CA" altLang="en-US" sz="4800" dirty="0"/>
              <a:t>« naturels »</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820995"/>
            <a:ext cx="7802624" cy="3016210"/>
          </a:xfrm>
          <a:prstGeom prst="rect">
            <a:avLst/>
          </a:prstGeom>
          <a:noFill/>
        </p:spPr>
        <p:txBody>
          <a:bodyPr wrap="square" rtlCol="0">
            <a:spAutoFit/>
          </a:bodyPr>
          <a:lstStyle/>
          <a:p>
            <a:pPr>
              <a:spcBef>
                <a:spcPts val="1800"/>
              </a:spcBef>
              <a:buClr>
                <a:srgbClr val="881811"/>
              </a:buClr>
            </a:pPr>
            <a:r>
              <a:rPr lang="fr-CA" altLang="en-US" sz="2000" b="1" dirty="0">
                <a:solidFill>
                  <a:srgbClr val="666666"/>
                </a:solidFill>
              </a:rPr>
              <a:t>Plantes</a:t>
            </a:r>
          </a:p>
          <a:p>
            <a:pPr marL="342900" indent="-342900">
              <a:spcBef>
                <a:spcPts val="600"/>
              </a:spcBef>
              <a:buClr>
                <a:srgbClr val="881811"/>
              </a:buClr>
              <a:buFont typeface="Wingdings" panose="05000000000000000000" pitchFamily="2" charset="2"/>
              <a:buChar char="v"/>
            </a:pPr>
            <a:r>
              <a:rPr lang="fr-CA" altLang="en-US" sz="2000" dirty="0" err="1">
                <a:solidFill>
                  <a:srgbClr val="666666"/>
                </a:solidFill>
              </a:rPr>
              <a:t>Tribulus</a:t>
            </a:r>
            <a:r>
              <a:rPr lang="fr-CA" altLang="en-US" sz="2000" dirty="0">
                <a:solidFill>
                  <a:srgbClr val="666666"/>
                </a:solidFill>
              </a:rPr>
              <a:t> et </a:t>
            </a:r>
            <a:r>
              <a:rPr lang="fr-CA" altLang="en-US" sz="2000" dirty="0" err="1">
                <a:solidFill>
                  <a:srgbClr val="666666"/>
                </a:solidFill>
              </a:rPr>
              <a:t>maca</a:t>
            </a:r>
            <a:endParaRPr lang="fr-CA" altLang="en-US" sz="2000" dirty="0">
              <a:solidFill>
                <a:srgbClr val="666666"/>
              </a:solidFill>
            </a:endParaRPr>
          </a:p>
          <a:p>
            <a:pPr marL="342900" indent="-342900">
              <a:spcBef>
                <a:spcPts val="1800"/>
              </a:spcBef>
              <a:buClr>
                <a:srgbClr val="881811"/>
              </a:buClr>
              <a:buFont typeface="Wingdings" panose="05000000000000000000" pitchFamily="2" charset="2"/>
              <a:buChar char="Ø"/>
            </a:pPr>
            <a:r>
              <a:rPr lang="fr-CA" altLang="en-US" sz="2000" dirty="0">
                <a:solidFill>
                  <a:srgbClr val="666666"/>
                </a:solidFill>
              </a:rPr>
              <a:t>Populaire </a:t>
            </a:r>
          </a:p>
          <a:p>
            <a:pPr marL="342900" indent="-342900">
              <a:spcBef>
                <a:spcPts val="1800"/>
              </a:spcBef>
              <a:buClr>
                <a:srgbClr val="881811"/>
              </a:buClr>
              <a:buFont typeface="Wingdings" panose="05000000000000000000" pitchFamily="2" charset="2"/>
              <a:buChar char="Ø"/>
            </a:pPr>
            <a:r>
              <a:rPr lang="fr-CA" altLang="en-US" sz="2000" dirty="0">
                <a:solidFill>
                  <a:srgbClr val="666666"/>
                </a:solidFill>
              </a:rPr>
              <a:t>Efficacité tenant plus du mythe que de la réalité</a:t>
            </a:r>
          </a:p>
          <a:p>
            <a:pPr marL="342900" indent="-342900">
              <a:spcBef>
                <a:spcPts val="1800"/>
              </a:spcBef>
              <a:buClr>
                <a:srgbClr val="881811"/>
              </a:buClr>
              <a:buFont typeface="Wingdings" panose="05000000000000000000" pitchFamily="2" charset="2"/>
              <a:buChar char="Ø"/>
            </a:pPr>
            <a:r>
              <a:rPr lang="fr-CA" altLang="en-US" sz="2000" dirty="0">
                <a:solidFill>
                  <a:srgbClr val="666666"/>
                </a:solidFill>
              </a:rPr>
              <a:t>De nombreuses études ont clairement démontré que ces plantes n’ont aucune efficacité pour augmenter les taux de testostérone d’une personne saine</a:t>
            </a:r>
          </a:p>
        </p:txBody>
      </p:sp>
      <p:pic>
        <p:nvPicPr>
          <p:cNvPr id="5" name="Image 4">
            <a:extLst>
              <a:ext uri="{FF2B5EF4-FFF2-40B4-BE49-F238E27FC236}">
                <a16:creationId xmlns:a16="http://schemas.microsoft.com/office/drawing/2014/main" id="{8ABDA421-3D4D-4EF3-8F69-64141AFC3164}"/>
              </a:ext>
            </a:extLst>
          </p:cNvPr>
          <p:cNvPicPr>
            <a:picLocks noChangeAspect="1"/>
          </p:cNvPicPr>
          <p:nvPr>
            <p:custDataLst>
              <p:tags r:id="rId2"/>
            </p:custDataLst>
          </p:nvPr>
        </p:nvPicPr>
        <p:blipFill>
          <a:blip r:embed="rId6"/>
          <a:stretch>
            <a:fillRect/>
          </a:stretch>
        </p:blipFill>
        <p:spPr>
          <a:xfrm rot="1596642">
            <a:off x="5058139" y="2631115"/>
            <a:ext cx="1211169" cy="1337332"/>
          </a:xfrm>
          <a:prstGeom prst="rect">
            <a:avLst/>
          </a:prstGeom>
        </p:spPr>
      </p:pic>
      <p:pic>
        <p:nvPicPr>
          <p:cNvPr id="6" name="Image 5">
            <a:extLst>
              <a:ext uri="{FF2B5EF4-FFF2-40B4-BE49-F238E27FC236}">
                <a16:creationId xmlns:a16="http://schemas.microsoft.com/office/drawing/2014/main" id="{700D888B-D2C1-4FC1-A6A5-D22A9094E5EF}"/>
              </a:ext>
            </a:extLst>
          </p:cNvPr>
          <p:cNvPicPr>
            <a:picLocks noChangeAspect="1"/>
          </p:cNvPicPr>
          <p:nvPr>
            <p:custDataLst>
              <p:tags r:id="rId3"/>
            </p:custDataLst>
          </p:nvPr>
        </p:nvPicPr>
        <p:blipFill>
          <a:blip r:embed="rId7"/>
          <a:stretch>
            <a:fillRect/>
          </a:stretch>
        </p:blipFill>
        <p:spPr>
          <a:xfrm>
            <a:off x="6437962" y="2633031"/>
            <a:ext cx="2324100" cy="1333500"/>
          </a:xfrm>
          <a:prstGeom prst="rect">
            <a:avLst/>
          </a:prstGeom>
        </p:spPr>
      </p:pic>
    </p:spTree>
    <p:extLst>
      <p:ext uri="{BB962C8B-B14F-4D97-AF65-F5344CB8AC3E}">
        <p14:creationId xmlns:p14="http://schemas.microsoft.com/office/powerpoint/2010/main" val="272808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204864"/>
            <a:ext cx="9144000"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576064"/>
            <a:ext cx="8069520" cy="1311393"/>
          </a:xfrm>
          <a:effectLst>
            <a:outerShdw blurRad="215900" dist="76200" dir="2700000" algn="tl" rotWithShape="0">
              <a:prstClr val="black">
                <a:alpha val="40000"/>
              </a:prstClr>
            </a:outerShdw>
          </a:effectLst>
        </p:spPr>
        <p:txBody>
          <a:bodyPr/>
          <a:lstStyle/>
          <a:p>
            <a:r>
              <a:rPr lang="fr-CA" altLang="en-US" sz="4800" dirty="0"/>
              <a:t>Les </a:t>
            </a:r>
            <a:r>
              <a:rPr lang="fr-CA" altLang="en-US" sz="4800" i="1" dirty="0"/>
              <a:t>boosters </a:t>
            </a:r>
            <a:r>
              <a:rPr lang="fr-CA" altLang="en-US" sz="4800" dirty="0"/>
              <a:t>« naturels » </a:t>
            </a:r>
            <a:r>
              <a:rPr lang="fr-CA" altLang="en-US" dirty="0">
                <a:latin typeface="+mn-lt"/>
              </a:rPr>
              <a:t>(suite)</a:t>
            </a:r>
            <a:endParaRPr lang="fr-CA" dirty="0">
              <a:solidFill>
                <a:schemeClr val="bg1"/>
              </a:solidFill>
              <a:latin typeface="+mn-lt"/>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566059"/>
            <a:ext cx="7802624" cy="4247317"/>
          </a:xfrm>
          <a:prstGeom prst="rect">
            <a:avLst/>
          </a:prstGeom>
          <a:noFill/>
        </p:spPr>
        <p:txBody>
          <a:bodyPr wrap="square" rtlCol="0">
            <a:spAutoFit/>
          </a:bodyPr>
          <a:lstStyle/>
          <a:p>
            <a:pPr>
              <a:spcBef>
                <a:spcPts val="1800"/>
              </a:spcBef>
              <a:buClr>
                <a:srgbClr val="881811"/>
              </a:buClr>
            </a:pPr>
            <a:r>
              <a:rPr lang="fr-CA" altLang="en-US" sz="2000" b="1" dirty="0">
                <a:solidFill>
                  <a:srgbClr val="666666"/>
                </a:solidFill>
              </a:rPr>
              <a:t>ZMA</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Très en vogue actuellement</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Mélange de </a:t>
            </a:r>
            <a:r>
              <a:rPr lang="fr-CA" altLang="en-US" sz="2000" b="1" dirty="0">
                <a:solidFill>
                  <a:srgbClr val="666666"/>
                </a:solidFill>
              </a:rPr>
              <a:t>zinc</a:t>
            </a:r>
            <a:r>
              <a:rPr lang="fr-CA" altLang="en-US" sz="2000" dirty="0">
                <a:solidFill>
                  <a:srgbClr val="666666"/>
                </a:solidFill>
              </a:rPr>
              <a:t>, de </a:t>
            </a:r>
            <a:r>
              <a:rPr lang="fr-CA" altLang="en-US" sz="2000" b="1" dirty="0">
                <a:solidFill>
                  <a:srgbClr val="666666"/>
                </a:solidFill>
              </a:rPr>
              <a:t>magnésium</a:t>
            </a:r>
            <a:r>
              <a:rPr lang="fr-CA" altLang="en-US" sz="2000" dirty="0">
                <a:solidFill>
                  <a:srgbClr val="666666"/>
                </a:solidFill>
              </a:rPr>
              <a:t> et de </a:t>
            </a:r>
            <a:r>
              <a:rPr lang="fr-CA" altLang="en-US" sz="2000" b="1" dirty="0">
                <a:solidFill>
                  <a:srgbClr val="666666"/>
                </a:solidFill>
              </a:rPr>
              <a:t>vitamine B6</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Principe simple: comme le zinc et le magnésium participent à la production de testostérone, en prendre plus devrait augmenter la testostérone… logique non?</a:t>
            </a:r>
          </a:p>
          <a:p>
            <a:pPr marL="342900" indent="-342900">
              <a:spcBef>
                <a:spcPts val="1200"/>
              </a:spcBef>
              <a:buClr>
                <a:srgbClr val="881811"/>
              </a:buClr>
              <a:buFont typeface="Wingdings" panose="05000000000000000000" pitchFamily="2" charset="2"/>
              <a:buChar char="Ø"/>
            </a:pPr>
            <a:r>
              <a:rPr lang="fr-CA" altLang="en-US" sz="2000" b="1" dirty="0">
                <a:solidFill>
                  <a:srgbClr val="881811"/>
                </a:solidFill>
              </a:rPr>
              <a:t>Ben, c’est pas vrai ! </a:t>
            </a:r>
            <a:r>
              <a:rPr lang="fr-CA" altLang="en-US" sz="2000" dirty="0">
                <a:solidFill>
                  <a:srgbClr val="666666"/>
                </a:solidFill>
              </a:rPr>
              <a:t>Cette idée est fausse ! Ce produit ne permettra que de combler une carence en minéraux, si carence il y a…</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Il n’a donc aucun intérêt, car le ZMA ne permettra en aucun cas de dépasser les niveaux naturels de votre organisme</a:t>
            </a:r>
          </a:p>
        </p:txBody>
      </p:sp>
      <p:pic>
        <p:nvPicPr>
          <p:cNvPr id="7" name="Image 6">
            <a:extLst>
              <a:ext uri="{FF2B5EF4-FFF2-40B4-BE49-F238E27FC236}">
                <a16:creationId xmlns:a16="http://schemas.microsoft.com/office/drawing/2014/main" id="{44147590-F96C-4CB4-BF80-6837EEBD6DC3}"/>
              </a:ext>
            </a:extLst>
          </p:cNvPr>
          <p:cNvPicPr>
            <a:picLocks noChangeAspect="1"/>
          </p:cNvPicPr>
          <p:nvPr>
            <p:custDataLst>
              <p:tags r:id="rId2"/>
            </p:custDataLst>
          </p:nvPr>
        </p:nvPicPr>
        <p:blipFill>
          <a:blip r:embed="rId5"/>
          <a:stretch>
            <a:fillRect/>
          </a:stretch>
        </p:blipFill>
        <p:spPr>
          <a:xfrm>
            <a:off x="7184267" y="2203709"/>
            <a:ext cx="1728192" cy="1728192"/>
          </a:xfrm>
          <a:prstGeom prst="rect">
            <a:avLst/>
          </a:prstGeom>
          <a:ln>
            <a:noFill/>
          </a:ln>
          <a:effectLst>
            <a:softEdge rad="112500"/>
          </a:effectLst>
        </p:spPr>
      </p:pic>
    </p:spTree>
    <p:extLst>
      <p:ext uri="{BB962C8B-B14F-4D97-AF65-F5344CB8AC3E}">
        <p14:creationId xmlns:p14="http://schemas.microsoft.com/office/powerpoint/2010/main" val="27924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204864"/>
            <a:ext cx="9144000"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576064"/>
            <a:ext cx="8069520" cy="1311393"/>
          </a:xfrm>
          <a:effectLst>
            <a:outerShdw blurRad="215900" dist="76200" dir="2700000" algn="tl" rotWithShape="0">
              <a:prstClr val="black">
                <a:alpha val="40000"/>
              </a:prstClr>
            </a:outerShdw>
          </a:effectLst>
        </p:spPr>
        <p:txBody>
          <a:bodyPr/>
          <a:lstStyle/>
          <a:p>
            <a:r>
              <a:rPr lang="fr-CA" altLang="en-US" sz="4800" dirty="0"/>
              <a:t>Les </a:t>
            </a:r>
            <a:r>
              <a:rPr lang="fr-CA" altLang="en-US" sz="4800" i="1" dirty="0"/>
              <a:t>boosters </a:t>
            </a:r>
            <a:r>
              <a:rPr lang="fr-CA" altLang="en-US" sz="4800" dirty="0"/>
              <a:t>« naturels » </a:t>
            </a:r>
            <a:r>
              <a:rPr lang="fr-CA" altLang="en-US" dirty="0">
                <a:latin typeface="+mn-lt"/>
              </a:rPr>
              <a:t>(suite)</a:t>
            </a:r>
            <a:endParaRPr lang="fr-CA" dirty="0">
              <a:solidFill>
                <a:schemeClr val="bg1"/>
              </a:solidFill>
              <a:latin typeface="+mn-lt"/>
            </a:endParaRPr>
          </a:p>
        </p:txBody>
      </p:sp>
      <p:pic>
        <p:nvPicPr>
          <p:cNvPr id="6" name="Image 5">
            <a:extLst>
              <a:ext uri="{FF2B5EF4-FFF2-40B4-BE49-F238E27FC236}">
                <a16:creationId xmlns:a16="http://schemas.microsoft.com/office/drawing/2014/main" id="{A764DF7A-1AAF-49E3-BC85-C2BC5F2BFC6D}"/>
              </a:ext>
            </a:extLst>
          </p:cNvPr>
          <p:cNvPicPr>
            <a:picLocks noChangeAspect="1"/>
          </p:cNvPicPr>
          <p:nvPr>
            <p:custDataLst>
              <p:tags r:id="rId2"/>
            </p:custDataLst>
          </p:nvPr>
        </p:nvPicPr>
        <p:blipFill rotWithShape="1">
          <a:blip r:embed="rId5"/>
          <a:srcRect r="12238"/>
          <a:stretch/>
        </p:blipFill>
        <p:spPr>
          <a:xfrm>
            <a:off x="6876256" y="4138811"/>
            <a:ext cx="1880853" cy="2143125"/>
          </a:xfrm>
          <a:prstGeom prst="rect">
            <a:avLst/>
          </a:prstGeom>
        </p:spPr>
      </p:pic>
      <p:sp>
        <p:nvSpPr>
          <p:cNvPr id="4" name="ZoneTexte 3">
            <a:extLst>
              <a:ext uri="{FF2B5EF4-FFF2-40B4-BE49-F238E27FC236}">
                <a16:creationId xmlns:a16="http://schemas.microsoft.com/office/drawing/2014/main" id="{180BA48C-E044-4F5F-8CDA-2A53C55F0F30}"/>
              </a:ext>
            </a:extLst>
          </p:cNvPr>
          <p:cNvSpPr txBox="1"/>
          <p:nvPr/>
        </p:nvSpPr>
        <p:spPr>
          <a:xfrm>
            <a:off x="801824" y="3212976"/>
            <a:ext cx="6002424" cy="3016210"/>
          </a:xfrm>
          <a:prstGeom prst="rect">
            <a:avLst/>
          </a:prstGeom>
          <a:noFill/>
        </p:spPr>
        <p:txBody>
          <a:bodyPr wrap="square" rtlCol="0">
            <a:spAutoFit/>
          </a:bodyPr>
          <a:lstStyle/>
          <a:p>
            <a:pPr>
              <a:spcBef>
                <a:spcPts val="1200"/>
              </a:spcBef>
              <a:buClr>
                <a:srgbClr val="881811"/>
              </a:buClr>
            </a:pPr>
            <a:r>
              <a:rPr lang="fr-CA" altLang="en-US" sz="2000" b="1" dirty="0">
                <a:solidFill>
                  <a:srgbClr val="666666"/>
                </a:solidFill>
              </a:rPr>
              <a:t>L’acide </a:t>
            </a:r>
            <a:r>
              <a:rPr lang="fr-CA" altLang="en-US" sz="2000" b="1" dirty="0" err="1">
                <a:solidFill>
                  <a:srgbClr val="666666"/>
                </a:solidFill>
              </a:rPr>
              <a:t>D-aspartique</a:t>
            </a:r>
            <a:endParaRPr lang="fr-CA" altLang="en-US" sz="2000" b="1" dirty="0">
              <a:solidFill>
                <a:srgbClr val="666666"/>
              </a:solidFill>
            </a:endParaRP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C’est un acide aminé </a:t>
            </a:r>
            <a:r>
              <a:rPr lang="fr-CA" altLang="en-US" sz="2000" b="1" u="sng" dirty="0">
                <a:solidFill>
                  <a:srgbClr val="666666"/>
                </a:solidFill>
              </a:rPr>
              <a:t>non essentiel</a:t>
            </a:r>
            <a:r>
              <a:rPr lang="fr-CA" altLang="en-US" sz="2000" dirty="0">
                <a:solidFill>
                  <a:srgbClr val="666666"/>
                </a:solidFill>
              </a:rPr>
              <a:t>, il participe à la production de testostérone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Il s’agit d’un complément qui pourrait aider ceux dont les niveaux de testostérone ne sont pas assez hauts</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Pour les autres, il n’y a aucun intérêt à s’en procurer</a:t>
            </a:r>
          </a:p>
        </p:txBody>
      </p:sp>
      <p:sp>
        <p:nvSpPr>
          <p:cNvPr id="3" name="Bulle narrative : rectangle 2">
            <a:extLst>
              <a:ext uri="{FF2B5EF4-FFF2-40B4-BE49-F238E27FC236}">
                <a16:creationId xmlns:a16="http://schemas.microsoft.com/office/drawing/2014/main" id="{AC6FBA5E-323D-4C15-99EA-DA0F431584E5}"/>
              </a:ext>
            </a:extLst>
          </p:cNvPr>
          <p:cNvSpPr/>
          <p:nvPr/>
        </p:nvSpPr>
        <p:spPr>
          <a:xfrm>
            <a:off x="4683440" y="2348880"/>
            <a:ext cx="3921007" cy="864096"/>
          </a:xfrm>
          <a:prstGeom prst="wedgeRectCallout">
            <a:avLst>
              <a:gd name="adj1" fmla="val -41677"/>
              <a:gd name="adj2" fmla="val 106167"/>
            </a:avLst>
          </a:prstGeom>
          <a:solidFill>
            <a:srgbClr val="881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b="1" dirty="0"/>
              <a:t>Qui peut être fabriqué par l’organisme</a:t>
            </a:r>
          </a:p>
        </p:txBody>
      </p:sp>
    </p:spTree>
    <p:extLst>
      <p:ext uri="{BB962C8B-B14F-4D97-AF65-F5344CB8AC3E}">
        <p14:creationId xmlns:p14="http://schemas.microsoft.com/office/powerpoint/2010/main" val="106395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204864"/>
            <a:ext cx="9144000"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576064"/>
            <a:ext cx="8069520" cy="1311393"/>
          </a:xfrm>
          <a:effectLst>
            <a:outerShdw blurRad="215900" dist="76200" dir="2700000" algn="tl" rotWithShape="0">
              <a:prstClr val="black">
                <a:alpha val="40000"/>
              </a:prstClr>
            </a:outerShdw>
          </a:effectLst>
        </p:spPr>
        <p:txBody>
          <a:bodyPr/>
          <a:lstStyle/>
          <a:p>
            <a:r>
              <a:rPr lang="fr-CA" altLang="en-US" sz="4800" dirty="0"/>
              <a:t>Les </a:t>
            </a:r>
            <a:r>
              <a:rPr lang="fr-CA" altLang="en-US" sz="4800" i="1" dirty="0"/>
              <a:t>boosters </a:t>
            </a:r>
            <a:r>
              <a:rPr lang="fr-CA" altLang="en-US" sz="4800" dirty="0"/>
              <a:t>de</a:t>
            </a:r>
            <a:r>
              <a:rPr lang="fr-CA" altLang="en-US" sz="4800" i="1" dirty="0"/>
              <a:t> </a:t>
            </a:r>
            <a:r>
              <a:rPr lang="fr-CA" altLang="en-US" sz="4800" dirty="0"/>
              <a:t>testostérone</a:t>
            </a:r>
            <a:endParaRPr lang="fr-CA" dirty="0">
              <a:solidFill>
                <a:schemeClr val="bg1"/>
              </a:solidFill>
              <a:latin typeface="+mn-lt"/>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415510"/>
            <a:ext cx="7802624" cy="3323987"/>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Il existe encore une tonne d’autres compléments boosters de testostérone, avec des noms tous plus originaux les uns que les autres…</a:t>
            </a:r>
          </a:p>
          <a:p>
            <a:pPr>
              <a:spcBef>
                <a:spcPts val="1200"/>
              </a:spcBef>
              <a:buClr>
                <a:srgbClr val="881811"/>
              </a:buClr>
            </a:pPr>
            <a:r>
              <a:rPr lang="fr-CA" altLang="en-US" sz="2000" b="1" dirty="0">
                <a:solidFill>
                  <a:srgbClr val="881811"/>
                </a:solidFill>
              </a:rPr>
              <a:t>Mais vous savez quoi?</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Aucun ne fonctionne vraiment si vous avez un taux de testostérone déjà correct !</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Et même si votre taux est plus bas que la moyenne, l’effet est si faible que ça n’aura pas vraiment d’impact sur votre masse musculaire</a:t>
            </a:r>
          </a:p>
        </p:txBody>
      </p:sp>
      <p:grpSp>
        <p:nvGrpSpPr>
          <p:cNvPr id="3" name="Groupe 2">
            <a:extLst>
              <a:ext uri="{FF2B5EF4-FFF2-40B4-BE49-F238E27FC236}">
                <a16:creationId xmlns:a16="http://schemas.microsoft.com/office/drawing/2014/main" id="{FC26EFEF-1531-4B25-B80E-CE4F20B14DBD}"/>
              </a:ext>
            </a:extLst>
          </p:cNvPr>
          <p:cNvGrpSpPr/>
          <p:nvPr/>
        </p:nvGrpSpPr>
        <p:grpSpPr>
          <a:xfrm>
            <a:off x="1553600" y="5791571"/>
            <a:ext cx="6036800" cy="1296841"/>
            <a:chOff x="843776" y="5791571"/>
            <a:chExt cx="6036800" cy="1296841"/>
          </a:xfrm>
        </p:grpSpPr>
        <p:pic>
          <p:nvPicPr>
            <p:cNvPr id="6" name="Image 5">
              <a:extLst>
                <a:ext uri="{FF2B5EF4-FFF2-40B4-BE49-F238E27FC236}">
                  <a16:creationId xmlns:a16="http://schemas.microsoft.com/office/drawing/2014/main" id="{DA56ABB5-E8AF-46A6-A61D-4D96B8CB845A}"/>
                </a:ext>
              </a:extLst>
            </p:cNvPr>
            <p:cNvPicPr>
              <a:picLocks noChangeAspect="1"/>
            </p:cNvPicPr>
            <p:nvPr>
              <p:custDataLst>
                <p:tags r:id="rId2"/>
              </p:custDataLst>
            </p:nvPr>
          </p:nvPicPr>
          <p:blipFill>
            <a:blip r:embed="rId8"/>
            <a:stretch>
              <a:fillRect/>
            </a:stretch>
          </p:blipFill>
          <p:spPr>
            <a:xfrm>
              <a:off x="843776" y="5791571"/>
              <a:ext cx="3242103" cy="1296841"/>
            </a:xfrm>
            <a:prstGeom prst="rect">
              <a:avLst/>
            </a:prstGeom>
          </p:spPr>
        </p:pic>
        <p:pic>
          <p:nvPicPr>
            <p:cNvPr id="8" name="Image 7">
              <a:extLst>
                <a:ext uri="{FF2B5EF4-FFF2-40B4-BE49-F238E27FC236}">
                  <a16:creationId xmlns:a16="http://schemas.microsoft.com/office/drawing/2014/main" id="{E5232A6F-11E1-445D-A4CE-718401F551CD}"/>
                </a:ext>
              </a:extLst>
            </p:cNvPr>
            <p:cNvPicPr>
              <a:picLocks noChangeAspect="1"/>
            </p:cNvPicPr>
            <p:nvPr>
              <p:custDataLst>
                <p:tags r:id="rId3"/>
              </p:custDataLst>
            </p:nvPr>
          </p:nvPicPr>
          <p:blipFill>
            <a:blip r:embed="rId9"/>
            <a:stretch>
              <a:fillRect/>
            </a:stretch>
          </p:blipFill>
          <p:spPr>
            <a:xfrm>
              <a:off x="4015643" y="5857523"/>
              <a:ext cx="1086375" cy="1171877"/>
            </a:xfrm>
            <a:prstGeom prst="rect">
              <a:avLst/>
            </a:prstGeom>
          </p:spPr>
        </p:pic>
        <p:pic>
          <p:nvPicPr>
            <p:cNvPr id="10" name="Image 9">
              <a:extLst>
                <a:ext uri="{FF2B5EF4-FFF2-40B4-BE49-F238E27FC236}">
                  <a16:creationId xmlns:a16="http://schemas.microsoft.com/office/drawing/2014/main" id="{C0CB736B-7846-42A5-B44C-FD0700D647BD}"/>
                </a:ext>
              </a:extLst>
            </p:cNvPr>
            <p:cNvPicPr>
              <a:picLocks noChangeAspect="1"/>
            </p:cNvPicPr>
            <p:nvPr>
              <p:custDataLst>
                <p:tags r:id="rId4"/>
              </p:custDataLst>
            </p:nvPr>
          </p:nvPicPr>
          <p:blipFill>
            <a:blip r:embed="rId10"/>
            <a:stretch>
              <a:fillRect/>
            </a:stretch>
          </p:blipFill>
          <p:spPr>
            <a:xfrm>
              <a:off x="5847165" y="5867743"/>
              <a:ext cx="1033411" cy="1033411"/>
            </a:xfrm>
            <a:prstGeom prst="rect">
              <a:avLst/>
            </a:prstGeom>
          </p:spPr>
        </p:pic>
        <p:pic>
          <p:nvPicPr>
            <p:cNvPr id="11" name="Image 10">
              <a:extLst>
                <a:ext uri="{FF2B5EF4-FFF2-40B4-BE49-F238E27FC236}">
                  <a16:creationId xmlns:a16="http://schemas.microsoft.com/office/drawing/2014/main" id="{7FB225A0-DCF8-48F9-B91D-AB8CAB595091}"/>
                </a:ext>
              </a:extLst>
            </p:cNvPr>
            <p:cNvPicPr>
              <a:picLocks noChangeAspect="1"/>
            </p:cNvPicPr>
            <p:nvPr>
              <p:custDataLst>
                <p:tags r:id="rId5"/>
              </p:custDataLst>
            </p:nvPr>
          </p:nvPicPr>
          <p:blipFill>
            <a:blip r:embed="rId11"/>
            <a:stretch>
              <a:fillRect/>
            </a:stretch>
          </p:blipFill>
          <p:spPr>
            <a:xfrm>
              <a:off x="4980741" y="5857523"/>
              <a:ext cx="1079822" cy="1079822"/>
            </a:xfrm>
            <a:prstGeom prst="rect">
              <a:avLst/>
            </a:prstGeom>
          </p:spPr>
        </p:pic>
      </p:grpSp>
    </p:spTree>
    <p:extLst>
      <p:ext uri="{BB962C8B-B14F-4D97-AF65-F5344CB8AC3E}">
        <p14:creationId xmlns:p14="http://schemas.microsoft.com/office/powerpoint/2010/main" val="53233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2204864"/>
            <a:ext cx="9144000" cy="4150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576064"/>
            <a:ext cx="8069520" cy="1311393"/>
          </a:xfrm>
          <a:effectLst>
            <a:outerShdw blurRad="215900" dist="76200" dir="2700000" algn="tl" rotWithShape="0">
              <a:prstClr val="black">
                <a:alpha val="40000"/>
              </a:prstClr>
            </a:outerShdw>
          </a:effectLst>
        </p:spPr>
        <p:txBody>
          <a:bodyPr/>
          <a:lstStyle/>
          <a:p>
            <a:r>
              <a:rPr lang="fr-CA" sz="6000" dirty="0"/>
              <a:t>À retenir</a:t>
            </a:r>
            <a:endParaRPr lang="fr-CA" dirty="0">
              <a:solidFill>
                <a:schemeClr val="bg1"/>
              </a:solidFill>
              <a:latin typeface="+mn-lt"/>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415510"/>
            <a:ext cx="7802624" cy="3939540"/>
          </a:xfrm>
          <a:prstGeom prst="rect">
            <a:avLst/>
          </a:prstGeom>
          <a:noFill/>
        </p:spPr>
        <p:txBody>
          <a:bodyPr wrap="square" rtlCol="0">
            <a:spAutoFit/>
          </a:bodyPr>
          <a:lstStyle/>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Les produits qui augmentent suffisamment la testostérone pour produire des effets → sont dangereux pour la santé!</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Le fait de vouloir pousser son corps à produire plus d’hormones que ce qu’il peut faire naturellement n’est pas une bonne idée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Une bonne alimentation devrait être suffisante</a:t>
            </a:r>
          </a:p>
          <a:p>
            <a:pPr marL="342900" indent="-342900">
              <a:spcBef>
                <a:spcPts val="1200"/>
              </a:spcBef>
              <a:buClr>
                <a:srgbClr val="881811"/>
              </a:buClr>
              <a:buFont typeface="Wingdings" panose="05000000000000000000" pitchFamily="2" charset="2"/>
              <a:buChar char="Ø"/>
            </a:pPr>
            <a:r>
              <a:rPr lang="fr-CA" altLang="en-US" sz="2000" dirty="0">
                <a:solidFill>
                  <a:srgbClr val="666666"/>
                </a:solidFill>
              </a:rPr>
              <a:t>Si vous y tenez absolument :</a:t>
            </a:r>
          </a:p>
          <a:p>
            <a:pPr marL="800100" lvl="1" indent="-342900">
              <a:spcBef>
                <a:spcPts val="1200"/>
              </a:spcBef>
              <a:buClr>
                <a:schemeClr val="tx1">
                  <a:lumMod val="65000"/>
                  <a:lumOff val="35000"/>
                </a:schemeClr>
              </a:buClr>
              <a:buFont typeface="Wingdings" panose="05000000000000000000" pitchFamily="2" charset="2"/>
              <a:buChar char="Ø"/>
            </a:pPr>
            <a:r>
              <a:rPr lang="fr-CA" altLang="en-US" sz="2000" dirty="0">
                <a:solidFill>
                  <a:srgbClr val="666666"/>
                </a:solidFill>
              </a:rPr>
              <a:t>Des suppléments de vitamines et de minéraux pourraient être utiles pour éviter les carences qui pourraient mener à une baisse de la production de testostérone</a:t>
            </a:r>
          </a:p>
          <a:p>
            <a:pPr marL="342900" indent="-342900">
              <a:spcBef>
                <a:spcPts val="1200"/>
              </a:spcBef>
              <a:buClr>
                <a:srgbClr val="881811"/>
              </a:buClr>
              <a:buFont typeface="Wingdings" panose="05000000000000000000" pitchFamily="2" charset="2"/>
              <a:buChar char="Ø"/>
            </a:pPr>
            <a:endParaRPr lang="fr-CA" altLang="en-US" sz="2000" dirty="0">
              <a:solidFill>
                <a:srgbClr val="666666"/>
              </a:solidFill>
            </a:endParaRPr>
          </a:p>
        </p:txBody>
      </p:sp>
    </p:spTree>
    <p:extLst>
      <p:ext uri="{BB962C8B-B14F-4D97-AF65-F5344CB8AC3E}">
        <p14:creationId xmlns:p14="http://schemas.microsoft.com/office/powerpoint/2010/main" val="228027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925504" cy="1311393"/>
          </a:xfrm>
          <a:effectLst>
            <a:outerShdw blurRad="215900" dist="76200" dir="2700000" algn="tl" rotWithShape="0">
              <a:prstClr val="black">
                <a:alpha val="40000"/>
              </a:prstClr>
            </a:outerShdw>
          </a:effectLst>
        </p:spPr>
        <p:txBody>
          <a:bodyPr/>
          <a:lstStyle/>
          <a:p>
            <a:r>
              <a:rPr lang="fr-CA" sz="4800" dirty="0"/>
              <a:t>En conclusion</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730616" cy="2708434"/>
          </a:xfrm>
          <a:prstGeom prst="rect">
            <a:avLst/>
          </a:prstGeom>
          <a:noFill/>
        </p:spPr>
        <p:txBody>
          <a:bodyPr wrap="square" rtlCol="0">
            <a:spAutoFit/>
          </a:bodyPr>
          <a:lstStyle/>
          <a:p>
            <a:pPr marL="88900" lvl="0" rtl="0">
              <a:lnSpc>
                <a:spcPct val="100000"/>
              </a:lnSpc>
              <a:spcBef>
                <a:spcPts val="600"/>
              </a:spcBef>
              <a:spcAft>
                <a:spcPts val="600"/>
              </a:spcAft>
              <a:buClr>
                <a:srgbClr val="666666"/>
              </a:buClr>
              <a:buSzPct val="100000"/>
            </a:pPr>
            <a:r>
              <a:rPr lang="fr-CA" sz="2000" b="1" dirty="0">
                <a:solidFill>
                  <a:srgbClr val="881811"/>
                </a:solidFill>
                <a:ea typeface="PT Sans Narrow"/>
                <a:cs typeface="PT Sans Narrow"/>
                <a:sym typeface="PT Sans Narrow"/>
              </a:rPr>
              <a:t>Ne gaspillez pas votre argent</a:t>
            </a:r>
          </a:p>
          <a:p>
            <a:pPr marL="457200" lvl="0" indent="-368300" rtl="0">
              <a:lnSpc>
                <a:spcPct val="100000"/>
              </a:lnSpc>
              <a:spcBef>
                <a:spcPts val="600"/>
              </a:spcBef>
              <a:spcAft>
                <a:spcPts val="600"/>
              </a:spcAft>
              <a:buClr>
                <a:srgbClr val="666666"/>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Misez davantage sur une alimentation équilibrée et adaptée à vos besoins ainsi que sur un mode de vie actif pour atteindre vos objectifs</a:t>
            </a:r>
          </a:p>
          <a:p>
            <a:pPr marL="457200" lvl="0" indent="-368300" rtl="0">
              <a:lnSpc>
                <a:spcPct val="100000"/>
              </a:lnSpc>
              <a:spcBef>
                <a:spcPts val="600"/>
              </a:spcBef>
              <a:spcAft>
                <a:spcPts val="600"/>
              </a:spcAft>
              <a:buClr>
                <a:srgbClr val="666666"/>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N’oubliez pas que les suppléments ne sont qu’</a:t>
            </a:r>
            <a:r>
              <a:rPr lang="fr-CA" sz="2000" b="1" dirty="0">
                <a:solidFill>
                  <a:srgbClr val="666666"/>
                </a:solidFill>
                <a:ea typeface="PT Sans Narrow"/>
                <a:cs typeface="PT Sans Narrow"/>
                <a:sym typeface="PT Sans Narrow"/>
              </a:rPr>
              <a:t>UN</a:t>
            </a:r>
            <a:r>
              <a:rPr lang="fr-CA" sz="2000" dirty="0">
                <a:solidFill>
                  <a:srgbClr val="666666"/>
                </a:solidFill>
                <a:ea typeface="PT Sans Narrow"/>
                <a:cs typeface="PT Sans Narrow"/>
                <a:sym typeface="PT Sans Narrow"/>
              </a:rPr>
              <a:t> supplément, </a:t>
            </a:r>
            <a:r>
              <a:rPr lang="fr-CA" sz="2000" b="1" dirty="0">
                <a:solidFill>
                  <a:srgbClr val="666666"/>
                </a:solidFill>
                <a:ea typeface="PT Sans Narrow"/>
                <a:cs typeface="PT Sans Narrow"/>
                <a:sym typeface="PT Sans Narrow"/>
              </a:rPr>
              <a:t>pas</a:t>
            </a:r>
            <a:r>
              <a:rPr lang="fr-CA" sz="2000" dirty="0">
                <a:solidFill>
                  <a:srgbClr val="666666"/>
                </a:solidFill>
                <a:ea typeface="PT Sans Narrow"/>
                <a:cs typeface="PT Sans Narrow"/>
                <a:sym typeface="PT Sans Narrow"/>
              </a:rPr>
              <a:t> l’élément essentiel de votre performance</a:t>
            </a:r>
          </a:p>
          <a:p>
            <a:pPr marL="457200" lvl="0" indent="-368300" rtl="0">
              <a:lnSpc>
                <a:spcPct val="100000"/>
              </a:lnSpc>
              <a:spcBef>
                <a:spcPts val="600"/>
              </a:spcBef>
              <a:spcAft>
                <a:spcPts val="600"/>
              </a:spcAft>
              <a:buClr>
                <a:srgbClr val="666666"/>
              </a:buClr>
              <a:buSzPct val="100000"/>
              <a:buFont typeface="Wingdings" panose="05000000000000000000" pitchFamily="2" charset="2"/>
              <a:buChar char="Ø"/>
            </a:pPr>
            <a:r>
              <a:rPr lang="fr-CA" sz="2000" b="1" u="sng" dirty="0">
                <a:solidFill>
                  <a:srgbClr val="881811"/>
                </a:solidFill>
                <a:ea typeface="PT Sans Narrow"/>
                <a:cs typeface="PT Sans Narrow"/>
                <a:sym typeface="PT Sans Narrow"/>
              </a:rPr>
              <a:t>VOUS</a:t>
            </a:r>
            <a:r>
              <a:rPr lang="fr-CA" sz="2000" b="1" dirty="0">
                <a:solidFill>
                  <a:srgbClr val="881811"/>
                </a:solidFill>
                <a:ea typeface="PT Sans Narrow"/>
                <a:cs typeface="PT Sans Narrow"/>
                <a:sym typeface="PT Sans Narrow"/>
              </a:rPr>
              <a:t> êtes l’élément essentiel </a:t>
            </a:r>
            <a:r>
              <a:rPr lang="fr-CA" sz="2000" dirty="0">
                <a:solidFill>
                  <a:srgbClr val="666666"/>
                </a:solidFill>
                <a:ea typeface="PT Sans Narrow"/>
                <a:cs typeface="PT Sans Narrow"/>
                <a:sym typeface="PT Sans Narrow"/>
              </a:rPr>
              <a:t>de votre performance !</a:t>
            </a:r>
          </a:p>
        </p:txBody>
      </p:sp>
    </p:spTree>
    <p:extLst>
      <p:ext uri="{BB962C8B-B14F-4D97-AF65-F5344CB8AC3E}">
        <p14:creationId xmlns:p14="http://schemas.microsoft.com/office/powerpoint/2010/main" val="319146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22960" y="579999"/>
            <a:ext cx="7543800" cy="973748"/>
          </a:xfrm>
        </p:spPr>
        <p:txBody>
          <a:bodyPr>
            <a:normAutofit/>
          </a:bodyPr>
          <a:lstStyle/>
          <a:p>
            <a:r>
              <a:rPr lang="fr-CA" sz="6000" dirty="0">
                <a:solidFill>
                  <a:schemeClr val="bg1"/>
                </a:solidFill>
              </a:rPr>
              <a:t>Questions ?</a:t>
            </a:r>
          </a:p>
        </p:txBody>
      </p:sp>
      <p:pic>
        <p:nvPicPr>
          <p:cNvPr id="4" name="Image 3">
            <a:extLst>
              <a:ext uri="{FF2B5EF4-FFF2-40B4-BE49-F238E27FC236}">
                <a16:creationId xmlns:a16="http://schemas.microsoft.com/office/drawing/2014/main" id="{C15EB910-8F58-4927-BFB3-C31C36CE7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53747"/>
            <a:ext cx="9144000" cy="5535193"/>
          </a:xfrm>
          <a:prstGeom prst="rect">
            <a:avLst/>
          </a:prstGeom>
        </p:spPr>
      </p:pic>
    </p:spTree>
    <p:extLst>
      <p:ext uri="{BB962C8B-B14F-4D97-AF65-F5344CB8AC3E}">
        <p14:creationId xmlns:p14="http://schemas.microsoft.com/office/powerpoint/2010/main" val="1401515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5112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Le marché</a:t>
            </a:r>
            <a:br>
              <a:rPr lang="fr-CA" sz="4000" dirty="0"/>
            </a:br>
            <a:r>
              <a:rPr lang="fr-CA" sz="4000" dirty="0"/>
              <a:t>des suppléments</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946640" cy="1631216"/>
          </a:xfrm>
          <a:prstGeom prst="rect">
            <a:avLst/>
          </a:prstGeom>
          <a:noFill/>
        </p:spPr>
        <p:txBody>
          <a:bodyPr wrap="square" rtlCol="0">
            <a:spAutoFit/>
          </a:bodyPr>
          <a:lstStyle/>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Très payant, 28 000 000 000 $ (aux É.-U. en 2010)</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Études fiancées par les fabricants eux-mêmes</a:t>
            </a:r>
          </a:p>
          <a:p>
            <a:pPr marL="457200" lvl="0" indent="-368300" rtl="0">
              <a:lnSpc>
                <a:spcPct val="100000"/>
              </a:lnSpc>
              <a:spcBef>
                <a:spcPts val="600"/>
              </a:spcBef>
              <a:spcAft>
                <a:spcPts val="600"/>
              </a:spcAft>
              <a:buClr>
                <a:srgbClr val="881811"/>
              </a:buClr>
              <a:buSzPct val="100000"/>
              <a:buFont typeface="Wingdings" panose="05000000000000000000" pitchFamily="2" charset="2"/>
              <a:buChar char="Ø"/>
            </a:pPr>
            <a:r>
              <a:rPr lang="fr-CA" sz="2000" dirty="0">
                <a:solidFill>
                  <a:srgbClr val="666666"/>
                </a:solidFill>
                <a:ea typeface="PT Sans Narrow"/>
                <a:cs typeface="PT Sans Narrow"/>
                <a:sym typeface="PT Sans Narrow"/>
              </a:rPr>
              <a:t>Résultats à partir d’études fait sur les animaux ou vendu avant d’avoir fait des études</a:t>
            </a:r>
          </a:p>
        </p:txBody>
      </p:sp>
      <p:pic>
        <p:nvPicPr>
          <p:cNvPr id="5" name="Image 4">
            <a:extLst>
              <a:ext uri="{FF2B5EF4-FFF2-40B4-BE49-F238E27FC236}">
                <a16:creationId xmlns:a16="http://schemas.microsoft.com/office/drawing/2014/main" id="{A1A0F706-0B80-4CA9-B7AB-352E7F84C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4235652"/>
            <a:ext cx="4392488" cy="2575119"/>
          </a:xfrm>
          <a:prstGeom prst="rect">
            <a:avLst/>
          </a:prstGeom>
        </p:spPr>
      </p:pic>
    </p:spTree>
    <p:extLst>
      <p:ext uri="{BB962C8B-B14F-4D97-AF65-F5344CB8AC3E}">
        <p14:creationId xmlns:p14="http://schemas.microsoft.com/office/powerpoint/2010/main" val="394230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B96D6C-EE01-4B79-BE7E-7293E4010137}"/>
              </a:ext>
            </a:extLst>
          </p:cNvPr>
          <p:cNvSpPr/>
          <p:nvPr/>
        </p:nvSpPr>
        <p:spPr>
          <a:xfrm>
            <a:off x="0" y="1286285"/>
            <a:ext cx="9144000" cy="4662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650" name="Text Box 12"/>
          <p:cNvSpPr txBox="1">
            <a:spLocks noChangeArrowheads="1"/>
          </p:cNvSpPr>
          <p:nvPr>
            <p:custDataLst>
              <p:tags r:id="rId1"/>
            </p:custDataLst>
          </p:nvPr>
        </p:nvSpPr>
        <p:spPr bwMode="auto">
          <a:xfrm flipV="1">
            <a:off x="6588125" y="3068638"/>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rot="10800000">
            <a:spAutoFit/>
          </a:bodyPr>
          <a:lstStyle>
            <a:lvl1pPr algn="l" eaLnBrk="0" hangingPunct="0">
              <a:spcBef>
                <a:spcPct val="30000"/>
              </a:spcBef>
              <a:spcAft>
                <a:spcPct val="30000"/>
              </a:spcAft>
              <a:defRPr sz="24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30000"/>
              </a:spcBef>
              <a:spcAft>
                <a:spcPct val="3000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15000"/>
              </a:spcBef>
              <a:spcAft>
                <a:spcPct val="15000"/>
              </a:spcAft>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spcAft>
                <a:spcPct val="0"/>
              </a:spcAft>
            </a:pPr>
            <a:endParaRPr lang="fr-FR" altLang="fr-FR">
              <a:solidFill>
                <a:schemeClr val="tx2"/>
              </a:solidFill>
            </a:endParaRPr>
          </a:p>
        </p:txBody>
      </p:sp>
      <p:sp>
        <p:nvSpPr>
          <p:cNvPr id="27651" name="Rectangle 9"/>
          <p:cNvSpPr>
            <a:spLocks noChangeArrowheads="1"/>
          </p:cNvSpPr>
          <p:nvPr>
            <p:custDataLst>
              <p:tags r:id="rId2"/>
            </p:custDataLst>
          </p:nvPr>
        </p:nvSpPr>
        <p:spPr bwMode="auto">
          <a:xfrm>
            <a:off x="0" y="19161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30000"/>
              </a:spcBef>
              <a:spcAft>
                <a:spcPct val="30000"/>
              </a:spcAft>
              <a:defRPr sz="24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30000"/>
              </a:spcBef>
              <a:spcAft>
                <a:spcPct val="3000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15000"/>
              </a:spcBef>
              <a:spcAft>
                <a:spcPct val="15000"/>
              </a:spcAft>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ct val="0"/>
              </a:spcAft>
            </a:pPr>
            <a:endParaRPr lang="en-CA" altLang="fr-FR">
              <a:solidFill>
                <a:schemeClr val="tx2"/>
              </a:solidFill>
            </a:endParaRPr>
          </a:p>
        </p:txBody>
      </p:sp>
      <p:sp>
        <p:nvSpPr>
          <p:cNvPr id="2" name="Titre 1"/>
          <p:cNvSpPr>
            <a:spLocks noGrp="1"/>
          </p:cNvSpPr>
          <p:nvPr>
            <p:ph type="title" idx="4294967295"/>
            <p:custDataLst>
              <p:tags r:id="rId3"/>
            </p:custDataLst>
          </p:nvPr>
        </p:nvSpPr>
        <p:spPr>
          <a:xfrm>
            <a:off x="755576" y="367470"/>
            <a:ext cx="7543800" cy="828675"/>
          </a:xfrm>
        </p:spPr>
        <p:txBody>
          <a:bodyPr/>
          <a:lstStyle/>
          <a:p>
            <a:r>
              <a:rPr lang="fr-CA" dirty="0">
                <a:solidFill>
                  <a:srgbClr val="FFFFFF"/>
                </a:solidFill>
              </a:rPr>
              <a:t>Références</a:t>
            </a:r>
          </a:p>
        </p:txBody>
      </p:sp>
      <p:sp>
        <p:nvSpPr>
          <p:cNvPr id="27653" name="Content Placeholder 1"/>
          <p:cNvSpPr>
            <a:spLocks noGrp="1"/>
          </p:cNvSpPr>
          <p:nvPr>
            <p:ph sz="half" idx="4294967295"/>
            <p:custDataLst>
              <p:tags r:id="rId4"/>
            </p:custDataLst>
          </p:nvPr>
        </p:nvSpPr>
        <p:spPr>
          <a:xfrm>
            <a:off x="755576" y="1787929"/>
            <a:ext cx="8136904" cy="4086931"/>
          </a:xfrm>
        </p:spPr>
        <p:txBody>
          <a:bodyPr>
            <a:normAutofit/>
          </a:bodyPr>
          <a:lstStyle/>
          <a:p>
            <a:pPr marL="447675" indent="-447675">
              <a:buNone/>
            </a:pPr>
            <a:r>
              <a:rPr lang="fr-CA" sz="1400" dirty="0"/>
              <a:t>Association pour la santé publique. (2015). </a:t>
            </a:r>
            <a:r>
              <a:rPr lang="fr-CA" sz="1400" i="1" dirty="0"/>
              <a:t>Démasquer l’industrie de l’amaigrissement.</a:t>
            </a:r>
            <a:r>
              <a:rPr lang="fr-CA" sz="1400" dirty="0"/>
              <a:t> Document consulté à </a:t>
            </a:r>
            <a:r>
              <a:rPr lang="fr-CA" sz="1400" dirty="0">
                <a:hlinkClick r:id="rId7"/>
              </a:rPr>
              <a:t>http://www.aspq.org/uploads/pdf/565cac833208fappel-a-l-action_2015-11-30.pdf</a:t>
            </a:r>
            <a:endParaRPr lang="fr-CA" sz="1400" dirty="0"/>
          </a:p>
          <a:p>
            <a:pPr marL="447675" indent="-447675">
              <a:buNone/>
            </a:pPr>
            <a:r>
              <a:rPr lang="fr-CA" sz="1400" dirty="0"/>
              <a:t>Blanchet, R. (2007). Le dopage sportif, ça touche le médecin de famille? </a:t>
            </a:r>
            <a:r>
              <a:rPr lang="fr-CA" sz="1400" i="1" dirty="0"/>
              <a:t>Le Médecin du Québec, 42</a:t>
            </a:r>
            <a:r>
              <a:rPr lang="fr-CA" sz="1400" dirty="0"/>
              <a:t>(1), 33-38.</a:t>
            </a:r>
          </a:p>
          <a:p>
            <a:pPr marL="447675" indent="-447675">
              <a:buNone/>
            </a:pPr>
            <a:r>
              <a:rPr lang="fr-CA" sz="1400" dirty="0" err="1"/>
              <a:t>Bwenge</a:t>
            </a:r>
            <a:r>
              <a:rPr lang="fr-CA" sz="1400" dirty="0"/>
              <a:t>, A. (2016). Sport et exercice: réponses à certaines questions de vos patients. </a:t>
            </a:r>
            <a:r>
              <a:rPr lang="fr-CA" sz="1400" i="1" dirty="0"/>
              <a:t>Le Médecin du Québec, 51</a:t>
            </a:r>
            <a:r>
              <a:rPr lang="fr-CA" sz="1400" dirty="0"/>
              <a:t>(4), 49-53. </a:t>
            </a:r>
          </a:p>
          <a:p>
            <a:pPr marL="447675" indent="-447675">
              <a:buNone/>
            </a:pPr>
            <a:r>
              <a:rPr lang="fr-CA" sz="1400" dirty="0" err="1"/>
              <a:t>Delavier</a:t>
            </a:r>
            <a:r>
              <a:rPr lang="fr-CA" sz="1400" dirty="0"/>
              <a:t>, F., &amp; </a:t>
            </a:r>
            <a:r>
              <a:rPr lang="fr-CA" sz="1400" dirty="0" err="1"/>
              <a:t>Gundil</a:t>
            </a:r>
            <a:r>
              <a:rPr lang="fr-CA" sz="1400" dirty="0"/>
              <a:t>, M. (2007). </a:t>
            </a:r>
            <a:r>
              <a:rPr lang="fr-CA" sz="1400" i="1" dirty="0"/>
              <a:t>Guide des compléments alimentaires pour sportifs. </a:t>
            </a:r>
            <a:r>
              <a:rPr lang="fr-CA" sz="1400" dirty="0"/>
              <a:t>Paris: </a:t>
            </a:r>
            <a:r>
              <a:rPr lang="fr-CA" sz="1400" dirty="0" err="1"/>
              <a:t>Vigot</a:t>
            </a:r>
            <a:r>
              <a:rPr lang="fr-CA" sz="1400" dirty="0"/>
              <a:t>.</a:t>
            </a:r>
          </a:p>
          <a:p>
            <a:pPr marL="447675" indent="-447675">
              <a:buNone/>
            </a:pPr>
            <a:r>
              <a:rPr lang="fr-CA" sz="1400" dirty="0"/>
              <a:t>Hébert, C. R. (2007). Les stéroïdes, vous connaissez? </a:t>
            </a:r>
            <a:r>
              <a:rPr lang="fr-CA" sz="1400" i="1" dirty="0"/>
              <a:t>Le Médecin du Québec, 42</a:t>
            </a:r>
            <a:r>
              <a:rPr lang="fr-CA" sz="1400" dirty="0"/>
              <a:t>(1), 59-62.</a:t>
            </a:r>
          </a:p>
          <a:p>
            <a:pPr marL="447675" indent="-447675">
              <a:buNone/>
            </a:pPr>
            <a:r>
              <a:rPr lang="fr-CA" sz="1400" dirty="0"/>
              <a:t>Ledoux, M., Lacombe, N., &amp; St-Martin, G. (2009). </a:t>
            </a:r>
            <a:r>
              <a:rPr lang="fr-CA" sz="1400" i="1" dirty="0"/>
              <a:t>Nutrition, sport et performance</a:t>
            </a:r>
            <a:r>
              <a:rPr lang="fr-CA" sz="1400" dirty="0"/>
              <a:t> (2</a:t>
            </a:r>
            <a:r>
              <a:rPr lang="fr-CA" sz="1400" baseline="30000" dirty="0"/>
              <a:t>e</a:t>
            </a:r>
            <a:r>
              <a:rPr lang="fr-CA" sz="1400" dirty="0"/>
              <a:t> éd.). Québec: Vélo Québec.</a:t>
            </a:r>
            <a:r>
              <a:rPr lang="fr-CA" sz="1400" i="1" dirty="0"/>
              <a:t> </a:t>
            </a:r>
            <a:endParaRPr lang="fr-CA" sz="1400" dirty="0"/>
          </a:p>
          <a:p>
            <a:pPr marL="447675" indent="-447675">
              <a:buNone/>
            </a:pPr>
            <a:r>
              <a:rPr lang="pl-PL" sz="1400" dirty="0"/>
              <a:t>Tortora, G. J., &amp; Grabowski, S. R. (2002). </a:t>
            </a:r>
            <a:r>
              <a:rPr lang="fr-CA" sz="1400" i="1" dirty="0"/>
              <a:t>Principes d'anatomie et de physiologie</a:t>
            </a:r>
            <a:r>
              <a:rPr lang="fr-CA" sz="1400" dirty="0"/>
              <a:t>. Saint-Laurent: ERPI.</a:t>
            </a:r>
          </a:p>
          <a:p>
            <a:pPr marL="447675" indent="-447675">
              <a:buNone/>
            </a:pPr>
            <a:r>
              <a:rPr lang="fr-CA" sz="1400" dirty="0"/>
              <a:t>Tremblay, C. (2007). La Créatine en poudre ou un bon steak? </a:t>
            </a:r>
            <a:r>
              <a:rPr lang="fr-CA" sz="1400" i="1" dirty="0"/>
              <a:t>Le Médecin du Québec, 42</a:t>
            </a:r>
            <a:r>
              <a:rPr lang="fr-CA" sz="1400" dirty="0"/>
              <a:t>(1), 51-55.</a:t>
            </a:r>
          </a:p>
        </p:txBody>
      </p:sp>
    </p:spTree>
    <p:extLst>
      <p:ext uri="{BB962C8B-B14F-4D97-AF65-F5344CB8AC3E}">
        <p14:creationId xmlns:p14="http://schemas.microsoft.com/office/powerpoint/2010/main" val="1420850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B96D6C-EE01-4B79-BE7E-7293E4010137}"/>
              </a:ext>
            </a:extLst>
          </p:cNvPr>
          <p:cNvSpPr/>
          <p:nvPr/>
        </p:nvSpPr>
        <p:spPr>
          <a:xfrm>
            <a:off x="0" y="1286285"/>
            <a:ext cx="9144000" cy="4662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650" name="Text Box 12"/>
          <p:cNvSpPr txBox="1">
            <a:spLocks noChangeArrowheads="1"/>
          </p:cNvSpPr>
          <p:nvPr>
            <p:custDataLst>
              <p:tags r:id="rId1"/>
            </p:custDataLst>
          </p:nvPr>
        </p:nvSpPr>
        <p:spPr bwMode="auto">
          <a:xfrm flipV="1">
            <a:off x="6588125" y="3068638"/>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rot="10800000">
            <a:spAutoFit/>
          </a:bodyPr>
          <a:lstStyle>
            <a:lvl1pPr algn="l" eaLnBrk="0" hangingPunct="0">
              <a:spcBef>
                <a:spcPct val="30000"/>
              </a:spcBef>
              <a:spcAft>
                <a:spcPct val="30000"/>
              </a:spcAft>
              <a:defRPr sz="24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30000"/>
              </a:spcBef>
              <a:spcAft>
                <a:spcPct val="3000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15000"/>
              </a:spcBef>
              <a:spcAft>
                <a:spcPct val="15000"/>
              </a:spcAft>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spcAft>
                <a:spcPct val="0"/>
              </a:spcAft>
            </a:pPr>
            <a:endParaRPr lang="fr-FR" altLang="fr-FR">
              <a:solidFill>
                <a:schemeClr val="tx2"/>
              </a:solidFill>
            </a:endParaRPr>
          </a:p>
        </p:txBody>
      </p:sp>
      <p:sp>
        <p:nvSpPr>
          <p:cNvPr id="27651" name="Rectangle 9"/>
          <p:cNvSpPr>
            <a:spLocks noChangeArrowheads="1"/>
          </p:cNvSpPr>
          <p:nvPr>
            <p:custDataLst>
              <p:tags r:id="rId2"/>
            </p:custDataLst>
          </p:nvPr>
        </p:nvSpPr>
        <p:spPr bwMode="auto">
          <a:xfrm>
            <a:off x="0" y="19161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30000"/>
              </a:spcBef>
              <a:spcAft>
                <a:spcPct val="30000"/>
              </a:spcAft>
              <a:defRPr sz="24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30000"/>
              </a:spcBef>
              <a:spcAft>
                <a:spcPct val="3000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15000"/>
              </a:spcBef>
              <a:spcAft>
                <a:spcPct val="15000"/>
              </a:spcAft>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5000"/>
              </a:spcBef>
              <a:spcAft>
                <a:spcPct val="1500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ct val="0"/>
              </a:spcAft>
            </a:pPr>
            <a:endParaRPr lang="en-CA" altLang="fr-FR">
              <a:solidFill>
                <a:schemeClr val="tx2"/>
              </a:solidFill>
            </a:endParaRPr>
          </a:p>
        </p:txBody>
      </p:sp>
      <p:sp>
        <p:nvSpPr>
          <p:cNvPr id="2" name="Titre 1"/>
          <p:cNvSpPr>
            <a:spLocks noGrp="1"/>
          </p:cNvSpPr>
          <p:nvPr>
            <p:ph type="title" idx="4294967295"/>
            <p:custDataLst>
              <p:tags r:id="rId3"/>
            </p:custDataLst>
          </p:nvPr>
        </p:nvSpPr>
        <p:spPr>
          <a:xfrm>
            <a:off x="755576" y="367470"/>
            <a:ext cx="7543800" cy="828675"/>
          </a:xfrm>
        </p:spPr>
        <p:txBody>
          <a:bodyPr/>
          <a:lstStyle/>
          <a:p>
            <a:r>
              <a:rPr lang="fr-CA" dirty="0">
                <a:solidFill>
                  <a:srgbClr val="FFFFFF"/>
                </a:solidFill>
              </a:rPr>
              <a:t>Références </a:t>
            </a:r>
            <a:r>
              <a:rPr lang="fr-CA" sz="2800" b="1" dirty="0">
                <a:solidFill>
                  <a:srgbClr val="FFFFFF"/>
                </a:solidFill>
                <a:latin typeface="+mn-lt"/>
              </a:rPr>
              <a:t>(suite)</a:t>
            </a:r>
          </a:p>
        </p:txBody>
      </p:sp>
      <p:sp>
        <p:nvSpPr>
          <p:cNvPr id="27653" name="Content Placeholder 1"/>
          <p:cNvSpPr>
            <a:spLocks noGrp="1"/>
          </p:cNvSpPr>
          <p:nvPr>
            <p:ph sz="half" idx="4294967295"/>
            <p:custDataLst>
              <p:tags r:id="rId4"/>
            </p:custDataLst>
          </p:nvPr>
        </p:nvSpPr>
        <p:spPr>
          <a:xfrm>
            <a:off x="755576" y="1787930"/>
            <a:ext cx="8136904" cy="3746828"/>
          </a:xfrm>
        </p:spPr>
        <p:txBody>
          <a:bodyPr>
            <a:normAutofit/>
          </a:bodyPr>
          <a:lstStyle/>
          <a:p>
            <a:pPr marL="447675" indent="-447675">
              <a:buNone/>
            </a:pPr>
            <a:r>
              <a:rPr lang="fr-CA" sz="2000" b="1" dirty="0"/>
              <a:t>Sites internet consultés</a:t>
            </a:r>
          </a:p>
          <a:p>
            <a:pPr marL="447675" indent="-447675">
              <a:buNone/>
            </a:pPr>
            <a:r>
              <a:rPr lang="fr-CA" sz="1400" dirty="0">
                <a:solidFill>
                  <a:srgbClr val="0000FF"/>
                </a:solidFill>
                <a:hlinkClick r:id="rId7"/>
              </a:rPr>
              <a:t>http://cces.ca/fr/steroides</a:t>
            </a:r>
          </a:p>
          <a:p>
            <a:pPr marL="447675" indent="-447675">
              <a:buNone/>
            </a:pPr>
            <a:r>
              <a:rPr lang="fr-CA" sz="1400" dirty="0">
                <a:solidFill>
                  <a:srgbClr val="0000FF"/>
                </a:solidFill>
                <a:hlinkClick r:id="rId7"/>
              </a:rPr>
              <a:t>http://coach.ca/nutrition-sportive-s14783</a:t>
            </a:r>
          </a:p>
          <a:p>
            <a:pPr marL="447675" indent="-447675">
              <a:buNone/>
            </a:pPr>
            <a:r>
              <a:rPr lang="fr-CA" sz="1400" dirty="0">
                <a:solidFill>
                  <a:srgbClr val="0000FF"/>
                </a:solidFill>
                <a:hlinkClick r:id="rId7"/>
              </a:rPr>
              <a:t>http://www.azbody.com/nutrition/boosters-testosterone.php</a:t>
            </a:r>
          </a:p>
          <a:p>
            <a:pPr marL="447675" indent="-447675">
              <a:buNone/>
            </a:pPr>
            <a:r>
              <a:rPr lang="fr-CA" sz="1400" dirty="0">
                <a:solidFill>
                  <a:srgbClr val="0000FF"/>
                </a:solidFill>
                <a:hlinkClick r:id="rId7"/>
              </a:rPr>
              <a:t>https://www.eatrightontario.ca/fr/Articles/Activite-physique/Nutrition-des-sportifs---les-faits-sur-les-supplem.aspx</a:t>
            </a:r>
          </a:p>
          <a:p>
            <a:pPr marL="447675" indent="-447675">
              <a:buNone/>
            </a:pPr>
            <a:r>
              <a:rPr lang="fr-CA" sz="1400" dirty="0">
                <a:solidFill>
                  <a:srgbClr val="0000FF"/>
                </a:solidFill>
                <a:hlinkClick r:id="rId7"/>
              </a:rPr>
              <a:t>http://www.extenso.org/au-quotidien/nutrition-sportive/</a:t>
            </a:r>
          </a:p>
          <a:p>
            <a:pPr marL="447675" indent="-447675">
              <a:buNone/>
            </a:pPr>
            <a:r>
              <a:rPr lang="fr-CA" sz="1400" dirty="0">
                <a:solidFill>
                  <a:srgbClr val="0000FF"/>
                </a:solidFill>
                <a:hlinkClick r:id="rId7"/>
              </a:rPr>
              <a:t>http://lemedecinduquebec.org/</a:t>
            </a:r>
            <a:endParaRPr lang="fr-CA" sz="1400" dirty="0">
              <a:solidFill>
                <a:srgbClr val="0000FF"/>
              </a:solidFill>
              <a:hlinkClick r:id="rId8"/>
            </a:endParaRPr>
          </a:p>
          <a:p>
            <a:pPr marL="447675" indent="-447675">
              <a:buNone/>
            </a:pPr>
            <a:r>
              <a:rPr lang="fr-CA" sz="1400" dirty="0">
                <a:solidFill>
                  <a:srgbClr val="0000FF"/>
                </a:solidFill>
                <a:hlinkClick r:id="rId8"/>
              </a:rPr>
              <a:t>http://www.drkin.com/</a:t>
            </a:r>
            <a:endParaRPr lang="fr-CA" sz="1400" dirty="0">
              <a:solidFill>
                <a:srgbClr val="0000FF"/>
              </a:solidFill>
            </a:endParaRPr>
          </a:p>
          <a:p>
            <a:pPr marL="447675" indent="-447675">
              <a:buNone/>
            </a:pPr>
            <a:r>
              <a:rPr lang="fr-CA" sz="1400" dirty="0">
                <a:solidFill>
                  <a:srgbClr val="0000FF"/>
                </a:solidFill>
                <a:hlinkClick r:id="rId9"/>
              </a:rPr>
              <a:t>http://www.okidosport-nutrition.com/calculateur-proteine-musculation-endurance,fr,8,153.cfm</a:t>
            </a:r>
            <a:endParaRPr lang="fr-CA" sz="1400" dirty="0">
              <a:solidFill>
                <a:srgbClr val="0000FF"/>
              </a:solidFill>
            </a:endParaRPr>
          </a:p>
        </p:txBody>
      </p:sp>
    </p:spTree>
    <p:extLst>
      <p:ext uri="{BB962C8B-B14F-4D97-AF65-F5344CB8AC3E}">
        <p14:creationId xmlns:p14="http://schemas.microsoft.com/office/powerpoint/2010/main" val="380980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E5EF2-254E-42BC-9478-A83299BE73CC}"/>
              </a:ext>
            </a:extLst>
          </p:cNvPr>
          <p:cNvSpPr/>
          <p:nvPr/>
        </p:nvSpPr>
        <p:spPr>
          <a:xfrm>
            <a:off x="0" y="1844824"/>
            <a:ext cx="9144000" cy="5112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
            </p:custDataLst>
          </p:nvPr>
        </p:nvSpPr>
        <p:spPr>
          <a:xfrm>
            <a:off x="822960" y="332656"/>
            <a:ext cx="7493456" cy="1311393"/>
          </a:xfrm>
          <a:effectLst>
            <a:outerShdw blurRad="215900" dist="76200" dir="2700000" algn="tl" rotWithShape="0">
              <a:prstClr val="black">
                <a:alpha val="40000"/>
              </a:prstClr>
            </a:outerShdw>
          </a:effectLst>
        </p:spPr>
        <p:txBody>
          <a:bodyPr/>
          <a:lstStyle/>
          <a:p>
            <a:r>
              <a:rPr lang="fr-CA" sz="4000" dirty="0"/>
              <a:t>Effets de mode</a:t>
            </a:r>
            <a:endParaRPr lang="fr-CA" sz="3200" dirty="0">
              <a:solidFill>
                <a:schemeClr val="bg1"/>
              </a:solidFill>
            </a:endParaRPr>
          </a:p>
        </p:txBody>
      </p:sp>
      <p:sp>
        <p:nvSpPr>
          <p:cNvPr id="4" name="ZoneTexte 3">
            <a:extLst>
              <a:ext uri="{FF2B5EF4-FFF2-40B4-BE49-F238E27FC236}">
                <a16:creationId xmlns:a16="http://schemas.microsoft.com/office/drawing/2014/main" id="{180BA48C-E044-4F5F-8CDA-2A53C55F0F30}"/>
              </a:ext>
            </a:extLst>
          </p:cNvPr>
          <p:cNvSpPr txBox="1"/>
          <p:nvPr/>
        </p:nvSpPr>
        <p:spPr>
          <a:xfrm>
            <a:off x="801824" y="2222358"/>
            <a:ext cx="7946640" cy="400110"/>
          </a:xfrm>
          <a:prstGeom prst="rect">
            <a:avLst/>
          </a:prstGeom>
          <a:noFill/>
        </p:spPr>
        <p:txBody>
          <a:bodyPr wrap="square" rtlCol="0">
            <a:spAutoFit/>
          </a:bodyPr>
          <a:lstStyle/>
          <a:p>
            <a:pPr marL="88900" lvl="0" rtl="0">
              <a:lnSpc>
                <a:spcPct val="100000"/>
              </a:lnSpc>
              <a:spcBef>
                <a:spcPts val="600"/>
              </a:spcBef>
              <a:spcAft>
                <a:spcPts val="600"/>
              </a:spcAft>
              <a:buClr>
                <a:srgbClr val="881811"/>
              </a:buClr>
              <a:buSzPct val="100000"/>
            </a:pPr>
            <a:r>
              <a:rPr lang="fr-CA" sz="2000" dirty="0">
                <a:solidFill>
                  <a:srgbClr val="666666"/>
                </a:solidFill>
                <a:ea typeface="PT Sans Narrow"/>
                <a:cs typeface="PT Sans Narrow"/>
                <a:sym typeface="PT Sans Narrow"/>
              </a:rPr>
              <a:t>Gare aux belles promesses et aux produits tendance ! </a:t>
            </a:r>
          </a:p>
        </p:txBody>
      </p:sp>
      <p:sp>
        <p:nvSpPr>
          <p:cNvPr id="6" name="ZoneTexte 5">
            <a:extLst>
              <a:ext uri="{FF2B5EF4-FFF2-40B4-BE49-F238E27FC236}">
                <a16:creationId xmlns:a16="http://schemas.microsoft.com/office/drawing/2014/main" id="{FDC12F66-B991-48B3-9680-0B4B05C5FE92}"/>
              </a:ext>
            </a:extLst>
          </p:cNvPr>
          <p:cNvSpPr txBox="1"/>
          <p:nvPr/>
        </p:nvSpPr>
        <p:spPr>
          <a:xfrm rot="20640872">
            <a:off x="-352441" y="2893729"/>
            <a:ext cx="5837372" cy="523220"/>
          </a:xfrm>
          <a:prstGeom prst="rect">
            <a:avLst/>
          </a:prstGeom>
          <a:noFill/>
          <a:ln>
            <a:noFill/>
          </a:ln>
        </p:spPr>
        <p:txBody>
          <a:bodyPr wrap="square" rtlCol="0">
            <a:spAutoFit/>
          </a:bodyPr>
          <a:lstStyle/>
          <a:p>
            <a:pPr lvl="1" algn="l">
              <a:spcBef>
                <a:spcPct val="20000"/>
              </a:spcBef>
            </a:pPr>
            <a:r>
              <a:rPr lang="fr-CA" sz="2800" b="1" baseline="0" dirty="0">
                <a:solidFill>
                  <a:srgbClr val="C00000"/>
                </a:solidFill>
                <a:effectLst>
                  <a:outerShdw blurRad="38100" dist="38100" dir="2700000" algn="tl">
                    <a:srgbClr val="000000">
                      <a:alpha val="43137"/>
                    </a:srgbClr>
                  </a:outerShdw>
                </a:effectLst>
              </a:rPr>
              <a:t>« Brûle les graisses » </a:t>
            </a:r>
          </a:p>
        </p:txBody>
      </p:sp>
      <p:sp>
        <p:nvSpPr>
          <p:cNvPr id="7" name="ZoneTexte 6">
            <a:extLst>
              <a:ext uri="{FF2B5EF4-FFF2-40B4-BE49-F238E27FC236}">
                <a16:creationId xmlns:a16="http://schemas.microsoft.com/office/drawing/2014/main" id="{F82202F4-611F-4A77-BD54-3DEF6AF1087C}"/>
              </a:ext>
            </a:extLst>
          </p:cNvPr>
          <p:cNvSpPr txBox="1"/>
          <p:nvPr/>
        </p:nvSpPr>
        <p:spPr>
          <a:xfrm rot="791735">
            <a:off x="4203233" y="3321640"/>
            <a:ext cx="5184576" cy="523220"/>
          </a:xfrm>
          <a:prstGeom prst="rect">
            <a:avLst/>
          </a:prstGeom>
          <a:noFill/>
          <a:ln>
            <a:noFill/>
          </a:ln>
        </p:spPr>
        <p:txBody>
          <a:bodyPr wrap="square" rtlCol="0">
            <a:spAutoFit/>
          </a:bodyPr>
          <a:lstStyle/>
          <a:p>
            <a:pPr lvl="1" algn="l">
              <a:spcBef>
                <a:spcPct val="20000"/>
              </a:spcBef>
            </a:pPr>
            <a:r>
              <a:rPr lang="fr-CA" sz="2800" b="1" baseline="0" dirty="0">
                <a:solidFill>
                  <a:srgbClr val="7030A0"/>
                </a:solidFill>
                <a:effectLst>
                  <a:outerShdw blurRad="38100" dist="38100" dir="2700000" algn="tl">
                    <a:srgbClr val="000000">
                      <a:alpha val="43137"/>
                    </a:srgbClr>
                  </a:outerShdw>
                </a:effectLst>
              </a:rPr>
              <a:t>« Perte de poids facile »</a:t>
            </a:r>
          </a:p>
        </p:txBody>
      </p:sp>
      <p:sp>
        <p:nvSpPr>
          <p:cNvPr id="8" name="ZoneTexte 7">
            <a:extLst>
              <a:ext uri="{FF2B5EF4-FFF2-40B4-BE49-F238E27FC236}">
                <a16:creationId xmlns:a16="http://schemas.microsoft.com/office/drawing/2014/main" id="{552FDDA4-933C-4CDF-B506-E189C4776631}"/>
              </a:ext>
            </a:extLst>
          </p:cNvPr>
          <p:cNvSpPr txBox="1"/>
          <p:nvPr/>
        </p:nvSpPr>
        <p:spPr>
          <a:xfrm rot="21351993">
            <a:off x="29282" y="4908629"/>
            <a:ext cx="4455517" cy="1384995"/>
          </a:xfrm>
          <a:prstGeom prst="rect">
            <a:avLst/>
          </a:prstGeom>
          <a:noFill/>
          <a:ln>
            <a:noFill/>
          </a:ln>
        </p:spPr>
        <p:txBody>
          <a:bodyPr wrap="square" rtlCol="0">
            <a:spAutoFit/>
          </a:bodyPr>
          <a:lstStyle/>
          <a:p>
            <a:pPr lvl="1" algn="l">
              <a:spcBef>
                <a:spcPct val="20000"/>
              </a:spcBef>
            </a:pPr>
            <a:r>
              <a:rPr lang="fr-CA" sz="2800" b="1" baseline="0" dirty="0">
                <a:solidFill>
                  <a:srgbClr val="FF0066"/>
                </a:solidFill>
                <a:effectLst>
                  <a:outerShdw blurRad="38100" dist="38100" dir="2700000" algn="tl">
                    <a:srgbClr val="000000">
                      <a:alpha val="43137"/>
                    </a:srgbClr>
                  </a:outerShdw>
                </a:effectLst>
              </a:rPr>
              <a:t>« Manger ce que vous voulez tout en perdant du poids »</a:t>
            </a:r>
          </a:p>
        </p:txBody>
      </p:sp>
      <p:sp>
        <p:nvSpPr>
          <p:cNvPr id="10" name="ZoneTexte 9">
            <a:extLst>
              <a:ext uri="{FF2B5EF4-FFF2-40B4-BE49-F238E27FC236}">
                <a16:creationId xmlns:a16="http://schemas.microsoft.com/office/drawing/2014/main" id="{5AE4BD25-12B6-49AC-8BF6-BDBD9E1F93CA}"/>
              </a:ext>
            </a:extLst>
          </p:cNvPr>
          <p:cNvSpPr txBox="1"/>
          <p:nvPr/>
        </p:nvSpPr>
        <p:spPr>
          <a:xfrm rot="181293">
            <a:off x="1458966" y="4046501"/>
            <a:ext cx="6848420" cy="523220"/>
          </a:xfrm>
          <a:prstGeom prst="rect">
            <a:avLst/>
          </a:prstGeom>
          <a:noFill/>
        </p:spPr>
        <p:txBody>
          <a:bodyPr wrap="square" rtlCol="0">
            <a:spAutoFit/>
          </a:bodyPr>
          <a:lstStyle/>
          <a:p>
            <a:pPr lvl="1" algn="l">
              <a:spcBef>
                <a:spcPct val="20000"/>
              </a:spcBef>
            </a:pPr>
            <a:r>
              <a:rPr lang="fr-CA" sz="2800" b="1" baseline="0" dirty="0">
                <a:solidFill>
                  <a:srgbClr val="0000FF"/>
                </a:solidFill>
                <a:effectLst>
                  <a:outerShdw blurRad="38100" dist="38100" dir="2700000" algn="tl">
                    <a:srgbClr val="000000">
                      <a:alpha val="43137"/>
                    </a:srgbClr>
                  </a:outerShdw>
                </a:effectLst>
              </a:rPr>
              <a:t>« Augmente la masse musculaire »</a:t>
            </a:r>
          </a:p>
        </p:txBody>
      </p:sp>
      <p:sp>
        <p:nvSpPr>
          <p:cNvPr id="11" name="ZoneTexte 10">
            <a:extLst>
              <a:ext uri="{FF2B5EF4-FFF2-40B4-BE49-F238E27FC236}">
                <a16:creationId xmlns:a16="http://schemas.microsoft.com/office/drawing/2014/main" id="{09425912-A17E-4F7C-B657-926DB00E1ADA}"/>
              </a:ext>
            </a:extLst>
          </p:cNvPr>
          <p:cNvSpPr txBox="1"/>
          <p:nvPr/>
        </p:nvSpPr>
        <p:spPr>
          <a:xfrm rot="1260677">
            <a:off x="5510518" y="5468065"/>
            <a:ext cx="4464496" cy="954107"/>
          </a:xfrm>
          <a:prstGeom prst="rect">
            <a:avLst/>
          </a:prstGeom>
          <a:noFill/>
          <a:ln>
            <a:noFill/>
          </a:ln>
        </p:spPr>
        <p:txBody>
          <a:bodyPr wrap="square" rtlCol="0">
            <a:spAutoFit/>
          </a:bodyPr>
          <a:lstStyle/>
          <a:p>
            <a:pPr lvl="1" algn="l">
              <a:spcBef>
                <a:spcPct val="20000"/>
              </a:spcBef>
            </a:pPr>
            <a:r>
              <a:rPr lang="fr-CA" sz="2800" b="1" baseline="0" dirty="0">
                <a:solidFill>
                  <a:srgbClr val="FF6600"/>
                </a:solidFill>
                <a:effectLst>
                  <a:outerShdw blurRad="38100" dist="38100" dir="2700000" algn="tl">
                    <a:srgbClr val="000000">
                      <a:alpha val="43137"/>
                    </a:srgbClr>
                  </a:outerShdw>
                </a:effectLst>
              </a:rPr>
              <a:t>« Améliore la performance »</a:t>
            </a:r>
          </a:p>
        </p:txBody>
      </p:sp>
    </p:spTree>
    <p:extLst>
      <p:ext uri="{BB962C8B-B14F-4D97-AF65-F5344CB8AC3E}">
        <p14:creationId xmlns:p14="http://schemas.microsoft.com/office/powerpoint/2010/main" val="245362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21"/>
</p:tagLst>
</file>

<file path=ppt/tags/tag101.xml><?xml version="1.0" encoding="utf-8"?>
<p:tagLst xmlns:a="http://schemas.openxmlformats.org/drawingml/2006/main" xmlns:r="http://schemas.openxmlformats.org/officeDocument/2006/relationships" xmlns:p="http://schemas.openxmlformats.org/presentationml/2006/main">
  <p:tag name="NUM" val="21"/>
</p:tagLst>
</file>

<file path=ppt/tags/tag102.xml><?xml version="1.0" encoding="utf-8"?>
<p:tagLst xmlns:a="http://schemas.openxmlformats.org/drawingml/2006/main" xmlns:r="http://schemas.openxmlformats.org/officeDocument/2006/relationships" xmlns:p="http://schemas.openxmlformats.org/presentationml/2006/main">
  <p:tag name="NUM" val="16"/>
</p:tagLst>
</file>

<file path=ppt/tags/tag103.xml><?xml version="1.0" encoding="utf-8"?>
<p:tagLst xmlns:a="http://schemas.openxmlformats.org/drawingml/2006/main" xmlns:r="http://schemas.openxmlformats.org/officeDocument/2006/relationships" xmlns:p="http://schemas.openxmlformats.org/presentationml/2006/main">
  <p:tag name="NUM" val="21"/>
</p:tagLst>
</file>

<file path=ppt/tags/tag104.xml><?xml version="1.0" encoding="utf-8"?>
<p:tagLst xmlns:a="http://schemas.openxmlformats.org/drawingml/2006/main" xmlns:r="http://schemas.openxmlformats.org/officeDocument/2006/relationships" xmlns:p="http://schemas.openxmlformats.org/presentationml/2006/main">
  <p:tag name="NUM" val="21"/>
</p:tagLst>
</file>

<file path=ppt/tags/tag105.xml><?xml version="1.0" encoding="utf-8"?>
<p:tagLst xmlns:a="http://schemas.openxmlformats.org/drawingml/2006/main" xmlns:r="http://schemas.openxmlformats.org/officeDocument/2006/relationships" xmlns:p="http://schemas.openxmlformats.org/presentationml/2006/main">
  <p:tag name="NUM" val="16"/>
</p:tagLst>
</file>

<file path=ppt/tags/tag106.xml><?xml version="1.0" encoding="utf-8"?>
<p:tagLst xmlns:a="http://schemas.openxmlformats.org/drawingml/2006/main" xmlns:r="http://schemas.openxmlformats.org/officeDocument/2006/relationships" xmlns:p="http://schemas.openxmlformats.org/presentationml/2006/main">
  <p:tag name="NUM" val="17"/>
</p:tagLst>
</file>

<file path=ppt/tags/tag107.xml><?xml version="1.0" encoding="utf-8"?>
<p:tagLst xmlns:a="http://schemas.openxmlformats.org/drawingml/2006/main" xmlns:r="http://schemas.openxmlformats.org/officeDocument/2006/relationships" xmlns:p="http://schemas.openxmlformats.org/presentationml/2006/main">
  <p:tag name="NUM" val="21"/>
</p:tagLst>
</file>

<file path=ppt/tags/tag108.xml><?xml version="1.0" encoding="utf-8"?>
<p:tagLst xmlns:a="http://schemas.openxmlformats.org/drawingml/2006/main" xmlns:r="http://schemas.openxmlformats.org/officeDocument/2006/relationships" xmlns:p="http://schemas.openxmlformats.org/presentationml/2006/main">
  <p:tag name="NUM" val="13"/>
</p:tagLst>
</file>

<file path=ppt/tags/tag109.xml><?xml version="1.0" encoding="utf-8"?>
<p:tagLst xmlns:a="http://schemas.openxmlformats.org/drawingml/2006/main" xmlns:r="http://schemas.openxmlformats.org/officeDocument/2006/relationships" xmlns:p="http://schemas.openxmlformats.org/presentationml/2006/main">
  <p:tag name="NUM" val="11"/>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7"/>
</p:tagLst>
</file>

<file path=ppt/tags/tag165.xml><?xml version="1.0" encoding="utf-8"?>
<p:tagLst xmlns:a="http://schemas.openxmlformats.org/drawingml/2006/main" xmlns:r="http://schemas.openxmlformats.org/officeDocument/2006/relationships" xmlns:p="http://schemas.openxmlformats.org/presentationml/2006/main">
  <p:tag name="NUM" val="6"/>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5"/>
</p:tagLst>
</file>

<file path=ppt/tags/tag169.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5"/>
</p:tagLst>
</file>

<file path=ppt/tags/tag177.xml><?xml version="1.0" encoding="utf-8"?>
<p:tagLst xmlns:a="http://schemas.openxmlformats.org/drawingml/2006/main" xmlns:r="http://schemas.openxmlformats.org/officeDocument/2006/relationships" xmlns:p="http://schemas.openxmlformats.org/presentationml/2006/main">
  <p:tag name="NUM" val="6"/>
</p:tagLst>
</file>

<file path=ppt/tags/tag178.xml><?xml version="1.0" encoding="utf-8"?>
<p:tagLst xmlns:a="http://schemas.openxmlformats.org/drawingml/2006/main" xmlns:r="http://schemas.openxmlformats.org/officeDocument/2006/relationships" xmlns:p="http://schemas.openxmlformats.org/presentationml/2006/main">
  <p:tag name="NUM" val="7"/>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5.xml><?xml version="1.0" encoding="utf-8"?>
<p:tagLst xmlns:a="http://schemas.openxmlformats.org/drawingml/2006/main" xmlns:r="http://schemas.openxmlformats.org/officeDocument/2006/relationships" xmlns:p="http://schemas.openxmlformats.org/presentationml/2006/main">
  <p:tag name="NUM" val="9"/>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16"/>
</p:tagLst>
</file>

<file path=ppt/tags/tag36.xml><?xml version="1.0" encoding="utf-8"?>
<p:tagLst xmlns:a="http://schemas.openxmlformats.org/drawingml/2006/main" xmlns:r="http://schemas.openxmlformats.org/officeDocument/2006/relationships" xmlns:p="http://schemas.openxmlformats.org/presentationml/2006/main">
  <p:tag name="NUM" val="17"/>
</p:tagLst>
</file>

<file path=ppt/tags/tag37.xml><?xml version="1.0" encoding="utf-8"?>
<p:tagLst xmlns:a="http://schemas.openxmlformats.org/drawingml/2006/main" xmlns:r="http://schemas.openxmlformats.org/officeDocument/2006/relationships" xmlns:p="http://schemas.openxmlformats.org/presentationml/2006/main">
  <p:tag name="NUM" val="20"/>
</p:tagLst>
</file>

<file path=ppt/tags/tag38.xml><?xml version="1.0" encoding="utf-8"?>
<p:tagLst xmlns:a="http://schemas.openxmlformats.org/drawingml/2006/main" xmlns:r="http://schemas.openxmlformats.org/officeDocument/2006/relationships" xmlns:p="http://schemas.openxmlformats.org/presentationml/2006/main">
  <p:tag name="NUM" val="21"/>
</p:tagLst>
</file>

<file path=ppt/tags/tag39.xml><?xml version="1.0" encoding="utf-8"?>
<p:tagLst xmlns:a="http://schemas.openxmlformats.org/drawingml/2006/main" xmlns:r="http://schemas.openxmlformats.org/officeDocument/2006/relationships" xmlns:p="http://schemas.openxmlformats.org/presentationml/2006/main">
  <p:tag name="NUM" val="26"/>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33"/>
</p:tagLst>
</file>

<file path=ppt/tags/tag41.xml><?xml version="1.0" encoding="utf-8"?>
<p:tagLst xmlns:a="http://schemas.openxmlformats.org/drawingml/2006/main" xmlns:r="http://schemas.openxmlformats.org/officeDocument/2006/relationships" xmlns:p="http://schemas.openxmlformats.org/presentationml/2006/main">
  <p:tag name="NUM" val="34"/>
</p:tagLst>
</file>

<file path=ppt/tags/tag42.xml><?xml version="1.0" encoding="utf-8"?>
<p:tagLst xmlns:a="http://schemas.openxmlformats.org/drawingml/2006/main" xmlns:r="http://schemas.openxmlformats.org/officeDocument/2006/relationships" xmlns:p="http://schemas.openxmlformats.org/presentationml/2006/main">
  <p:tag name="NUM" val="35"/>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8"/>
</p:tagLst>
</file>

<file path=ppt/tags/tag45.xml><?xml version="1.0" encoding="utf-8"?>
<p:tagLst xmlns:a="http://schemas.openxmlformats.org/drawingml/2006/main" xmlns:r="http://schemas.openxmlformats.org/officeDocument/2006/relationships" xmlns:p="http://schemas.openxmlformats.org/presentationml/2006/main">
  <p:tag name="NUM" val="9"/>
</p:tagLst>
</file>

<file path=ppt/tags/tag46.xml><?xml version="1.0" encoding="utf-8"?>
<p:tagLst xmlns:a="http://schemas.openxmlformats.org/drawingml/2006/main" xmlns:r="http://schemas.openxmlformats.org/officeDocument/2006/relationships" xmlns:p="http://schemas.openxmlformats.org/presentationml/2006/main">
  <p:tag name="NUM" val="10"/>
</p:tagLst>
</file>

<file path=ppt/tags/tag47.xml><?xml version="1.0" encoding="utf-8"?>
<p:tagLst xmlns:a="http://schemas.openxmlformats.org/drawingml/2006/main" xmlns:r="http://schemas.openxmlformats.org/officeDocument/2006/relationships" xmlns:p="http://schemas.openxmlformats.org/presentationml/2006/main">
  <p:tag name="NUM" val="11"/>
</p:tagLst>
</file>

<file path=ppt/tags/tag48.xml><?xml version="1.0" encoding="utf-8"?>
<p:tagLst xmlns:a="http://schemas.openxmlformats.org/drawingml/2006/main" xmlns:r="http://schemas.openxmlformats.org/officeDocument/2006/relationships" xmlns:p="http://schemas.openxmlformats.org/presentationml/2006/main">
  <p:tag name="NUM" val="12"/>
</p:tagLst>
</file>

<file path=ppt/tags/tag49.xml><?xml version="1.0" encoding="utf-8"?>
<p:tagLst xmlns:a="http://schemas.openxmlformats.org/drawingml/2006/main" xmlns:r="http://schemas.openxmlformats.org/officeDocument/2006/relationships" xmlns:p="http://schemas.openxmlformats.org/presentationml/2006/main">
  <p:tag name="NUM" val="13"/>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14"/>
</p:tagLst>
</file>

<file path=ppt/tags/tag51.xml><?xml version="1.0" encoding="utf-8"?>
<p:tagLst xmlns:a="http://schemas.openxmlformats.org/drawingml/2006/main" xmlns:r="http://schemas.openxmlformats.org/officeDocument/2006/relationships" xmlns:p="http://schemas.openxmlformats.org/presentationml/2006/main">
  <p:tag name="NUM" val="15"/>
</p:tagLst>
</file>

<file path=ppt/tags/tag52.xml><?xml version="1.0" encoding="utf-8"?>
<p:tagLst xmlns:a="http://schemas.openxmlformats.org/drawingml/2006/main" xmlns:r="http://schemas.openxmlformats.org/officeDocument/2006/relationships" xmlns:p="http://schemas.openxmlformats.org/presentationml/2006/main">
  <p:tag name="NUM" val="7"/>
</p:tagLst>
</file>

<file path=ppt/tags/tag53.xml><?xml version="1.0" encoding="utf-8"?>
<p:tagLst xmlns:a="http://schemas.openxmlformats.org/drawingml/2006/main" xmlns:r="http://schemas.openxmlformats.org/officeDocument/2006/relationships" xmlns:p="http://schemas.openxmlformats.org/presentationml/2006/main">
  <p:tag name="NUM" val="11"/>
</p:tagLst>
</file>

<file path=ppt/tags/tag54.xml><?xml version="1.0" encoding="utf-8"?>
<p:tagLst xmlns:a="http://schemas.openxmlformats.org/drawingml/2006/main" xmlns:r="http://schemas.openxmlformats.org/officeDocument/2006/relationships" xmlns:p="http://schemas.openxmlformats.org/presentationml/2006/main">
  <p:tag name="NUM" val="14"/>
</p:tagLst>
</file>

<file path=ppt/tags/tag55.xml><?xml version="1.0" encoding="utf-8"?>
<p:tagLst xmlns:a="http://schemas.openxmlformats.org/drawingml/2006/main" xmlns:r="http://schemas.openxmlformats.org/officeDocument/2006/relationships" xmlns:p="http://schemas.openxmlformats.org/presentationml/2006/main">
  <p:tag name="NUM" val="15"/>
</p:tagLst>
</file>

<file path=ppt/tags/tag56.xml><?xml version="1.0" encoding="utf-8"?>
<p:tagLst xmlns:a="http://schemas.openxmlformats.org/drawingml/2006/main" xmlns:r="http://schemas.openxmlformats.org/officeDocument/2006/relationships" xmlns:p="http://schemas.openxmlformats.org/presentationml/2006/main">
  <p:tag name="NUM" val="7"/>
</p:tagLst>
</file>

<file path=ppt/tags/tag57.xml><?xml version="1.0" encoding="utf-8"?>
<p:tagLst xmlns:a="http://schemas.openxmlformats.org/drawingml/2006/main" xmlns:r="http://schemas.openxmlformats.org/officeDocument/2006/relationships" xmlns:p="http://schemas.openxmlformats.org/presentationml/2006/main">
  <p:tag name="NUM" val="11"/>
</p:tagLst>
</file>

<file path=ppt/tags/tag58.xml><?xml version="1.0" encoding="utf-8"?>
<p:tagLst xmlns:a="http://schemas.openxmlformats.org/drawingml/2006/main" xmlns:r="http://schemas.openxmlformats.org/officeDocument/2006/relationships" xmlns:p="http://schemas.openxmlformats.org/presentationml/2006/main">
  <p:tag name="NUM" val="14"/>
</p:tagLst>
</file>

<file path=ppt/tags/tag59.xml><?xml version="1.0" encoding="utf-8"?>
<p:tagLst xmlns:a="http://schemas.openxmlformats.org/drawingml/2006/main" xmlns:r="http://schemas.openxmlformats.org/officeDocument/2006/relationships" xmlns:p="http://schemas.openxmlformats.org/presentationml/2006/main">
  <p:tag name="NUM" val="1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21"/>
</p:tagLst>
</file>

<file path=ppt/tags/tag62.xml><?xml version="1.0" encoding="utf-8"?>
<p:tagLst xmlns:a="http://schemas.openxmlformats.org/drawingml/2006/main" xmlns:r="http://schemas.openxmlformats.org/officeDocument/2006/relationships" xmlns:p="http://schemas.openxmlformats.org/presentationml/2006/main">
  <p:tag name="NUM" val="21"/>
</p:tagLst>
</file>

<file path=ppt/tags/tag63.xml><?xml version="1.0" encoding="utf-8"?>
<p:tagLst xmlns:a="http://schemas.openxmlformats.org/drawingml/2006/main" xmlns:r="http://schemas.openxmlformats.org/officeDocument/2006/relationships" xmlns:p="http://schemas.openxmlformats.org/presentationml/2006/main">
  <p:tag name="NUM" val="37"/>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Rétrospective">
  <a:themeElements>
    <a:clrScheme name="Personnalisé 1">
      <a:dk1>
        <a:sysClr val="windowText" lastClr="000000"/>
      </a:dk1>
      <a:lt1>
        <a:sysClr val="window" lastClr="FFFFFF"/>
      </a:lt1>
      <a:dk2>
        <a:srgbClr val="000000"/>
      </a:dk2>
      <a:lt2>
        <a:srgbClr val="E9E5DC"/>
      </a:lt2>
      <a:accent1>
        <a:srgbClr val="000000"/>
      </a:accent1>
      <a:accent2>
        <a:srgbClr val="881811"/>
      </a:accent2>
      <a:accent3>
        <a:srgbClr val="A28E6A"/>
      </a:accent3>
      <a:accent4>
        <a:srgbClr val="956251"/>
      </a:accent4>
      <a:accent5>
        <a:srgbClr val="918485"/>
      </a:accent5>
      <a:accent6>
        <a:srgbClr val="855D5D"/>
      </a:accent6>
      <a:hlink>
        <a:srgbClr val="00B0F0"/>
      </a:hlink>
      <a:folHlink>
        <a:srgbClr val="0070C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7889</TotalTime>
  <Words>5839</Words>
  <Application>Microsoft Office PowerPoint</Application>
  <PresentationFormat>Affichage à l'écran (4:3)</PresentationFormat>
  <Paragraphs>796</Paragraphs>
  <Slides>81</Slides>
  <Notes>81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81</vt:i4>
      </vt:variant>
    </vt:vector>
  </HeadingPairs>
  <TitlesOfParts>
    <vt:vector size="91" baseType="lpstr">
      <vt:lpstr>MS PGothic</vt:lpstr>
      <vt:lpstr>Arial</vt:lpstr>
      <vt:lpstr>Arial Black</vt:lpstr>
      <vt:lpstr>Calibri</vt:lpstr>
      <vt:lpstr>Courier New</vt:lpstr>
      <vt:lpstr>Harrington</vt:lpstr>
      <vt:lpstr>Microsoft Sans Serif</vt:lpstr>
      <vt:lpstr>Mistral</vt:lpstr>
      <vt:lpstr>Wingdings</vt:lpstr>
      <vt:lpstr>Rétrospective</vt:lpstr>
      <vt:lpstr>Présentation PowerPoint</vt:lpstr>
      <vt:lpstr>Précisions</vt:lpstr>
      <vt:lpstr>Plan de l’activité</vt:lpstr>
      <vt:lpstr>Objectifs</vt:lpstr>
      <vt:lpstr>Objectifs (suite)</vt:lpstr>
      <vt:lpstr>Qui prend des suppléments?</vt:lpstr>
      <vt:lpstr>Promesses  et publicité Parlons-en !</vt:lpstr>
      <vt:lpstr>Le marché des suppléments</vt:lpstr>
      <vt:lpstr>Effets de mode</vt:lpstr>
      <vt:lpstr>Pourquoi est-ce  si facile d’y croire?</vt:lpstr>
      <vt:lpstr>La base de la base</vt:lpstr>
      <vt:lpstr>Une protéine,  c’est quoi ?</vt:lpstr>
      <vt:lpstr>Ok…  mais à quoi ça sert ?</vt:lpstr>
      <vt:lpstr>Principales fonctions  des protéines</vt:lpstr>
      <vt:lpstr>Le parcours des protéines dans le corps</vt:lpstr>
      <vt:lpstr>Le parcours des protéines dans le corps (suite)</vt:lpstr>
      <vt:lpstr>Pourquoi sont-elles si importantes?</vt:lpstr>
      <vt:lpstr>Manque de protéines</vt:lpstr>
      <vt:lpstr>On trouve ça où les protéines ?</vt:lpstr>
      <vt:lpstr>Les besoins quotidiens en protéines Comment évaluer ses besoins personnels?</vt:lpstr>
      <vt:lpstr>Présentation PowerPoint</vt:lpstr>
      <vt:lpstr>Besoins quotidiens  en protéines</vt:lpstr>
      <vt:lpstr>Alors, comment calculer mes besoins ?</vt:lpstr>
      <vt:lpstr>Voici des exemples</vt:lpstr>
      <vt:lpstr>Besoins quotidiens  en protéines</vt:lpstr>
      <vt:lpstr>Voici des exemples</vt:lpstr>
      <vt:lpstr>Besoins quotidiens  en protéines</vt:lpstr>
      <vt:lpstr>Maintenant, regardons un peu quelques exemples de quantités de protéines fournies par catégories d’aliments</vt:lpstr>
      <vt:lpstr>Présentation PowerPoint</vt:lpstr>
      <vt:lpstr>Exemples de menus</vt:lpstr>
      <vt:lpstr>Présentation PowerPoint</vt:lpstr>
      <vt:lpstr>Présentation PowerPoint</vt:lpstr>
      <vt:lpstr>Présentation PowerPoint</vt:lpstr>
      <vt:lpstr>Qu’est-ce qui arrive si  je mange trop de protéines ?</vt:lpstr>
      <vt:lpstr>Rappel : les protéines ne peuvent pas être stockées !</vt:lpstr>
      <vt:lpstr>En gros, si tu manges trop de protéines …</vt:lpstr>
      <vt:lpstr>Et les suppléments dans tout ça?</vt:lpstr>
      <vt:lpstr>Les protéines Poudre et barres</vt:lpstr>
      <vt:lpstr>Les protéines en poudre</vt:lpstr>
      <vt:lpstr>Whey protein Qu’est-ce que c’est?</vt:lpstr>
      <vt:lpstr>Super truc vraiment pas cher et qui fait la même job !</vt:lpstr>
      <vt:lpstr>Pourquoi?</vt:lpstr>
      <vt:lpstr>Oui, mais moi,  j’en veux vraiment des shakes de protéines !</vt:lpstr>
      <vt:lpstr>Autres conseils</vt:lpstr>
      <vt:lpstr>Et les barres protéinées?</vt:lpstr>
      <vt:lpstr>Bénéfices des  suppléments protéinés </vt:lpstr>
      <vt:lpstr>Les côtés obscurs des suppléments protéinés</vt:lpstr>
      <vt:lpstr>Partie pratique</vt:lpstr>
      <vt:lpstr>Gainers  (donneurs de masse)</vt:lpstr>
      <vt:lpstr>Gainers (donneurs de masse) Bon ou mauvais ?</vt:lpstr>
      <vt:lpstr>Les acides aminés</vt:lpstr>
      <vt:lpstr>Qu’est-ce qu’un  acide aminé ?</vt:lpstr>
      <vt:lpstr>Les acides aminés</vt:lpstr>
      <vt:lpstr>Autres substances utilisées </vt:lpstr>
      <vt:lpstr>BCAA</vt:lpstr>
      <vt:lpstr>BCAA en plus clair </vt:lpstr>
      <vt:lpstr>BCAA</vt:lpstr>
      <vt:lpstr>Créatine</vt:lpstr>
      <vt:lpstr>La créatine en bref</vt:lpstr>
      <vt:lpstr>Comment ça marche?</vt:lpstr>
      <vt:lpstr>Quelques faits à savoir</vt:lpstr>
      <vt:lpstr>Pas que  des bons côtés…</vt:lpstr>
      <vt:lpstr>Mises en garde</vt:lpstr>
      <vt:lpstr>Ceux qui ne devraient pas en prendre</vt:lpstr>
      <vt:lpstr>Testostérone et stéroïdes</vt:lpstr>
      <vt:lpstr>Stéroïdes :  voici les faits</vt:lpstr>
      <vt:lpstr>Les stéroïdes anabolisants</vt:lpstr>
      <vt:lpstr>Risques et conséquences</vt:lpstr>
      <vt:lpstr>Présentation PowerPoint</vt:lpstr>
      <vt:lpstr>Humm, charmant…</vt:lpstr>
      <vt:lpstr>Boosters de testostérone Précurseurs de la testostérone</vt:lpstr>
      <vt:lpstr>Boosters de testostérone</vt:lpstr>
      <vt:lpstr>Les boosters « naturels »</vt:lpstr>
      <vt:lpstr>Les boosters « naturels » (suite)</vt:lpstr>
      <vt:lpstr>Les boosters « naturels » (suite)</vt:lpstr>
      <vt:lpstr>Les boosters de testostérone</vt:lpstr>
      <vt:lpstr>À retenir</vt:lpstr>
      <vt:lpstr>En conclusion</vt:lpstr>
      <vt:lpstr>Questions ?</vt:lpstr>
      <vt:lpstr>Références</vt:lpstr>
      <vt:lpstr>Références (suite)</vt:lpstr>
    </vt:vector>
  </TitlesOfParts>
  <Company>uqtr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DES SAINES HABITUDES DE VIE ÉCOLE SECONDAIRE CHAVIGNY</dc:title>
  <dc:creator>Alex Fontaine</dc:creator>
  <cp:lastModifiedBy>Ricard, Gabriel</cp:lastModifiedBy>
  <cp:revision>589</cp:revision>
  <dcterms:created xsi:type="dcterms:W3CDTF">2016-05-28T17:48:41Z</dcterms:created>
  <dcterms:modified xsi:type="dcterms:W3CDTF">2023-06-15T16:40:58Z</dcterms:modified>
</cp:coreProperties>
</file>