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5"/>
  </p:notesMasterIdLst>
  <p:sldIdLst>
    <p:sldId id="256" r:id="rId2"/>
    <p:sldId id="454" r:id="rId3"/>
    <p:sldId id="444" r:id="rId4"/>
    <p:sldId id="482" r:id="rId5"/>
    <p:sldId id="483" r:id="rId6"/>
    <p:sldId id="484" r:id="rId7"/>
    <p:sldId id="485" r:id="rId8"/>
    <p:sldId id="487" r:id="rId9"/>
    <p:sldId id="486" r:id="rId10"/>
    <p:sldId id="488" r:id="rId11"/>
    <p:sldId id="489" r:id="rId12"/>
    <p:sldId id="481" r:id="rId13"/>
    <p:sldId id="445" r:id="rId14"/>
    <p:sldId id="490" r:id="rId15"/>
    <p:sldId id="491" r:id="rId16"/>
    <p:sldId id="492" r:id="rId17"/>
    <p:sldId id="493" r:id="rId18"/>
    <p:sldId id="494" r:id="rId19"/>
    <p:sldId id="495" r:id="rId20"/>
    <p:sldId id="496" r:id="rId21"/>
    <p:sldId id="498" r:id="rId22"/>
    <p:sldId id="499" r:id="rId23"/>
    <p:sldId id="500" r:id="rId24"/>
    <p:sldId id="501" r:id="rId25"/>
    <p:sldId id="502" r:id="rId26"/>
    <p:sldId id="503" r:id="rId27"/>
    <p:sldId id="504" r:id="rId28"/>
    <p:sldId id="505" r:id="rId29"/>
    <p:sldId id="506" r:id="rId30"/>
    <p:sldId id="507" r:id="rId31"/>
    <p:sldId id="508" r:id="rId32"/>
    <p:sldId id="509" r:id="rId33"/>
    <p:sldId id="320" r:id="rId34"/>
  </p:sldIdLst>
  <p:sldSz cx="9144000" cy="6858000" type="screen4x3"/>
  <p:notesSz cx="6877050" cy="10001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0">
          <p15:clr>
            <a:srgbClr val="A4A3A4"/>
          </p15:clr>
        </p15:guide>
        <p15:guide id="2" pos="216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811"/>
    <a:srgbClr val="F2AF19"/>
    <a:srgbClr val="00E50B"/>
    <a:srgbClr val="FCD910"/>
    <a:srgbClr val="EA0054"/>
    <a:srgbClr val="FFFFFF"/>
    <a:srgbClr val="FA0095"/>
    <a:srgbClr val="00960E"/>
    <a:srgbClr val="811811"/>
    <a:srgbClr val="013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2017" autoAdjust="0"/>
  </p:normalViewPr>
  <p:slideViewPr>
    <p:cSldViewPr>
      <p:cViewPr varScale="1">
        <p:scale>
          <a:sx n="84" d="100"/>
          <a:sy n="84" d="100"/>
        </p:scale>
        <p:origin x="1338" y="78"/>
      </p:cViewPr>
      <p:guideLst>
        <p:guide orient="horz" pos="2160"/>
        <p:guide pos="2880"/>
      </p:guideLst>
    </p:cSldViewPr>
  </p:slideViewPr>
  <p:notesTextViewPr>
    <p:cViewPr>
      <p:scale>
        <a:sx n="125" d="100"/>
        <a:sy n="125" d="100"/>
      </p:scale>
      <p:origin x="0" y="0"/>
    </p:cViewPr>
  </p:notesTextViewPr>
  <p:notesViewPr>
    <p:cSldViewPr>
      <p:cViewPr>
        <p:scale>
          <a:sx n="190" d="100"/>
          <a:sy n="190" d="100"/>
        </p:scale>
        <p:origin x="90" y="1656"/>
      </p:cViewPr>
      <p:guideLst>
        <p:guide orient="horz" pos="3150"/>
        <p:guide pos="216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501799"/>
          </a:xfrm>
          <a:prstGeom prst="rect">
            <a:avLst/>
          </a:prstGeom>
        </p:spPr>
        <p:txBody>
          <a:bodyPr vert="horz" lIns="96442" tIns="48221" rIns="96442" bIns="48221" rtlCol="0"/>
          <a:lstStyle>
            <a:lvl1pPr algn="l">
              <a:defRPr sz="1300"/>
            </a:lvl1pPr>
          </a:lstStyle>
          <a:p>
            <a:endParaRPr lang="fr-CA"/>
          </a:p>
        </p:txBody>
      </p:sp>
      <p:sp>
        <p:nvSpPr>
          <p:cNvPr id="3" name="Espace réservé de la date 2"/>
          <p:cNvSpPr>
            <a:spLocks noGrp="1"/>
          </p:cNvSpPr>
          <p:nvPr>
            <p:ph type="dt" idx="1"/>
          </p:nvPr>
        </p:nvSpPr>
        <p:spPr>
          <a:xfrm>
            <a:off x="3895404" y="0"/>
            <a:ext cx="2980055" cy="501799"/>
          </a:xfrm>
          <a:prstGeom prst="rect">
            <a:avLst/>
          </a:prstGeom>
        </p:spPr>
        <p:txBody>
          <a:bodyPr vert="horz" lIns="96442" tIns="48221" rIns="96442" bIns="48221" rtlCol="0"/>
          <a:lstStyle>
            <a:lvl1pPr algn="r">
              <a:defRPr sz="1300"/>
            </a:lvl1pPr>
          </a:lstStyle>
          <a:p>
            <a:fld id="{C53945D7-A0A0-4BE6-8E05-087805D8A0BC}" type="datetimeFigureOut">
              <a:rPr lang="fr-CA" smtClean="0"/>
              <a:t>2022-02-20</a:t>
            </a:fld>
            <a:endParaRPr lang="fr-CA"/>
          </a:p>
        </p:txBody>
      </p:sp>
      <p:sp>
        <p:nvSpPr>
          <p:cNvPr id="4" name="Espace réservé de l'image des diapositives 3"/>
          <p:cNvSpPr>
            <a:spLocks noGrp="1" noRot="1" noChangeAspect="1"/>
          </p:cNvSpPr>
          <p:nvPr>
            <p:ph type="sldImg" idx="2"/>
          </p:nvPr>
        </p:nvSpPr>
        <p:spPr>
          <a:xfrm>
            <a:off x="1187450" y="1249363"/>
            <a:ext cx="4502150" cy="3376612"/>
          </a:xfrm>
          <a:prstGeom prst="rect">
            <a:avLst/>
          </a:prstGeom>
          <a:noFill/>
          <a:ln w="12700">
            <a:solidFill>
              <a:prstClr val="black"/>
            </a:solidFill>
          </a:ln>
        </p:spPr>
        <p:txBody>
          <a:bodyPr vert="horz" lIns="96442" tIns="48221" rIns="96442" bIns="48221" rtlCol="0" anchor="ctr"/>
          <a:lstStyle/>
          <a:p>
            <a:endParaRPr lang="fr-CA"/>
          </a:p>
        </p:txBody>
      </p:sp>
      <p:sp>
        <p:nvSpPr>
          <p:cNvPr id="5" name="Espace réservé des notes 4"/>
          <p:cNvSpPr>
            <a:spLocks noGrp="1"/>
          </p:cNvSpPr>
          <p:nvPr>
            <p:ph type="body" sz="quarter" idx="3"/>
          </p:nvPr>
        </p:nvSpPr>
        <p:spPr>
          <a:xfrm>
            <a:off x="687705" y="4813102"/>
            <a:ext cx="5501640" cy="3937992"/>
          </a:xfrm>
          <a:prstGeom prst="rect">
            <a:avLst/>
          </a:prstGeom>
        </p:spPr>
        <p:txBody>
          <a:bodyPr vert="horz" lIns="96442" tIns="48221" rIns="96442" bIns="4822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499452"/>
            <a:ext cx="2980055" cy="501798"/>
          </a:xfrm>
          <a:prstGeom prst="rect">
            <a:avLst/>
          </a:prstGeom>
        </p:spPr>
        <p:txBody>
          <a:bodyPr vert="horz" lIns="96442" tIns="48221" rIns="96442" bIns="4822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3895404" y="9499452"/>
            <a:ext cx="2980055" cy="501798"/>
          </a:xfrm>
          <a:prstGeom prst="rect">
            <a:avLst/>
          </a:prstGeom>
        </p:spPr>
        <p:txBody>
          <a:bodyPr vert="horz" lIns="96442" tIns="48221" rIns="96442" bIns="48221" rtlCol="0" anchor="b"/>
          <a:lstStyle>
            <a:lvl1pPr algn="r">
              <a:defRPr sz="1300"/>
            </a:lvl1pPr>
          </a:lstStyle>
          <a:p>
            <a:fld id="{494821F4-5D26-47B3-8FCE-C2EAE2B881C6}" type="slidenum">
              <a:rPr lang="fr-CA" smtClean="0"/>
              <a:t>‹N°›</a:t>
            </a:fld>
            <a:endParaRPr lang="fr-CA"/>
          </a:p>
        </p:txBody>
      </p:sp>
    </p:spTree>
    <p:extLst>
      <p:ext uri="{BB962C8B-B14F-4D97-AF65-F5344CB8AC3E}">
        <p14:creationId xmlns:p14="http://schemas.microsoft.com/office/powerpoint/2010/main" val="156213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ominides.com/html/dossiers/alimentation-prehistoire-nutrition-prehistorique.ph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ousse-toidemonsoleil.eklablog.com/labo-d-anthropologie-les-hommes-prehistoriques-a11505223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a/url?sa=i&amp;rct=j&amp;q=&amp;esrc=s&amp;source=images&amp;cd=&amp;cad=rja&amp;uact=8&amp;ved=&amp;url=https://catallarchiste.com/tag/chasseur-cueilleur/&amp;bvm=bv.123664746,d.aXo&amp;psig=AFQjCNFR2V8RkYjAuvLLYpjcEtg1GOHb2Q&amp;ust=146533451095534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antala.vefblog.net/23.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e-neolithique.sitew.f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limenterre.org/breve/grande-secheresse-modele-productiviste-tire-langu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a:t>
            </a:fld>
            <a:endParaRPr lang="fr-CA"/>
          </a:p>
        </p:txBody>
      </p:sp>
    </p:spTree>
    <p:extLst>
      <p:ext uri="{BB962C8B-B14F-4D97-AF65-F5344CB8AC3E}">
        <p14:creationId xmlns:p14="http://schemas.microsoft.com/office/powerpoint/2010/main" val="3620736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 tableau : </a:t>
            </a:r>
            <a:r>
              <a:rPr lang="fr-CA" sz="1200" u="sng" kern="1200" dirty="0">
                <a:solidFill>
                  <a:schemeClr val="tx1"/>
                </a:solidFill>
                <a:effectLst/>
                <a:latin typeface="+mn-lt"/>
                <a:ea typeface="+mn-ea"/>
                <a:cs typeface="+mn-cs"/>
                <a:hlinkClick r:id="rId3"/>
              </a:rPr>
              <a:t>http://www.hominides.com/html/dossiers/alimentation-prehistoire-nutrition-prehistorique.php</a:t>
            </a:r>
            <a:endParaRPr lang="fr-CA" sz="1200" u="sng" kern="1200" dirty="0">
              <a:solidFill>
                <a:schemeClr val="tx1"/>
              </a:solidFill>
              <a:effectLst/>
              <a:latin typeface="+mn-lt"/>
              <a:ea typeface="+mn-ea"/>
              <a:cs typeface="+mn-cs"/>
            </a:endParaRPr>
          </a:p>
          <a:p>
            <a:r>
              <a:rPr lang="fr-CA" dirty="0"/>
              <a:t>Expliquer le tableau …</a:t>
            </a:r>
          </a:p>
          <a:p>
            <a:endParaRPr lang="fr-CA" dirty="0"/>
          </a:p>
          <a:p>
            <a:r>
              <a:rPr lang="fr-CA" dirty="0"/>
              <a:t>Nous avons</a:t>
            </a:r>
            <a:r>
              <a:rPr lang="fr-CA" baseline="0" dirty="0"/>
              <a:t> modifié notre alimentation, mais pas nécessairement </a:t>
            </a:r>
            <a:r>
              <a:rPr lang="fr-CA" dirty="0"/>
              <a:t>à</a:t>
            </a:r>
            <a:r>
              <a:rPr lang="fr-CA" baseline="0" dirty="0"/>
              <a:t> notre avantage, car :</a:t>
            </a:r>
          </a:p>
          <a:p>
            <a:pPr marL="171450" indent="-171450">
              <a:buFontTx/>
              <a:buChar char="-"/>
            </a:pPr>
            <a:r>
              <a:rPr lang="fr-CA" baseline="0" dirty="0"/>
              <a:t>Notre corps est conçu pour s’alimenter majoritairement de plantes, de fruits, de légumes et de très peu de protéines.  </a:t>
            </a:r>
          </a:p>
          <a:p>
            <a:pPr marL="171450" indent="-171450">
              <a:buFontTx/>
              <a:buChar char="-"/>
            </a:pPr>
            <a:r>
              <a:rPr lang="fr-CA" baseline="0" dirty="0"/>
              <a:t>Pourquoi selon vous dit-on cela ?</a:t>
            </a:r>
          </a:p>
          <a:p>
            <a:pPr marL="171450" indent="-171450">
              <a:buFontTx/>
              <a:buChar char="-"/>
            </a:pPr>
            <a:endParaRPr lang="fr-CA" baseline="0" dirty="0"/>
          </a:p>
          <a:p>
            <a:pPr marL="0" indent="0">
              <a:buFontTx/>
              <a:buNone/>
            </a:pPr>
            <a:r>
              <a:rPr lang="fr-CA" baseline="0" dirty="0"/>
              <a:t>*** attendre des réponses</a:t>
            </a:r>
          </a:p>
          <a:p>
            <a:pPr marL="0" indent="0">
              <a:buFontTx/>
              <a:buNone/>
            </a:pPr>
            <a:endParaRPr lang="fr-CA" baseline="0" dirty="0"/>
          </a:p>
          <a:p>
            <a:pPr marL="0" indent="0">
              <a:buFontTx/>
              <a:buNone/>
            </a:pPr>
            <a:r>
              <a:rPr lang="fr-CA" baseline="0" dirty="0"/>
              <a:t>En fait, nous sommes omnivores, donc nous mangeons autant des aliments d’origine animale que d'origine végétale</a:t>
            </a:r>
          </a:p>
          <a:p>
            <a:pPr marL="171450" indent="-171450">
              <a:buFontTx/>
              <a:buChar char="-"/>
            </a:pPr>
            <a:r>
              <a:rPr lang="fr-CA" baseline="0" dirty="0"/>
              <a:t>À la base, notre dentition est conçue pour mastiquer et broyer comme un herbivore. Alors que les carnivores, purs et durs, déchiquettent leur repas.  (Parler de la mâchoire qui va dans tous les sens versus carnivores de</a:t>
            </a:r>
            <a:r>
              <a:rPr lang="fr-CA" dirty="0"/>
              <a:t> haut en bas</a:t>
            </a:r>
            <a:r>
              <a:rPr lang="fr-CA" baseline="0" dirty="0"/>
              <a:t>.)</a:t>
            </a:r>
          </a:p>
          <a:p>
            <a:pPr marL="171450" indent="-171450">
              <a:buFontTx/>
              <a:buChar char="-"/>
            </a:pPr>
            <a:r>
              <a:rPr lang="fr-CA" baseline="0" dirty="0"/>
              <a:t>Notre digestion est beaucoup plus lente pour absorber le plus possible de nutriment des végétaux. Alors que les carnivores digèrent rapidement et expulsent rapidement. </a:t>
            </a:r>
          </a:p>
          <a:p>
            <a:pPr marL="0" indent="0">
              <a:buFontTx/>
              <a:buNone/>
            </a:pPr>
            <a:r>
              <a:rPr lang="fr-CA" baseline="0" dirty="0"/>
              <a:t>Finalement, qu’est-ce qui s’est passé ?</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10</a:t>
            </a:fld>
            <a:endParaRPr lang="fr-CA"/>
          </a:p>
        </p:txBody>
      </p:sp>
    </p:spTree>
    <p:extLst>
      <p:ext uri="{BB962C8B-B14F-4D97-AF65-F5344CB8AC3E}">
        <p14:creationId xmlns:p14="http://schemas.microsoft.com/office/powerpoint/2010/main" val="71149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a:t>
            </a:r>
            <a:r>
              <a:rPr lang="fr-CA" baseline="0" dirty="0"/>
              <a:t> : </a:t>
            </a:r>
            <a:r>
              <a:rPr lang="fr-CA" sz="1200" dirty="0">
                <a:latin typeface="Times New Roman" panose="02020603050405020304" pitchFamily="18" charset="0"/>
                <a:cs typeface="Times New Roman" panose="02020603050405020304" pitchFamily="18" charset="0"/>
              </a:rPr>
              <a:t>CIUSSS MCQ , volet facteurs de risques</a:t>
            </a:r>
          </a:p>
          <a:p>
            <a:endParaRPr lang="fr-CA" dirty="0"/>
          </a:p>
          <a:p>
            <a:r>
              <a:rPr lang="fr-CA" dirty="0"/>
              <a:t>Selon</a:t>
            </a:r>
            <a:r>
              <a:rPr lang="fr-CA" baseline="0" dirty="0"/>
              <a:t> vous, pourquoi sommes-nous passés de ça à ça…</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***Récolter quelques réponses et ensuite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En fait, tout est une question d’environnement…</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11</a:t>
            </a:fld>
            <a:endParaRPr lang="fr-CA"/>
          </a:p>
        </p:txBody>
      </p:sp>
    </p:spTree>
    <p:extLst>
      <p:ext uri="{BB962C8B-B14F-4D97-AF65-F5344CB8AC3E}">
        <p14:creationId xmlns:p14="http://schemas.microsoft.com/office/powerpoint/2010/main" val="427997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altLang="fr-FR" sz="1200" dirty="0">
                <a:latin typeface="Times New Roman" panose="02020603050405020304" pitchFamily="18" charset="0"/>
                <a:cs typeface="Times New Roman" panose="02020603050405020304" pitchFamily="18" charset="0"/>
              </a:rPr>
              <a:t>CIUSSS MCQ, Volet facteurs de risques</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12</a:t>
            </a:fld>
            <a:endParaRPr lang="fr-CA"/>
          </a:p>
        </p:txBody>
      </p:sp>
    </p:spTree>
    <p:extLst>
      <p:ext uri="{BB962C8B-B14F-4D97-AF65-F5344CB8AC3E}">
        <p14:creationId xmlns:p14="http://schemas.microsoft.com/office/powerpoint/2010/main" val="27189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dirty="0"/>
              <a:t>Source</a:t>
            </a:r>
            <a:r>
              <a:rPr lang="fr-CA" baseline="0" dirty="0"/>
              <a:t> : </a:t>
            </a:r>
            <a:r>
              <a:rPr lang="fr-CA" sz="1200" dirty="0">
                <a:latin typeface="Times New Roman" panose="02020603050405020304" pitchFamily="18" charset="0"/>
                <a:cs typeface="Times New Roman" panose="02020603050405020304" pitchFamily="18" charset="0"/>
              </a:rPr>
              <a:t>ANEB, 2012, CIUSSS MCQ , volet facteurs de risques</a:t>
            </a:r>
          </a:p>
          <a:p>
            <a:pPr algn="l"/>
            <a:endParaRPr lang="fr-CA" sz="1200" dirty="0">
              <a:latin typeface="Times New Roman" panose="02020603050405020304" pitchFamily="18" charset="0"/>
              <a:cs typeface="Times New Roman" panose="02020603050405020304" pitchFamily="18" charset="0"/>
            </a:endParaRPr>
          </a:p>
          <a:p>
            <a:pPr algn="l"/>
            <a:r>
              <a:rPr lang="fr-CA" sz="1200" dirty="0">
                <a:latin typeface="Times New Roman" panose="02020603050405020304" pitchFamily="18" charset="0"/>
                <a:cs typeface="Times New Roman" panose="02020603050405020304" pitchFamily="18" charset="0"/>
              </a:rPr>
              <a:t>Selon vous, quels sont-ils ?</a:t>
            </a:r>
          </a:p>
          <a:p>
            <a:pPr lvl="0">
              <a:spcBef>
                <a:spcPts val="0"/>
              </a:spcBef>
              <a:buNone/>
            </a:pPr>
            <a:endParaRPr lang="fr"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13</a:t>
            </a:fld>
            <a:endParaRPr lang="fr-CA"/>
          </a:p>
        </p:txBody>
      </p:sp>
    </p:spTree>
    <p:extLst>
      <p:ext uri="{BB962C8B-B14F-4D97-AF65-F5344CB8AC3E}">
        <p14:creationId xmlns:p14="http://schemas.microsoft.com/office/powerpoint/2010/main" val="259643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a:t>
            </a:r>
            <a:r>
              <a:rPr lang="fr-CA" baseline="0" dirty="0"/>
              <a:t> : </a:t>
            </a:r>
            <a:r>
              <a:rPr lang="fr-CA" sz="1200" dirty="0">
                <a:latin typeface="Times New Roman" panose="02020603050405020304" pitchFamily="18" charset="0"/>
                <a:cs typeface="Times New Roman" panose="02020603050405020304" pitchFamily="18" charset="0"/>
              </a:rPr>
              <a:t>ANEB, 2012, CIUSSS MCQ , volet facteurs de risques</a:t>
            </a:r>
          </a:p>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14</a:t>
            </a:fld>
            <a:endParaRPr lang="fr-CA"/>
          </a:p>
        </p:txBody>
      </p:sp>
    </p:spTree>
    <p:extLst>
      <p:ext uri="{BB962C8B-B14F-4D97-AF65-F5344CB8AC3E}">
        <p14:creationId xmlns:p14="http://schemas.microsoft.com/office/powerpoint/2010/main" val="139916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a:t>
            </a:r>
            <a:r>
              <a:rPr lang="fr-CA" baseline="0" dirty="0"/>
              <a:t> : </a:t>
            </a:r>
            <a:r>
              <a:rPr lang="fr-CA" sz="1200" dirty="0">
                <a:latin typeface="Times New Roman" panose="02020603050405020304" pitchFamily="18" charset="0"/>
                <a:cs typeface="Times New Roman" panose="02020603050405020304" pitchFamily="18" charset="0"/>
              </a:rPr>
              <a:t>ANEB, 2012, CIUSSS MCQ , volet facteurs de risques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Selon vous, quels sont-ils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Exemple :</a:t>
            </a:r>
            <a:r>
              <a:rPr lang="fr-CA" sz="12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baseline="0" dirty="0">
                <a:latin typeface="Times New Roman" panose="02020603050405020304" pitchFamily="18" charset="0"/>
                <a:cs typeface="Times New Roman" panose="02020603050405020304" pitchFamily="18" charset="0"/>
              </a:rPr>
              <a:t>À table ! Il est </a:t>
            </a:r>
            <a:r>
              <a:rPr lang="fr-CA" dirty="0">
                <a:latin typeface="Times New Roman" panose="02020603050405020304" pitchFamily="18" charset="0"/>
                <a:cs typeface="Times New Roman" panose="02020603050405020304" pitchFamily="18" charset="0"/>
              </a:rPr>
              <a:t>17</a:t>
            </a:r>
            <a:r>
              <a:rPr lang="fr-CA" sz="1200" baseline="0" dirty="0">
                <a:latin typeface="Times New Roman" panose="02020603050405020304" pitchFamily="18" charset="0"/>
                <a:cs typeface="Times New Roman" panose="02020603050405020304" pitchFamily="18" charset="0"/>
              </a:rPr>
              <a:t>h00, c’est l’heure</a:t>
            </a:r>
            <a:r>
              <a:rPr lang="fr-CA" sz="1200" dirty="0">
                <a:latin typeface="Times New Roman" panose="02020603050405020304" pitchFamily="18" charset="0"/>
                <a:cs typeface="Times New Roman" panose="02020603050405020304" pitchFamily="18" charset="0"/>
              </a:rPr>
              <a:t> de manger !</a:t>
            </a:r>
            <a:endParaRPr lang="fr-CA" sz="12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aseline="0" dirty="0">
                <a:latin typeface="Times New Roman" panose="02020603050405020304" pitchFamily="18" charset="0"/>
                <a:cs typeface="Times New Roman" panose="02020603050405020304" pitchFamily="18" charset="0"/>
              </a:rPr>
              <a:t>Publicité d’un restaurant</a:t>
            </a:r>
            <a:r>
              <a:rPr lang="fr-CA" sz="1200" dirty="0">
                <a:latin typeface="Times New Roman" panose="02020603050405020304" pitchFamily="18" charset="0"/>
                <a:cs typeface="Times New Roman" panose="02020603050405020304" pitchFamily="18" charset="0"/>
              </a:rPr>
              <a:t> à la télévision et nous avons subitement faim.</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baseline="0" dirty="0">
                <a:latin typeface="Times New Roman" panose="02020603050405020304" pitchFamily="18" charset="0"/>
                <a:cs typeface="Times New Roman" panose="02020603050405020304" pitchFamily="18" charset="0"/>
              </a:rPr>
              <a:t>L’odeur de la nourriture lorsque l’on passe devant un restaurant.</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15</a:t>
            </a:fld>
            <a:endParaRPr lang="fr-CA"/>
          </a:p>
        </p:txBody>
      </p:sp>
    </p:spTree>
    <p:extLst>
      <p:ext uri="{BB962C8B-B14F-4D97-AF65-F5344CB8AC3E}">
        <p14:creationId xmlns:p14="http://schemas.microsoft.com/office/powerpoint/2010/main" val="329438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16</a:t>
            </a:fld>
            <a:endParaRPr lang="fr-CA"/>
          </a:p>
        </p:txBody>
      </p:sp>
    </p:spTree>
    <p:extLst>
      <p:ext uri="{BB962C8B-B14F-4D97-AF65-F5344CB8AC3E}">
        <p14:creationId xmlns:p14="http://schemas.microsoft.com/office/powerpoint/2010/main" val="295758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CA" altLang="fr-FR" dirty="0">
                <a:latin typeface="Times New Roman" panose="02020603050405020304" pitchFamily="18" charset="0"/>
                <a:cs typeface="Times New Roman" panose="02020603050405020304" pitchFamily="18" charset="0"/>
              </a:rPr>
              <a:t>Leur demander de donner des exemples de repas équilibrés.</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CIUSSS MCQ , volet facteurs de risques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Assiette santé et portions recommandés</a:t>
            </a:r>
            <a:endParaRPr lang="fr-CA" altLang="fr-FR"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17</a:t>
            </a:fld>
            <a:endParaRPr lang="fr-CA"/>
          </a:p>
        </p:txBody>
      </p:sp>
    </p:spTree>
    <p:extLst>
      <p:ext uri="{BB962C8B-B14F-4D97-AF65-F5344CB8AC3E}">
        <p14:creationId xmlns:p14="http://schemas.microsoft.com/office/powerpoint/2010/main" val="122945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CIUSSS MCQ , volet facteurs de risques</a:t>
            </a:r>
          </a:p>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18</a:t>
            </a:fld>
            <a:endParaRPr lang="fr-CA"/>
          </a:p>
        </p:txBody>
      </p:sp>
    </p:spTree>
    <p:extLst>
      <p:ext uri="{BB962C8B-B14F-4D97-AF65-F5344CB8AC3E}">
        <p14:creationId xmlns:p14="http://schemas.microsoft.com/office/powerpoint/2010/main" val="373509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Times New Roman" panose="02020603050405020304" pitchFamily="18" charset="0"/>
                <a:cs typeface="Times New Roman" panose="02020603050405020304" pitchFamily="18" charset="0"/>
              </a:rPr>
              <a:t>CIUSSS MCQ , volet facteurs de risques</a:t>
            </a:r>
          </a:p>
          <a:p>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19</a:t>
            </a:fld>
            <a:endParaRPr lang="fr-CA"/>
          </a:p>
        </p:txBody>
      </p:sp>
    </p:spTree>
    <p:extLst>
      <p:ext uri="{BB962C8B-B14F-4D97-AF65-F5344CB8AC3E}">
        <p14:creationId xmlns:p14="http://schemas.microsoft.com/office/powerpoint/2010/main" val="367914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t>Source image  :</a:t>
            </a:r>
            <a:r>
              <a:rPr lang="fr-CA" sz="1200" baseline="0" dirty="0"/>
              <a:t> </a:t>
            </a:r>
            <a:r>
              <a:rPr lang="fr-CA" sz="1200" dirty="0"/>
              <a:t>www.larousse.fr</a:t>
            </a:r>
          </a:p>
          <a:p>
            <a:endParaRPr lang="fr-CA" sz="1200" dirty="0"/>
          </a:p>
          <a:p>
            <a:r>
              <a:rPr lang="fr-CA" sz="1200" dirty="0"/>
              <a:t>Un</a:t>
            </a:r>
            <a:r>
              <a:rPr lang="fr-CA" sz="1200" baseline="0" dirty="0"/>
              <a:t> peu d’histoire sur l’alimentation, mais avant tout j’aimerais que l’on définisse certains mots ensemble afin de parler le même langage : </a:t>
            </a:r>
          </a:p>
          <a:p>
            <a:endParaRPr lang="fr-CA" sz="1200" baseline="0" dirty="0"/>
          </a:p>
          <a:p>
            <a:r>
              <a:rPr lang="fr-CA" sz="1200" baseline="0" dirty="0"/>
              <a:t>*** Poser la question suivante pour chaque mot. </a:t>
            </a:r>
          </a:p>
          <a:p>
            <a:r>
              <a:rPr lang="fr-CA" sz="1200" baseline="0" dirty="0"/>
              <a:t>Que veut dire, selon vous, Nomade ? (Attendre réponse puis faire apparaitre la réponse, spécifier que cette définition n’est pas très exhaustive, mais convient à notre cours) lire ce qui apparait. </a:t>
            </a:r>
          </a:p>
          <a:p>
            <a:endParaRPr lang="fr-CA" sz="1200" baseline="0" dirty="0"/>
          </a:p>
          <a:p>
            <a:r>
              <a:rPr lang="fr-CA" sz="1200" baseline="0" dirty="0"/>
              <a:t>Nomade : </a:t>
            </a:r>
            <a:r>
              <a:rPr lang="fr-CA" sz="1200" b="0" i="0" kern="1200" dirty="0">
                <a:solidFill>
                  <a:schemeClr val="tx1"/>
                </a:solidFill>
                <a:effectLst/>
                <a:latin typeface="+mn-lt"/>
                <a:ea typeface="+mn-ea"/>
                <a:cs typeface="+mn-cs"/>
              </a:rPr>
              <a:t>Se dit d’une personne ou d’un groupe qui n’a pas de domicile fixe, qui se déplace constamment, migrateur. </a:t>
            </a:r>
            <a:endParaRPr lang="fr-CA" sz="1200" baseline="0" dirty="0"/>
          </a:p>
          <a:p>
            <a:endParaRPr lang="fr-CA" sz="1200" baseline="0" dirty="0"/>
          </a:p>
          <a:p>
            <a:r>
              <a:rPr lang="fr-CA" sz="1200" baseline="0" dirty="0"/>
              <a:t>Sédentaire : </a:t>
            </a:r>
            <a:r>
              <a:rPr lang="fr-CA" sz="1200" b="0" i="0" kern="1200" dirty="0">
                <a:solidFill>
                  <a:schemeClr val="tx1"/>
                </a:solidFill>
                <a:effectLst/>
                <a:latin typeface="+mn-lt"/>
                <a:ea typeface="+mn-ea"/>
                <a:cs typeface="+mn-cs"/>
              </a:rPr>
              <a:t>Qui se fait dans un même lieu, qui ne demande pas de se déplacer.</a:t>
            </a:r>
            <a:endParaRPr lang="fr-CA"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sz="1200" baseline="0" dirty="0"/>
              <a:t>Protéines : </a:t>
            </a:r>
            <a:r>
              <a:rPr lang="fr-CA" sz="1200" b="0" i="0" kern="1200" dirty="0">
                <a:solidFill>
                  <a:schemeClr val="tx1"/>
                </a:solidFill>
                <a:effectLst/>
                <a:latin typeface="+mn-lt"/>
                <a:ea typeface="+mn-ea"/>
                <a:cs typeface="+mn-cs"/>
              </a:rPr>
              <a:t>Macromolécule organique azotée, de masse moléculaire élevée, constituée par l’association d’acides aminés reliés par des liaisons peptiques.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aseline="0" dirty="0"/>
              <a:t>Lipides : </a:t>
            </a:r>
            <a:r>
              <a:rPr lang="fr-CA" sz="1200" b="0" i="0" kern="1200" dirty="0">
                <a:solidFill>
                  <a:schemeClr val="tx1"/>
                </a:solidFill>
                <a:effectLst/>
                <a:latin typeface="+mn-lt"/>
                <a:ea typeface="+mn-ea"/>
                <a:cs typeface="+mn-cs"/>
              </a:rPr>
              <a:t>Corps gras d’origine animale ou végétale renfermant un acide gras ou un dérivé d’acide gras, et constituant la plus grande réserve d’énergie de l’organisme.</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0" i="0" kern="1200" dirty="0">
              <a:solidFill>
                <a:schemeClr val="tx1"/>
              </a:solidFill>
              <a:effectLst/>
              <a:latin typeface="+mn-lt"/>
              <a:ea typeface="+mn-ea"/>
              <a:cs typeface="+mn-cs"/>
            </a:endParaRPr>
          </a:p>
          <a:p>
            <a:r>
              <a:rPr lang="fr-CA" sz="1200" baseline="0" dirty="0"/>
              <a:t>Sucre : </a:t>
            </a:r>
            <a:r>
              <a:rPr lang="fr-CA" sz="1200" b="0" i="0" kern="1200" dirty="0">
                <a:solidFill>
                  <a:schemeClr val="tx1"/>
                </a:solidFill>
                <a:effectLst/>
                <a:latin typeface="+mn-lt"/>
                <a:ea typeface="+mn-ea"/>
                <a:cs typeface="+mn-cs"/>
              </a:rPr>
              <a:t>Substance alimentaire de saveur douce, soluble dans l’eau, extraite de la canne à sucre ou de la betterave sucrière. </a:t>
            </a:r>
          </a:p>
          <a:p>
            <a:endParaRPr lang="fr-CA" sz="1200" b="0" i="0" kern="1200" dirty="0">
              <a:solidFill>
                <a:schemeClr val="tx1"/>
              </a:solidFill>
              <a:effectLst/>
              <a:latin typeface="+mn-lt"/>
              <a:ea typeface="+mn-ea"/>
              <a:cs typeface="+mn-cs"/>
            </a:endParaRPr>
          </a:p>
          <a:p>
            <a:r>
              <a:rPr lang="fr-CA" sz="1200" baseline="0" dirty="0"/>
              <a:t>- très bien, commençons par aujourd’hui…</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a:t>
            </a:fld>
            <a:endParaRPr lang="fr-CA"/>
          </a:p>
        </p:txBody>
      </p:sp>
    </p:spTree>
    <p:extLst>
      <p:ext uri="{BB962C8B-B14F-4D97-AF65-F5344CB8AC3E}">
        <p14:creationId xmlns:p14="http://schemas.microsoft.com/office/powerpoint/2010/main" val="2869295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20</a:t>
            </a:fld>
            <a:endParaRPr lang="fr-CA"/>
          </a:p>
        </p:txBody>
      </p:sp>
    </p:spTree>
    <p:extLst>
      <p:ext uri="{BB962C8B-B14F-4D97-AF65-F5344CB8AC3E}">
        <p14:creationId xmlns:p14="http://schemas.microsoft.com/office/powerpoint/2010/main" val="1024010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21</a:t>
            </a:fld>
            <a:endParaRPr lang="fr-CA"/>
          </a:p>
        </p:txBody>
      </p:sp>
    </p:spTree>
    <p:extLst>
      <p:ext uri="{BB962C8B-B14F-4D97-AF65-F5344CB8AC3E}">
        <p14:creationId xmlns:p14="http://schemas.microsoft.com/office/powerpoint/2010/main" val="257748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22</a:t>
            </a:fld>
            <a:endParaRPr lang="fr-CA"/>
          </a:p>
        </p:txBody>
      </p:sp>
    </p:spTree>
    <p:extLst>
      <p:ext uri="{BB962C8B-B14F-4D97-AF65-F5344CB8AC3E}">
        <p14:creationId xmlns:p14="http://schemas.microsoft.com/office/powerpoint/2010/main" val="235554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23</a:t>
            </a:fld>
            <a:endParaRPr lang="fr-CA"/>
          </a:p>
        </p:txBody>
      </p:sp>
    </p:spTree>
    <p:extLst>
      <p:ext uri="{BB962C8B-B14F-4D97-AF65-F5344CB8AC3E}">
        <p14:creationId xmlns:p14="http://schemas.microsoft.com/office/powerpoint/2010/main" val="2761958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24</a:t>
            </a:fld>
            <a:endParaRPr lang="fr-CA"/>
          </a:p>
        </p:txBody>
      </p:sp>
    </p:spTree>
    <p:extLst>
      <p:ext uri="{BB962C8B-B14F-4D97-AF65-F5344CB8AC3E}">
        <p14:creationId xmlns:p14="http://schemas.microsoft.com/office/powerpoint/2010/main" val="1379898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25</a:t>
            </a:fld>
            <a:endParaRPr lang="fr-CA"/>
          </a:p>
        </p:txBody>
      </p:sp>
    </p:spTree>
    <p:extLst>
      <p:ext uri="{BB962C8B-B14F-4D97-AF65-F5344CB8AC3E}">
        <p14:creationId xmlns:p14="http://schemas.microsoft.com/office/powerpoint/2010/main" val="381380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26</a:t>
            </a:fld>
            <a:endParaRPr lang="fr-CA"/>
          </a:p>
        </p:txBody>
      </p:sp>
    </p:spTree>
    <p:extLst>
      <p:ext uri="{BB962C8B-B14F-4D97-AF65-F5344CB8AC3E}">
        <p14:creationId xmlns:p14="http://schemas.microsoft.com/office/powerpoint/2010/main" val="40736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27</a:t>
            </a:fld>
            <a:endParaRPr lang="fr-CA"/>
          </a:p>
        </p:txBody>
      </p:sp>
    </p:spTree>
    <p:extLst>
      <p:ext uri="{BB962C8B-B14F-4D97-AF65-F5344CB8AC3E}">
        <p14:creationId xmlns:p14="http://schemas.microsoft.com/office/powerpoint/2010/main" val="3740056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28</a:t>
            </a:fld>
            <a:endParaRPr lang="fr-CA"/>
          </a:p>
        </p:txBody>
      </p:sp>
    </p:spTree>
    <p:extLst>
      <p:ext uri="{BB962C8B-B14F-4D97-AF65-F5344CB8AC3E}">
        <p14:creationId xmlns:p14="http://schemas.microsoft.com/office/powerpoint/2010/main" val="2854365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29</a:t>
            </a:fld>
            <a:endParaRPr lang="fr-CA"/>
          </a:p>
        </p:txBody>
      </p:sp>
    </p:spTree>
    <p:extLst>
      <p:ext uri="{BB962C8B-B14F-4D97-AF65-F5344CB8AC3E}">
        <p14:creationId xmlns:p14="http://schemas.microsoft.com/office/powerpoint/2010/main" val="248360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a:t>
            </a:r>
            <a:r>
              <a:rPr lang="fr-CA" baseline="0" dirty="0"/>
              <a:t> : </a:t>
            </a:r>
            <a:r>
              <a:rPr lang="fr-CA" sz="1200" dirty="0">
                <a:latin typeface="Times New Roman" panose="02020603050405020304" pitchFamily="18" charset="0"/>
                <a:cs typeface="Times New Roman" panose="02020603050405020304" pitchFamily="18" charset="0"/>
              </a:rPr>
              <a:t>CIUSSS MCQ , volet facteurs de risques</a:t>
            </a:r>
          </a:p>
          <a:p>
            <a:endParaRPr lang="fr-CA" dirty="0"/>
          </a:p>
          <a:p>
            <a:r>
              <a:rPr lang="fr-CA" dirty="0"/>
              <a:t>Selon</a:t>
            </a:r>
            <a:r>
              <a:rPr lang="fr-CA" baseline="0" dirty="0"/>
              <a:t> vous, pourquoi sommes-nous passés de cela à cela?</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***Récolter quelques réponses et ensuite ; </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a:t>Expliquer que nous allons tenter de répondre à cette question et ensuite vous donner un choix alimentaire pour l’avenir.</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a:t>
            </a:fld>
            <a:endParaRPr lang="fr-CA"/>
          </a:p>
        </p:txBody>
      </p:sp>
    </p:spTree>
    <p:extLst>
      <p:ext uri="{BB962C8B-B14F-4D97-AF65-F5344CB8AC3E}">
        <p14:creationId xmlns:p14="http://schemas.microsoft.com/office/powerpoint/2010/main" val="2631612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 </a:t>
            </a:r>
            <a:r>
              <a:rPr lang="fr-CA" sz="1200" dirty="0">
                <a:latin typeface="Times New Roman" panose="02020603050405020304" pitchFamily="18" charset="0"/>
                <a:cs typeface="Times New Roman" panose="02020603050405020304" pitchFamily="18" charset="0"/>
              </a:rPr>
              <a:t>Santé Canada, le guide alimentaire canadien</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30</a:t>
            </a:fld>
            <a:endParaRPr lang="fr-CA"/>
          </a:p>
        </p:txBody>
      </p:sp>
    </p:spTree>
    <p:extLst>
      <p:ext uri="{BB962C8B-B14F-4D97-AF65-F5344CB8AC3E}">
        <p14:creationId xmlns:p14="http://schemas.microsoft.com/office/powerpoint/2010/main" val="1629273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31</a:t>
            </a:fld>
            <a:endParaRPr lang="fr-CA"/>
          </a:p>
        </p:txBody>
      </p:sp>
    </p:spTree>
    <p:extLst>
      <p:ext uri="{BB962C8B-B14F-4D97-AF65-F5344CB8AC3E}">
        <p14:creationId xmlns:p14="http://schemas.microsoft.com/office/powerpoint/2010/main" val="3731665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aseline="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32</a:t>
            </a:fld>
            <a:endParaRPr lang="fr-CA"/>
          </a:p>
        </p:txBody>
      </p:sp>
    </p:spTree>
    <p:extLst>
      <p:ext uri="{BB962C8B-B14F-4D97-AF65-F5344CB8AC3E}">
        <p14:creationId xmlns:p14="http://schemas.microsoft.com/office/powerpoint/2010/main" val="3852939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33</a:t>
            </a:fld>
            <a:endParaRPr lang="fr-CA"/>
          </a:p>
        </p:txBody>
      </p:sp>
    </p:spTree>
    <p:extLst>
      <p:ext uri="{BB962C8B-B14F-4D97-AF65-F5344CB8AC3E}">
        <p14:creationId xmlns:p14="http://schemas.microsoft.com/office/powerpoint/2010/main" val="244796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 image : </a:t>
            </a:r>
            <a:r>
              <a:rPr lang="fr-CA" dirty="0">
                <a:hlinkClick r:id="rId3"/>
              </a:rPr>
              <a:t>pousse-toidemonsoleil.eklablog.com</a:t>
            </a:r>
            <a:endParaRPr lang="fr-CA" dirty="0"/>
          </a:p>
          <a:p>
            <a:endParaRPr lang="fr-CA" dirty="0"/>
          </a:p>
          <a:p>
            <a:r>
              <a:rPr lang="fr-CA" sz="1200" kern="1200" dirty="0">
                <a:solidFill>
                  <a:schemeClr val="tx1"/>
                </a:solidFill>
                <a:effectLst/>
                <a:latin typeface="+mn-lt"/>
                <a:ea typeface="+mn-ea"/>
                <a:cs typeface="+mn-cs"/>
              </a:rPr>
              <a:t>L’Homme, au tout début, était un chasseur-cueilleur nomade</a:t>
            </a:r>
            <a:r>
              <a:rPr lang="fr-CA" dirty="0"/>
              <a:t>. Il mangeait </a:t>
            </a:r>
            <a:r>
              <a:rPr lang="fr-CA" sz="1200" kern="1200" dirty="0">
                <a:solidFill>
                  <a:schemeClr val="tx1"/>
                </a:solidFill>
                <a:effectLst/>
                <a:latin typeface="+mn-lt"/>
                <a:ea typeface="+mn-ea"/>
                <a:cs typeface="+mn-cs"/>
              </a:rPr>
              <a:t>essentiellement du gibier (fait de protéines et de lipides), mais aussi des baies (fruits sauvages) ou encore des racines qui contiennent beaucoup de fibres.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végétaux (feuilles, pousses…) et les graines sauvages étaient mangés de temps en temps</a:t>
            </a:r>
            <a:r>
              <a:rPr lang="fr-CA" sz="1200" kern="1200" baseline="0" dirty="0">
                <a:solidFill>
                  <a:schemeClr val="tx1"/>
                </a:solidFill>
                <a:effectLst/>
                <a:latin typeface="+mn-lt"/>
                <a:ea typeface="+mn-ea"/>
                <a:cs typeface="+mn-cs"/>
              </a:rPr>
              <a:t> lors d’expérience, ou une personne voyait quelques choses sur une feuille et mangeait la feuille</a:t>
            </a:r>
            <a:r>
              <a:rPr lang="fr-CA"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a:t>
            </a:fld>
            <a:endParaRPr lang="fr-CA"/>
          </a:p>
        </p:txBody>
      </p:sp>
    </p:spTree>
    <p:extLst>
      <p:ext uri="{BB962C8B-B14F-4D97-AF65-F5344CB8AC3E}">
        <p14:creationId xmlns:p14="http://schemas.microsoft.com/office/powerpoint/2010/main" val="144969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C’est facile de</a:t>
            </a:r>
            <a:r>
              <a:rPr lang="fr-CA" sz="1200" kern="1200" baseline="0" dirty="0">
                <a:solidFill>
                  <a:schemeClr val="tx1"/>
                </a:solidFill>
                <a:effectLst/>
                <a:latin typeface="+mn-lt"/>
                <a:ea typeface="+mn-ea"/>
                <a:cs typeface="+mn-cs"/>
              </a:rPr>
              <a:t> dire que pour chasser un mammouth, ou ramasser des baies, il fallait marcher et travailler très fort pour y arriver. Donc, la dépense en énergie du corps </a:t>
            </a:r>
            <a:r>
              <a:rPr lang="fr-CA" sz="1200" kern="1200" dirty="0">
                <a:solidFill>
                  <a:schemeClr val="tx1"/>
                </a:solidFill>
                <a:effectLst/>
                <a:latin typeface="+mn-lt"/>
                <a:ea typeface="+mn-ea"/>
                <a:cs typeface="+mn-cs"/>
              </a:rPr>
              <a:t>de ces hommes primitifs</a:t>
            </a:r>
            <a:r>
              <a:rPr lang="fr-CA" sz="1200" kern="1200" baseline="0" dirty="0">
                <a:solidFill>
                  <a:schemeClr val="tx1"/>
                </a:solidFill>
                <a:effectLst/>
                <a:latin typeface="+mn-lt"/>
                <a:ea typeface="+mn-ea"/>
                <a:cs typeface="+mn-cs"/>
              </a:rPr>
              <a:t> était très grande. En plus, malgré l</a:t>
            </a:r>
            <a:r>
              <a:rPr lang="fr-CA" sz="1200" kern="1200" dirty="0">
                <a:solidFill>
                  <a:schemeClr val="tx1"/>
                </a:solidFill>
                <a:effectLst/>
                <a:latin typeface="+mn-lt"/>
                <a:ea typeface="+mn-ea"/>
                <a:cs typeface="+mn-cs"/>
              </a:rPr>
              <a:t>es épreuves physiques qu’ils devaient surmonter chaque jour, ils vivaient</a:t>
            </a:r>
            <a:r>
              <a:rPr lang="fr-CA" sz="1200" kern="1200" baseline="0" dirty="0">
                <a:solidFill>
                  <a:schemeClr val="tx1"/>
                </a:solidFill>
                <a:effectLst/>
                <a:latin typeface="+mn-lt"/>
                <a:ea typeface="+mn-ea"/>
                <a:cs typeface="+mn-cs"/>
              </a:rPr>
              <a:t> dans des conditions climatiques très difficiles. Pensons</a:t>
            </a:r>
            <a:r>
              <a:rPr lang="fr-CA" sz="1200" kern="1200" dirty="0">
                <a:solidFill>
                  <a:schemeClr val="tx1"/>
                </a:solidFill>
                <a:effectLst/>
                <a:latin typeface="+mn-lt"/>
                <a:ea typeface="+mn-ea"/>
                <a:cs typeface="+mn-cs"/>
              </a:rPr>
              <a:t> à </a:t>
            </a:r>
            <a:r>
              <a:rPr lang="fr-CA" sz="1200" kern="1200" baseline="0" dirty="0">
                <a:solidFill>
                  <a:schemeClr val="tx1"/>
                </a:solidFill>
                <a:effectLst/>
                <a:latin typeface="+mn-lt"/>
                <a:ea typeface="+mn-ea"/>
                <a:cs typeface="+mn-cs"/>
              </a:rPr>
              <a:t>l’hiver qui arrive un peu quand elle le souhaite et aux chaleurs accablantes de l’été sans air climatisé.</a:t>
            </a:r>
            <a:r>
              <a:rPr lang="fr-CA" sz="1200" kern="1200" dirty="0">
                <a:solidFill>
                  <a:schemeClr val="tx1"/>
                </a:solidFill>
                <a:effectLst/>
                <a:latin typeface="+mn-lt"/>
                <a:ea typeface="+mn-ea"/>
                <a:cs typeface="+mn-cs"/>
              </a:rPr>
              <a:t> </a:t>
            </a:r>
            <a:r>
              <a:rPr lang="fr-CA" dirty="0"/>
              <a:t>L</a:t>
            </a:r>
            <a:r>
              <a:rPr lang="fr-CA" sz="1200" kern="1200" baseline="0" dirty="0">
                <a:solidFill>
                  <a:schemeClr val="tx1"/>
                </a:solidFill>
                <a:effectLst/>
                <a:latin typeface="+mn-lt"/>
                <a:ea typeface="+mn-ea"/>
                <a:cs typeface="+mn-cs"/>
              </a:rPr>
              <a:t>a température corporelle demande beaucoup d’énergie au corps afin</a:t>
            </a:r>
            <a:r>
              <a:rPr lang="fr-CA" sz="1200" kern="1200" dirty="0">
                <a:solidFill>
                  <a:schemeClr val="tx1"/>
                </a:solidFill>
                <a:effectLst/>
                <a:latin typeface="+mn-lt"/>
                <a:ea typeface="+mn-ea"/>
                <a:cs typeface="+mn-cs"/>
              </a:rPr>
              <a:t> de se maintenir à 37 degrés</a:t>
            </a:r>
            <a:r>
              <a:rPr lang="fr-CA" sz="1200" kern="1200" baseline="0" dirty="0">
                <a:solidFill>
                  <a:schemeClr val="tx1"/>
                </a:solidFill>
                <a:effectLst/>
                <a:latin typeface="+mn-lt"/>
                <a:ea typeface="+mn-ea"/>
                <a:cs typeface="+mn-cs"/>
              </a:rPr>
              <a:t>. Par contre, une couche de gras agit comme isolant naturel et donc, diminue la demande d’énergie nécessaire. Comme ce n’est pas assez, on peut ajouter aussi leur condition de vies minimes (pas de téléphone, pas d’internet, pas de carte, pas de restaurant.) </a:t>
            </a:r>
            <a:endParaRPr lang="fr-CA" sz="1200" kern="1200" dirty="0">
              <a:solidFill>
                <a:schemeClr val="tx1"/>
              </a:solidFill>
              <a:effectLst/>
              <a:latin typeface="+mn-lt"/>
              <a:ea typeface="+mn-ea"/>
              <a:cs typeface="+mn-cs"/>
            </a:endParaRPr>
          </a:p>
          <a:p>
            <a:endParaRPr lang="fr-CA" dirty="0"/>
          </a:p>
          <a:p>
            <a:r>
              <a:rPr lang="fr-CA" dirty="0"/>
              <a:t>Mais,</a:t>
            </a:r>
            <a:r>
              <a:rPr lang="fr-CA" baseline="0" dirty="0"/>
              <a:t> un moment donné, le chasseur-cueilleur est devenu l’agriculteur-éleveur…Quand et comment cela s’est-il passé???</a:t>
            </a: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a:t>
            </a:fld>
            <a:endParaRPr lang="fr-CA"/>
          </a:p>
        </p:txBody>
      </p:sp>
    </p:spTree>
    <p:extLst>
      <p:ext uri="{BB962C8B-B14F-4D97-AF65-F5344CB8AC3E}">
        <p14:creationId xmlns:p14="http://schemas.microsoft.com/office/powerpoint/2010/main" val="35417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 image : </a:t>
            </a:r>
            <a:r>
              <a:rPr lang="fr-CA" dirty="0">
                <a:hlinkClick r:id="rId3"/>
              </a:rPr>
              <a:t>catallarchiste.com</a:t>
            </a:r>
            <a:endParaRPr lang="fr-CA" dirty="0"/>
          </a:p>
          <a:p>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Pour faire</a:t>
            </a:r>
            <a:r>
              <a:rPr lang="fr-CA" sz="1200" kern="1200" baseline="0" dirty="0">
                <a:solidFill>
                  <a:schemeClr val="tx1"/>
                </a:solidFill>
                <a:effectLst/>
                <a:latin typeface="+mn-lt"/>
                <a:ea typeface="+mn-ea"/>
                <a:cs typeface="+mn-cs"/>
              </a:rPr>
              <a:t> cette transition, </a:t>
            </a:r>
            <a:r>
              <a:rPr lang="fr-CA" dirty="0"/>
              <a:t>l’homme</a:t>
            </a:r>
            <a:r>
              <a:rPr lang="fr-CA" sz="1200" kern="1200" baseline="0" dirty="0">
                <a:solidFill>
                  <a:schemeClr val="tx1"/>
                </a:solidFill>
                <a:effectLst/>
                <a:latin typeface="+mn-lt"/>
                <a:ea typeface="+mn-ea"/>
                <a:cs typeface="+mn-cs"/>
              </a:rPr>
              <a:t> est devenu de plus en plus sédentaire. Ya une rumeur qui dit que </a:t>
            </a:r>
            <a:r>
              <a:rPr lang="fr-CA" sz="1200" kern="1200" dirty="0">
                <a:solidFill>
                  <a:schemeClr val="tx1"/>
                </a:solidFill>
                <a:effectLst/>
                <a:latin typeface="+mn-lt"/>
                <a:ea typeface="+mn-ea"/>
                <a:cs typeface="+mn-cs"/>
              </a:rPr>
              <a:t>l’homme va connaître le premier des grands changements alimentaires de son histoire. Mais, avoir un mode de vie sédentaire, sous-entend </a:t>
            </a:r>
            <a:r>
              <a:rPr lang="fr-CA" sz="1200" dirty="0"/>
              <a:t>une personne qui ne demande pas de se déplacer. Mais croyez moi, le bonhomme y bougeait en masse… oh y restait dans sa maison, elle a bougeait pas, mais lui y travaillait fort, même encore plus fort que lorsqu’il chassait pour finir par manger un peu. </a:t>
            </a:r>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Ya eu</a:t>
            </a:r>
            <a:r>
              <a:rPr lang="fr-CA" sz="1200" kern="1200" baseline="0" dirty="0">
                <a:solidFill>
                  <a:schemeClr val="tx1"/>
                </a:solidFill>
                <a:effectLst/>
                <a:latin typeface="+mn-lt"/>
                <a:ea typeface="+mn-ea"/>
                <a:cs typeface="+mn-cs"/>
              </a:rPr>
              <a:t> des bêtes…, </a:t>
            </a:r>
            <a:r>
              <a:rPr lang="fr-CA" sz="1200" kern="1200" baseline="0" dirty="0" err="1">
                <a:solidFill>
                  <a:schemeClr val="tx1"/>
                </a:solidFill>
                <a:effectLst/>
                <a:latin typeface="+mn-lt"/>
                <a:ea typeface="+mn-ea"/>
                <a:cs typeface="+mn-cs"/>
              </a:rPr>
              <a:t>ya</a:t>
            </a:r>
            <a:r>
              <a:rPr lang="fr-CA" sz="1200" kern="1200" baseline="0" dirty="0">
                <a:solidFill>
                  <a:schemeClr val="tx1"/>
                </a:solidFill>
                <a:effectLst/>
                <a:latin typeface="+mn-lt"/>
                <a:ea typeface="+mn-ea"/>
                <a:cs typeface="+mn-cs"/>
              </a:rPr>
              <a:t> eu du foin…, pi un moment donné </a:t>
            </a:r>
            <a:r>
              <a:rPr lang="fr-CA" sz="1200" kern="1200" baseline="0" dirty="0" err="1">
                <a:solidFill>
                  <a:schemeClr val="tx1"/>
                </a:solidFill>
                <a:effectLst/>
                <a:latin typeface="+mn-lt"/>
                <a:ea typeface="+mn-ea"/>
                <a:cs typeface="+mn-cs"/>
              </a:rPr>
              <a:t>ya</a:t>
            </a:r>
            <a:r>
              <a:rPr lang="fr-CA" sz="1200" kern="1200" baseline="0" dirty="0">
                <a:solidFill>
                  <a:schemeClr val="tx1"/>
                </a:solidFill>
                <a:effectLst/>
                <a:latin typeface="+mn-lt"/>
                <a:ea typeface="+mn-ea"/>
                <a:cs typeface="+mn-cs"/>
              </a:rPr>
              <a:t> eu des légumes… c’est l</a:t>
            </a:r>
            <a:r>
              <a:rPr lang="fr-CA" sz="1200" kern="1200" dirty="0">
                <a:solidFill>
                  <a:schemeClr val="tx1"/>
                </a:solidFill>
                <a:effectLst/>
                <a:latin typeface="+mn-lt"/>
                <a:ea typeface="+mn-ea"/>
                <a:cs typeface="+mn-cs"/>
              </a:rPr>
              <a:t>e développement de l’élevage d’animaux qui lui permettra de continuer à manger de la viande qui chassait avant. Mais, ce n’est pas tout à fait vrai,</a:t>
            </a:r>
            <a:r>
              <a:rPr lang="fr-CA" sz="1200" kern="1200" baseline="0" dirty="0">
                <a:solidFill>
                  <a:schemeClr val="tx1"/>
                </a:solidFill>
                <a:effectLst/>
                <a:latin typeface="+mn-lt"/>
                <a:ea typeface="+mn-ea"/>
                <a:cs typeface="+mn-cs"/>
              </a:rPr>
              <a:t> on va y revenir…</a:t>
            </a:r>
            <a:r>
              <a:rPr lang="fr-CA" sz="1200" kern="1200" dirty="0">
                <a:solidFill>
                  <a:schemeClr val="tx1"/>
                </a:solidFill>
                <a:effectLst/>
                <a:latin typeface="+mn-lt"/>
                <a:ea typeface="+mn-ea"/>
                <a:cs typeface="+mn-cs"/>
              </a:rPr>
              <a:t> en développant l’agriculture, </a:t>
            </a:r>
            <a:r>
              <a:rPr lang="fr-CA" sz="1200" kern="1200" dirty="0" err="1">
                <a:solidFill>
                  <a:schemeClr val="tx1"/>
                </a:solidFill>
                <a:effectLst/>
                <a:latin typeface="+mn-lt"/>
                <a:ea typeface="+mn-ea"/>
                <a:cs typeface="+mn-cs"/>
              </a:rPr>
              <a:t>ya</a:t>
            </a:r>
            <a:r>
              <a:rPr lang="fr-CA" sz="1200" kern="1200" dirty="0">
                <a:solidFill>
                  <a:schemeClr val="tx1"/>
                </a:solidFill>
                <a:effectLst/>
                <a:latin typeface="+mn-lt"/>
                <a:ea typeface="+mn-ea"/>
                <a:cs typeface="+mn-cs"/>
              </a:rPr>
              <a:t> produit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des céréales (blé, seigle, orge…) puis des légumineuses (lentilles, pois…) là, y commençait à être pas pire. </a:t>
            </a:r>
          </a:p>
          <a:p>
            <a:r>
              <a:rPr lang="fr-CA" sz="1200" kern="1200" dirty="0">
                <a:solidFill>
                  <a:schemeClr val="tx1"/>
                </a:solidFill>
                <a:effectLst/>
                <a:latin typeface="+mn-lt"/>
                <a:ea typeface="+mn-ea"/>
                <a:cs typeface="+mn-cs"/>
              </a:rPr>
              <a:t>Mais, au contraire du chasseur-cueilleur, l’agriculteur-éleveur dut en fait réduire considérablement la variété de son alimentation. Car, seuls quelques rares animaux se prêtaient à la domestication </a:t>
            </a:r>
            <a:r>
              <a:rPr lang="fr-CA" sz="1200" kern="1200" baseline="0" dirty="0">
                <a:solidFill>
                  <a:schemeClr val="tx1"/>
                </a:solidFill>
                <a:effectLst/>
                <a:latin typeface="+mn-lt"/>
                <a:ea typeface="+mn-ea"/>
                <a:cs typeface="+mn-cs"/>
              </a:rPr>
              <a:t>e</a:t>
            </a:r>
            <a:r>
              <a:rPr lang="fr-CA" sz="1200" kern="1200" dirty="0">
                <a:solidFill>
                  <a:schemeClr val="tx1"/>
                </a:solidFill>
                <a:effectLst/>
                <a:latin typeface="+mn-lt"/>
                <a:ea typeface="+mn-ea"/>
                <a:cs typeface="+mn-cs"/>
              </a:rPr>
              <a:t>t à l’élevage,</a:t>
            </a:r>
            <a:r>
              <a:rPr lang="fr-CA" sz="1200" kern="1200" baseline="0" dirty="0">
                <a:solidFill>
                  <a:schemeClr val="tx1"/>
                </a:solidFill>
                <a:effectLst/>
                <a:latin typeface="+mn-lt"/>
                <a:ea typeface="+mn-ea"/>
                <a:cs typeface="+mn-cs"/>
              </a:rPr>
              <a:t> donc</a:t>
            </a:r>
            <a:r>
              <a:rPr lang="fr-CA" sz="1200" kern="1200" dirty="0">
                <a:solidFill>
                  <a:schemeClr val="tx1"/>
                </a:solidFill>
                <a:effectLst/>
                <a:latin typeface="+mn-lt"/>
                <a:ea typeface="+mn-ea"/>
                <a:cs typeface="+mn-cs"/>
              </a:rPr>
              <a:t> qui pouvait tolérer</a:t>
            </a:r>
            <a:r>
              <a:rPr lang="fr-CA" sz="1200" kern="1200" baseline="0" dirty="0">
                <a:solidFill>
                  <a:schemeClr val="tx1"/>
                </a:solidFill>
                <a:effectLst/>
                <a:latin typeface="+mn-lt"/>
                <a:ea typeface="+mn-ea"/>
                <a:cs typeface="+mn-cs"/>
              </a:rPr>
              <a:t> l’homme et rester dans un champ.</a:t>
            </a:r>
            <a:r>
              <a:rPr lang="fr-CA" sz="1200" kern="1200" dirty="0">
                <a:solidFill>
                  <a:schemeClr val="tx1"/>
                </a:solidFill>
                <a:effectLst/>
                <a:latin typeface="+mn-lt"/>
                <a:ea typeface="+mn-ea"/>
                <a:cs typeface="+mn-cs"/>
              </a:rPr>
              <a:t> Le</a:t>
            </a:r>
            <a:r>
              <a:rPr lang="fr-CA" sz="1200" kern="1200" baseline="0" dirty="0">
                <a:solidFill>
                  <a:schemeClr val="tx1"/>
                </a:solidFill>
                <a:effectLst/>
                <a:latin typeface="+mn-lt"/>
                <a:ea typeface="+mn-ea"/>
                <a:cs typeface="+mn-cs"/>
              </a:rPr>
              <a:t> même problème est arrivé dans l’agriculture, </a:t>
            </a:r>
            <a:r>
              <a:rPr lang="fr-CA" sz="1200" kern="1200" dirty="0">
                <a:solidFill>
                  <a:schemeClr val="tx1"/>
                </a:solidFill>
                <a:effectLst/>
                <a:latin typeface="+mn-lt"/>
                <a:ea typeface="+mn-ea"/>
                <a:cs typeface="+mn-cs"/>
              </a:rPr>
              <a:t>seules quelques espèces végétales pouvaient être cultivées. </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a:t>
            </a:fld>
            <a:endParaRPr lang="fr-CA"/>
          </a:p>
        </p:txBody>
      </p:sp>
    </p:spTree>
    <p:extLst>
      <p:ext uri="{BB962C8B-B14F-4D97-AF65-F5344CB8AC3E}">
        <p14:creationId xmlns:p14="http://schemas.microsoft.com/office/powerpoint/2010/main" val="2398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Source image</a:t>
            </a:r>
            <a:r>
              <a:rPr lang="fr-CA" sz="1200" kern="1200" baseline="0" dirty="0">
                <a:solidFill>
                  <a:schemeClr val="tx1"/>
                </a:solidFill>
                <a:effectLst/>
                <a:latin typeface="+mn-lt"/>
                <a:ea typeface="+mn-ea"/>
                <a:cs typeface="+mn-cs"/>
              </a:rPr>
              <a:t> : </a:t>
            </a:r>
            <a:r>
              <a:rPr lang="fr-CA" dirty="0">
                <a:hlinkClick r:id="rId3"/>
              </a:rPr>
              <a:t>shantala.vefblog.net</a:t>
            </a:r>
            <a:r>
              <a:rPr lang="fr-CA" baseline="0" dirty="0"/>
              <a:t>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Finalement, l’homme s’est retrouvé à manger quelques sortes d’animaux et très peu de variété de culture</a:t>
            </a:r>
            <a:r>
              <a:rPr lang="fr-CA" sz="1200" kern="1200" baseline="0" dirty="0">
                <a:solidFill>
                  <a:schemeClr val="tx1"/>
                </a:solidFill>
                <a:effectLst/>
                <a:latin typeface="+mn-lt"/>
                <a:ea typeface="+mn-ea"/>
                <a:cs typeface="+mn-cs"/>
              </a:rPr>
              <a:t>. Tout ça, a entrainé, une</a:t>
            </a:r>
            <a:r>
              <a:rPr lang="fr-CA" sz="1200" kern="1200" dirty="0">
                <a:solidFill>
                  <a:schemeClr val="tx1"/>
                </a:solidFill>
                <a:effectLst/>
                <a:latin typeface="+mn-lt"/>
                <a:ea typeface="+mn-ea"/>
                <a:cs typeface="+mn-cs"/>
              </a:rPr>
              <a:t> importante carence en vitamines,</a:t>
            </a:r>
            <a:r>
              <a:rPr lang="fr-CA" sz="1200" kern="1200" baseline="0" dirty="0">
                <a:solidFill>
                  <a:schemeClr val="tx1"/>
                </a:solidFill>
                <a:effectLst/>
                <a:latin typeface="+mn-lt"/>
                <a:ea typeface="+mn-ea"/>
                <a:cs typeface="+mn-cs"/>
              </a:rPr>
              <a:t> en</a:t>
            </a:r>
            <a:r>
              <a:rPr lang="fr-CA" sz="1200" kern="1200" dirty="0">
                <a:solidFill>
                  <a:schemeClr val="tx1"/>
                </a:solidFill>
                <a:effectLst/>
                <a:latin typeface="+mn-lt"/>
                <a:ea typeface="+mn-ea"/>
                <a:cs typeface="+mn-cs"/>
              </a:rPr>
              <a:t> minéraux et pleins d’autres choses importantes pour la santé. </a:t>
            </a:r>
            <a:r>
              <a:rPr lang="fr-CA" sz="1200" kern="1200" dirty="0" err="1">
                <a:solidFill>
                  <a:schemeClr val="tx1"/>
                </a:solidFill>
                <a:effectLst/>
                <a:latin typeface="+mn-lt"/>
                <a:ea typeface="+mn-ea"/>
                <a:cs typeface="+mn-cs"/>
              </a:rPr>
              <a:t>Yé</a:t>
            </a:r>
            <a:r>
              <a:rPr lang="fr-CA" sz="1200" kern="1200" dirty="0">
                <a:solidFill>
                  <a:schemeClr val="tx1"/>
                </a:solidFill>
                <a:effectLst/>
                <a:latin typeface="+mn-lt"/>
                <a:ea typeface="+mn-ea"/>
                <a:cs typeface="+mn-cs"/>
              </a:rPr>
              <a:t> arrivé ce qui</a:t>
            </a:r>
            <a:r>
              <a:rPr lang="fr-CA" sz="1200" kern="1200" baseline="0" dirty="0">
                <a:solidFill>
                  <a:schemeClr val="tx1"/>
                </a:solidFill>
                <a:effectLst/>
                <a:latin typeface="+mn-lt"/>
                <a:ea typeface="+mn-ea"/>
                <a:cs typeface="+mn-cs"/>
              </a:rPr>
              <a:t> devait arrivé, l</a:t>
            </a:r>
            <a:r>
              <a:rPr lang="fr-CA" sz="1200" kern="1200" dirty="0">
                <a:solidFill>
                  <a:schemeClr val="tx1"/>
                </a:solidFill>
                <a:effectLst/>
                <a:latin typeface="+mn-lt"/>
                <a:ea typeface="+mn-ea"/>
                <a:cs typeface="+mn-cs"/>
              </a:rPr>
              <a:t>’espérance de vie des populations </a:t>
            </a:r>
            <a:r>
              <a:rPr lang="fr-CA" dirty="0"/>
              <a:t>a</a:t>
            </a:r>
            <a:r>
              <a:rPr lang="fr-CA" sz="1200" kern="1200" dirty="0">
                <a:solidFill>
                  <a:schemeClr val="tx1"/>
                </a:solidFill>
                <a:effectLst/>
                <a:latin typeface="+mn-lt"/>
                <a:ea typeface="+mn-ea"/>
                <a:cs typeface="+mn-cs"/>
              </a:rPr>
              <a:t> chuté drastiquement (le monde mourrait plus jeune). En plus, l’agriculture même réalisée sur des terres riches et bien irriguées comme en Égypte et en Mésopotamie,</a:t>
            </a:r>
            <a:r>
              <a:rPr lang="fr-CA" sz="1200" kern="1200" baseline="0" dirty="0">
                <a:solidFill>
                  <a:schemeClr val="tx1"/>
                </a:solidFill>
                <a:effectLst/>
                <a:latin typeface="+mn-lt"/>
                <a:ea typeface="+mn-ea"/>
                <a:cs typeface="+mn-cs"/>
              </a:rPr>
              <a:t> était </a:t>
            </a:r>
            <a:r>
              <a:rPr lang="fr-CA" sz="1200" kern="1200" dirty="0">
                <a:solidFill>
                  <a:schemeClr val="tx1"/>
                </a:solidFill>
                <a:effectLst/>
                <a:latin typeface="+mn-lt"/>
                <a:ea typeface="+mn-ea"/>
                <a:cs typeface="+mn-cs"/>
              </a:rPr>
              <a:t>beaucoup plus pénible et demandait beaucoup plus effort physique que la traque et la chasse du gibier et même des gros animaux tels le mammouth.</a:t>
            </a:r>
            <a:r>
              <a:rPr lang="fr-CA" sz="1200" kern="1200" baseline="0" dirty="0">
                <a:solidFill>
                  <a:schemeClr val="tx1"/>
                </a:solidFill>
                <a:effectLst/>
                <a:latin typeface="+mn-lt"/>
                <a:ea typeface="+mn-ea"/>
                <a:cs typeface="+mn-cs"/>
              </a:rPr>
              <a:t> </a:t>
            </a: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a:t>
            </a:fld>
            <a:endParaRPr lang="fr-CA"/>
          </a:p>
        </p:txBody>
      </p:sp>
    </p:spTree>
    <p:extLst>
      <p:ext uri="{BB962C8B-B14F-4D97-AF65-F5344CB8AC3E}">
        <p14:creationId xmlns:p14="http://schemas.microsoft.com/office/powerpoint/2010/main" val="11640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 image : </a:t>
            </a:r>
            <a:r>
              <a:rPr lang="fr-CA" dirty="0">
                <a:hlinkClick r:id="rId3"/>
              </a:rPr>
              <a:t>www.le-neolithique.sitew.fr</a:t>
            </a:r>
            <a:endParaRPr lang="fr-CA" dirty="0"/>
          </a:p>
          <a:p>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Donc, on peut dire que l’homme a su évoluer tout au long de</a:t>
            </a:r>
            <a:r>
              <a:rPr lang="fr-CA" sz="1200" kern="1200" baseline="0" dirty="0">
                <a:solidFill>
                  <a:schemeClr val="tx1"/>
                </a:solidFill>
                <a:effectLst/>
                <a:latin typeface="+mn-lt"/>
                <a:ea typeface="+mn-ea"/>
                <a:cs typeface="+mn-cs"/>
              </a:rPr>
              <a:t> l’histoire pour finalement opter pour la sédentarité et donc, l’agriculture et l’élevage.  Croyez-vous que ce mode de vie lui a réussi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a:solidFill>
                  <a:schemeClr val="tx1"/>
                </a:solidFill>
                <a:effectLst/>
                <a:latin typeface="+mn-lt"/>
                <a:ea typeface="+mn-ea"/>
                <a:cs typeface="+mn-cs"/>
              </a:rPr>
              <a:t>*** attendre des réponses…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a:solidFill>
                  <a:schemeClr val="tx1"/>
                </a:solidFill>
                <a:effectLst/>
                <a:latin typeface="+mn-lt"/>
                <a:ea typeface="+mn-ea"/>
                <a:cs typeface="+mn-cs"/>
              </a:rPr>
              <a:t>En fait, agri</a:t>
            </a:r>
            <a:r>
              <a:rPr lang="fr-CA" sz="1200" kern="1200" dirty="0">
                <a:solidFill>
                  <a:schemeClr val="tx1"/>
                </a:solidFill>
                <a:effectLst/>
                <a:latin typeface="+mn-lt"/>
                <a:ea typeface="+mn-ea"/>
                <a:cs typeface="+mn-cs"/>
              </a:rPr>
              <a:t>culteur-éleveur dut faire face à de nombreux nouveaux défis dont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dirty="0">
                <a:solidFill>
                  <a:schemeClr val="tx1"/>
                </a:solidFill>
                <a:effectLst/>
                <a:latin typeface="+mn-lt"/>
                <a:ea typeface="+mn-ea"/>
                <a:cs typeface="+mn-cs"/>
              </a:rPr>
              <a:t>Le caprice du climat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dirty="0">
                <a:solidFill>
                  <a:schemeClr val="tx1"/>
                </a:solidFill>
                <a:effectLst/>
                <a:latin typeface="+mn-lt"/>
                <a:ea typeface="+mn-ea"/>
                <a:cs typeface="+mn-cs"/>
              </a:rPr>
              <a:t>Les choix des variétés d’espèces et d’aliments qui sont plus ou moins productives et fragiles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dirty="0">
                <a:solidFill>
                  <a:schemeClr val="tx1"/>
                </a:solidFill>
                <a:effectLst/>
                <a:latin typeface="+mn-lt"/>
                <a:ea typeface="+mn-ea"/>
                <a:cs typeface="+mn-cs"/>
              </a:rPr>
              <a:t>Le choix des sols plus ou moins adaptés</a:t>
            </a:r>
          </a:p>
          <a:p>
            <a:endParaRPr lang="fr-CA" dirty="0"/>
          </a:p>
          <a:p>
            <a:r>
              <a:rPr lang="fr-CA" dirty="0"/>
              <a:t>Tout cela a</a:t>
            </a:r>
            <a:r>
              <a:rPr lang="fr-CA" baseline="0" dirty="0"/>
              <a:t> entrainé les grandes famines de l’histoire, des longs mois de gel qui ont détruit les cultures, des étés secs qui ont sous-alimenté les bêtes … on parle même dans la bible chrétienne des 7 années de vaches maigres. </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8</a:t>
            </a:fld>
            <a:endParaRPr lang="fr-CA"/>
          </a:p>
        </p:txBody>
      </p:sp>
    </p:spTree>
    <p:extLst>
      <p:ext uri="{BB962C8B-B14F-4D97-AF65-F5344CB8AC3E}">
        <p14:creationId xmlns:p14="http://schemas.microsoft.com/office/powerpoint/2010/main" val="382980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Source image</a:t>
            </a:r>
            <a:r>
              <a:rPr lang="fr-CA" sz="1200" kern="1200" baseline="0" dirty="0">
                <a:solidFill>
                  <a:schemeClr val="tx1"/>
                </a:solidFill>
                <a:effectLst/>
                <a:latin typeface="+mn-lt"/>
                <a:ea typeface="+mn-ea"/>
                <a:cs typeface="+mn-cs"/>
              </a:rPr>
              <a:t> : </a:t>
            </a:r>
            <a:r>
              <a:rPr lang="fr-CA" dirty="0">
                <a:hlinkClick r:id="rId3"/>
              </a:rPr>
              <a:t>www.alimenterre.org</a:t>
            </a:r>
            <a:endParaRPr lang="fr-CA" dirty="0"/>
          </a:p>
          <a:p>
            <a:endParaRPr lang="fr-CA"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Cela illustre bien les incertitudes de ce nouveau mode de culture.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Devant la peur de manquer, dans les bonnes saisons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l’homme se mis à surproduire</a:t>
            </a:r>
            <a:r>
              <a:rPr lang="fr-CA" sz="1200" kern="1200" baseline="0" dirty="0">
                <a:solidFill>
                  <a:schemeClr val="tx1"/>
                </a:solidFill>
                <a:effectLst/>
                <a:latin typeface="+mn-lt"/>
                <a:ea typeface="+mn-ea"/>
                <a:cs typeface="+mn-cs"/>
              </a:rPr>
              <a:t> pour ne par revivre ces famines. Pour surproduire, l’homme a dû faire de l’agriculture une entreprise familiale ou même les tout petits avaient une tâche à accomplir.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a:solidFill>
                  <a:schemeClr val="tx1"/>
                </a:solidFill>
                <a:effectLst/>
                <a:latin typeface="+mn-lt"/>
                <a:ea typeface="+mn-ea"/>
                <a:cs typeface="+mn-cs"/>
              </a:rPr>
              <a:t>Donc, résumons un peu la situation :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baseline="0" dirty="0">
                <a:solidFill>
                  <a:schemeClr val="tx1"/>
                </a:solidFill>
                <a:effectLst/>
                <a:latin typeface="+mn-lt"/>
                <a:ea typeface="+mn-ea"/>
                <a:cs typeface="+mn-cs"/>
              </a:rPr>
              <a:t>Pour ne pas manquer de nourriture, l’homme a dû surproduire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baseline="0" dirty="0">
                <a:solidFill>
                  <a:schemeClr val="tx1"/>
                </a:solidFill>
                <a:effectLst/>
                <a:latin typeface="+mn-lt"/>
                <a:ea typeface="+mn-ea"/>
                <a:cs typeface="+mn-cs"/>
              </a:rPr>
              <a:t>Pour surproduire, il a dû inclure</a:t>
            </a:r>
            <a:r>
              <a:rPr lang="fr-CA" sz="1200" kern="1200" dirty="0">
                <a:solidFill>
                  <a:schemeClr val="tx1"/>
                </a:solidFill>
                <a:effectLst/>
                <a:latin typeface="+mn-lt"/>
                <a:ea typeface="+mn-ea"/>
                <a:cs typeface="+mn-cs"/>
              </a:rPr>
              <a:t> les membres de</a:t>
            </a:r>
            <a:r>
              <a:rPr lang="fr-CA" sz="1200" kern="1200" baseline="0" dirty="0">
                <a:solidFill>
                  <a:schemeClr val="tx1"/>
                </a:solidFill>
                <a:effectLst/>
                <a:latin typeface="+mn-lt"/>
                <a:ea typeface="+mn-ea"/>
                <a:cs typeface="+mn-cs"/>
              </a:rPr>
              <a:t> </a:t>
            </a:r>
            <a:r>
              <a:rPr lang="fr-CA" dirty="0"/>
              <a:t>s</a:t>
            </a:r>
            <a:r>
              <a:rPr lang="fr-CA" sz="1200" kern="1200" baseline="0" dirty="0">
                <a:solidFill>
                  <a:schemeClr val="tx1"/>
                </a:solidFill>
                <a:effectLst/>
                <a:latin typeface="+mn-lt"/>
                <a:ea typeface="+mn-ea"/>
                <a:cs typeface="+mn-cs"/>
              </a:rPr>
              <a:t>a famille à la tâche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baseline="0" dirty="0">
                <a:solidFill>
                  <a:schemeClr val="tx1"/>
                </a:solidFill>
                <a:effectLst/>
                <a:latin typeface="+mn-lt"/>
                <a:ea typeface="+mn-ea"/>
                <a:cs typeface="+mn-cs"/>
              </a:rPr>
              <a:t>En incluant la famille, il a dû produire encore plus de nourriture, pour subvenir aux dépenses d’énergies que ce travail demandait.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sz="1200" kern="1200" baseline="0" dirty="0">
                <a:solidFill>
                  <a:schemeClr val="tx1"/>
                </a:solidFill>
                <a:effectLst/>
                <a:latin typeface="+mn-lt"/>
                <a:ea typeface="+mn-ea"/>
                <a:cs typeface="+mn-cs"/>
              </a:rPr>
              <a:t>Donc, l’agriculture et l’élevage demandent beaucoup plus d’énergie au corps que l’ancien mode de vie du chasseur-cueilleur.  </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9</a:t>
            </a:fld>
            <a:endParaRPr lang="fr-CA"/>
          </a:p>
        </p:txBody>
      </p:sp>
    </p:spTree>
    <p:extLst>
      <p:ext uri="{BB962C8B-B14F-4D97-AF65-F5344CB8AC3E}">
        <p14:creationId xmlns:p14="http://schemas.microsoft.com/office/powerpoint/2010/main" val="271876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4C65AC3-BEA3-4506-BE0D-3D4019E85E88}"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283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8B68D86-EA80-4D2D-8954-6EA03F050AA2}" type="slidenum">
              <a:rPr lang="fr-CA" smtClean="0"/>
              <a:pPr/>
              <a:t>‹N°›</a:t>
            </a:fld>
            <a:endParaRPr lang="fr-CA"/>
          </a:p>
        </p:txBody>
      </p:sp>
    </p:spTree>
    <p:extLst>
      <p:ext uri="{BB962C8B-B14F-4D97-AF65-F5344CB8AC3E}">
        <p14:creationId xmlns:p14="http://schemas.microsoft.com/office/powerpoint/2010/main" val="751627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B44B8C-ADAD-4E92-AEA5-2E6214293796}" type="slidenum">
              <a:rPr lang="fr-CA" smtClean="0"/>
              <a:pPr/>
              <a:t>‹N°›</a:t>
            </a:fld>
            <a:endParaRPr lang="fr-CA"/>
          </a:p>
        </p:txBody>
      </p:sp>
    </p:spTree>
    <p:extLst>
      <p:ext uri="{BB962C8B-B14F-4D97-AF65-F5344CB8AC3E}">
        <p14:creationId xmlns:p14="http://schemas.microsoft.com/office/powerpoint/2010/main" val="2450147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712E22A0-2D87-479C-8169-BB4647ED57A1}" type="slidenum">
              <a:rPr lang="fr-CA" smtClean="0"/>
              <a:pPr/>
              <a:t>‹N°›</a:t>
            </a:fld>
            <a:endParaRPr lang="fr-CA"/>
          </a:p>
        </p:txBody>
      </p:sp>
    </p:spTree>
    <p:extLst>
      <p:ext uri="{BB962C8B-B14F-4D97-AF65-F5344CB8AC3E}">
        <p14:creationId xmlns:p14="http://schemas.microsoft.com/office/powerpoint/2010/main" val="3026048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5BFDCCE-3302-40EF-84B7-7787884A4D2A}"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90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DACFE7F4-C561-4182-913E-32CC55AFFDD4}" type="slidenum">
              <a:rPr lang="fr-CA" smtClean="0"/>
              <a:pPr/>
              <a:t>‹N°›</a:t>
            </a:fld>
            <a:endParaRPr lang="fr-CA"/>
          </a:p>
        </p:txBody>
      </p:sp>
    </p:spTree>
    <p:extLst>
      <p:ext uri="{BB962C8B-B14F-4D97-AF65-F5344CB8AC3E}">
        <p14:creationId xmlns:p14="http://schemas.microsoft.com/office/powerpoint/2010/main" val="2233776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1CAC0CF-66A7-45E4-BECD-D8B416F6C383}" type="slidenum">
              <a:rPr lang="fr-CA" smtClean="0"/>
              <a:pPr/>
              <a:t>‹N°›</a:t>
            </a:fld>
            <a:endParaRPr lang="fr-CA"/>
          </a:p>
        </p:txBody>
      </p:sp>
    </p:spTree>
    <p:extLst>
      <p:ext uri="{BB962C8B-B14F-4D97-AF65-F5344CB8AC3E}">
        <p14:creationId xmlns:p14="http://schemas.microsoft.com/office/powerpoint/2010/main" val="1738668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DBD4045-1DB3-4D0F-8F26-83B595894882}" type="slidenum">
              <a:rPr lang="fr-CA" smtClean="0"/>
              <a:pPr/>
              <a:t>‹N°›</a:t>
            </a:fld>
            <a:endParaRPr lang="fr-CA"/>
          </a:p>
        </p:txBody>
      </p:sp>
    </p:spTree>
    <p:extLst>
      <p:ext uri="{BB962C8B-B14F-4D97-AF65-F5344CB8AC3E}">
        <p14:creationId xmlns:p14="http://schemas.microsoft.com/office/powerpoint/2010/main" val="1450830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CA"/>
          </a:p>
        </p:txBody>
      </p:sp>
      <p:sp>
        <p:nvSpPr>
          <p:cNvPr id="9" name="Slide Number Placeholder 8"/>
          <p:cNvSpPr>
            <a:spLocks noGrp="1"/>
          </p:cNvSpPr>
          <p:nvPr>
            <p:ph type="sldNum" sz="quarter" idx="12"/>
          </p:nvPr>
        </p:nvSpPr>
        <p:spPr/>
        <p:txBody>
          <a:bodyPr/>
          <a:lstStyle/>
          <a:p>
            <a:fld id="{99C1A254-0EB9-4DE3-A29F-390004AF86B5}" type="slidenum">
              <a:rPr lang="fr-CA" smtClean="0"/>
              <a:pPr/>
              <a:t>‹N°›</a:t>
            </a:fld>
            <a:endParaRPr lang="fr-CA"/>
          </a:p>
        </p:txBody>
      </p:sp>
    </p:spTree>
    <p:extLst>
      <p:ext uri="{BB962C8B-B14F-4D97-AF65-F5344CB8AC3E}">
        <p14:creationId xmlns:p14="http://schemas.microsoft.com/office/powerpoint/2010/main" val="202384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fr-CA"/>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r-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8D347C-6D32-4DAA-AA24-E9F0C04B447B}" type="slidenum">
              <a:rPr lang="fr-CA" smtClean="0"/>
              <a:pPr/>
              <a:t>‹N°›</a:t>
            </a:fld>
            <a:endParaRPr lang="fr-CA"/>
          </a:p>
        </p:txBody>
      </p:sp>
    </p:spTree>
    <p:extLst>
      <p:ext uri="{BB962C8B-B14F-4D97-AF65-F5344CB8AC3E}">
        <p14:creationId xmlns:p14="http://schemas.microsoft.com/office/powerpoint/2010/main" val="178645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1EF0A715-D528-4326-A359-706E33812540}" type="slidenum">
              <a:rPr lang="fr-CA" smtClean="0"/>
              <a:pPr/>
              <a:t>‹N°›</a:t>
            </a:fld>
            <a:endParaRPr lang="fr-CA"/>
          </a:p>
        </p:txBody>
      </p:sp>
    </p:spTree>
    <p:extLst>
      <p:ext uri="{BB962C8B-B14F-4D97-AF65-F5344CB8AC3E}">
        <p14:creationId xmlns:p14="http://schemas.microsoft.com/office/powerpoint/2010/main" val="3450157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fr-CA"/>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CA"/>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91CBE31-F8BC-4B43-9ADD-14958EA7E7AA}" type="slidenum">
              <a:rPr lang="fr-CA" smtClean="0"/>
              <a:pPr/>
              <a:t>‹N°›</a:t>
            </a:fld>
            <a:endParaRPr lang="fr-CA"/>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7058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4.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a/url?sa=i&amp;rct=j&amp;q=&amp;esrc=s&amp;source=images&amp;cd=&amp;cad=rja&amp;uact=8&amp;ved=0ahUKEwjAnfDQ84nMAhVKPj4KHXAmB6oQjRwIBw&amp;url=http://www.shoptimise.fr/n/boissons-jus%2Bsofts/t/colas%2Bboissons%2Bgazeuses/b/coca%2Bcola/a/colas&amp;bvm=bv.119028448,d.cWw&amp;psig=AFQjCNECwjrEmZTsxOMk0uxktA0GWH1VHQ&amp;ust=1460578070595289" TargetMode="External"/><Relationship Id="rId3" Type="http://schemas.openxmlformats.org/officeDocument/2006/relationships/tags" Target="../tags/tag25.xml"/><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hyperlink" Target="http://www.google.ca/url?sa=i&amp;rct=j&amp;q=&amp;esrc=s&amp;source=images&amp;cd=&amp;cad=rja&amp;uact=8&amp;ved=0ahUKEwir3rr98onMAhUGcD4KHaWgCaoQjRwIBw&amp;url=http://www.michelinas.com/&amp;bvm=bv.119028448,d.cWw&amp;psig=AFQjCNGe-FY8BaqrTV_mK_SM842PLJXrQg&amp;ust=1460577914678326" TargetMode="External"/><Relationship Id="rId5" Type="http://schemas.openxmlformats.org/officeDocument/2006/relationships/notesSlide" Target="../notesSlides/notesSlide12.xml"/><Relationship Id="rId10" Type="http://schemas.openxmlformats.org/officeDocument/2006/relationships/image" Target="../media/image17.jpeg"/><Relationship Id="rId4" Type="http://schemas.openxmlformats.org/officeDocument/2006/relationships/slideLayout" Target="../slideLayouts/slideLayout2.xml"/><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xml"/><Relationship Id="rId7" Type="http://schemas.microsoft.com/office/2007/relationships/hdphoto" Target="../media/hdphoto1.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3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3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9.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7.xml"/><Relationship Id="rId7" Type="http://schemas.microsoft.com/office/2007/relationships/hdphoto" Target="../media/hdphoto2.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D692059-26A8-4220-B53A-966F2102C384}"/>
              </a:ext>
            </a:extLst>
          </p:cNvPr>
          <p:cNvPicPr>
            <a:picLocks noChangeAspect="1"/>
          </p:cNvPicPr>
          <p:nvPr/>
        </p:nvPicPr>
        <p:blipFill>
          <a:blip r:embed="rId5" cstate="print">
            <a:extLst>
              <a:ext uri="{28A0092B-C50C-407E-A947-70E740481C1C}">
                <a14:useLocalDpi xmlns:a14="http://schemas.microsoft.com/office/drawing/2010/main" val="0"/>
              </a:ext>
            </a:extLst>
          </a:blip>
          <a:srcRect t="728" b="728"/>
          <a:stretch/>
        </p:blipFill>
        <p:spPr>
          <a:xfrm>
            <a:off x="1619672" y="1844824"/>
            <a:ext cx="7524328" cy="4941168"/>
          </a:xfrm>
          <a:prstGeom prst="rect">
            <a:avLst/>
          </a:prstGeom>
        </p:spPr>
      </p:pic>
      <p:sp>
        <p:nvSpPr>
          <p:cNvPr id="9" name="Rectangle 8">
            <a:extLst>
              <a:ext uri="{FF2B5EF4-FFF2-40B4-BE49-F238E27FC236}">
                <a16:creationId xmlns:a16="http://schemas.microsoft.com/office/drawing/2014/main" id="{0E0366D2-B6BF-494B-B3CE-063F6E04F2EC}"/>
              </a:ext>
            </a:extLst>
          </p:cNvPr>
          <p:cNvSpPr/>
          <p:nvPr/>
        </p:nvSpPr>
        <p:spPr>
          <a:xfrm>
            <a:off x="1619672" y="4941251"/>
            <a:ext cx="7524328"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64BEA87C-FD1D-4ED7-9AEE-3950711C62DF}"/>
              </a:ext>
            </a:extLst>
          </p:cNvPr>
          <p:cNvSpPr/>
          <p:nvPr/>
        </p:nvSpPr>
        <p:spPr>
          <a:xfrm rot="21399192">
            <a:off x="1669143" y="4678496"/>
            <a:ext cx="7596517"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52" name="Rectangle 4"/>
          <p:cNvSpPr>
            <a:spLocks noGrp="1" noChangeArrowheads="1"/>
          </p:cNvSpPr>
          <p:nvPr>
            <p:ph type="subTitle" idx="1"/>
            <p:custDataLst>
              <p:tags r:id="rId1"/>
            </p:custDataLst>
          </p:nvPr>
        </p:nvSpPr>
        <p:spPr>
          <a:xfrm>
            <a:off x="1835695" y="5373216"/>
            <a:ext cx="6696745" cy="983680"/>
          </a:xfrm>
        </p:spPr>
        <p:txBody>
          <a:bodyPr>
            <a:normAutofit lnSpcReduction="10000"/>
          </a:bodyPr>
          <a:lstStyle/>
          <a:p>
            <a:pPr>
              <a:spcBef>
                <a:spcPts val="600"/>
              </a:spcBef>
            </a:pPr>
            <a:r>
              <a:rPr lang="fr-CA" sz="1200" cap="none" dirty="0">
                <a:solidFill>
                  <a:schemeClr val="tx1"/>
                </a:solidFill>
                <a:cs typeface="Arial" panose="020B0604020202020204" pitchFamily="34" charset="0"/>
              </a:rPr>
              <a:t>Alex Fontaine inf. B Sc.</a:t>
            </a:r>
          </a:p>
          <a:p>
            <a:pPr>
              <a:spcBef>
                <a:spcPts val="600"/>
              </a:spcBef>
            </a:pPr>
            <a:r>
              <a:rPr lang="fr-CA" sz="1200" cap="none" dirty="0">
                <a:solidFill>
                  <a:schemeClr val="tx1"/>
                </a:solidFill>
                <a:cs typeface="Arial" panose="020B0604020202020204" pitchFamily="34" charset="0"/>
              </a:rPr>
              <a:t>Cathy Dupuis inf. B Sc.</a:t>
            </a:r>
          </a:p>
          <a:p>
            <a:pPr>
              <a:spcBef>
                <a:spcPts val="600"/>
              </a:spcBef>
            </a:pPr>
            <a:r>
              <a:rPr lang="fr-CA" sz="1200" cap="none" dirty="0">
                <a:solidFill>
                  <a:schemeClr val="tx1"/>
                </a:solidFill>
                <a:latin typeface="+mn-lt"/>
                <a:cs typeface="Arial" panose="020B0604020202020204" pitchFamily="34" charset="0"/>
              </a:rPr>
              <a:t>Étudiants à la maîtrise en sciences infirmières</a:t>
            </a:r>
          </a:p>
          <a:p>
            <a:pPr>
              <a:spcBef>
                <a:spcPts val="600"/>
              </a:spcBef>
            </a:pPr>
            <a:r>
              <a:rPr lang="fr-CA" sz="1200" cap="none" dirty="0">
                <a:solidFill>
                  <a:schemeClr val="tx1"/>
                </a:solidFill>
                <a:latin typeface="+mn-lt"/>
                <a:cs typeface="Arial" panose="020B0604020202020204" pitchFamily="34" charset="0"/>
              </a:rPr>
              <a:t>Université du Québec à Trois-Rivières</a:t>
            </a:r>
          </a:p>
        </p:txBody>
      </p:sp>
      <p:sp>
        <p:nvSpPr>
          <p:cNvPr id="8" name="Rectangle 7">
            <a:extLst>
              <a:ext uri="{FF2B5EF4-FFF2-40B4-BE49-F238E27FC236}">
                <a16:creationId xmlns:a16="http://schemas.microsoft.com/office/drawing/2014/main" id="{643FD694-234B-4479-95E6-56CA6537A82E}"/>
              </a:ext>
            </a:extLst>
          </p:cNvPr>
          <p:cNvSpPr/>
          <p:nvPr/>
        </p:nvSpPr>
        <p:spPr>
          <a:xfrm>
            <a:off x="1619672" y="0"/>
            <a:ext cx="7524328" cy="1912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p:cNvSpPr txBox="1">
            <a:spLocks noChangeArrowheads="1"/>
          </p:cNvSpPr>
          <p:nvPr>
            <p:custDataLst>
              <p:tags r:id="rId2"/>
            </p:custDataLst>
          </p:nvPr>
        </p:nvSpPr>
        <p:spPr bwMode="auto">
          <a:xfrm>
            <a:off x="1835696" y="332656"/>
            <a:ext cx="669674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1600">
                <a:solidFill>
                  <a:schemeClr val="bg1"/>
                </a:solidFill>
                <a:latin typeface="+mn-lt"/>
                <a:ea typeface="+mn-ea"/>
                <a:cs typeface="+mn-cs"/>
              </a:defRPr>
            </a:lvl1pPr>
            <a:lvl2pPr marL="742950" indent="-285750" algn="l" rtl="0" eaLnBrk="1" fontAlgn="base" hangingPunct="1">
              <a:spcBef>
                <a:spcPct val="20000"/>
              </a:spcBef>
              <a:spcAft>
                <a:spcPct val="0"/>
              </a:spcAft>
              <a:buBlip>
                <a:blip r:embed="rId6"/>
              </a:buBlip>
              <a:defRPr sz="20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bg1"/>
                </a:solidFill>
                <a:latin typeface="+mn-lt"/>
                <a:cs typeface="+mn-cs"/>
              </a:defRPr>
            </a:lvl6pPr>
            <a:lvl7pPr marL="2971800" indent="-228600" algn="l" rtl="0" eaLnBrk="1" fontAlgn="base" hangingPunct="1">
              <a:spcBef>
                <a:spcPct val="20000"/>
              </a:spcBef>
              <a:spcAft>
                <a:spcPct val="0"/>
              </a:spcAft>
              <a:buChar char="»"/>
              <a:defRPr sz="2000">
                <a:solidFill>
                  <a:schemeClr val="bg1"/>
                </a:solidFill>
                <a:latin typeface="+mn-lt"/>
                <a:cs typeface="+mn-cs"/>
              </a:defRPr>
            </a:lvl7pPr>
            <a:lvl8pPr marL="3429000" indent="-228600" algn="l" rtl="0" eaLnBrk="1" fontAlgn="base" hangingPunct="1">
              <a:spcBef>
                <a:spcPct val="20000"/>
              </a:spcBef>
              <a:spcAft>
                <a:spcPct val="0"/>
              </a:spcAft>
              <a:buChar char="»"/>
              <a:defRPr sz="2000">
                <a:solidFill>
                  <a:schemeClr val="bg1"/>
                </a:solidFill>
                <a:latin typeface="+mn-lt"/>
                <a:cs typeface="+mn-cs"/>
              </a:defRPr>
            </a:lvl8pPr>
            <a:lvl9pPr marL="3886200" indent="-228600" algn="l" rtl="0" eaLnBrk="1" fontAlgn="base" hangingPunct="1">
              <a:spcBef>
                <a:spcPct val="20000"/>
              </a:spcBef>
              <a:spcAft>
                <a:spcPct val="0"/>
              </a:spcAft>
              <a:buChar char="»"/>
              <a:defRPr sz="2000">
                <a:solidFill>
                  <a:schemeClr val="bg1"/>
                </a:solidFill>
                <a:latin typeface="+mn-lt"/>
                <a:cs typeface="+mn-cs"/>
              </a:defRPr>
            </a:lvl9pPr>
          </a:lstStyle>
          <a:p>
            <a:r>
              <a:rPr lang="fr-CA" sz="3000" b="1" kern="0" dirty="0">
                <a:latin typeface="+mj-lt"/>
                <a:cs typeface="Arial" panose="020B0604020202020204" pitchFamily="34" charset="0"/>
              </a:rPr>
              <a:t>L’histoire de l’alimentation et le guide alimentaire canadien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Donc, en résumé</a:t>
            </a:r>
          </a:p>
        </p:txBody>
      </p:sp>
      <p:pic>
        <p:nvPicPr>
          <p:cNvPr id="6" name="Espace réservé du contenu 3" descr="Evolution du régime alimentaire des hominidés depuis la préhistoire">
            <a:extLst>
              <a:ext uri="{FF2B5EF4-FFF2-40B4-BE49-F238E27FC236}">
                <a16:creationId xmlns:a16="http://schemas.microsoft.com/office/drawing/2014/main" id="{6A642B52-370B-495A-A5B8-2A056920A96A}"/>
              </a:ext>
            </a:extLst>
          </p:cNvPr>
          <p:cNvPicPr>
            <a:picLocks noGrp="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1820044"/>
            <a:ext cx="9144000" cy="3793976"/>
          </a:xfrm>
          <a:prstGeom prst="rect">
            <a:avLst/>
          </a:prstGeom>
          <a:noFill/>
          <a:ln>
            <a:noFill/>
          </a:ln>
        </p:spPr>
      </p:pic>
    </p:spTree>
    <p:extLst>
      <p:ext uri="{BB962C8B-B14F-4D97-AF65-F5344CB8AC3E}">
        <p14:creationId xmlns:p14="http://schemas.microsoft.com/office/powerpoint/2010/main" val="3259254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Comment sommes-nous arrivés là ?</a:t>
            </a:r>
          </a:p>
        </p:txBody>
      </p:sp>
      <p:pic>
        <p:nvPicPr>
          <p:cNvPr id="10" name="Image 9" descr="Une image contenant clipart&#10;&#10;Description générée automatiquement">
            <a:extLst>
              <a:ext uri="{FF2B5EF4-FFF2-40B4-BE49-F238E27FC236}">
                <a16:creationId xmlns:a16="http://schemas.microsoft.com/office/drawing/2014/main" id="{225A384A-5ADA-4465-BF3E-FF678E816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98519"/>
            <a:ext cx="9144000" cy="3637026"/>
          </a:xfrm>
          <a:prstGeom prst="rect">
            <a:avLst/>
          </a:prstGeom>
        </p:spPr>
      </p:pic>
      <p:sp>
        <p:nvSpPr>
          <p:cNvPr id="3" name="Rectangle 2">
            <a:extLst>
              <a:ext uri="{FF2B5EF4-FFF2-40B4-BE49-F238E27FC236}">
                <a16:creationId xmlns:a16="http://schemas.microsoft.com/office/drawing/2014/main" id="{1F139427-0DB6-4BC8-9844-DFE845B91FD1}"/>
              </a:ext>
            </a:extLst>
          </p:cNvPr>
          <p:cNvSpPr/>
          <p:nvPr/>
        </p:nvSpPr>
        <p:spPr>
          <a:xfrm>
            <a:off x="107504" y="5869229"/>
            <a:ext cx="3528392" cy="741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881811"/>
                </a:solidFill>
              </a:rPr>
              <a:t>Frugivores et </a:t>
            </a:r>
            <a:br>
              <a:rPr lang="fr-CA" b="1" dirty="0">
                <a:solidFill>
                  <a:srgbClr val="881811"/>
                </a:solidFill>
              </a:rPr>
            </a:br>
            <a:r>
              <a:rPr lang="fr-CA" b="1" dirty="0">
                <a:solidFill>
                  <a:srgbClr val="881811"/>
                </a:solidFill>
              </a:rPr>
              <a:t>chasseurs carnivores</a:t>
            </a:r>
            <a:endParaRPr lang="fr-CA" dirty="0"/>
          </a:p>
        </p:txBody>
      </p:sp>
      <p:sp>
        <p:nvSpPr>
          <p:cNvPr id="6" name="Rectangle 5">
            <a:extLst>
              <a:ext uri="{FF2B5EF4-FFF2-40B4-BE49-F238E27FC236}">
                <a16:creationId xmlns:a16="http://schemas.microsoft.com/office/drawing/2014/main" id="{8A6FBFE7-D4F1-4EA3-B275-B9A6E411923E}"/>
              </a:ext>
            </a:extLst>
          </p:cNvPr>
          <p:cNvSpPr/>
          <p:nvPr/>
        </p:nvSpPr>
        <p:spPr>
          <a:xfrm>
            <a:off x="3743910" y="5869229"/>
            <a:ext cx="3132346" cy="741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881811"/>
                </a:solidFill>
              </a:rPr>
              <a:t>Éleveurs puis cultivateurs</a:t>
            </a:r>
            <a:endParaRPr lang="fr-CA" dirty="0"/>
          </a:p>
        </p:txBody>
      </p:sp>
      <p:sp>
        <p:nvSpPr>
          <p:cNvPr id="7" name="Rectangle 6">
            <a:extLst>
              <a:ext uri="{FF2B5EF4-FFF2-40B4-BE49-F238E27FC236}">
                <a16:creationId xmlns:a16="http://schemas.microsoft.com/office/drawing/2014/main" id="{09D4615E-C88F-410B-B44B-890683FB005D}"/>
              </a:ext>
            </a:extLst>
          </p:cNvPr>
          <p:cNvSpPr/>
          <p:nvPr/>
        </p:nvSpPr>
        <p:spPr>
          <a:xfrm>
            <a:off x="6984270" y="5869229"/>
            <a:ext cx="2052226" cy="741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881811"/>
                </a:solidFill>
              </a:rPr>
              <a:t>Sédentaires</a:t>
            </a:r>
            <a:br>
              <a:rPr lang="fr-CA" b="1" dirty="0">
                <a:solidFill>
                  <a:srgbClr val="881811"/>
                </a:solidFill>
              </a:rPr>
            </a:br>
            <a:r>
              <a:rPr lang="fr-CA" sz="1200" dirty="0">
                <a:solidFill>
                  <a:srgbClr val="881811"/>
                </a:solidFill>
              </a:rPr>
              <a:t>Hamburger / frites / soda</a:t>
            </a:r>
          </a:p>
        </p:txBody>
      </p:sp>
      <p:sp>
        <p:nvSpPr>
          <p:cNvPr id="5" name="ZoneTexte 4">
            <a:extLst>
              <a:ext uri="{FF2B5EF4-FFF2-40B4-BE49-F238E27FC236}">
                <a16:creationId xmlns:a16="http://schemas.microsoft.com/office/drawing/2014/main" id="{69456699-AA4A-4AB0-929E-9F05CA5F8193}"/>
              </a:ext>
            </a:extLst>
          </p:cNvPr>
          <p:cNvSpPr txBox="1"/>
          <p:nvPr/>
        </p:nvSpPr>
        <p:spPr>
          <a:xfrm>
            <a:off x="-324544" y="1772816"/>
            <a:ext cx="2376264" cy="369332"/>
          </a:xfrm>
          <a:prstGeom prst="rect">
            <a:avLst/>
          </a:prstGeom>
          <a:noFill/>
        </p:spPr>
        <p:txBody>
          <a:bodyPr wrap="square" rtlCol="0">
            <a:spAutoFit/>
          </a:bodyPr>
          <a:lstStyle/>
          <a:p>
            <a:pPr algn="ctr"/>
            <a:r>
              <a:rPr lang="fr-CA" b="1" dirty="0">
                <a:solidFill>
                  <a:srgbClr val="881811"/>
                </a:solidFill>
              </a:rPr>
              <a:t>-1 000 000</a:t>
            </a:r>
            <a:endParaRPr lang="fr-CA" dirty="0"/>
          </a:p>
        </p:txBody>
      </p:sp>
      <p:sp>
        <p:nvSpPr>
          <p:cNvPr id="9" name="ZoneTexte 8">
            <a:extLst>
              <a:ext uri="{FF2B5EF4-FFF2-40B4-BE49-F238E27FC236}">
                <a16:creationId xmlns:a16="http://schemas.microsoft.com/office/drawing/2014/main" id="{9304B4EF-6D09-4DDB-A7D6-56FBBB12E096}"/>
              </a:ext>
            </a:extLst>
          </p:cNvPr>
          <p:cNvSpPr txBox="1"/>
          <p:nvPr/>
        </p:nvSpPr>
        <p:spPr>
          <a:xfrm>
            <a:off x="3251282" y="1772816"/>
            <a:ext cx="2376264" cy="369332"/>
          </a:xfrm>
          <a:prstGeom prst="rect">
            <a:avLst/>
          </a:prstGeom>
          <a:noFill/>
        </p:spPr>
        <p:txBody>
          <a:bodyPr wrap="square" rtlCol="0">
            <a:spAutoFit/>
          </a:bodyPr>
          <a:lstStyle/>
          <a:p>
            <a:pPr algn="ctr"/>
            <a:r>
              <a:rPr lang="fr-CA" b="1" dirty="0">
                <a:solidFill>
                  <a:srgbClr val="881811"/>
                </a:solidFill>
              </a:rPr>
              <a:t>-300 000</a:t>
            </a:r>
            <a:endParaRPr lang="fr-CA" dirty="0"/>
          </a:p>
        </p:txBody>
      </p:sp>
      <p:sp>
        <p:nvSpPr>
          <p:cNvPr id="11" name="ZoneTexte 10">
            <a:extLst>
              <a:ext uri="{FF2B5EF4-FFF2-40B4-BE49-F238E27FC236}">
                <a16:creationId xmlns:a16="http://schemas.microsoft.com/office/drawing/2014/main" id="{FF4D650D-98FB-4645-825B-B13DF6DACC73}"/>
              </a:ext>
            </a:extLst>
          </p:cNvPr>
          <p:cNvSpPr txBox="1"/>
          <p:nvPr/>
        </p:nvSpPr>
        <p:spPr>
          <a:xfrm>
            <a:off x="5364088" y="1772816"/>
            <a:ext cx="2376264" cy="369332"/>
          </a:xfrm>
          <a:prstGeom prst="rect">
            <a:avLst/>
          </a:prstGeom>
          <a:noFill/>
        </p:spPr>
        <p:txBody>
          <a:bodyPr wrap="square" rtlCol="0">
            <a:spAutoFit/>
          </a:bodyPr>
          <a:lstStyle/>
          <a:p>
            <a:pPr algn="ctr"/>
            <a:r>
              <a:rPr lang="fr-CA" b="1" dirty="0">
                <a:solidFill>
                  <a:srgbClr val="881811"/>
                </a:solidFill>
              </a:rPr>
              <a:t>-50 000</a:t>
            </a:r>
            <a:endParaRPr lang="fr-CA" dirty="0"/>
          </a:p>
        </p:txBody>
      </p:sp>
      <p:sp>
        <p:nvSpPr>
          <p:cNvPr id="12" name="ZoneTexte 11">
            <a:extLst>
              <a:ext uri="{FF2B5EF4-FFF2-40B4-BE49-F238E27FC236}">
                <a16:creationId xmlns:a16="http://schemas.microsoft.com/office/drawing/2014/main" id="{AAF39C78-24E3-4FC7-8D41-92E6637638A7}"/>
              </a:ext>
            </a:extLst>
          </p:cNvPr>
          <p:cNvSpPr txBox="1"/>
          <p:nvPr/>
        </p:nvSpPr>
        <p:spPr>
          <a:xfrm>
            <a:off x="6899709" y="1772816"/>
            <a:ext cx="2376264" cy="369332"/>
          </a:xfrm>
          <a:prstGeom prst="rect">
            <a:avLst/>
          </a:prstGeom>
          <a:noFill/>
        </p:spPr>
        <p:txBody>
          <a:bodyPr wrap="square" rtlCol="0">
            <a:spAutoFit/>
          </a:bodyPr>
          <a:lstStyle/>
          <a:p>
            <a:pPr algn="ctr"/>
            <a:r>
              <a:rPr lang="fr-CA" b="1" dirty="0">
                <a:solidFill>
                  <a:srgbClr val="881811"/>
                </a:solidFill>
              </a:rPr>
              <a:t>???</a:t>
            </a:r>
            <a:endParaRPr lang="fr-CA" dirty="0"/>
          </a:p>
        </p:txBody>
      </p:sp>
    </p:spTree>
    <p:extLst>
      <p:ext uri="{BB962C8B-B14F-4D97-AF65-F5344CB8AC3E}">
        <p14:creationId xmlns:p14="http://schemas.microsoft.com/office/powerpoint/2010/main" val="891159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L’influence de l’environnement</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4757153" cy="2125353"/>
          </a:xfrm>
        </p:spPr>
        <p:txBody>
          <a:bodyPr>
            <a:normAutofit fontScale="85000" lnSpcReduction="10000"/>
          </a:bodyPr>
          <a:lstStyle/>
          <a:p>
            <a:pPr marL="76200" lvl="0" indent="0" rtl="0">
              <a:spcBef>
                <a:spcPts val="600"/>
              </a:spcBef>
              <a:spcAft>
                <a:spcPts val="600"/>
              </a:spcAft>
              <a:buClr>
                <a:schemeClr val="tx1">
                  <a:lumMod val="65000"/>
                  <a:lumOff val="35000"/>
                </a:schemeClr>
              </a:buClr>
              <a:buSzPct val="100000"/>
              <a:buNone/>
            </a:pPr>
            <a:r>
              <a:rPr lang="fr-CA" b="1" dirty="0">
                <a:solidFill>
                  <a:srgbClr val="881811"/>
                </a:solidFill>
                <a:sym typeface="PT Sans Narrow"/>
              </a:rPr>
              <a:t>L’environnement agroalimentaire : </a:t>
            </a:r>
          </a:p>
          <a:p>
            <a:pPr marL="419100" lvl="0" indent="-342900" rtl="0">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Le bas prix d’aliments très riches</a:t>
            </a:r>
          </a:p>
          <a:p>
            <a:pPr marL="419100" lvl="0" indent="-342900" rtl="0">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La commercialisation de portions </a:t>
            </a:r>
            <a:br>
              <a:rPr lang="fr-CA" dirty="0">
                <a:solidFill>
                  <a:srgbClr val="666666"/>
                </a:solidFill>
                <a:sym typeface="PT Sans Narrow"/>
              </a:rPr>
            </a:br>
            <a:r>
              <a:rPr lang="fr-CA" dirty="0">
                <a:solidFill>
                  <a:srgbClr val="666666"/>
                </a:solidFill>
                <a:sym typeface="PT Sans Narrow"/>
              </a:rPr>
              <a:t>plus grosses</a:t>
            </a:r>
          </a:p>
          <a:p>
            <a:pPr marL="419100" lvl="0" indent="-342900" rtl="0">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881811"/>
                </a:solidFill>
                <a:sym typeface="PT Sans Narrow"/>
              </a:rPr>
              <a:t>Le marketing alimentaire : </a:t>
            </a:r>
            <a:br>
              <a:rPr lang="fr-CA" dirty="0">
                <a:solidFill>
                  <a:srgbClr val="666666"/>
                </a:solidFill>
                <a:sym typeface="PT Sans Narrow"/>
              </a:rPr>
            </a:br>
            <a:r>
              <a:rPr lang="fr-CA" dirty="0">
                <a:solidFill>
                  <a:srgbClr val="666666"/>
                </a:solidFill>
                <a:sym typeface="PT Sans Narrow"/>
              </a:rPr>
              <a:t>recours à la restauration rapide</a:t>
            </a:r>
            <a:br>
              <a:rPr lang="fr-CA" dirty="0">
                <a:solidFill>
                  <a:srgbClr val="666666"/>
                </a:solidFill>
                <a:sym typeface="PT Sans Narrow"/>
              </a:rPr>
            </a:br>
            <a:r>
              <a:rPr lang="fr-CA" dirty="0">
                <a:solidFill>
                  <a:srgbClr val="666666"/>
                </a:solidFill>
                <a:sym typeface="PT Sans Narrow"/>
              </a:rPr>
              <a:t>et aux aliments transformés pré-cuisinés</a:t>
            </a:r>
          </a:p>
        </p:txBody>
      </p:sp>
      <p:pic>
        <p:nvPicPr>
          <p:cNvPr id="5" name="Picture 17" descr="http://www.michelinas.com/files/7214/1443/6738/10501GrnFetAlfredo-L.png">
            <a:hlinkClick r:id="rId6"/>
            <a:extLst>
              <a:ext uri="{FF2B5EF4-FFF2-40B4-BE49-F238E27FC236}">
                <a16:creationId xmlns:a16="http://schemas.microsoft.com/office/drawing/2014/main" id="{DF55F603-EEBC-4438-8425-E210A8D0681D}"/>
              </a:ext>
            </a:extLst>
          </p:cNvPr>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246649" y="4680643"/>
            <a:ext cx="1875296" cy="152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http://static.courses.carrefour.fr/static/wlpdatas/display/000/081/333/813333.jpg">
            <a:hlinkClick r:id="rId8"/>
            <a:extLst>
              <a:ext uri="{FF2B5EF4-FFF2-40B4-BE49-F238E27FC236}">
                <a16:creationId xmlns:a16="http://schemas.microsoft.com/office/drawing/2014/main" id="{39C48467-BB02-4666-9B00-A480E8985E3F}"/>
              </a:ext>
            </a:extLst>
          </p:cNvPr>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l="32954" r="34093" b="923"/>
          <a:stretch>
            <a:fillRect/>
          </a:stretch>
        </p:blipFill>
        <p:spPr bwMode="auto">
          <a:xfrm>
            <a:off x="971600" y="4150425"/>
            <a:ext cx="744781" cy="224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Étoile : 10 branches 2">
            <a:extLst>
              <a:ext uri="{FF2B5EF4-FFF2-40B4-BE49-F238E27FC236}">
                <a16:creationId xmlns:a16="http://schemas.microsoft.com/office/drawing/2014/main" id="{0DC31D9E-5417-49FC-B8F3-1C05B9A994AC}"/>
              </a:ext>
            </a:extLst>
          </p:cNvPr>
          <p:cNvSpPr/>
          <p:nvPr/>
        </p:nvSpPr>
        <p:spPr>
          <a:xfrm>
            <a:off x="1331640" y="5157192"/>
            <a:ext cx="1343991" cy="1321401"/>
          </a:xfrm>
          <a:prstGeom prst="star10">
            <a:avLst>
              <a:gd name="adj" fmla="val 35285"/>
              <a:gd name="hf" fmla="val 1051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p>
        </p:txBody>
      </p:sp>
      <p:sp>
        <p:nvSpPr>
          <p:cNvPr id="10" name="ZoneTexte 9">
            <a:extLst>
              <a:ext uri="{FF2B5EF4-FFF2-40B4-BE49-F238E27FC236}">
                <a16:creationId xmlns:a16="http://schemas.microsoft.com/office/drawing/2014/main" id="{9267914F-59B6-49C8-B905-F8E8EA646EC8}"/>
              </a:ext>
            </a:extLst>
          </p:cNvPr>
          <p:cNvSpPr txBox="1"/>
          <p:nvPr/>
        </p:nvSpPr>
        <p:spPr>
          <a:xfrm rot="20872298">
            <a:off x="-282366" y="5523085"/>
            <a:ext cx="4572000" cy="646331"/>
          </a:xfrm>
          <a:prstGeom prst="rect">
            <a:avLst/>
          </a:prstGeom>
          <a:noFill/>
        </p:spPr>
        <p:txBody>
          <a:bodyPr wrap="square">
            <a:spAutoFit/>
          </a:bodyPr>
          <a:lstStyle/>
          <a:p>
            <a:pPr algn="ctr"/>
            <a:r>
              <a:rPr lang="fr-CA" b="1" dirty="0">
                <a:ln w="9525">
                  <a:solidFill>
                    <a:schemeClr val="tx1"/>
                  </a:solidFill>
                </a:ln>
                <a:solidFill>
                  <a:schemeClr val="bg1"/>
                </a:solidFill>
              </a:rPr>
              <a:t>RABAIS</a:t>
            </a:r>
            <a:br>
              <a:rPr lang="fr-CA" b="1" dirty="0">
                <a:ln w="9525">
                  <a:solidFill>
                    <a:schemeClr val="tx1"/>
                  </a:solidFill>
                </a:ln>
                <a:solidFill>
                  <a:schemeClr val="bg1"/>
                </a:solidFill>
              </a:rPr>
            </a:br>
            <a:r>
              <a:rPr lang="fr-CA" b="1" dirty="0">
                <a:ln w="9525">
                  <a:solidFill>
                    <a:schemeClr val="tx1"/>
                  </a:solidFill>
                </a:ln>
                <a:solidFill>
                  <a:schemeClr val="bg1"/>
                </a:solidFill>
              </a:rPr>
              <a:t>50% </a:t>
            </a:r>
          </a:p>
        </p:txBody>
      </p:sp>
      <p:pic>
        <p:nvPicPr>
          <p:cNvPr id="12" name="Image 11" descr="Une image contenant alimentation&#10;&#10;Description générée automatiquement">
            <a:extLst>
              <a:ext uri="{FF2B5EF4-FFF2-40B4-BE49-F238E27FC236}">
                <a16:creationId xmlns:a16="http://schemas.microsoft.com/office/drawing/2014/main" id="{7C91C99B-99F8-4319-8E0C-5DEE6F82D9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5872" y="1700808"/>
            <a:ext cx="3438128" cy="5157192"/>
          </a:xfrm>
          <a:prstGeom prst="rect">
            <a:avLst/>
          </a:prstGeom>
        </p:spPr>
      </p:pic>
    </p:spTree>
    <p:extLst>
      <p:ext uri="{BB962C8B-B14F-4D97-AF65-F5344CB8AC3E}">
        <p14:creationId xmlns:p14="http://schemas.microsoft.com/office/powerpoint/2010/main" val="1615573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31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Signes de faim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7637473" cy="2700073"/>
          </a:xfrm>
        </p:spPr>
        <p:txBody>
          <a:bodyPr numCol="2">
            <a:normAutofit lnSpcReduction="10000"/>
          </a:bodyPr>
          <a:lstStyle/>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Notre ventre gargouille</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Sensation de vide dans le ventre</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Sensation de crampes (douleur au ventre)</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Diminution de l’énergie significative </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Diminution de la concentration</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Mal de tête</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Nausée (maux de cœur)</a:t>
            </a:r>
          </a:p>
          <a:p>
            <a:pPr marL="419100" lvl="0" indent="-342900" rtl="0">
              <a:lnSpc>
                <a:spcPct val="100000"/>
              </a:lnSpc>
              <a:spcBef>
                <a:spcPts val="600"/>
              </a:spcBef>
              <a:spcAft>
                <a:spcPts val="600"/>
              </a:spcAft>
              <a:buClr>
                <a:schemeClr val="tx1">
                  <a:lumMod val="65000"/>
                  <a:lumOff val="35000"/>
                </a:schemeClr>
              </a:buClr>
              <a:buSzPct val="100000"/>
              <a:buFont typeface="Wingdings" panose="05000000000000000000" pitchFamily="2" charset="2"/>
              <a:buChar char="Ø"/>
            </a:pPr>
            <a:r>
              <a:rPr lang="fr-CA" dirty="0">
                <a:solidFill>
                  <a:srgbClr val="666666"/>
                </a:solidFill>
                <a:sym typeface="PT Sans Narrow"/>
              </a:rPr>
              <a:t>Devenir plus irritable</a:t>
            </a:r>
          </a:p>
        </p:txBody>
      </p:sp>
      <p:sp>
        <p:nvSpPr>
          <p:cNvPr id="9" name="ZoneTexte 8">
            <a:extLst>
              <a:ext uri="{FF2B5EF4-FFF2-40B4-BE49-F238E27FC236}">
                <a16:creationId xmlns:a16="http://schemas.microsoft.com/office/drawing/2014/main" id="{F5FD48DA-7C2C-4043-8B7D-34D39C9BB435}"/>
              </a:ext>
            </a:extLst>
          </p:cNvPr>
          <p:cNvSpPr txBox="1"/>
          <p:nvPr/>
        </p:nvSpPr>
        <p:spPr>
          <a:xfrm>
            <a:off x="1835696" y="5445224"/>
            <a:ext cx="6624735" cy="923330"/>
          </a:xfrm>
          <a:prstGeom prst="rect">
            <a:avLst/>
          </a:prstGeom>
          <a:noFill/>
        </p:spPr>
        <p:txBody>
          <a:bodyPr wrap="square">
            <a:spAutoFit/>
          </a:bodyPr>
          <a:lstStyle/>
          <a:p>
            <a:r>
              <a:rPr lang="fr-CA" b="1" dirty="0">
                <a:solidFill>
                  <a:schemeClr val="bg1"/>
                </a:solidFill>
              </a:rPr>
              <a:t>Il est important de prendre son temps pour manger, car les signaux de satiété se font ressentir par le cerveau dans les 20 minutes suivant l’ingestion d’un aliment.</a:t>
            </a:r>
          </a:p>
        </p:txBody>
      </p:sp>
      <p:pic>
        <p:nvPicPr>
          <p:cNvPr id="11" name="Image 10">
            <a:extLst>
              <a:ext uri="{FF2B5EF4-FFF2-40B4-BE49-F238E27FC236}">
                <a16:creationId xmlns:a16="http://schemas.microsoft.com/office/drawing/2014/main" id="{B43B26F9-4A6F-413B-9DD7-84597F61A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5445224"/>
            <a:ext cx="1011059" cy="923330"/>
          </a:xfrm>
          <a:prstGeom prst="rect">
            <a:avLst/>
          </a:prstGeom>
        </p:spPr>
      </p:pic>
    </p:spTree>
    <p:extLst>
      <p:ext uri="{BB962C8B-B14F-4D97-AF65-F5344CB8AC3E}">
        <p14:creationId xmlns:p14="http://schemas.microsoft.com/office/powerpoint/2010/main" val="25613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104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321956" cy="1414203"/>
          </a:xfrm>
        </p:spPr>
        <p:txBody>
          <a:bodyPr>
            <a:normAutofit/>
          </a:bodyPr>
          <a:lstStyle/>
          <a:p>
            <a:r>
              <a:rPr lang="fr-CA" sz="3600" spc="-100" dirty="0">
                <a:solidFill>
                  <a:schemeClr val="bg1"/>
                </a:solidFill>
              </a:rPr>
              <a:t>Mais quand sait-on que nous avons assez mangé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132856"/>
            <a:ext cx="7637473" cy="3348145"/>
          </a:xfrm>
        </p:spPr>
        <p:txBody>
          <a:bodyPr numCol="1">
            <a:normAutofit/>
          </a:bodyPr>
          <a:lstStyle/>
          <a:p>
            <a:pPr marL="76200" lvl="0" indent="0">
              <a:lnSpc>
                <a:spcPct val="100000"/>
              </a:lnSpc>
              <a:spcBef>
                <a:spcPts val="600"/>
              </a:spcBef>
              <a:spcAft>
                <a:spcPts val="600"/>
              </a:spcAft>
              <a:buClr>
                <a:schemeClr val="tx1">
                  <a:lumMod val="65000"/>
                  <a:lumOff val="35000"/>
                </a:schemeClr>
              </a:buClr>
              <a:buNone/>
            </a:pPr>
            <a:r>
              <a:rPr lang="fr-CA" b="1" dirty="0">
                <a:solidFill>
                  <a:srgbClr val="881811"/>
                </a:solidFill>
                <a:sym typeface="PT Sans Narrow"/>
              </a:rPr>
              <a:t>Signes de satiété </a:t>
            </a:r>
            <a:r>
              <a:rPr lang="fr-CA" sz="1400" b="1" dirty="0">
                <a:solidFill>
                  <a:srgbClr val="881811"/>
                </a:solidFill>
                <a:sym typeface="PT Sans Narrow"/>
              </a:rPr>
              <a:t>(Ok, je suis plein !)</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Avoir un regain d’énergie</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Une meilleure concentration</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Un sentiment de bien être</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Sensation de plénitude (être plein)</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Les aliments peuvent nous rouler dans la bouche, moins appétissant.</a:t>
            </a:r>
          </a:p>
        </p:txBody>
      </p:sp>
    </p:spTree>
    <p:extLst>
      <p:ext uri="{BB962C8B-B14F-4D97-AF65-F5344CB8AC3E}">
        <p14:creationId xmlns:p14="http://schemas.microsoft.com/office/powerpoint/2010/main" val="1700455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338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Attention aux </a:t>
            </a:r>
            <a:br>
              <a:rPr lang="fr-CA" sz="3600" spc="-100" dirty="0">
                <a:solidFill>
                  <a:schemeClr val="bg1"/>
                </a:solidFill>
              </a:rPr>
            </a:br>
            <a:r>
              <a:rPr lang="fr-CA" sz="3600" spc="-100" dirty="0">
                <a:solidFill>
                  <a:schemeClr val="bg1"/>
                </a:solidFill>
              </a:rPr>
              <a:t>faux signes de faim</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7637473" cy="2412041"/>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C’est l’heure de manger !!!</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J’ai le goût de grignoter</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Humm, ça sent bon !!!</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Voir une publicité à la télévision et aller manger</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Manger des gourmandises</a:t>
            </a:r>
          </a:p>
        </p:txBody>
      </p:sp>
    </p:spTree>
    <p:extLst>
      <p:ext uri="{BB962C8B-B14F-4D97-AF65-F5344CB8AC3E}">
        <p14:creationId xmlns:p14="http://schemas.microsoft.com/office/powerpoint/2010/main" val="38835619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39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Consignes de l’activité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7637473" cy="3888431"/>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Prenez une feuille et tracez une </a:t>
            </a:r>
            <a:r>
              <a:rPr lang="fr-CA" b="1" dirty="0">
                <a:solidFill>
                  <a:srgbClr val="666666"/>
                </a:solidFill>
                <a:sym typeface="PT Sans Narrow"/>
              </a:rPr>
              <a:t>assiette</a:t>
            </a:r>
            <a:r>
              <a:rPr lang="fr-CA" dirty="0">
                <a:solidFill>
                  <a:srgbClr val="666666"/>
                </a:solidFill>
                <a:sym typeface="PT Sans Narrow"/>
              </a:rPr>
              <a:t>.</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Considérez que c’est une assiette pour le repas du </a:t>
            </a:r>
            <a:r>
              <a:rPr lang="fr-CA" b="1" dirty="0">
                <a:solidFill>
                  <a:srgbClr val="666666"/>
                </a:solidFill>
                <a:sym typeface="PT Sans Narrow"/>
              </a:rPr>
              <a:t>SOUPER</a:t>
            </a:r>
            <a:r>
              <a:rPr lang="fr-CA" dirty="0">
                <a:solidFill>
                  <a:srgbClr val="666666"/>
                </a:solidFill>
                <a:sym typeface="PT Sans Narrow"/>
              </a:rPr>
              <a:t>.</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Délimitez l’assiette selon les groupes alimentaires que celle-ci devrait contenir. </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Prenez les différents groupes alimentaires qui sont à votre disposition et apposez-les dans les sections que vous venez de tracer.</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Lorsque vous croyez avoir la bonne réponse, </a:t>
            </a:r>
            <a:r>
              <a:rPr lang="fr-CA" b="1" dirty="0">
                <a:solidFill>
                  <a:srgbClr val="666666"/>
                </a:solidFill>
                <a:sym typeface="PT Sans Narrow"/>
              </a:rPr>
              <a:t>levez la main </a:t>
            </a:r>
            <a:r>
              <a:rPr lang="fr-CA" dirty="0">
                <a:solidFill>
                  <a:srgbClr val="666666"/>
                </a:solidFill>
                <a:sym typeface="PT Sans Narrow"/>
              </a:rPr>
              <a:t>et nous allons aller vous voir pour valider votre réponse.</a:t>
            </a:r>
          </a:p>
        </p:txBody>
      </p:sp>
    </p:spTree>
    <p:extLst>
      <p:ext uri="{BB962C8B-B14F-4D97-AF65-F5344CB8AC3E}">
        <p14:creationId xmlns:p14="http://schemas.microsoft.com/office/powerpoint/2010/main" val="2330104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5157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Retour sur l’activité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1772816"/>
            <a:ext cx="7637473" cy="3888431"/>
          </a:xfrm>
        </p:spPr>
        <p:txBody>
          <a:bodyPr numCol="1">
            <a:normAutofit/>
          </a:bodyPr>
          <a:lstStyle/>
          <a:p>
            <a:pPr marL="76200" lvl="0" indent="0" algn="ctr">
              <a:lnSpc>
                <a:spcPct val="100000"/>
              </a:lnSpc>
              <a:spcBef>
                <a:spcPts val="600"/>
              </a:spcBef>
              <a:spcAft>
                <a:spcPts val="600"/>
              </a:spcAft>
              <a:buClr>
                <a:schemeClr val="tx1">
                  <a:lumMod val="65000"/>
                  <a:lumOff val="35000"/>
                </a:schemeClr>
              </a:buClr>
              <a:buNone/>
            </a:pPr>
            <a:r>
              <a:rPr lang="fr-CA" b="1" dirty="0">
                <a:solidFill>
                  <a:srgbClr val="881811"/>
                </a:solidFill>
                <a:sym typeface="PT Sans Narrow"/>
              </a:rPr>
              <a:t>L’assiette santé </a:t>
            </a:r>
          </a:p>
        </p:txBody>
      </p:sp>
      <p:pic>
        <p:nvPicPr>
          <p:cNvPr id="5" name="Picture 2" descr="http://sites.rapidus.net/delormec/allergies/Assiette_sante.jpg">
            <a:extLst>
              <a:ext uri="{FF2B5EF4-FFF2-40B4-BE49-F238E27FC236}">
                <a16:creationId xmlns:a16="http://schemas.microsoft.com/office/drawing/2014/main" id="{DFB2060B-F065-4CB9-837C-80EFE0207D5D}"/>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71313" y="2200331"/>
            <a:ext cx="5001374" cy="45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24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352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Contenu d’une assiette</a:t>
            </a:r>
          </a:p>
        </p:txBody>
      </p:sp>
      <p:pic>
        <p:nvPicPr>
          <p:cNvPr id="8" name="Picture 4">
            <a:extLst>
              <a:ext uri="{FF2B5EF4-FFF2-40B4-BE49-F238E27FC236}">
                <a16:creationId xmlns:a16="http://schemas.microsoft.com/office/drawing/2014/main" id="{9A51A84C-55BE-422F-B982-590536282815}"/>
              </a:ext>
            </a:extLst>
          </p:cNvPr>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1988840"/>
            <a:ext cx="914400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793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23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Qu’est-ce qu’un </a:t>
            </a:r>
            <a:br>
              <a:rPr lang="fr-CA" sz="3600" spc="-100" dirty="0">
                <a:solidFill>
                  <a:schemeClr val="bg1"/>
                </a:solidFill>
              </a:rPr>
            </a:br>
            <a:r>
              <a:rPr lang="fr-CA" sz="3600" spc="-100" dirty="0">
                <a:solidFill>
                  <a:schemeClr val="bg1"/>
                </a:solidFill>
              </a:rPr>
              <a:t>repas équilibré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7578091" cy="1835977"/>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Un repas qui respecte les proportions de l’assiette équilibrée.</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Un repas qui comble notre faim, </a:t>
            </a:r>
            <a:br>
              <a:rPr lang="fr-CA" dirty="0">
                <a:solidFill>
                  <a:srgbClr val="666666"/>
                </a:solidFill>
                <a:sym typeface="PT Sans Narrow"/>
              </a:rPr>
            </a:br>
            <a:r>
              <a:rPr lang="fr-CA" dirty="0">
                <a:solidFill>
                  <a:srgbClr val="666666"/>
                </a:solidFill>
                <a:sym typeface="PT Sans Narrow"/>
              </a:rPr>
              <a:t>sans nous faire sentir trop lourd après l’avoir mangé.</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Un repas préparés à partir de produit frais.</a:t>
            </a:r>
          </a:p>
        </p:txBody>
      </p:sp>
      <p:pic>
        <p:nvPicPr>
          <p:cNvPr id="5" name="Image 4" descr="Une image contenant table, alimentation, assiette, en bois&#10;&#10;Description générée automatiquement">
            <a:extLst>
              <a:ext uri="{FF2B5EF4-FFF2-40B4-BE49-F238E27FC236}">
                <a16:creationId xmlns:a16="http://schemas.microsoft.com/office/drawing/2014/main" id="{67F726AC-994F-46AC-BD13-0A41797A9D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20" b="45274"/>
          <a:stretch/>
        </p:blipFill>
        <p:spPr>
          <a:xfrm>
            <a:off x="0" y="4005064"/>
            <a:ext cx="9144000" cy="2852936"/>
          </a:xfrm>
          <a:prstGeom prst="rect">
            <a:avLst/>
          </a:prstGeom>
        </p:spPr>
      </p:pic>
    </p:spTree>
    <p:extLst>
      <p:ext uri="{BB962C8B-B14F-4D97-AF65-F5344CB8AC3E}">
        <p14:creationId xmlns:p14="http://schemas.microsoft.com/office/powerpoint/2010/main" val="3251587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www.larousse.fr/encyclopedie/data/images/1002159-Peinture_rupestre_de_la_grotte_de_Lascaux.jpg">
            <a:extLst>
              <a:ext uri="{FF2B5EF4-FFF2-40B4-BE49-F238E27FC236}">
                <a16:creationId xmlns:a16="http://schemas.microsoft.com/office/drawing/2014/main" id="{E6BD5E2F-1B04-4881-B14E-F2BD7A66F321}"/>
              </a:ext>
            </a:extLst>
          </p:cNvPr>
          <p:cNvPicPr>
            <a:picLocks noChangeAspect="1" noChangeArrowheads="1"/>
          </p:cNvPicPr>
          <p:nvPr>
            <p:custDataLst>
              <p:tags r:id="rId1"/>
            </p:custDataLst>
          </p:nvPr>
        </p:nvPicPr>
        <p:blipFill rotWithShape="1">
          <a:blip r:embed="rId6">
            <a:alphaModFix amt="85000"/>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r="1839"/>
          <a:stretch/>
        </p:blipFill>
        <p:spPr bwMode="auto">
          <a:xfrm>
            <a:off x="2051720" y="1123754"/>
            <a:ext cx="7092280" cy="57228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0E5EF2-254E-42BC-9478-A83299BE73CC}"/>
              </a:ext>
            </a:extLst>
          </p:cNvPr>
          <p:cNvSpPr/>
          <p:nvPr/>
        </p:nvSpPr>
        <p:spPr>
          <a:xfrm>
            <a:off x="0" y="1124744"/>
            <a:ext cx="4716016" cy="573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2"/>
            </p:custDataLst>
          </p:nvPr>
        </p:nvSpPr>
        <p:spPr>
          <a:xfrm>
            <a:off x="822960" y="-596622"/>
            <a:ext cx="7493456" cy="1499758"/>
          </a:xfrm>
          <a:effectLst>
            <a:outerShdw blurRad="215900" dist="76200" dir="2700000" algn="tl" rotWithShape="0">
              <a:prstClr val="black">
                <a:alpha val="40000"/>
              </a:prstClr>
            </a:outerShdw>
          </a:effectLst>
        </p:spPr>
        <p:txBody>
          <a:bodyPr/>
          <a:lstStyle/>
          <a:p>
            <a:r>
              <a:rPr lang="fr-CA" sz="3200" dirty="0">
                <a:solidFill>
                  <a:schemeClr val="bg1"/>
                </a:solidFill>
                <a:ea typeface="PT Sans Narrow"/>
                <a:cs typeface="PT Sans Narrow"/>
                <a:sym typeface="PT Sans Narrow"/>
              </a:rPr>
              <a:t>Un peu d’histoire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755576" y="1340768"/>
            <a:ext cx="3698168" cy="5139869"/>
          </a:xfrm>
          <a:prstGeom prst="rect">
            <a:avLst/>
          </a:prstGeom>
          <a:noFill/>
        </p:spPr>
        <p:txBody>
          <a:bodyPr wrap="square" rtlCol="0">
            <a:spAutoFit/>
          </a:bodyPr>
          <a:lstStyle/>
          <a:p>
            <a:pPr marL="88900" lvl="0" rtl="0">
              <a:lnSpc>
                <a:spcPct val="100000"/>
              </a:lnSpc>
              <a:spcBef>
                <a:spcPts val="600"/>
              </a:spcBef>
              <a:spcAft>
                <a:spcPts val="600"/>
              </a:spcAft>
              <a:buClr>
                <a:srgbClr val="666666"/>
              </a:buClr>
              <a:buSzPct val="100000"/>
            </a:pPr>
            <a:r>
              <a:rPr lang="fr-CA" b="1" dirty="0">
                <a:solidFill>
                  <a:srgbClr val="666666"/>
                </a:solidFill>
                <a:ea typeface="PT Sans Narrow"/>
                <a:cs typeface="PT Sans Narrow"/>
                <a:sym typeface="PT Sans Narrow"/>
              </a:rPr>
              <a:t>Nomade : </a:t>
            </a:r>
            <a:r>
              <a:rPr lang="fr-CA" dirty="0">
                <a:solidFill>
                  <a:srgbClr val="666666"/>
                </a:solidFill>
                <a:ea typeface="PT Sans Narrow"/>
                <a:cs typeface="PT Sans Narrow"/>
                <a:sym typeface="PT Sans Narrow"/>
              </a:rPr>
              <a:t>une personne ou un groupe qui se déplace constamment, migrateur. </a:t>
            </a:r>
          </a:p>
          <a:p>
            <a:pPr marL="88900" lvl="0" rtl="0">
              <a:lnSpc>
                <a:spcPct val="100000"/>
              </a:lnSpc>
              <a:spcBef>
                <a:spcPts val="600"/>
              </a:spcBef>
              <a:spcAft>
                <a:spcPts val="600"/>
              </a:spcAft>
              <a:buClr>
                <a:srgbClr val="666666"/>
              </a:buClr>
              <a:buSzPct val="100000"/>
            </a:pPr>
            <a:r>
              <a:rPr lang="fr-CA" b="1" dirty="0">
                <a:solidFill>
                  <a:srgbClr val="666666"/>
                </a:solidFill>
                <a:ea typeface="PT Sans Narrow"/>
                <a:cs typeface="PT Sans Narrow"/>
                <a:sym typeface="PT Sans Narrow"/>
              </a:rPr>
              <a:t>Sédentaire : </a:t>
            </a:r>
            <a:r>
              <a:rPr lang="fr-CA" dirty="0">
                <a:solidFill>
                  <a:srgbClr val="666666"/>
                </a:solidFill>
                <a:ea typeface="PT Sans Narrow"/>
                <a:cs typeface="PT Sans Narrow"/>
                <a:sym typeface="PT Sans Narrow"/>
              </a:rPr>
              <a:t>une personne qui ne demande pas de se déplacer.</a:t>
            </a:r>
          </a:p>
          <a:p>
            <a:pPr marL="88900" lvl="0" rtl="0">
              <a:lnSpc>
                <a:spcPct val="100000"/>
              </a:lnSpc>
              <a:spcBef>
                <a:spcPts val="600"/>
              </a:spcBef>
              <a:spcAft>
                <a:spcPts val="600"/>
              </a:spcAft>
              <a:buClr>
                <a:srgbClr val="666666"/>
              </a:buClr>
              <a:buSzPct val="100000"/>
            </a:pPr>
            <a:r>
              <a:rPr lang="fr-CA" b="1" dirty="0">
                <a:solidFill>
                  <a:srgbClr val="666666"/>
                </a:solidFill>
                <a:ea typeface="PT Sans Narrow"/>
                <a:cs typeface="PT Sans Narrow"/>
                <a:sym typeface="PT Sans Narrow"/>
              </a:rPr>
              <a:t>Protéines : </a:t>
            </a:r>
            <a:r>
              <a:rPr lang="fr-CA" dirty="0">
                <a:solidFill>
                  <a:srgbClr val="666666"/>
                </a:solidFill>
                <a:ea typeface="PT Sans Narrow"/>
                <a:cs typeface="PT Sans Narrow"/>
                <a:sym typeface="PT Sans Narrow"/>
              </a:rPr>
              <a:t>molécule lente à digérer trouver surtout dans les animaux et les légumineuses. </a:t>
            </a:r>
          </a:p>
          <a:p>
            <a:pPr marL="88900" lvl="0" rtl="0">
              <a:lnSpc>
                <a:spcPct val="100000"/>
              </a:lnSpc>
              <a:spcBef>
                <a:spcPts val="600"/>
              </a:spcBef>
              <a:spcAft>
                <a:spcPts val="600"/>
              </a:spcAft>
              <a:buClr>
                <a:srgbClr val="666666"/>
              </a:buClr>
              <a:buSzPct val="100000"/>
            </a:pPr>
            <a:r>
              <a:rPr lang="fr-CA" b="1" dirty="0">
                <a:solidFill>
                  <a:srgbClr val="666666"/>
                </a:solidFill>
                <a:ea typeface="PT Sans Narrow"/>
                <a:cs typeface="PT Sans Narrow"/>
                <a:sym typeface="PT Sans Narrow"/>
              </a:rPr>
              <a:t>Lipides : </a:t>
            </a:r>
            <a:r>
              <a:rPr lang="fr-CA" dirty="0">
                <a:solidFill>
                  <a:srgbClr val="666666"/>
                </a:solidFill>
                <a:ea typeface="PT Sans Narrow"/>
                <a:cs typeface="PT Sans Narrow"/>
                <a:sym typeface="PT Sans Narrow"/>
              </a:rPr>
              <a:t>Corps gras d’origine animale ou végétale, constituant la plus grande réserve d’énergie de l’organisme.</a:t>
            </a:r>
          </a:p>
          <a:p>
            <a:pPr marL="88900" lvl="0" rtl="0">
              <a:lnSpc>
                <a:spcPct val="100000"/>
              </a:lnSpc>
              <a:spcBef>
                <a:spcPts val="600"/>
              </a:spcBef>
              <a:spcAft>
                <a:spcPts val="600"/>
              </a:spcAft>
              <a:buClr>
                <a:srgbClr val="666666"/>
              </a:buClr>
              <a:buSzPct val="100000"/>
            </a:pPr>
            <a:r>
              <a:rPr lang="fr-CA" b="1" dirty="0">
                <a:solidFill>
                  <a:srgbClr val="666666"/>
                </a:solidFill>
                <a:ea typeface="PT Sans Narrow"/>
                <a:cs typeface="PT Sans Narrow"/>
                <a:sym typeface="PT Sans Narrow"/>
              </a:rPr>
              <a:t>Sucre : </a:t>
            </a:r>
            <a:r>
              <a:rPr lang="fr-CA" dirty="0">
                <a:solidFill>
                  <a:srgbClr val="666666"/>
                </a:solidFill>
                <a:ea typeface="PT Sans Narrow"/>
                <a:cs typeface="PT Sans Narrow"/>
                <a:sym typeface="PT Sans Narrow"/>
              </a:rPr>
              <a:t>Substance alimentaire de saveur douce, extraite de la canne à sucre ou de la betterave sucrière.</a:t>
            </a:r>
          </a:p>
        </p:txBody>
      </p:sp>
      <p:pic>
        <p:nvPicPr>
          <p:cNvPr id="6" name="Picture 2" descr="http://www.larousse.fr/encyclopedie/data/images/1002159-Peinture_rupestre_de_la_grotte_de_Lascaux.jpg">
            <a:extLst>
              <a:ext uri="{FF2B5EF4-FFF2-40B4-BE49-F238E27FC236}">
                <a16:creationId xmlns:a16="http://schemas.microsoft.com/office/drawing/2014/main" id="{6CF5C05F-23DF-4030-BD9F-8B44029FED05}"/>
              </a:ext>
            </a:extLst>
          </p:cNvPr>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r="1839"/>
          <a:stretch/>
        </p:blipFill>
        <p:spPr bwMode="auto">
          <a:xfrm>
            <a:off x="4716016" y="2124194"/>
            <a:ext cx="4427984"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11" name="Image 10">
            <a:extLst>
              <a:ext uri="{FF2B5EF4-FFF2-40B4-BE49-F238E27FC236}">
                <a16:creationId xmlns:a16="http://schemas.microsoft.com/office/drawing/2014/main" id="{409B5EBF-8B15-4035-B548-7EC902DA2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1412776"/>
            <a:ext cx="4049591" cy="5328591"/>
          </a:xfrm>
          <a:prstGeom prst="rect">
            <a:avLst/>
          </a:prstGeom>
        </p:spPr>
      </p:pic>
    </p:spTree>
    <p:extLst>
      <p:ext uri="{BB962C8B-B14F-4D97-AF65-F5344CB8AC3E}">
        <p14:creationId xmlns:p14="http://schemas.microsoft.com/office/powerpoint/2010/main" val="2103386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sp>
        <p:nvSpPr>
          <p:cNvPr id="4" name="Rectangle 3">
            <a:extLst>
              <a:ext uri="{FF2B5EF4-FFF2-40B4-BE49-F238E27FC236}">
                <a16:creationId xmlns:a16="http://schemas.microsoft.com/office/drawing/2014/main" id="{B396452E-CEDF-4879-9448-09B9E1F30665}"/>
              </a:ext>
            </a:extLst>
          </p:cNvPr>
          <p:cNvSpPr/>
          <p:nvPr/>
        </p:nvSpPr>
        <p:spPr>
          <a:xfrm>
            <a:off x="0" y="2132856"/>
            <a:ext cx="9144000"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space réservé du contenu 5">
            <a:extLst>
              <a:ext uri="{FF2B5EF4-FFF2-40B4-BE49-F238E27FC236}">
                <a16:creationId xmlns:a16="http://schemas.microsoft.com/office/drawing/2014/main" id="{63FD7E05-2993-4BF5-9D8E-B71105DAA819}"/>
              </a:ext>
            </a:extLst>
          </p:cNvPr>
          <p:cNvSpPr>
            <a:spLocks noGrp="1"/>
          </p:cNvSpPr>
          <p:nvPr>
            <p:ph idx="1"/>
          </p:nvPr>
        </p:nvSpPr>
        <p:spPr>
          <a:xfrm>
            <a:off x="822959" y="2457118"/>
            <a:ext cx="7637473" cy="1979993"/>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4 groupes alimentaires.</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Les portions sont établies selon le sexe et groupe d’âge.</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Outil de référence pour manger sainement.</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Arc-en-ciel se lit de gauche à droite.</a:t>
            </a:r>
          </a:p>
        </p:txBody>
      </p:sp>
    </p:spTree>
    <p:extLst>
      <p:ext uri="{BB962C8B-B14F-4D97-AF65-F5344CB8AC3E}">
        <p14:creationId xmlns:p14="http://schemas.microsoft.com/office/powerpoint/2010/main" val="3579418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7" name="Espace réservé du contenu 7">
            <a:extLst>
              <a:ext uri="{FF2B5EF4-FFF2-40B4-BE49-F238E27FC236}">
                <a16:creationId xmlns:a16="http://schemas.microsoft.com/office/drawing/2014/main" id="{EF9A2064-FCEB-432A-873E-BE723FF300B5}"/>
              </a:ext>
            </a:extLst>
          </p:cNvPr>
          <p:cNvPicPr>
            <a:picLocks noGrp="1" noChangeAspect="1"/>
          </p:cNvPicPr>
          <p:nvPr>
            <p:ph idx="1"/>
            <p:custDataLst>
              <p:tags r:id="rId2"/>
            </p:custDataLst>
          </p:nvPr>
        </p:nvPicPr>
        <p:blipFill>
          <a:blip r:embed="rId5"/>
          <a:stretch>
            <a:fillRect/>
          </a:stretch>
        </p:blipFill>
        <p:spPr>
          <a:xfrm>
            <a:off x="322263" y="1772816"/>
            <a:ext cx="8642225" cy="4680520"/>
          </a:xfrm>
          <a:prstGeom prst="rect">
            <a:avLst/>
          </a:prstGeom>
        </p:spPr>
      </p:pic>
    </p:spTree>
    <p:extLst>
      <p:ext uri="{BB962C8B-B14F-4D97-AF65-F5344CB8AC3E}">
        <p14:creationId xmlns:p14="http://schemas.microsoft.com/office/powerpoint/2010/main" val="2632821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5" name="Espace réservé du contenu 4">
            <a:extLst>
              <a:ext uri="{FF2B5EF4-FFF2-40B4-BE49-F238E27FC236}">
                <a16:creationId xmlns:a16="http://schemas.microsoft.com/office/drawing/2014/main" id="{39D768A1-F2DD-45CC-9435-C729E228B483}"/>
              </a:ext>
            </a:extLst>
          </p:cNvPr>
          <p:cNvPicPr>
            <a:picLocks noChangeAspect="1"/>
          </p:cNvPicPr>
          <p:nvPr>
            <p:custDataLst>
              <p:tags r:id="rId2"/>
            </p:custDataLst>
          </p:nvPr>
        </p:nvPicPr>
        <p:blipFill>
          <a:blip r:embed="rId5"/>
          <a:stretch>
            <a:fillRect/>
          </a:stretch>
        </p:blipFill>
        <p:spPr>
          <a:xfrm>
            <a:off x="308531" y="1759124"/>
            <a:ext cx="8835469" cy="4896544"/>
          </a:xfrm>
          <a:prstGeom prst="rect">
            <a:avLst/>
          </a:prstGeom>
        </p:spPr>
      </p:pic>
    </p:spTree>
    <p:extLst>
      <p:ext uri="{BB962C8B-B14F-4D97-AF65-F5344CB8AC3E}">
        <p14:creationId xmlns:p14="http://schemas.microsoft.com/office/powerpoint/2010/main" val="683544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6" name="Espace réservé du contenu 6">
            <a:extLst>
              <a:ext uri="{FF2B5EF4-FFF2-40B4-BE49-F238E27FC236}">
                <a16:creationId xmlns:a16="http://schemas.microsoft.com/office/drawing/2014/main" id="{2755A764-8D33-4A1B-846F-3E687D5AB126}"/>
              </a:ext>
            </a:extLst>
          </p:cNvPr>
          <p:cNvPicPr>
            <a:picLocks noGrp="1" noChangeAspect="1"/>
          </p:cNvPicPr>
          <p:nvPr>
            <p:ph idx="1"/>
            <p:custDataLst>
              <p:tags r:id="rId2"/>
            </p:custDataLst>
          </p:nvPr>
        </p:nvPicPr>
        <p:blipFill rotWithShape="1">
          <a:blip r:embed="rId5"/>
          <a:srcRect l="986"/>
          <a:stretch/>
        </p:blipFill>
        <p:spPr>
          <a:xfrm>
            <a:off x="955801" y="1592796"/>
            <a:ext cx="7232399" cy="5229200"/>
          </a:xfrm>
          <a:prstGeom prst="rect">
            <a:avLst/>
          </a:prstGeom>
        </p:spPr>
      </p:pic>
    </p:spTree>
    <p:extLst>
      <p:ext uri="{BB962C8B-B14F-4D97-AF65-F5344CB8AC3E}">
        <p14:creationId xmlns:p14="http://schemas.microsoft.com/office/powerpoint/2010/main" val="2769149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7" name="Espace réservé du contenu 3">
            <a:extLst>
              <a:ext uri="{FF2B5EF4-FFF2-40B4-BE49-F238E27FC236}">
                <a16:creationId xmlns:a16="http://schemas.microsoft.com/office/drawing/2014/main" id="{8C37A556-1AC6-43C0-9632-F3A35AC2E2A0}"/>
              </a:ext>
            </a:extLst>
          </p:cNvPr>
          <p:cNvPicPr>
            <a:picLocks noGrp="1" noChangeAspect="1"/>
          </p:cNvPicPr>
          <p:nvPr>
            <p:ph idx="1"/>
            <p:custDataLst>
              <p:tags r:id="rId2"/>
            </p:custDataLst>
          </p:nvPr>
        </p:nvPicPr>
        <p:blipFill rotWithShape="1">
          <a:blip r:embed="rId5"/>
          <a:srcRect t="841"/>
          <a:stretch/>
        </p:blipFill>
        <p:spPr>
          <a:xfrm>
            <a:off x="1034734" y="1556792"/>
            <a:ext cx="7074532" cy="5256584"/>
          </a:xfrm>
          <a:prstGeom prst="rect">
            <a:avLst/>
          </a:prstGeom>
        </p:spPr>
      </p:pic>
    </p:spTree>
    <p:extLst>
      <p:ext uri="{BB962C8B-B14F-4D97-AF65-F5344CB8AC3E}">
        <p14:creationId xmlns:p14="http://schemas.microsoft.com/office/powerpoint/2010/main" val="4127191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9" name="Espace réservé du contenu 3">
            <a:extLst>
              <a:ext uri="{FF2B5EF4-FFF2-40B4-BE49-F238E27FC236}">
                <a16:creationId xmlns:a16="http://schemas.microsoft.com/office/drawing/2014/main" id="{1A0825A2-0AA8-491D-8727-0FAEC131EA8B}"/>
              </a:ext>
            </a:extLst>
          </p:cNvPr>
          <p:cNvPicPr>
            <a:picLocks noGrp="1" noChangeAspect="1"/>
          </p:cNvPicPr>
          <p:nvPr>
            <p:ph idx="1"/>
            <p:custDataLst>
              <p:tags r:id="rId2"/>
            </p:custDataLst>
          </p:nvPr>
        </p:nvPicPr>
        <p:blipFill>
          <a:blip r:embed="rId5"/>
          <a:stretch>
            <a:fillRect/>
          </a:stretch>
        </p:blipFill>
        <p:spPr>
          <a:xfrm>
            <a:off x="1063153" y="1556792"/>
            <a:ext cx="7017695" cy="5301207"/>
          </a:xfrm>
          <a:prstGeom prst="rect">
            <a:avLst/>
          </a:prstGeom>
        </p:spPr>
      </p:pic>
    </p:spTree>
    <p:extLst>
      <p:ext uri="{BB962C8B-B14F-4D97-AF65-F5344CB8AC3E}">
        <p14:creationId xmlns:p14="http://schemas.microsoft.com/office/powerpoint/2010/main" val="4886242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7" name="Espace réservé du contenu 3">
            <a:extLst>
              <a:ext uri="{FF2B5EF4-FFF2-40B4-BE49-F238E27FC236}">
                <a16:creationId xmlns:a16="http://schemas.microsoft.com/office/drawing/2014/main" id="{B287D998-8D8D-46F9-9632-AAE31293B6ED}"/>
              </a:ext>
            </a:extLst>
          </p:cNvPr>
          <p:cNvPicPr>
            <a:picLocks noGrp="1" noChangeAspect="1"/>
          </p:cNvPicPr>
          <p:nvPr>
            <p:ph idx="1"/>
            <p:custDataLst>
              <p:tags r:id="rId2"/>
            </p:custDataLst>
          </p:nvPr>
        </p:nvPicPr>
        <p:blipFill rotWithShape="1">
          <a:blip r:embed="rId5"/>
          <a:srcRect t="1338"/>
          <a:stretch/>
        </p:blipFill>
        <p:spPr>
          <a:xfrm>
            <a:off x="1015307" y="1556791"/>
            <a:ext cx="7113387" cy="5301208"/>
          </a:xfrm>
          <a:prstGeom prst="rect">
            <a:avLst/>
          </a:prstGeom>
        </p:spPr>
      </p:pic>
    </p:spTree>
    <p:extLst>
      <p:ext uri="{BB962C8B-B14F-4D97-AF65-F5344CB8AC3E}">
        <p14:creationId xmlns:p14="http://schemas.microsoft.com/office/powerpoint/2010/main" val="17436878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9" name="Espace réservé du contenu 3">
            <a:extLst>
              <a:ext uri="{FF2B5EF4-FFF2-40B4-BE49-F238E27FC236}">
                <a16:creationId xmlns:a16="http://schemas.microsoft.com/office/drawing/2014/main" id="{66BCA5D3-30F9-479E-9C18-57105541FF18}"/>
              </a:ext>
            </a:extLst>
          </p:cNvPr>
          <p:cNvPicPr>
            <a:picLocks noGrp="1" noChangeAspect="1"/>
          </p:cNvPicPr>
          <p:nvPr>
            <p:ph idx="1"/>
            <p:custDataLst>
              <p:tags r:id="rId2"/>
            </p:custDataLst>
          </p:nvPr>
        </p:nvPicPr>
        <p:blipFill rotWithShape="1">
          <a:blip r:embed="rId5"/>
          <a:srcRect t="2645"/>
          <a:stretch/>
        </p:blipFill>
        <p:spPr>
          <a:xfrm>
            <a:off x="858226" y="1556792"/>
            <a:ext cx="7427548" cy="5301208"/>
          </a:xfrm>
          <a:prstGeom prst="rect">
            <a:avLst/>
          </a:prstGeom>
        </p:spPr>
      </p:pic>
    </p:spTree>
    <p:extLst>
      <p:ext uri="{BB962C8B-B14F-4D97-AF65-F5344CB8AC3E}">
        <p14:creationId xmlns:p14="http://schemas.microsoft.com/office/powerpoint/2010/main" val="4877944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7" name="Espace réservé du contenu 3">
            <a:extLst>
              <a:ext uri="{FF2B5EF4-FFF2-40B4-BE49-F238E27FC236}">
                <a16:creationId xmlns:a16="http://schemas.microsoft.com/office/drawing/2014/main" id="{3C03AFD7-944D-4DB3-983D-FC78C0780FB6}"/>
              </a:ext>
            </a:extLst>
          </p:cNvPr>
          <p:cNvPicPr>
            <a:picLocks noGrp="1" noChangeAspect="1"/>
          </p:cNvPicPr>
          <p:nvPr>
            <p:ph idx="1"/>
            <p:custDataLst>
              <p:tags r:id="rId2"/>
            </p:custDataLst>
          </p:nvPr>
        </p:nvPicPr>
        <p:blipFill rotWithShape="1">
          <a:blip r:embed="rId5"/>
          <a:srcRect l="1275" t="1396" r="1275" b="-1396"/>
          <a:stretch/>
        </p:blipFill>
        <p:spPr>
          <a:xfrm>
            <a:off x="0" y="1656184"/>
            <a:ext cx="9144000" cy="5157192"/>
          </a:xfrm>
          <a:prstGeom prst="rect">
            <a:avLst/>
          </a:prstGeom>
        </p:spPr>
      </p:pic>
    </p:spTree>
    <p:extLst>
      <p:ext uri="{BB962C8B-B14F-4D97-AF65-F5344CB8AC3E}">
        <p14:creationId xmlns:p14="http://schemas.microsoft.com/office/powerpoint/2010/main" val="116594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Comment sommes-nous arrivés là ?</a:t>
            </a:r>
          </a:p>
        </p:txBody>
      </p:sp>
      <p:pic>
        <p:nvPicPr>
          <p:cNvPr id="10" name="Image 9" descr="Une image contenant clipart&#10;&#10;Description générée automatiquement">
            <a:extLst>
              <a:ext uri="{FF2B5EF4-FFF2-40B4-BE49-F238E27FC236}">
                <a16:creationId xmlns:a16="http://schemas.microsoft.com/office/drawing/2014/main" id="{225A384A-5ADA-4465-BF3E-FF678E816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44824"/>
            <a:ext cx="9144000" cy="3637026"/>
          </a:xfrm>
          <a:prstGeom prst="rect">
            <a:avLst/>
          </a:prstGeom>
        </p:spPr>
      </p:pic>
    </p:spTree>
    <p:extLst>
      <p:ext uri="{BB962C8B-B14F-4D97-AF65-F5344CB8AC3E}">
        <p14:creationId xmlns:p14="http://schemas.microsoft.com/office/powerpoint/2010/main" val="44579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829EDA-7782-42FC-8EC1-3875E7986C2B}"/>
              </a:ext>
            </a:extLst>
          </p:cNvPr>
          <p:cNvSpPr/>
          <p:nvPr/>
        </p:nvSpPr>
        <p:spPr>
          <a:xfrm>
            <a:off x="0" y="1556792"/>
            <a:ext cx="9144000" cy="530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69268" y="116633"/>
            <a:ext cx="8235180" cy="1296143"/>
          </a:xfrm>
        </p:spPr>
        <p:txBody>
          <a:bodyPr>
            <a:normAutofit/>
          </a:bodyPr>
          <a:lstStyle/>
          <a:p>
            <a:pPr algn="ctr"/>
            <a:r>
              <a:rPr lang="fr-CA" sz="3800" spc="-100" dirty="0">
                <a:solidFill>
                  <a:schemeClr val="bg1"/>
                </a:solidFill>
              </a:rPr>
              <a:t>Présentation du </a:t>
            </a:r>
            <a:br>
              <a:rPr lang="fr-CA" sz="3800" spc="-100" dirty="0">
                <a:solidFill>
                  <a:schemeClr val="bg1"/>
                </a:solidFill>
              </a:rPr>
            </a:br>
            <a:r>
              <a:rPr lang="fr-CA" sz="3800" spc="-100" dirty="0">
                <a:solidFill>
                  <a:schemeClr val="bg1"/>
                </a:solidFill>
              </a:rPr>
              <a:t>Guide alimentaire canadien</a:t>
            </a:r>
          </a:p>
        </p:txBody>
      </p:sp>
      <p:pic>
        <p:nvPicPr>
          <p:cNvPr id="9" name="Espace réservé du contenu 3">
            <a:extLst>
              <a:ext uri="{FF2B5EF4-FFF2-40B4-BE49-F238E27FC236}">
                <a16:creationId xmlns:a16="http://schemas.microsoft.com/office/drawing/2014/main" id="{25E5DE54-2374-4D9C-83DE-757FC7D1BF7F}"/>
              </a:ext>
            </a:extLst>
          </p:cNvPr>
          <p:cNvPicPr>
            <a:picLocks noGrp="1" noChangeAspect="1"/>
          </p:cNvPicPr>
          <p:nvPr>
            <p:ph idx="1"/>
            <p:custDataLst>
              <p:tags r:id="rId2"/>
            </p:custDataLst>
          </p:nvPr>
        </p:nvPicPr>
        <p:blipFill>
          <a:blip r:embed="rId5"/>
          <a:stretch>
            <a:fillRect/>
          </a:stretch>
        </p:blipFill>
        <p:spPr>
          <a:xfrm>
            <a:off x="0" y="1694855"/>
            <a:ext cx="9144000" cy="5025081"/>
          </a:xfrm>
          <a:prstGeom prst="rect">
            <a:avLst/>
          </a:prstGeom>
        </p:spPr>
      </p:pic>
    </p:spTree>
    <p:extLst>
      <p:ext uri="{BB962C8B-B14F-4D97-AF65-F5344CB8AC3E}">
        <p14:creationId xmlns:p14="http://schemas.microsoft.com/office/powerpoint/2010/main" val="3535390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39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err="1">
                <a:solidFill>
                  <a:schemeClr val="bg1"/>
                </a:solidFill>
              </a:rPr>
              <a:t>Calculassiette</a:t>
            </a:r>
            <a:r>
              <a:rPr lang="fr-CA" sz="3600" spc="-100" dirty="0">
                <a:solidFill>
                  <a:schemeClr val="bg1"/>
                </a:solidFill>
              </a:rPr>
              <a:t> </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025071"/>
            <a:ext cx="4469121" cy="3888431"/>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Application sur les cellulaires servant à nous aider à bien manger au quotidien.</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Elle est basée sur le guide alimentaire canadien.</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Nous permet de suivre les aliments consommés dans notre journée.</a:t>
            </a:r>
          </a:p>
        </p:txBody>
      </p:sp>
      <p:pic>
        <p:nvPicPr>
          <p:cNvPr id="5" name="Image 4" descr="Capture d’écran">
            <a:extLst>
              <a:ext uri="{FF2B5EF4-FFF2-40B4-BE49-F238E27FC236}">
                <a16:creationId xmlns:a16="http://schemas.microsoft.com/office/drawing/2014/main" id="{F505617B-CD21-4507-9C23-C553D24209E3}"/>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589" r="2530" b="1465"/>
          <a:stretch/>
        </p:blipFill>
        <p:spPr>
          <a:xfrm>
            <a:off x="5796137" y="404663"/>
            <a:ext cx="2952328" cy="6264697"/>
          </a:xfrm>
          <a:prstGeom prst="roundRect">
            <a:avLst>
              <a:gd name="adj" fmla="val 11111"/>
            </a:avLst>
          </a:prstGeom>
          <a:ln w="190500" cap="rnd">
            <a:noFill/>
            <a:prstDash val="solid"/>
          </a:ln>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5854765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2204865"/>
            <a:ext cx="9144000"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6529868" cy="1414203"/>
          </a:xfrm>
        </p:spPr>
        <p:txBody>
          <a:bodyPr>
            <a:normAutofit/>
          </a:bodyPr>
          <a:lstStyle/>
          <a:p>
            <a:r>
              <a:rPr lang="fr-CA" sz="3600" spc="-100" dirty="0">
                <a:solidFill>
                  <a:schemeClr val="bg1"/>
                </a:solidFill>
              </a:rPr>
              <a:t>Mon guide alimentaire</a:t>
            </a:r>
          </a:p>
        </p:txBody>
      </p:sp>
      <p:sp>
        <p:nvSpPr>
          <p:cNvPr id="6" name="Espace réservé du contenu 5">
            <a:extLst>
              <a:ext uri="{FF2B5EF4-FFF2-40B4-BE49-F238E27FC236}">
                <a16:creationId xmlns:a16="http://schemas.microsoft.com/office/drawing/2014/main" id="{75F6E578-261B-4D78-A1F9-4DB7E90D2D12}"/>
              </a:ext>
            </a:extLst>
          </p:cNvPr>
          <p:cNvSpPr>
            <a:spLocks noGrp="1"/>
          </p:cNvSpPr>
          <p:nvPr>
            <p:ph idx="1"/>
          </p:nvPr>
        </p:nvSpPr>
        <p:spPr>
          <a:xfrm>
            <a:off x="822959" y="2529127"/>
            <a:ext cx="3389001" cy="3348145"/>
          </a:xfrm>
        </p:spPr>
        <p:txBody>
          <a:bodyPr numCol="1">
            <a:normAutofit/>
          </a:bodyPr>
          <a:lstStyle/>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Application disponible sur Android et App store.</a:t>
            </a:r>
          </a:p>
          <a:p>
            <a:pPr marL="419100" lvl="0" indent="-342900">
              <a:lnSpc>
                <a:spcPct val="100000"/>
              </a:lnSpc>
              <a:spcBef>
                <a:spcPts val="600"/>
              </a:spcBef>
              <a:spcAft>
                <a:spcPts val="600"/>
              </a:spcAft>
              <a:buClr>
                <a:schemeClr val="tx1">
                  <a:lumMod val="65000"/>
                  <a:lumOff val="35000"/>
                </a:schemeClr>
              </a:buClr>
              <a:buFont typeface="Wingdings" panose="05000000000000000000" pitchFamily="2" charset="2"/>
              <a:buChar char="Ø"/>
            </a:pPr>
            <a:r>
              <a:rPr lang="fr-CA" dirty="0">
                <a:solidFill>
                  <a:srgbClr val="666666"/>
                </a:solidFill>
                <a:sym typeface="PT Sans Narrow"/>
              </a:rPr>
              <a:t>Suivi de votre alimentation quotidienne.</a:t>
            </a:r>
          </a:p>
        </p:txBody>
      </p:sp>
      <p:pic>
        <p:nvPicPr>
          <p:cNvPr id="8" name="Picture 2" descr="http://www.canadiensensante.gc.ca/alt/images/eating-nutrition/healthy-eating-saine-alimentation/food-guide-aliment/mobile-application-mobile-360x203.jpg">
            <a:extLst>
              <a:ext uri="{FF2B5EF4-FFF2-40B4-BE49-F238E27FC236}">
                <a16:creationId xmlns:a16="http://schemas.microsoft.com/office/drawing/2014/main" id="{911BE486-AF8E-496C-9738-83B07D4EFFFC}"/>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46843" y="2204864"/>
            <a:ext cx="4597157" cy="25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42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579999"/>
            <a:ext cx="7543800" cy="973748"/>
          </a:xfrm>
        </p:spPr>
        <p:txBody>
          <a:bodyPr>
            <a:normAutofit/>
          </a:bodyPr>
          <a:lstStyle/>
          <a:p>
            <a:r>
              <a:rPr lang="fr-CA" sz="6000" dirty="0">
                <a:solidFill>
                  <a:schemeClr val="bg1"/>
                </a:solidFill>
              </a:rPr>
              <a:t>Questions ?</a:t>
            </a:r>
          </a:p>
        </p:txBody>
      </p:sp>
      <p:pic>
        <p:nvPicPr>
          <p:cNvPr id="4" name="Image 3">
            <a:extLst>
              <a:ext uri="{FF2B5EF4-FFF2-40B4-BE49-F238E27FC236}">
                <a16:creationId xmlns:a16="http://schemas.microsoft.com/office/drawing/2014/main" id="{C15EB910-8F58-4927-BFB3-C31C36CE7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53747"/>
            <a:ext cx="9144000" cy="5535193"/>
          </a:xfrm>
          <a:prstGeom prst="rect">
            <a:avLst/>
          </a:prstGeom>
        </p:spPr>
      </p:pic>
    </p:spTree>
    <p:extLst>
      <p:ext uri="{BB962C8B-B14F-4D97-AF65-F5344CB8AC3E}">
        <p14:creationId xmlns:p14="http://schemas.microsoft.com/office/powerpoint/2010/main" val="1401515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L’histoire de l’homme</a:t>
            </a:r>
          </a:p>
        </p:txBody>
      </p:sp>
      <p:pic>
        <p:nvPicPr>
          <p:cNvPr id="5" name="Picture 2" descr="http://ekladata.com/fo-vti5VD90QcLmhuR3PPIcv-S4.jpg">
            <a:extLst>
              <a:ext uri="{FF2B5EF4-FFF2-40B4-BE49-F238E27FC236}">
                <a16:creationId xmlns:a16="http://schemas.microsoft.com/office/drawing/2014/main" id="{80CC1830-982D-4F7C-8E49-19CA166BB43E}"/>
              </a:ext>
            </a:extLst>
          </p:cNvPr>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1700809"/>
            <a:ext cx="9144761"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934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La préhistoire</a:t>
            </a:r>
          </a:p>
        </p:txBody>
      </p:sp>
      <p:pic>
        <p:nvPicPr>
          <p:cNvPr id="6" name="Picture 2" descr="http://wir.skyrock.net/wir/v1/resize/?c=isi&amp;im=%2F7363%2F92177363%2Fpics%2F3239070855_1_3_iUQtt3QE.jpg&amp;w=600">
            <a:extLst>
              <a:ext uri="{FF2B5EF4-FFF2-40B4-BE49-F238E27FC236}">
                <a16:creationId xmlns:a16="http://schemas.microsoft.com/office/drawing/2014/main" id="{05CBE1B1-D8D3-4CAE-83AF-94B011036FD9}"/>
              </a:ext>
            </a:extLst>
          </p:cNvPr>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l="1823" t="4705" r="1755" b="3107"/>
          <a:stretch/>
        </p:blipFill>
        <p:spPr bwMode="auto">
          <a:xfrm>
            <a:off x="0" y="1700809"/>
            <a:ext cx="9144000" cy="4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11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Le changement</a:t>
            </a:r>
          </a:p>
        </p:txBody>
      </p:sp>
      <p:pic>
        <p:nvPicPr>
          <p:cNvPr id="7" name="Picture 2" descr="http://grainedeflibuste.files.wordpress.com/2010/12/gaulois2.jpg">
            <a:extLst>
              <a:ext uri="{FF2B5EF4-FFF2-40B4-BE49-F238E27FC236}">
                <a16:creationId xmlns:a16="http://schemas.microsoft.com/office/drawing/2014/main" id="{63FF63F5-5337-448D-B777-44AAD2BA3233}"/>
              </a:ext>
            </a:extLst>
          </p:cNvPr>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b="16542"/>
          <a:stretch/>
        </p:blipFill>
        <p:spPr bwMode="auto">
          <a:xfrm>
            <a:off x="-2292" y="1700809"/>
            <a:ext cx="9144000" cy="515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15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L’union fait la force</a:t>
            </a:r>
          </a:p>
        </p:txBody>
      </p:sp>
      <p:pic>
        <p:nvPicPr>
          <p:cNvPr id="6" name="Picture 2" descr="http://images.vefblog.net/vefblog.net/s/h/shantala/photos_art/2014/12/Shantala141863502584_art.jpg">
            <a:extLst>
              <a:ext uri="{FF2B5EF4-FFF2-40B4-BE49-F238E27FC236}">
                <a16:creationId xmlns:a16="http://schemas.microsoft.com/office/drawing/2014/main" id="{A4793F6A-2873-436D-BC94-052F81A9A7D8}"/>
              </a:ext>
            </a:extLst>
          </p:cNvPr>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l="1170"/>
          <a:stretch/>
        </p:blipFill>
        <p:spPr bwMode="auto">
          <a:xfrm>
            <a:off x="0" y="1700809"/>
            <a:ext cx="9171753" cy="522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511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http://www.le-neolithique.sitew.fr/fs/Root/crh0n-intro.jpg">
            <a:extLst>
              <a:ext uri="{FF2B5EF4-FFF2-40B4-BE49-F238E27FC236}">
                <a16:creationId xmlns:a16="http://schemas.microsoft.com/office/drawing/2014/main" id="{D602C0B7-C44A-44B4-9B43-4876CC8644D9}"/>
              </a:ext>
            </a:extLst>
          </p:cNvPr>
          <p:cNvPicPr>
            <a:picLocks noChangeAspect="1" noChangeArrowheads="1"/>
          </p:cNvPicPr>
          <p:nvPr>
            <p:custDataLst>
              <p:tags r:id="rId1"/>
            </p:custDataLst>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11340" r="27528"/>
          <a:stretch/>
        </p:blipFill>
        <p:spPr bwMode="auto">
          <a:xfrm>
            <a:off x="4210864" y="1340768"/>
            <a:ext cx="4933136" cy="55335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0E5EF2-254E-42BC-9478-A83299BE73CC}"/>
              </a:ext>
            </a:extLst>
          </p:cNvPr>
          <p:cNvSpPr/>
          <p:nvPr/>
        </p:nvSpPr>
        <p:spPr>
          <a:xfrm>
            <a:off x="0" y="1340768"/>
            <a:ext cx="4211960" cy="551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2"/>
            </p:custDataLst>
          </p:nvPr>
        </p:nvSpPr>
        <p:spPr>
          <a:xfrm>
            <a:off x="822960" y="-338968"/>
            <a:ext cx="7493456" cy="1499758"/>
          </a:xfrm>
          <a:effectLst>
            <a:outerShdw blurRad="215900" dist="76200" dir="2700000" algn="tl" rotWithShape="0">
              <a:prstClr val="black">
                <a:alpha val="40000"/>
              </a:prstClr>
            </a:outerShdw>
          </a:effectLst>
        </p:spPr>
        <p:txBody>
          <a:bodyPr/>
          <a:lstStyle/>
          <a:p>
            <a:r>
              <a:rPr lang="fr-CA" sz="3200" dirty="0">
                <a:solidFill>
                  <a:schemeClr val="bg1"/>
                </a:solidFill>
                <a:ea typeface="PT Sans Narrow"/>
                <a:cs typeface="PT Sans Narrow"/>
                <a:sym typeface="PT Sans Narrow"/>
              </a:rPr>
              <a:t>Croyez-vous que </a:t>
            </a:r>
            <a:br>
              <a:rPr lang="fr-CA" sz="3200" dirty="0">
                <a:solidFill>
                  <a:schemeClr val="bg1"/>
                </a:solidFill>
                <a:ea typeface="PT Sans Narrow"/>
                <a:cs typeface="PT Sans Narrow"/>
                <a:sym typeface="PT Sans Narrow"/>
              </a:rPr>
            </a:br>
            <a:r>
              <a:rPr lang="fr-CA" sz="3200" dirty="0">
                <a:solidFill>
                  <a:schemeClr val="bg1"/>
                </a:solidFill>
                <a:ea typeface="PT Sans Narrow"/>
                <a:cs typeface="PT Sans Narrow"/>
                <a:sym typeface="PT Sans Narrow"/>
              </a:rPr>
              <a:t>ce mode de vie lui a réussi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755576" y="2492896"/>
            <a:ext cx="2952328" cy="2339102"/>
          </a:xfrm>
          <a:prstGeom prst="rect">
            <a:avLst/>
          </a:prstGeom>
          <a:noFill/>
        </p:spPr>
        <p:txBody>
          <a:bodyPr wrap="square" rtlCol="0">
            <a:spAutoFit/>
          </a:bodyPr>
          <a:lstStyle/>
          <a:p>
            <a:pPr marL="374650" lvl="0" indent="-285750">
              <a:spcBef>
                <a:spcPts val="600"/>
              </a:spcBef>
              <a:spcAft>
                <a:spcPts val="600"/>
              </a:spcAft>
              <a:buClr>
                <a:srgbClr val="666666"/>
              </a:buClr>
              <a:buSzPct val="100000"/>
              <a:buFont typeface="Wingdings" panose="05000000000000000000" pitchFamily="2" charset="2"/>
              <a:buChar char="Ø"/>
            </a:pPr>
            <a:r>
              <a:rPr lang="fr-CA" dirty="0">
                <a:solidFill>
                  <a:srgbClr val="666666"/>
                </a:solidFill>
                <a:ea typeface="PT Sans Narrow"/>
                <a:cs typeface="PT Sans Narrow"/>
                <a:sym typeface="PT Sans Narrow"/>
              </a:rPr>
              <a:t>Le caprices du climat</a:t>
            </a:r>
          </a:p>
          <a:p>
            <a:pPr marL="374650" lvl="0" indent="-285750">
              <a:spcBef>
                <a:spcPts val="600"/>
              </a:spcBef>
              <a:spcAft>
                <a:spcPts val="600"/>
              </a:spcAft>
              <a:buClr>
                <a:srgbClr val="666666"/>
              </a:buClr>
              <a:buSzPct val="100000"/>
              <a:buFont typeface="Wingdings" panose="05000000000000000000" pitchFamily="2" charset="2"/>
              <a:buChar char="Ø"/>
            </a:pPr>
            <a:r>
              <a:rPr lang="fr-CA" dirty="0">
                <a:solidFill>
                  <a:srgbClr val="666666"/>
                </a:solidFill>
                <a:ea typeface="PT Sans Narrow"/>
                <a:cs typeface="PT Sans Narrow"/>
                <a:sym typeface="PT Sans Narrow"/>
              </a:rPr>
              <a:t>Les choix des variétés d’espèces et d’aliments qui sont plus ou moins productives et fragiles</a:t>
            </a:r>
          </a:p>
          <a:p>
            <a:pPr marL="374650" lvl="0" indent="-285750">
              <a:spcBef>
                <a:spcPts val="600"/>
              </a:spcBef>
              <a:spcAft>
                <a:spcPts val="600"/>
              </a:spcAft>
              <a:buClr>
                <a:srgbClr val="666666"/>
              </a:buClr>
              <a:buSzPct val="100000"/>
              <a:buFont typeface="Wingdings" panose="05000000000000000000" pitchFamily="2" charset="2"/>
              <a:buChar char="Ø"/>
            </a:pPr>
            <a:r>
              <a:rPr lang="fr-CA" dirty="0">
                <a:solidFill>
                  <a:srgbClr val="666666"/>
                </a:solidFill>
                <a:ea typeface="PT Sans Narrow"/>
                <a:cs typeface="PT Sans Narrow"/>
                <a:sym typeface="PT Sans Narrow"/>
              </a:rPr>
              <a:t>Le choix des sols plus ou moins adaptés </a:t>
            </a:r>
          </a:p>
        </p:txBody>
      </p:sp>
      <p:pic>
        <p:nvPicPr>
          <p:cNvPr id="8" name="Picture 2" descr="http://www.le-neolithique.sitew.fr/fs/Root/crh0n-intro.jpg">
            <a:extLst>
              <a:ext uri="{FF2B5EF4-FFF2-40B4-BE49-F238E27FC236}">
                <a16:creationId xmlns:a16="http://schemas.microsoft.com/office/drawing/2014/main" id="{9F51BC74-0157-499B-8329-315C1E4CA4A9}"/>
              </a:ext>
            </a:extLst>
          </p:cNvPr>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l="1538" r="90"/>
          <a:stretch/>
        </p:blipFill>
        <p:spPr bwMode="auto">
          <a:xfrm>
            <a:off x="4210865" y="2204864"/>
            <a:ext cx="493313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73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9"/>
            <a:ext cx="9144000" cy="4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706428" y="94929"/>
            <a:ext cx="7465972" cy="1414203"/>
          </a:xfrm>
        </p:spPr>
        <p:txBody>
          <a:bodyPr>
            <a:normAutofit/>
          </a:bodyPr>
          <a:lstStyle/>
          <a:p>
            <a:r>
              <a:rPr lang="fr-CA" sz="3600" spc="-100" dirty="0">
                <a:solidFill>
                  <a:schemeClr val="bg1"/>
                </a:solidFill>
              </a:rPr>
              <a:t>Oups !</a:t>
            </a:r>
          </a:p>
        </p:txBody>
      </p:sp>
      <p:pic>
        <p:nvPicPr>
          <p:cNvPr id="7" name="Picture 2" descr="http://www.alimenterre.org/sites/www.cfsi.asso.fr/files/breve_secheresse_cali_photo2.jpg">
            <a:extLst>
              <a:ext uri="{FF2B5EF4-FFF2-40B4-BE49-F238E27FC236}">
                <a16:creationId xmlns:a16="http://schemas.microsoft.com/office/drawing/2014/main" id="{2BD74D4C-4E7D-495C-95FF-DE16C8DDD476}"/>
              </a:ext>
            </a:extLst>
          </p:cNvPr>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a:stretch/>
        </p:blipFill>
        <p:spPr bwMode="auto">
          <a:xfrm>
            <a:off x="0" y="1700809"/>
            <a:ext cx="9168340" cy="515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189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Rétrospective">
  <a:themeElements>
    <a:clrScheme name="Personnalisé 1">
      <a:dk1>
        <a:sysClr val="windowText" lastClr="000000"/>
      </a:dk1>
      <a:lt1>
        <a:sysClr val="window" lastClr="FFFFFF"/>
      </a:lt1>
      <a:dk2>
        <a:srgbClr val="000000"/>
      </a:dk2>
      <a:lt2>
        <a:srgbClr val="E9E5DC"/>
      </a:lt2>
      <a:accent1>
        <a:srgbClr val="000000"/>
      </a:accent1>
      <a:accent2>
        <a:srgbClr val="881811"/>
      </a:accent2>
      <a:accent3>
        <a:srgbClr val="A28E6A"/>
      </a:accent3>
      <a:accent4>
        <a:srgbClr val="956251"/>
      </a:accent4>
      <a:accent5>
        <a:srgbClr val="918485"/>
      </a:accent5>
      <a:accent6>
        <a:srgbClr val="855D5D"/>
      </a:accent6>
      <a:hlink>
        <a:srgbClr val="00B0F0"/>
      </a:hlink>
      <a:folHlink>
        <a:srgbClr val="0070C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6162</TotalTime>
  <Words>2295</Words>
  <Application>Microsoft Office PowerPoint</Application>
  <PresentationFormat>Affichage à l'écran (4:3)</PresentationFormat>
  <Paragraphs>238</Paragraphs>
  <Slides>33</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Arial Black</vt:lpstr>
      <vt:lpstr>Calibri</vt:lpstr>
      <vt:lpstr>Times New Roman</vt:lpstr>
      <vt:lpstr>Wingdings</vt:lpstr>
      <vt:lpstr>Rétrospective</vt:lpstr>
      <vt:lpstr>Présentation PowerPoint</vt:lpstr>
      <vt:lpstr>Un peu d’histoire</vt:lpstr>
      <vt:lpstr>Comment sommes-nous arrivés là ?</vt:lpstr>
      <vt:lpstr>L’histoire de l’homme</vt:lpstr>
      <vt:lpstr>La préhistoire</vt:lpstr>
      <vt:lpstr>Le changement</vt:lpstr>
      <vt:lpstr>L’union fait la force</vt:lpstr>
      <vt:lpstr>Croyez-vous que  ce mode de vie lui a réussi ?</vt:lpstr>
      <vt:lpstr>Oups !</vt:lpstr>
      <vt:lpstr>Donc, en résumé</vt:lpstr>
      <vt:lpstr>Comment sommes-nous arrivés là ?</vt:lpstr>
      <vt:lpstr>L’influence de l’environnement</vt:lpstr>
      <vt:lpstr>Signes de faim </vt:lpstr>
      <vt:lpstr>Mais quand sait-on que nous avons assez mangé ?</vt:lpstr>
      <vt:lpstr>Attention aux  faux signes de faim</vt:lpstr>
      <vt:lpstr>Consignes de l’activité </vt:lpstr>
      <vt:lpstr>Retour sur l’activité </vt:lpstr>
      <vt:lpstr>Contenu d’une assiette</vt:lpstr>
      <vt:lpstr>Qu’est-ce qu’un  repas équilibré ?</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Présentation du  Guide alimentaire canadien</vt:lpstr>
      <vt:lpstr>Calculassiette </vt:lpstr>
      <vt:lpstr>Mon guide alimentaire</vt:lpstr>
      <vt:lpstr>Questions ?</vt:lpstr>
    </vt:vector>
  </TitlesOfParts>
  <Company>uqtr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SAINES HABITUDES DE VIE ÉCOLE SECONDAIRE CHAVIGNY</dc:title>
  <dc:creator>Alex Fontaine</dc:creator>
  <cp:lastModifiedBy>Ricard, Gabriel</cp:lastModifiedBy>
  <cp:revision>494</cp:revision>
  <dcterms:created xsi:type="dcterms:W3CDTF">2016-05-28T17:48:41Z</dcterms:created>
  <dcterms:modified xsi:type="dcterms:W3CDTF">2022-02-20T18:20:50Z</dcterms:modified>
</cp:coreProperties>
</file>