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479" r:id="rId3"/>
    <p:sldId id="473" r:id="rId4"/>
    <p:sldId id="480" r:id="rId5"/>
    <p:sldId id="482" r:id="rId6"/>
    <p:sldId id="481" r:id="rId7"/>
    <p:sldId id="341" r:id="rId8"/>
  </p:sldIdLst>
  <p:sldSz cx="9144000" cy="6858000" type="screen4x3"/>
  <p:notesSz cx="6877050" cy="10001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1811"/>
    <a:srgbClr val="F2AF19"/>
    <a:srgbClr val="00E50B"/>
    <a:srgbClr val="FCD910"/>
    <a:srgbClr val="EA0054"/>
    <a:srgbClr val="FFFFFF"/>
    <a:srgbClr val="FA0095"/>
    <a:srgbClr val="00960E"/>
    <a:srgbClr val="811811"/>
    <a:srgbClr val="013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2017" autoAdjust="0"/>
  </p:normalViewPr>
  <p:slideViewPr>
    <p:cSldViewPr>
      <p:cViewPr varScale="1">
        <p:scale>
          <a:sx n="80" d="100"/>
          <a:sy n="80" d="100"/>
        </p:scale>
        <p:origin x="1253" y="67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>
        <p:scale>
          <a:sx n="190" d="100"/>
          <a:sy n="190" d="100"/>
        </p:scale>
        <p:origin x="90" y="1656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C53945D7-A0A0-4BE6-8E05-087805D8A0BC}" type="datetimeFigureOut">
              <a:rPr lang="fr-CA" smtClean="0"/>
              <a:t>2023-05-30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1249363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7705" y="4813102"/>
            <a:ext cx="5501640" cy="3937992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5404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494821F4-5D26-47B3-8FCE-C2EAE2B881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213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073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28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029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506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1574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0588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21F4-5D26-47B3-8FCE-C2EAE2B881C6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02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AC3-BEA3-4506-BE0D-3D4019E85E88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2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8D86-EA80-4D2D-8954-6EA03F050AA2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16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4B8C-ADAD-4E92-AEA5-2E621429379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014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22A0-2D87-479C-8169-BB4647ED57A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604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DCCE-3302-40EF-84B7-7787884A4D2A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4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E7F4-C561-4182-913E-32CC55AFFDD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37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C0CF-66A7-45E4-BECD-D8B416F6C38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86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4045-1DB3-4D0F-8F26-83B595894882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08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A254-0EB9-4DE3-A29F-390004AF86B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3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8D347C-6D32-4DAA-AA24-E9F0C04B447B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6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A715-D528-4326-A359-706E33812540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01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91CBE31-F8BC-4B43-9ADD-14958EA7E7AA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70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hyperlink" Target="http://monequilibre.ca/boite-a-outil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0366D2-B6BF-494B-B3CE-063F6E04F2EC}"/>
              </a:ext>
            </a:extLst>
          </p:cNvPr>
          <p:cNvSpPr/>
          <p:nvPr/>
        </p:nvSpPr>
        <p:spPr>
          <a:xfrm>
            <a:off x="1619672" y="4941251"/>
            <a:ext cx="7524328" cy="191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BEA87C-FD1D-4ED7-9AEE-3950711C62DF}"/>
              </a:ext>
            </a:extLst>
          </p:cNvPr>
          <p:cNvSpPr/>
          <p:nvPr/>
        </p:nvSpPr>
        <p:spPr>
          <a:xfrm rot="21399192">
            <a:off x="1669143" y="4678496"/>
            <a:ext cx="7596517" cy="191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3FD694-234B-4479-95E6-56CA6537A82E}"/>
              </a:ext>
            </a:extLst>
          </p:cNvPr>
          <p:cNvSpPr/>
          <p:nvPr/>
        </p:nvSpPr>
        <p:spPr>
          <a:xfrm>
            <a:off x="1619672" y="0"/>
            <a:ext cx="7524328" cy="19122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35696" y="1196752"/>
            <a:ext cx="619268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r>
              <a:rPr lang="fr-CA" sz="3000" b="1" kern="0" dirty="0">
                <a:latin typeface="+mj-lt"/>
                <a:cs typeface="Arial" panose="020B0604020202020204" pitchFamily="34" charset="0"/>
              </a:rPr>
              <a:t>Les 5 sens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0E5EF2-254E-42BC-9478-A83299BE73CC}"/>
              </a:ext>
            </a:extLst>
          </p:cNvPr>
          <p:cNvSpPr/>
          <p:nvPr/>
        </p:nvSpPr>
        <p:spPr>
          <a:xfrm>
            <a:off x="0" y="1844824"/>
            <a:ext cx="9144000" cy="426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1824" y="332656"/>
            <a:ext cx="7709480" cy="1311393"/>
          </a:xfrm>
          <a:effectLst>
            <a:outerShdw blurRad="2159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  <a:ea typeface="PT Sans Narrow"/>
                <a:cs typeface="PT Sans Narrow"/>
                <a:sym typeface="PT Sans Narrow"/>
              </a:rPr>
              <a:t>Consignes </a:t>
            </a:r>
            <a:br>
              <a:rPr lang="fr-CA" dirty="0">
                <a:solidFill>
                  <a:schemeClr val="bg1"/>
                </a:solidFill>
                <a:ea typeface="PT Sans Narrow"/>
                <a:cs typeface="PT Sans Narrow"/>
                <a:sym typeface="PT Sans Narrow"/>
              </a:rPr>
            </a:br>
            <a:r>
              <a:rPr lang="fr-CA" dirty="0">
                <a:solidFill>
                  <a:schemeClr val="bg1"/>
                </a:solidFill>
                <a:ea typeface="PT Sans Narrow"/>
                <a:cs typeface="PT Sans Narrow"/>
                <a:sym typeface="PT Sans Narrow"/>
              </a:rPr>
              <a:t>de sécurité et d’hygiène 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76A773D-D45D-4987-B648-46F82BFBED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985" y="3212976"/>
            <a:ext cx="1296144" cy="118367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B2AA58F-3675-4FA0-A7AB-7CF67E0B7602}"/>
              </a:ext>
            </a:extLst>
          </p:cNvPr>
          <p:cNvSpPr txBox="1"/>
          <p:nvPr/>
        </p:nvSpPr>
        <p:spPr>
          <a:xfrm>
            <a:off x="1835696" y="2776355"/>
            <a:ext cx="69127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0" indent="-4572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81811"/>
              </a:buClr>
              <a:buSzPct val="100000"/>
              <a:buFont typeface="+mj-lt"/>
              <a:buAutoNum type="arabicPeriod"/>
            </a:pPr>
            <a:r>
              <a:rPr lang="fr-CA" sz="2000" dirty="0">
                <a:solidFill>
                  <a:srgbClr val="666666"/>
                </a:solidFill>
                <a:ea typeface="PT Sans Narrow"/>
                <a:cs typeface="PT Sans Narrow"/>
                <a:sym typeface="PT Sans Narrow"/>
              </a:rPr>
              <a:t>Se laver les mains, attacher les cheveux si nécessaire.</a:t>
            </a:r>
          </a:p>
          <a:p>
            <a:pPr marL="546100" lvl="0" indent="-4572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81811"/>
              </a:buClr>
              <a:buSzPct val="100000"/>
              <a:buFont typeface="+mj-lt"/>
              <a:buAutoNum type="arabicPeriod"/>
            </a:pPr>
            <a:r>
              <a:rPr lang="fr-CA" sz="2000" dirty="0">
                <a:solidFill>
                  <a:srgbClr val="666666"/>
                </a:solidFill>
                <a:ea typeface="PT Sans Narrow"/>
                <a:cs typeface="PT Sans Narrow"/>
                <a:sym typeface="PT Sans Narrow"/>
              </a:rPr>
              <a:t>Expliquer le déroulement de l’Atelier culinaire</a:t>
            </a:r>
          </a:p>
          <a:p>
            <a:pPr marL="546100" lvl="0" indent="-45720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81811"/>
              </a:buClr>
              <a:buSzPct val="100000"/>
              <a:buFont typeface="+mj-lt"/>
              <a:buAutoNum type="arabicPeriod"/>
            </a:pPr>
            <a:r>
              <a:rPr lang="fr-CA" sz="2000" dirty="0">
                <a:solidFill>
                  <a:srgbClr val="666666"/>
                </a:solidFill>
                <a:ea typeface="PT Sans Narrow"/>
                <a:cs typeface="PT Sans Narrow"/>
                <a:sym typeface="PT Sans Narrow"/>
              </a:rPr>
              <a:t>Montrer la technique pour couper les aliments et circulation avec un couteau (prudence, couteau vers le bas et près du corps).</a:t>
            </a:r>
          </a:p>
          <a:p>
            <a:pPr marL="546100" lvl="0" indent="-4572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81811"/>
              </a:buClr>
              <a:buSzPct val="100000"/>
              <a:buFont typeface="+mj-lt"/>
              <a:buAutoNum type="arabicPeriod"/>
            </a:pPr>
            <a:r>
              <a:rPr lang="fr-CA" sz="2000" dirty="0">
                <a:solidFill>
                  <a:srgbClr val="666666"/>
                </a:solidFill>
                <a:ea typeface="PT Sans Narrow"/>
                <a:cs typeface="PT Sans Narrow"/>
                <a:sym typeface="PT Sans Narrow"/>
              </a:rPr>
              <a:t>Respecter des autres et du matériel en tout temps.</a:t>
            </a:r>
          </a:p>
        </p:txBody>
      </p:sp>
    </p:spTree>
    <p:extLst>
      <p:ext uri="{BB962C8B-B14F-4D97-AF65-F5344CB8AC3E}">
        <p14:creationId xmlns:p14="http://schemas.microsoft.com/office/powerpoint/2010/main" val="385741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EFB222-348F-4966-923F-C4FAD87E00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30008"/>
          <a:stretch/>
        </p:blipFill>
        <p:spPr>
          <a:xfrm>
            <a:off x="5508104" y="381276"/>
            <a:ext cx="3635896" cy="60954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0E5EF2-254E-42BC-9478-A83299BE73CC}"/>
              </a:ext>
            </a:extLst>
          </p:cNvPr>
          <p:cNvSpPr/>
          <p:nvPr/>
        </p:nvSpPr>
        <p:spPr>
          <a:xfrm>
            <a:off x="0" y="1976706"/>
            <a:ext cx="5292080" cy="4548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0BA48C-E044-4F5F-8CDA-2A53C55F0F30}"/>
              </a:ext>
            </a:extLst>
          </p:cNvPr>
          <p:cNvSpPr txBox="1"/>
          <p:nvPr/>
        </p:nvSpPr>
        <p:spPr>
          <a:xfrm>
            <a:off x="683568" y="2527476"/>
            <a:ext cx="42022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465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Wingdings" panose="05000000000000000000" pitchFamily="2" charset="2"/>
              <a:buChar char="Ø"/>
            </a:pPr>
            <a:r>
              <a:rPr lang="fr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Vous serez divisé en 6 équipes soit une équipe par îlot.</a:t>
            </a:r>
          </a:p>
          <a:p>
            <a:pPr marL="37465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Wingdings" panose="05000000000000000000" pitchFamily="2" charset="2"/>
              <a:buChar char="Ø"/>
            </a:pPr>
            <a:r>
              <a:rPr lang="fr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Vous avez 30 minutes pour effectuer une création originale avec les aliments qui sont à votre disposition. Vous avez aussi des couteaux, des planches à découper, des cure-dents et des bâtons de brochettes.</a:t>
            </a:r>
            <a:endParaRPr lang="fr-CA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74650" lvl="0" indent="-28575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100000"/>
              <a:buFont typeface="Wingdings" panose="05000000000000000000" pitchFamily="2" charset="2"/>
              <a:buChar char="Ø"/>
            </a:pPr>
            <a:r>
              <a:rPr lang="fr-C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Vous devrez trouver un titre original et présenter votre création aux autres équipes.</a:t>
            </a:r>
            <a:endParaRPr lang="fr-CA" sz="2000" dirty="0">
              <a:solidFill>
                <a:srgbClr val="666666"/>
              </a:solidFill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5EB0759-5677-4670-A65E-41A179703B7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1824" y="332656"/>
            <a:ext cx="7709480" cy="1311393"/>
          </a:xfrm>
          <a:effectLst>
            <a:outerShdw blurRad="2159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  <a:ea typeface="PT Sans Narrow"/>
                <a:cs typeface="PT Sans Narrow"/>
                <a:sym typeface="PT Sans Narrow"/>
              </a:rPr>
              <a:t>Partie pratique </a:t>
            </a:r>
            <a:br>
              <a:rPr lang="fr-CA" dirty="0">
                <a:solidFill>
                  <a:schemeClr val="bg1"/>
                </a:solidFill>
                <a:ea typeface="PT Sans Narrow"/>
                <a:cs typeface="PT Sans Narrow"/>
                <a:sym typeface="PT Sans Narrow"/>
              </a:rPr>
            </a:br>
            <a:r>
              <a:rPr lang="fr-CA" dirty="0">
                <a:solidFill>
                  <a:schemeClr val="bg1"/>
                </a:solidFill>
                <a:ea typeface="PT Sans Narrow"/>
                <a:cs typeface="PT Sans Narrow"/>
                <a:sym typeface="PT Sans Narrow"/>
              </a:rPr>
              <a:t>au laboratoire culinaire 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0E5EF2-254E-42BC-9478-A83299BE73CC}"/>
              </a:ext>
            </a:extLst>
          </p:cNvPr>
          <p:cNvSpPr/>
          <p:nvPr/>
        </p:nvSpPr>
        <p:spPr>
          <a:xfrm>
            <a:off x="0" y="2348880"/>
            <a:ext cx="9144000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5EB0759-5677-4670-A65E-41A179703B7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3568" y="548680"/>
            <a:ext cx="7370576" cy="1368152"/>
          </a:xfrm>
          <a:effectLst>
            <a:outerShdw blurRad="2159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  <a:ea typeface="PT Sans Narrow"/>
                <a:cs typeface="PT Sans Narrow"/>
                <a:sym typeface="PT Sans Narrow"/>
              </a:rPr>
              <a:t>Seul, veuillez remplir le tableau 1 des 5 sens avant de goûter à votre création.</a:t>
            </a:r>
            <a:endParaRPr lang="fr-CA" dirty="0">
              <a:solidFill>
                <a:schemeClr val="bg1"/>
              </a:solidFill>
            </a:endParaRPr>
          </a:p>
        </p:txBody>
      </p:sp>
      <p:graphicFrame>
        <p:nvGraphicFramePr>
          <p:cNvPr id="2" name="Tableau 5">
            <a:extLst>
              <a:ext uri="{FF2B5EF4-FFF2-40B4-BE49-F238E27FC236}">
                <a16:creationId xmlns:a16="http://schemas.microsoft.com/office/drawing/2014/main" id="{726F7D69-53E8-4F4A-9F76-DC2AB2D4A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689992"/>
              </p:ext>
            </p:extLst>
          </p:nvPr>
        </p:nvGraphicFramePr>
        <p:xfrm>
          <a:off x="899592" y="3356992"/>
          <a:ext cx="7344816" cy="252028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503422">
                  <a:extLst>
                    <a:ext uri="{9D8B030D-6E8A-4147-A177-3AD203B41FA5}">
                      <a16:colId xmlns:a16="http://schemas.microsoft.com/office/drawing/2014/main" val="771865121"/>
                    </a:ext>
                  </a:extLst>
                </a:gridCol>
                <a:gridCol w="5841394">
                  <a:extLst>
                    <a:ext uri="{9D8B030D-6E8A-4147-A177-3AD203B41FA5}">
                      <a16:colId xmlns:a16="http://schemas.microsoft.com/office/drawing/2014/main" val="424840197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Goût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94606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Toucher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00593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Odorat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8156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Ouïe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86397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Vue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97758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33676F-D685-4FCC-B209-FF466F939FCA}"/>
              </a:ext>
            </a:extLst>
          </p:cNvPr>
          <p:cNvSpPr/>
          <p:nvPr/>
        </p:nvSpPr>
        <p:spPr>
          <a:xfrm>
            <a:off x="2303748" y="2780928"/>
            <a:ext cx="4536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Avant la dégustation</a:t>
            </a:r>
          </a:p>
        </p:txBody>
      </p:sp>
    </p:spTree>
    <p:extLst>
      <p:ext uri="{BB962C8B-B14F-4D97-AF65-F5344CB8AC3E}">
        <p14:creationId xmlns:p14="http://schemas.microsoft.com/office/powerpoint/2010/main" val="3968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0E5EF2-254E-42BC-9478-A83299BE73CC}"/>
              </a:ext>
            </a:extLst>
          </p:cNvPr>
          <p:cNvSpPr/>
          <p:nvPr/>
        </p:nvSpPr>
        <p:spPr>
          <a:xfrm>
            <a:off x="0" y="188640"/>
            <a:ext cx="9144000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5EB0759-5677-4670-A65E-41A179703B7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3568" y="404664"/>
            <a:ext cx="7848872" cy="1368152"/>
          </a:xfrm>
          <a:effectLst/>
        </p:spPr>
        <p:txBody>
          <a:bodyPr/>
          <a:lstStyle/>
          <a:p>
            <a:pPr algn="ctr"/>
            <a:r>
              <a:rPr lang="fr-CA" dirty="0">
                <a:solidFill>
                  <a:srgbClr val="881811"/>
                </a:solidFill>
                <a:ea typeface="PT Sans Narrow"/>
                <a:cs typeface="PT Sans Narrow"/>
                <a:sym typeface="PT Sans Narrow"/>
              </a:rPr>
              <a:t>Soyez ouvert à la dégustation sensorielle que vous allez vivre RESPECT et silence !</a:t>
            </a:r>
            <a:endParaRPr lang="fr-CA" dirty="0">
              <a:solidFill>
                <a:srgbClr val="88181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C5F4E36-F0E9-43E9-B918-45109958E459}"/>
              </a:ext>
            </a:extLst>
          </p:cNvPr>
          <p:cNvSpPr txBox="1"/>
          <p:nvPr/>
        </p:nvSpPr>
        <p:spPr>
          <a:xfrm>
            <a:off x="773832" y="5540459"/>
            <a:ext cx="75963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rgbClr val="666666"/>
                </a:solidFill>
              </a:rPr>
              <a:t>Suivez bien les instructions pour vivre une expérience optimale</a:t>
            </a:r>
          </a:p>
          <a:p>
            <a:pPr algn="ctr"/>
            <a:r>
              <a:rPr lang="fr-CA" sz="2000" dirty="0">
                <a:solidFill>
                  <a:srgbClr val="666666"/>
                </a:solidFill>
                <a:hlinkClick r:id="rId4"/>
              </a:rPr>
              <a:t>http://monequilibre.ca/boite-a-outils</a:t>
            </a:r>
            <a:r>
              <a:rPr lang="fr-CA" sz="2000" dirty="0">
                <a:solidFill>
                  <a:srgbClr val="666666"/>
                </a:solidFill>
              </a:rPr>
              <a:t> </a:t>
            </a:r>
          </a:p>
          <a:p>
            <a:pPr algn="ctr"/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2CE2EEB-9ACE-4306-B87D-03555022EE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/>
          <a:stretch/>
        </p:blipFill>
        <p:spPr>
          <a:xfrm>
            <a:off x="2771800" y="2022128"/>
            <a:ext cx="3293915" cy="319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0E5EF2-254E-42BC-9478-A83299BE73CC}"/>
              </a:ext>
            </a:extLst>
          </p:cNvPr>
          <p:cNvSpPr/>
          <p:nvPr/>
        </p:nvSpPr>
        <p:spPr>
          <a:xfrm>
            <a:off x="0" y="2348880"/>
            <a:ext cx="9144000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5EB0759-5677-4670-A65E-41A179703B7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3568" y="548680"/>
            <a:ext cx="7370576" cy="1368152"/>
          </a:xfrm>
          <a:effectLst>
            <a:outerShdw blurRad="2159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  <a:ea typeface="PT Sans Narrow"/>
                <a:cs typeface="PT Sans Narrow"/>
                <a:sym typeface="PT Sans Narrow"/>
              </a:rPr>
              <a:t>Seul, veuillez remplir le tableau 2 des 5 sens après avoir goûté à votre création.</a:t>
            </a:r>
            <a:endParaRPr lang="fr-CA" dirty="0">
              <a:solidFill>
                <a:schemeClr val="bg1"/>
              </a:solidFill>
            </a:endParaRPr>
          </a:p>
        </p:txBody>
      </p:sp>
      <p:graphicFrame>
        <p:nvGraphicFramePr>
          <p:cNvPr id="2" name="Tableau 5">
            <a:extLst>
              <a:ext uri="{FF2B5EF4-FFF2-40B4-BE49-F238E27FC236}">
                <a16:creationId xmlns:a16="http://schemas.microsoft.com/office/drawing/2014/main" id="{726F7D69-53E8-4F4A-9F76-DC2AB2D4A805}"/>
              </a:ext>
            </a:extLst>
          </p:cNvPr>
          <p:cNvGraphicFramePr>
            <a:graphicFrameLocks noGrp="1"/>
          </p:cNvGraphicFramePr>
          <p:nvPr/>
        </p:nvGraphicFramePr>
        <p:xfrm>
          <a:off x="899592" y="3356992"/>
          <a:ext cx="7344816" cy="252028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503422">
                  <a:extLst>
                    <a:ext uri="{9D8B030D-6E8A-4147-A177-3AD203B41FA5}">
                      <a16:colId xmlns:a16="http://schemas.microsoft.com/office/drawing/2014/main" val="771865121"/>
                    </a:ext>
                  </a:extLst>
                </a:gridCol>
                <a:gridCol w="5841394">
                  <a:extLst>
                    <a:ext uri="{9D8B030D-6E8A-4147-A177-3AD203B41FA5}">
                      <a16:colId xmlns:a16="http://schemas.microsoft.com/office/drawing/2014/main" val="424840197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Goût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94606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Toucher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00593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Odorat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8156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Ouïe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86397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Vue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97758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833676F-D685-4FCC-B209-FF466F939FCA}"/>
              </a:ext>
            </a:extLst>
          </p:cNvPr>
          <p:cNvSpPr/>
          <p:nvPr/>
        </p:nvSpPr>
        <p:spPr>
          <a:xfrm>
            <a:off x="2303748" y="2780928"/>
            <a:ext cx="4536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/>
              <a:t>Après la dégustation</a:t>
            </a:r>
          </a:p>
        </p:txBody>
      </p:sp>
    </p:spTree>
    <p:extLst>
      <p:ext uri="{BB962C8B-B14F-4D97-AF65-F5344CB8AC3E}">
        <p14:creationId xmlns:p14="http://schemas.microsoft.com/office/powerpoint/2010/main" val="5473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0" y="332656"/>
            <a:ext cx="7543800" cy="973748"/>
          </a:xfrm>
        </p:spPr>
        <p:txBody>
          <a:bodyPr>
            <a:normAutofit/>
          </a:bodyPr>
          <a:lstStyle/>
          <a:p>
            <a:r>
              <a:rPr lang="fr-CA" sz="6000" dirty="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A45D00-DD43-400A-AE84-EA96BCBA8EA7}"/>
              </a:ext>
            </a:extLst>
          </p:cNvPr>
          <p:cNvSpPr txBox="1"/>
          <p:nvPr/>
        </p:nvSpPr>
        <p:spPr>
          <a:xfrm>
            <a:off x="825059" y="1196752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2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Partage de votre expérience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42D409-62B0-477E-9CA7-3F3EDB42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8" b="-1116"/>
          <a:stretch/>
        </p:blipFill>
        <p:spPr>
          <a:xfrm>
            <a:off x="0" y="2144673"/>
            <a:ext cx="914400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Rétrospective">
  <a:themeElements>
    <a:clrScheme name="Personnalisé 1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000000"/>
      </a:accent1>
      <a:accent2>
        <a:srgbClr val="881811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B0F0"/>
      </a:hlink>
      <a:folHlink>
        <a:srgbClr val="0070C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6270</TotalTime>
  <Words>221</Words>
  <Application>Microsoft Office PowerPoint</Application>
  <PresentationFormat>Affichage à l'écran (4:3)</PresentationFormat>
  <Paragraphs>36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Wingdings</vt:lpstr>
      <vt:lpstr>Rétrospective</vt:lpstr>
      <vt:lpstr>Présentation PowerPoint</vt:lpstr>
      <vt:lpstr>Consignes  de sécurité et d’hygiène </vt:lpstr>
      <vt:lpstr>Partie pratique  au laboratoire culinaire </vt:lpstr>
      <vt:lpstr>Seul, veuillez remplir le tableau 1 des 5 sens avant de goûter à votre création.</vt:lpstr>
      <vt:lpstr>Soyez ouvert à la dégustation sensorielle que vous allez vivre RESPECT et silence !</vt:lpstr>
      <vt:lpstr>Seul, veuillez remplir le tableau 2 des 5 sens après avoir goûté à votre création.</vt:lpstr>
      <vt:lpstr>Conclusion</vt:lpstr>
    </vt:vector>
  </TitlesOfParts>
  <Company>uqtr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SAINES HABITUDES DE VIE ÉCOLE SECONDAIRE CHAVIGNY</dc:title>
  <dc:creator>Alex Fontaine</dc:creator>
  <cp:lastModifiedBy>Ricard, Gabriel</cp:lastModifiedBy>
  <cp:revision>514</cp:revision>
  <dcterms:created xsi:type="dcterms:W3CDTF">2016-05-28T17:48:41Z</dcterms:created>
  <dcterms:modified xsi:type="dcterms:W3CDTF">2023-05-30T13:02:05Z</dcterms:modified>
</cp:coreProperties>
</file>