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256" r:id="rId2"/>
    <p:sldId id="446" r:id="rId3"/>
    <p:sldId id="482" r:id="rId4"/>
    <p:sldId id="420" r:id="rId5"/>
    <p:sldId id="444" r:id="rId6"/>
    <p:sldId id="483" r:id="rId7"/>
    <p:sldId id="484" r:id="rId8"/>
    <p:sldId id="485" r:id="rId9"/>
    <p:sldId id="486" r:id="rId10"/>
    <p:sldId id="487" r:id="rId11"/>
    <p:sldId id="488" r:id="rId12"/>
    <p:sldId id="489" r:id="rId13"/>
    <p:sldId id="490" r:id="rId14"/>
    <p:sldId id="491" r:id="rId15"/>
    <p:sldId id="492" r:id="rId16"/>
    <p:sldId id="493" r:id="rId17"/>
    <p:sldId id="494" r:id="rId18"/>
  </p:sldIdLst>
  <p:sldSz cx="9144000" cy="6858000" type="screen4x3"/>
  <p:notesSz cx="6877050" cy="10001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0">
          <p15:clr>
            <a:srgbClr val="A4A3A4"/>
          </p15:clr>
        </p15:guide>
        <p15:guide id="2" pos="216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1811"/>
    <a:srgbClr val="F2AF19"/>
    <a:srgbClr val="00E50B"/>
    <a:srgbClr val="FCD910"/>
    <a:srgbClr val="EA0054"/>
    <a:srgbClr val="FFFFFF"/>
    <a:srgbClr val="FA0095"/>
    <a:srgbClr val="00960E"/>
    <a:srgbClr val="811811"/>
    <a:srgbClr val="013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2017" autoAdjust="0"/>
  </p:normalViewPr>
  <p:slideViewPr>
    <p:cSldViewPr>
      <p:cViewPr varScale="1">
        <p:scale>
          <a:sx n="84" d="100"/>
          <a:sy n="84" d="100"/>
        </p:scale>
        <p:origin x="618" y="96"/>
      </p:cViewPr>
      <p:guideLst>
        <p:guide orient="horz" pos="2160"/>
        <p:guide pos="2880"/>
      </p:guideLst>
    </p:cSldViewPr>
  </p:slideViewPr>
  <p:notesTextViewPr>
    <p:cViewPr>
      <p:scale>
        <a:sx n="125" d="100"/>
        <a:sy n="125" d="100"/>
      </p:scale>
      <p:origin x="0" y="0"/>
    </p:cViewPr>
  </p:notesTextViewPr>
  <p:notesViewPr>
    <p:cSldViewPr>
      <p:cViewPr>
        <p:scale>
          <a:sx n="190" d="100"/>
          <a:sy n="190" d="100"/>
        </p:scale>
        <p:origin x="90" y="1656"/>
      </p:cViewPr>
      <p:guideLst>
        <p:guide orient="horz" pos="3150"/>
        <p:guide pos="21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0055" cy="501799"/>
          </a:xfrm>
          <a:prstGeom prst="rect">
            <a:avLst/>
          </a:prstGeom>
        </p:spPr>
        <p:txBody>
          <a:bodyPr vert="horz" lIns="96442" tIns="48221" rIns="96442" bIns="48221" rtlCol="0"/>
          <a:lstStyle>
            <a:lvl1pPr algn="l">
              <a:defRPr sz="1300"/>
            </a:lvl1pPr>
          </a:lstStyle>
          <a:p>
            <a:endParaRPr lang="fr-CA"/>
          </a:p>
        </p:txBody>
      </p:sp>
      <p:sp>
        <p:nvSpPr>
          <p:cNvPr id="3" name="Espace réservé de la date 2"/>
          <p:cNvSpPr>
            <a:spLocks noGrp="1"/>
          </p:cNvSpPr>
          <p:nvPr>
            <p:ph type="dt" idx="1"/>
          </p:nvPr>
        </p:nvSpPr>
        <p:spPr>
          <a:xfrm>
            <a:off x="3895404" y="0"/>
            <a:ext cx="2980055" cy="501799"/>
          </a:xfrm>
          <a:prstGeom prst="rect">
            <a:avLst/>
          </a:prstGeom>
        </p:spPr>
        <p:txBody>
          <a:bodyPr vert="horz" lIns="96442" tIns="48221" rIns="96442" bIns="48221" rtlCol="0"/>
          <a:lstStyle>
            <a:lvl1pPr algn="r">
              <a:defRPr sz="1300"/>
            </a:lvl1pPr>
          </a:lstStyle>
          <a:p>
            <a:fld id="{C53945D7-A0A0-4BE6-8E05-087805D8A0BC}" type="datetimeFigureOut">
              <a:rPr lang="fr-CA" smtClean="0"/>
              <a:t>2022-01-23</a:t>
            </a:fld>
            <a:endParaRPr lang="fr-CA"/>
          </a:p>
        </p:txBody>
      </p:sp>
      <p:sp>
        <p:nvSpPr>
          <p:cNvPr id="4" name="Espace réservé de l'image des diapositives 3"/>
          <p:cNvSpPr>
            <a:spLocks noGrp="1" noRot="1" noChangeAspect="1"/>
          </p:cNvSpPr>
          <p:nvPr>
            <p:ph type="sldImg" idx="2"/>
          </p:nvPr>
        </p:nvSpPr>
        <p:spPr>
          <a:xfrm>
            <a:off x="1187450" y="1249363"/>
            <a:ext cx="4502150" cy="3376612"/>
          </a:xfrm>
          <a:prstGeom prst="rect">
            <a:avLst/>
          </a:prstGeom>
          <a:noFill/>
          <a:ln w="12700">
            <a:solidFill>
              <a:prstClr val="black"/>
            </a:solidFill>
          </a:ln>
        </p:spPr>
        <p:txBody>
          <a:bodyPr vert="horz" lIns="96442" tIns="48221" rIns="96442" bIns="48221" rtlCol="0" anchor="ctr"/>
          <a:lstStyle/>
          <a:p>
            <a:endParaRPr lang="fr-CA"/>
          </a:p>
        </p:txBody>
      </p:sp>
      <p:sp>
        <p:nvSpPr>
          <p:cNvPr id="5" name="Espace réservé des notes 4"/>
          <p:cNvSpPr>
            <a:spLocks noGrp="1"/>
          </p:cNvSpPr>
          <p:nvPr>
            <p:ph type="body" sz="quarter" idx="3"/>
          </p:nvPr>
        </p:nvSpPr>
        <p:spPr>
          <a:xfrm>
            <a:off x="687705" y="4813102"/>
            <a:ext cx="5501640" cy="3937992"/>
          </a:xfrm>
          <a:prstGeom prst="rect">
            <a:avLst/>
          </a:prstGeom>
        </p:spPr>
        <p:txBody>
          <a:bodyPr vert="horz" lIns="96442" tIns="48221" rIns="96442" bIns="48221"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9499452"/>
            <a:ext cx="2980055" cy="501798"/>
          </a:xfrm>
          <a:prstGeom prst="rect">
            <a:avLst/>
          </a:prstGeom>
        </p:spPr>
        <p:txBody>
          <a:bodyPr vert="horz" lIns="96442" tIns="48221" rIns="96442" bIns="48221" rtlCol="0" anchor="b"/>
          <a:lstStyle>
            <a:lvl1pPr algn="l">
              <a:defRPr sz="1300"/>
            </a:lvl1pPr>
          </a:lstStyle>
          <a:p>
            <a:endParaRPr lang="fr-CA"/>
          </a:p>
        </p:txBody>
      </p:sp>
      <p:sp>
        <p:nvSpPr>
          <p:cNvPr id="7" name="Espace réservé du numéro de diapositive 6"/>
          <p:cNvSpPr>
            <a:spLocks noGrp="1"/>
          </p:cNvSpPr>
          <p:nvPr>
            <p:ph type="sldNum" sz="quarter" idx="5"/>
          </p:nvPr>
        </p:nvSpPr>
        <p:spPr>
          <a:xfrm>
            <a:off x="3895404" y="9499452"/>
            <a:ext cx="2980055" cy="501798"/>
          </a:xfrm>
          <a:prstGeom prst="rect">
            <a:avLst/>
          </a:prstGeom>
        </p:spPr>
        <p:txBody>
          <a:bodyPr vert="horz" lIns="96442" tIns="48221" rIns="96442" bIns="48221" rtlCol="0" anchor="b"/>
          <a:lstStyle>
            <a:lvl1pPr algn="r">
              <a:defRPr sz="1300"/>
            </a:lvl1pPr>
          </a:lstStyle>
          <a:p>
            <a:fld id="{494821F4-5D26-47B3-8FCE-C2EAE2B881C6}" type="slidenum">
              <a:rPr lang="fr-CA" smtClean="0"/>
              <a:t>‹N°›</a:t>
            </a:fld>
            <a:endParaRPr lang="fr-CA"/>
          </a:p>
        </p:txBody>
      </p:sp>
    </p:spTree>
    <p:extLst>
      <p:ext uri="{BB962C8B-B14F-4D97-AF65-F5344CB8AC3E}">
        <p14:creationId xmlns:p14="http://schemas.microsoft.com/office/powerpoint/2010/main" val="1562134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a:t>
            </a:fld>
            <a:endParaRPr lang="fr-CA"/>
          </a:p>
        </p:txBody>
      </p:sp>
    </p:spTree>
    <p:extLst>
      <p:ext uri="{BB962C8B-B14F-4D97-AF65-F5344CB8AC3E}">
        <p14:creationId xmlns:p14="http://schemas.microsoft.com/office/powerpoint/2010/main" val="3620736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10</a:t>
            </a:fld>
            <a:endParaRPr lang="fr-CA"/>
          </a:p>
        </p:txBody>
      </p:sp>
    </p:spTree>
    <p:extLst>
      <p:ext uri="{BB962C8B-B14F-4D97-AF65-F5344CB8AC3E}">
        <p14:creationId xmlns:p14="http://schemas.microsoft.com/office/powerpoint/2010/main" val="3401612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11</a:t>
            </a:fld>
            <a:endParaRPr lang="fr-CA"/>
          </a:p>
        </p:txBody>
      </p:sp>
    </p:spTree>
    <p:extLst>
      <p:ext uri="{BB962C8B-B14F-4D97-AF65-F5344CB8AC3E}">
        <p14:creationId xmlns:p14="http://schemas.microsoft.com/office/powerpoint/2010/main" val="1576678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Sevrage aussi pour la cessation de sucre</a:t>
            </a:r>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12</a:t>
            </a:fld>
            <a:endParaRPr lang="fr-CA"/>
          </a:p>
        </p:txBody>
      </p:sp>
    </p:spTree>
    <p:extLst>
      <p:ext uri="{BB962C8B-B14F-4D97-AF65-F5344CB8AC3E}">
        <p14:creationId xmlns:p14="http://schemas.microsoft.com/office/powerpoint/2010/main" val="3891371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13</a:t>
            </a:fld>
            <a:endParaRPr lang="fr-CA"/>
          </a:p>
        </p:txBody>
      </p:sp>
    </p:spTree>
    <p:extLst>
      <p:ext uri="{BB962C8B-B14F-4D97-AF65-F5344CB8AC3E}">
        <p14:creationId xmlns:p14="http://schemas.microsoft.com/office/powerpoint/2010/main" val="3193708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14</a:t>
            </a:fld>
            <a:endParaRPr lang="fr-CA"/>
          </a:p>
        </p:txBody>
      </p:sp>
    </p:spTree>
    <p:extLst>
      <p:ext uri="{BB962C8B-B14F-4D97-AF65-F5344CB8AC3E}">
        <p14:creationId xmlns:p14="http://schemas.microsoft.com/office/powerpoint/2010/main" val="4172466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15</a:t>
            </a:fld>
            <a:endParaRPr lang="fr-CA"/>
          </a:p>
        </p:txBody>
      </p:sp>
    </p:spTree>
    <p:extLst>
      <p:ext uri="{BB962C8B-B14F-4D97-AF65-F5344CB8AC3E}">
        <p14:creationId xmlns:p14="http://schemas.microsoft.com/office/powerpoint/2010/main" val="4098697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16</a:t>
            </a:fld>
            <a:endParaRPr lang="fr-CA"/>
          </a:p>
        </p:txBody>
      </p:sp>
    </p:spTree>
    <p:extLst>
      <p:ext uri="{BB962C8B-B14F-4D97-AF65-F5344CB8AC3E}">
        <p14:creationId xmlns:p14="http://schemas.microsoft.com/office/powerpoint/2010/main" val="1795799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90919" y="9673085"/>
            <a:ext cx="3051690" cy="50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97" tIns="49099" rIns="98197" bIns="49099" anchor="b"/>
          <a:lstStyle>
            <a:lvl1pPr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A68B4F55-22D4-4BC9-A2A6-596DB07D6F2A}" type="slidenum">
              <a:rPr lang="en-US" altLang="fr-FR">
                <a:solidFill>
                  <a:schemeClr val="tx2"/>
                </a:solidFill>
              </a:rPr>
              <a:pPr algn="r" eaLnBrk="1" hangingPunct="1">
                <a:spcBef>
                  <a:spcPct val="0"/>
                </a:spcBef>
              </a:pPr>
              <a:t>17</a:t>
            </a:fld>
            <a:endParaRPr lang="en-US" altLang="fr-FR">
              <a:solidFill>
                <a:schemeClr val="tx2"/>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dirty="0">
              <a:latin typeface="Arial" panose="020B0604020202020204" pitchFamily="34" charset="0"/>
            </a:endParaRPr>
          </a:p>
        </p:txBody>
      </p:sp>
    </p:spTree>
    <p:extLst>
      <p:ext uri="{BB962C8B-B14F-4D97-AF65-F5344CB8AC3E}">
        <p14:creationId xmlns:p14="http://schemas.microsoft.com/office/powerpoint/2010/main" val="145924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1"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2</a:t>
            </a:fld>
            <a:endParaRPr lang="fr-CA"/>
          </a:p>
        </p:txBody>
      </p:sp>
    </p:spTree>
    <p:extLst>
      <p:ext uri="{BB962C8B-B14F-4D97-AF65-F5344CB8AC3E}">
        <p14:creationId xmlns:p14="http://schemas.microsoft.com/office/powerpoint/2010/main" val="52658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1"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3</a:t>
            </a:fld>
            <a:endParaRPr lang="fr-CA"/>
          </a:p>
        </p:txBody>
      </p:sp>
    </p:spTree>
    <p:extLst>
      <p:ext uri="{BB962C8B-B14F-4D97-AF65-F5344CB8AC3E}">
        <p14:creationId xmlns:p14="http://schemas.microsoft.com/office/powerpoint/2010/main" val="4225113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1- Faux, la stimulation</a:t>
            </a:r>
            <a:r>
              <a:rPr lang="fr-CA" baseline="0" dirty="0"/>
              <a:t> au sucre commence bien avant l’intégration. Celle-ci débute au stade </a:t>
            </a:r>
            <a:r>
              <a:rPr lang="fr-CA" baseline="0" dirty="0" err="1"/>
              <a:t>feotale</a:t>
            </a:r>
            <a:r>
              <a:rPr lang="fr-CA" baseline="0" dirty="0"/>
              <a:t>. Avant même la naissance, le bébé est stimuler par liquide amiotique sucré de la même. Par la suite, lors de l’allaitement, le bébé est stimulé par le sucré puisqu’il s’agit d’une solution sucrée.</a:t>
            </a:r>
          </a:p>
          <a:p>
            <a:r>
              <a:rPr lang="fr-CA" baseline="0" dirty="0"/>
              <a:t>2- Vrai, le sucre provoque la sécrétion de la dopamine. Dès lors, en forte consommation de sucre, le corps c’est plus apte à sécréter ce neurotransmetteur du plaisir de façon autonome. Ce qui peut apporter des carences de dopamine chez l’individu dépendant au sucre. Ceci prédispose à la dépression et l’anxiété.</a:t>
            </a:r>
          </a:p>
          <a:p>
            <a:r>
              <a:rPr lang="fr-CA" baseline="0" dirty="0"/>
              <a:t>3- Faux, le sucre provoque une hausse d’énergie rapide et de courte durée. Toutefois si le consommateur n’a pas de trouble d’’hyperactivité (TDAH), la consommation de sucre de </a:t>
            </a:r>
            <a:r>
              <a:rPr lang="fr-CA" baseline="0" dirty="0" err="1"/>
              <a:t>sucitera</a:t>
            </a:r>
            <a:r>
              <a:rPr lang="fr-CA" baseline="0" dirty="0"/>
              <a:t> pas le développement d’un tel trouble. </a:t>
            </a:r>
          </a:p>
          <a:p>
            <a:r>
              <a:rPr lang="fr-CA" baseline="0" dirty="0"/>
              <a:t>4- Vrai, la consommation de glucides par le cerveau augmente lors de période de stress ou lorsque nous devons augmenter notre concentration. Toutefois, il est important d’opter pour des sucre complexe qui procure de l’énergie à plus long terme que les sucres simples.</a:t>
            </a:r>
          </a:p>
          <a:p>
            <a:r>
              <a:rPr lang="fr-CA" baseline="0" dirty="0"/>
              <a:t>5- Faux, comme il a été mentionné à la réponse 4, l’ingestion de glucides est très importante pour le bon fonctionnement du cerveau. Toutefois, il est bien important de prioriser la prise de sucre complexe à celle simple.</a:t>
            </a:r>
          </a:p>
          <a:p>
            <a:r>
              <a:rPr lang="fr-CA" baseline="0" dirty="0"/>
              <a:t>6- Vrai, ce phénomène sera expliquer dans les diapositives suivantes. </a:t>
            </a:r>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4</a:t>
            </a:fld>
            <a:endParaRPr lang="fr-CA"/>
          </a:p>
        </p:txBody>
      </p:sp>
    </p:spTree>
    <p:extLst>
      <p:ext uri="{BB962C8B-B14F-4D97-AF65-F5344CB8AC3E}">
        <p14:creationId xmlns:p14="http://schemas.microsoft.com/office/powerpoint/2010/main" val="2837636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5</a:t>
            </a:fld>
            <a:endParaRPr lang="fr-CA"/>
          </a:p>
        </p:txBody>
      </p:sp>
    </p:spTree>
    <p:extLst>
      <p:ext uri="{BB962C8B-B14F-4D97-AF65-F5344CB8AC3E}">
        <p14:creationId xmlns:p14="http://schemas.microsoft.com/office/powerpoint/2010/main" val="263161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6</a:t>
            </a:fld>
            <a:endParaRPr lang="fr-CA"/>
          </a:p>
        </p:txBody>
      </p:sp>
    </p:spTree>
    <p:extLst>
      <p:ext uri="{BB962C8B-B14F-4D97-AF65-F5344CB8AC3E}">
        <p14:creationId xmlns:p14="http://schemas.microsoft.com/office/powerpoint/2010/main" val="1310725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7</a:t>
            </a:fld>
            <a:endParaRPr lang="fr-CA"/>
          </a:p>
        </p:txBody>
      </p:sp>
    </p:spTree>
    <p:extLst>
      <p:ext uri="{BB962C8B-B14F-4D97-AF65-F5344CB8AC3E}">
        <p14:creationId xmlns:p14="http://schemas.microsoft.com/office/powerpoint/2010/main" val="3958296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8</a:t>
            </a:fld>
            <a:endParaRPr lang="fr-CA"/>
          </a:p>
        </p:txBody>
      </p:sp>
    </p:spTree>
    <p:extLst>
      <p:ext uri="{BB962C8B-B14F-4D97-AF65-F5344CB8AC3E}">
        <p14:creationId xmlns:p14="http://schemas.microsoft.com/office/powerpoint/2010/main" val="973318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1"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9</a:t>
            </a:fld>
            <a:endParaRPr lang="fr-CA"/>
          </a:p>
        </p:txBody>
      </p:sp>
    </p:spTree>
    <p:extLst>
      <p:ext uri="{BB962C8B-B14F-4D97-AF65-F5344CB8AC3E}">
        <p14:creationId xmlns:p14="http://schemas.microsoft.com/office/powerpoint/2010/main" val="1974709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4C65AC3-BEA3-4506-BE0D-3D4019E85E88}" type="slidenum">
              <a:rPr lang="fr-CA" smtClean="0"/>
              <a:pPr/>
              <a:t>‹N°›</a:t>
            </a:fld>
            <a:endParaRPr lang="fr-C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283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8B68D86-EA80-4D2D-8954-6EA03F050AA2}" type="slidenum">
              <a:rPr lang="fr-CA" smtClean="0"/>
              <a:pPr/>
              <a:t>‹N°›</a:t>
            </a:fld>
            <a:endParaRPr lang="fr-CA"/>
          </a:p>
        </p:txBody>
      </p:sp>
    </p:spTree>
    <p:extLst>
      <p:ext uri="{BB962C8B-B14F-4D97-AF65-F5344CB8AC3E}">
        <p14:creationId xmlns:p14="http://schemas.microsoft.com/office/powerpoint/2010/main" val="751627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5B44B8C-ADAD-4E92-AEA5-2E6214293796}" type="slidenum">
              <a:rPr lang="fr-CA" smtClean="0"/>
              <a:pPr/>
              <a:t>‹N°›</a:t>
            </a:fld>
            <a:endParaRPr lang="fr-CA"/>
          </a:p>
        </p:txBody>
      </p:sp>
    </p:spTree>
    <p:extLst>
      <p:ext uri="{BB962C8B-B14F-4D97-AF65-F5344CB8AC3E}">
        <p14:creationId xmlns:p14="http://schemas.microsoft.com/office/powerpoint/2010/main" val="24501475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12E22A0-2D87-479C-8169-BB4647ED57A1}" type="slidenum">
              <a:rPr lang="fr-CA" smtClean="0"/>
              <a:pPr/>
              <a:t>‹N°›</a:t>
            </a:fld>
            <a:endParaRPr lang="fr-CA"/>
          </a:p>
        </p:txBody>
      </p:sp>
    </p:spTree>
    <p:extLst>
      <p:ext uri="{BB962C8B-B14F-4D97-AF65-F5344CB8AC3E}">
        <p14:creationId xmlns:p14="http://schemas.microsoft.com/office/powerpoint/2010/main" val="30260481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5BFDCCE-3302-40EF-84B7-7787884A4D2A}" type="slidenum">
              <a:rPr lang="fr-CA" smtClean="0"/>
              <a:pPr/>
              <a:t>‹N°›</a:t>
            </a:fld>
            <a:endParaRPr lang="fr-C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490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ACFE7F4-C561-4182-913E-32CC55AFFDD4}" type="slidenum">
              <a:rPr lang="fr-CA" smtClean="0"/>
              <a:pPr/>
              <a:t>‹N°›</a:t>
            </a:fld>
            <a:endParaRPr lang="fr-CA"/>
          </a:p>
        </p:txBody>
      </p:sp>
    </p:spTree>
    <p:extLst>
      <p:ext uri="{BB962C8B-B14F-4D97-AF65-F5344CB8AC3E}">
        <p14:creationId xmlns:p14="http://schemas.microsoft.com/office/powerpoint/2010/main" val="2233776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22960" y="2582334"/>
            <a:ext cx="370332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63440" y="2582334"/>
            <a:ext cx="370332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61CAC0CF-66A7-45E4-BECD-D8B416F6C383}" type="slidenum">
              <a:rPr lang="fr-CA" smtClean="0"/>
              <a:pPr/>
              <a:t>‹N°›</a:t>
            </a:fld>
            <a:endParaRPr lang="fr-CA"/>
          </a:p>
        </p:txBody>
      </p:sp>
    </p:spTree>
    <p:extLst>
      <p:ext uri="{BB962C8B-B14F-4D97-AF65-F5344CB8AC3E}">
        <p14:creationId xmlns:p14="http://schemas.microsoft.com/office/powerpoint/2010/main" val="1738668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3DBD4045-1DB3-4D0F-8F26-83B595894882}" type="slidenum">
              <a:rPr lang="fr-CA" smtClean="0"/>
              <a:pPr/>
              <a:t>‹N°›</a:t>
            </a:fld>
            <a:endParaRPr lang="fr-CA"/>
          </a:p>
        </p:txBody>
      </p:sp>
    </p:spTree>
    <p:extLst>
      <p:ext uri="{BB962C8B-B14F-4D97-AF65-F5344CB8AC3E}">
        <p14:creationId xmlns:p14="http://schemas.microsoft.com/office/powerpoint/2010/main" val="1450830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fr-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CA"/>
          </a:p>
        </p:txBody>
      </p:sp>
      <p:sp>
        <p:nvSpPr>
          <p:cNvPr id="9" name="Slide Number Placeholder 8"/>
          <p:cNvSpPr>
            <a:spLocks noGrp="1"/>
          </p:cNvSpPr>
          <p:nvPr>
            <p:ph type="sldNum" sz="quarter" idx="12"/>
          </p:nvPr>
        </p:nvSpPr>
        <p:spPr/>
        <p:txBody>
          <a:bodyPr/>
          <a:lstStyle/>
          <a:p>
            <a:fld id="{99C1A254-0EB9-4DE3-A29F-390004AF86B5}" type="slidenum">
              <a:rPr lang="fr-CA" smtClean="0"/>
              <a:pPr/>
              <a:t>‹N°›</a:t>
            </a:fld>
            <a:endParaRPr lang="fr-CA"/>
          </a:p>
        </p:txBody>
      </p:sp>
    </p:spTree>
    <p:extLst>
      <p:ext uri="{BB962C8B-B14F-4D97-AF65-F5344CB8AC3E}">
        <p14:creationId xmlns:p14="http://schemas.microsoft.com/office/powerpoint/2010/main" val="202384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fr-CA"/>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r-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28D347C-6D32-4DAA-AA24-E9F0C04B447B}" type="slidenum">
              <a:rPr lang="fr-CA" smtClean="0"/>
              <a:pPr/>
              <a:t>‹N°›</a:t>
            </a:fld>
            <a:endParaRPr lang="fr-CA"/>
          </a:p>
        </p:txBody>
      </p:sp>
    </p:spTree>
    <p:extLst>
      <p:ext uri="{BB962C8B-B14F-4D97-AF65-F5344CB8AC3E}">
        <p14:creationId xmlns:p14="http://schemas.microsoft.com/office/powerpoint/2010/main" val="1786459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EF0A715-D528-4326-A359-706E33812540}" type="slidenum">
              <a:rPr lang="fr-CA" smtClean="0"/>
              <a:pPr/>
              <a:t>‹N°›</a:t>
            </a:fld>
            <a:endParaRPr lang="fr-CA"/>
          </a:p>
        </p:txBody>
      </p:sp>
    </p:spTree>
    <p:extLst>
      <p:ext uri="{BB962C8B-B14F-4D97-AF65-F5344CB8AC3E}">
        <p14:creationId xmlns:p14="http://schemas.microsoft.com/office/powerpoint/2010/main" val="34501573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fr-CA"/>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CA"/>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91CBE31-F8BC-4B43-9ADD-14958EA7E7AA}" type="slidenum">
              <a:rPr lang="fr-CA" smtClean="0"/>
              <a:pPr/>
              <a:t>‹N°›</a:t>
            </a:fld>
            <a:endParaRPr lang="fr-CA"/>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7058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4.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hyperlink" Target="https://www.youtube.com/watch?v=XFxzsKnrsAs"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hyperlink" Target="https://www.youtube.com/watch?v=rETGvHDKLlE&amp;feature=youtu.be" TargetMode="External"/><Relationship Id="rId5" Type="http://schemas.openxmlformats.org/officeDocument/2006/relationships/image" Target="../media/image1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0.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XFxzsKnrsAs" TargetMode="External"/><Relationship Id="rId3" Type="http://schemas.openxmlformats.org/officeDocument/2006/relationships/tags" Target="../tags/tag40.xml"/><Relationship Id="rId7" Type="http://schemas.openxmlformats.org/officeDocument/2006/relationships/hyperlink" Target="https://www.youtube.com/watch?v=rETGvHDKLlE&amp;feature=youtu.be" TargetMode="Externa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7.xml"/><Relationship Id="rId5" Type="http://schemas.openxmlformats.org/officeDocument/2006/relationships/slideLayout" Target="../slideLayouts/slideLayout7.xml"/><Relationship Id="rId10" Type="http://schemas.openxmlformats.org/officeDocument/2006/relationships/hyperlink" Target="http://www.passeportsante.net/fr/Actualites/Dossiers/ArticleComplementaire.aspx?doc=sucre_dependance_do" TargetMode="External"/><Relationship Id="rId4" Type="http://schemas.openxmlformats.org/officeDocument/2006/relationships/tags" Target="../tags/tag41.xml"/><Relationship Id="rId9" Type="http://schemas.openxmlformats.org/officeDocument/2006/relationships/hyperlink" Target="http://www.lecerveau.mcgill.ca/flash/d/d_03/d_03_p/d_03_p_par/d_03_p_par.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notesSlide" Target="../notesSlides/notesSlide3.xml"/><Relationship Id="rId3" Type="http://schemas.openxmlformats.org/officeDocument/2006/relationships/tags" Target="../tags/tag6.xml"/><Relationship Id="rId21" Type="http://schemas.openxmlformats.org/officeDocument/2006/relationships/image" Target="../media/image11.jpg"/><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slideLayout" Target="../slideLayouts/slideLayout4.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image" Target="../media/image10.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image" Target="../media/image9.pn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D692059-26A8-4220-B53A-966F2102C38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585" b="-9128"/>
          <a:stretch/>
        </p:blipFill>
        <p:spPr>
          <a:xfrm>
            <a:off x="1619672" y="1844824"/>
            <a:ext cx="7524328" cy="4941168"/>
          </a:xfrm>
          <a:prstGeom prst="rect">
            <a:avLst/>
          </a:prstGeom>
        </p:spPr>
      </p:pic>
      <p:sp>
        <p:nvSpPr>
          <p:cNvPr id="9" name="Rectangle 8">
            <a:extLst>
              <a:ext uri="{FF2B5EF4-FFF2-40B4-BE49-F238E27FC236}">
                <a16:creationId xmlns:a16="http://schemas.microsoft.com/office/drawing/2014/main" id="{0E0366D2-B6BF-494B-B3CE-063F6E04F2EC}"/>
              </a:ext>
            </a:extLst>
          </p:cNvPr>
          <p:cNvSpPr/>
          <p:nvPr/>
        </p:nvSpPr>
        <p:spPr>
          <a:xfrm>
            <a:off x="1619672" y="4941251"/>
            <a:ext cx="7524328" cy="1916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Image 9">
            <a:extLst>
              <a:ext uri="{FF2B5EF4-FFF2-40B4-BE49-F238E27FC236}">
                <a16:creationId xmlns:a16="http://schemas.microsoft.com/office/drawing/2014/main" id="{321DBC65-7B76-4009-BA6C-D7EE753808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585" b="-9128"/>
          <a:stretch/>
        </p:blipFill>
        <p:spPr>
          <a:xfrm>
            <a:off x="2521486" y="1912205"/>
            <a:ext cx="5472608" cy="3593819"/>
          </a:xfrm>
          <a:prstGeom prst="rect">
            <a:avLst/>
          </a:prstGeom>
        </p:spPr>
      </p:pic>
      <p:sp>
        <p:nvSpPr>
          <p:cNvPr id="12" name="Rectangle 11">
            <a:extLst>
              <a:ext uri="{FF2B5EF4-FFF2-40B4-BE49-F238E27FC236}">
                <a16:creationId xmlns:a16="http://schemas.microsoft.com/office/drawing/2014/main" id="{64BEA87C-FD1D-4ED7-9AEE-3950711C62DF}"/>
              </a:ext>
            </a:extLst>
          </p:cNvPr>
          <p:cNvSpPr/>
          <p:nvPr/>
        </p:nvSpPr>
        <p:spPr>
          <a:xfrm rot="21399192">
            <a:off x="1669143" y="4678496"/>
            <a:ext cx="7596517" cy="1916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52" name="Rectangle 4"/>
          <p:cNvSpPr>
            <a:spLocks noGrp="1" noChangeArrowheads="1"/>
          </p:cNvSpPr>
          <p:nvPr>
            <p:ph type="subTitle" idx="1"/>
            <p:custDataLst>
              <p:tags r:id="rId1"/>
            </p:custDataLst>
          </p:nvPr>
        </p:nvSpPr>
        <p:spPr>
          <a:xfrm>
            <a:off x="1835695" y="5733256"/>
            <a:ext cx="6696745" cy="623640"/>
          </a:xfrm>
        </p:spPr>
        <p:txBody>
          <a:bodyPr>
            <a:normAutofit/>
          </a:bodyPr>
          <a:lstStyle/>
          <a:p>
            <a:pPr>
              <a:spcBef>
                <a:spcPts val="600"/>
              </a:spcBef>
            </a:pPr>
            <a:r>
              <a:rPr lang="fr-CA" sz="1200" cap="none" dirty="0">
                <a:solidFill>
                  <a:schemeClr val="tx1"/>
                </a:solidFill>
                <a:cs typeface="Arial" panose="020B0604020202020204" pitchFamily="34" charset="0"/>
              </a:rPr>
              <a:t>Pascale Boucher Chagnon, </a:t>
            </a:r>
            <a:r>
              <a:rPr lang="fr-CA" sz="1200" cap="none" dirty="0">
                <a:solidFill>
                  <a:schemeClr val="tx1"/>
                </a:solidFill>
                <a:latin typeface="+mn-lt"/>
                <a:cs typeface="Arial" panose="020B0604020202020204" pitchFamily="34" charset="0"/>
              </a:rPr>
              <a:t>Infirmière en médecine cardiologie</a:t>
            </a:r>
          </a:p>
          <a:p>
            <a:pPr>
              <a:spcBef>
                <a:spcPts val="600"/>
              </a:spcBef>
            </a:pPr>
            <a:r>
              <a:rPr lang="fr-CA" sz="1200" cap="none" dirty="0">
                <a:solidFill>
                  <a:schemeClr val="tx1"/>
                </a:solidFill>
                <a:cs typeface="Arial" panose="020B0604020202020204" pitchFamily="34" charset="0"/>
              </a:rPr>
              <a:t>Sandra Bureau, </a:t>
            </a:r>
            <a:r>
              <a:rPr lang="fr-CA" sz="1200" cap="none" dirty="0">
                <a:solidFill>
                  <a:schemeClr val="tx1"/>
                </a:solidFill>
                <a:latin typeface="+mn-lt"/>
                <a:cs typeface="Arial" panose="020B0604020202020204" pitchFamily="34" charset="0"/>
              </a:rPr>
              <a:t>Infirmière en centre parents-enfants </a:t>
            </a:r>
          </a:p>
        </p:txBody>
      </p:sp>
      <p:sp>
        <p:nvSpPr>
          <p:cNvPr id="8" name="Rectangle 7">
            <a:extLst>
              <a:ext uri="{FF2B5EF4-FFF2-40B4-BE49-F238E27FC236}">
                <a16:creationId xmlns:a16="http://schemas.microsoft.com/office/drawing/2014/main" id="{643FD694-234B-4479-95E6-56CA6537A82E}"/>
              </a:ext>
            </a:extLst>
          </p:cNvPr>
          <p:cNvSpPr/>
          <p:nvPr/>
        </p:nvSpPr>
        <p:spPr>
          <a:xfrm>
            <a:off x="1619672" y="0"/>
            <a:ext cx="7524328" cy="19122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4"/>
          <p:cNvSpPr txBox="1">
            <a:spLocks noChangeArrowheads="1"/>
          </p:cNvSpPr>
          <p:nvPr>
            <p:custDataLst>
              <p:tags r:id="rId2"/>
            </p:custDataLst>
          </p:nvPr>
        </p:nvSpPr>
        <p:spPr bwMode="auto">
          <a:xfrm>
            <a:off x="1835696" y="1124744"/>
            <a:ext cx="61926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1600">
                <a:solidFill>
                  <a:schemeClr val="bg1"/>
                </a:solidFill>
                <a:latin typeface="+mn-lt"/>
                <a:ea typeface="+mn-ea"/>
                <a:cs typeface="+mn-cs"/>
              </a:defRPr>
            </a:lvl1pPr>
            <a:lvl2pPr marL="742950" indent="-285750" algn="l" rtl="0" eaLnBrk="1" fontAlgn="base" hangingPunct="1">
              <a:spcBef>
                <a:spcPct val="20000"/>
              </a:spcBef>
              <a:spcAft>
                <a:spcPct val="0"/>
              </a:spcAft>
              <a:buBlip>
                <a:blip r:embed="rId7"/>
              </a:buBlip>
              <a:defRPr sz="20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a:lstStyle>
          <a:p>
            <a:r>
              <a:rPr lang="fr-CA" sz="3000" b="1" kern="0" dirty="0">
                <a:latin typeface="+mj-lt"/>
                <a:cs typeface="Arial" panose="020B0604020202020204" pitchFamily="34" charset="0"/>
              </a:rPr>
              <a:t>La dépendance aux sucres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8"/>
            <a:ext cx="9144000" cy="5157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6601876" cy="1414203"/>
          </a:xfrm>
        </p:spPr>
        <p:txBody>
          <a:bodyPr>
            <a:normAutofit/>
          </a:bodyPr>
          <a:lstStyle/>
          <a:p>
            <a:r>
              <a:rPr lang="fr-CA" sz="3600" spc="-100" dirty="0">
                <a:solidFill>
                  <a:schemeClr val="bg1"/>
                </a:solidFill>
              </a:rPr>
              <a:t>Les effets du sucre raffiné sur le cerveau</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60" y="1879676"/>
            <a:ext cx="7709480" cy="2196017"/>
          </a:xfrm>
        </p:spPr>
        <p:txBody>
          <a:bodyPr>
            <a:normAutofit/>
          </a:bodyPr>
          <a:lstStyle/>
          <a:p>
            <a:pPr marL="355600" indent="-355600" algn="just">
              <a:buFont typeface="Wingdings" panose="05000000000000000000" pitchFamily="2" charset="2"/>
              <a:buChar char="Ø"/>
            </a:pPr>
            <a:r>
              <a:rPr lang="fr-CA" sz="2000" dirty="0"/>
              <a:t>Le sucre stimule le système de récompense, plus précisément l’aire </a:t>
            </a:r>
            <a:r>
              <a:rPr lang="fr-CA" sz="2000" dirty="0" err="1"/>
              <a:t>tegmentaire</a:t>
            </a:r>
            <a:r>
              <a:rPr lang="fr-CA" sz="2000" dirty="0"/>
              <a:t>. Celui-ci stimule le noyau d’accumbens qui libère la dopamine.</a:t>
            </a:r>
          </a:p>
          <a:p>
            <a:pPr marL="355600" indent="-355600" algn="just">
              <a:buFont typeface="Wingdings" panose="05000000000000000000" pitchFamily="2" charset="2"/>
              <a:buChar char="Ø"/>
            </a:pPr>
            <a:r>
              <a:rPr lang="fr-CA" sz="2000" dirty="0"/>
              <a:t>La dopamine (neurotransmetteur = clé des neurones) messager du plaisir.</a:t>
            </a:r>
          </a:p>
          <a:p>
            <a:pPr marL="355600" indent="-355600" algn="just">
              <a:buFont typeface="Wingdings" panose="05000000000000000000" pitchFamily="2" charset="2"/>
              <a:buChar char="Ø"/>
            </a:pPr>
            <a:r>
              <a:rPr lang="fr-CA" sz="2000" dirty="0"/>
              <a:t>Cortex préfrontal = attention</a:t>
            </a:r>
          </a:p>
        </p:txBody>
      </p:sp>
      <p:pic>
        <p:nvPicPr>
          <p:cNvPr id="7" name="Image 6">
            <a:extLst>
              <a:ext uri="{FF2B5EF4-FFF2-40B4-BE49-F238E27FC236}">
                <a16:creationId xmlns:a16="http://schemas.microsoft.com/office/drawing/2014/main" id="{F52F1D67-FCC7-42C5-A0D9-D1D157874A86}"/>
              </a:ext>
            </a:extLst>
          </p:cNvPr>
          <p:cNvPicPr>
            <a:picLocks noChangeAspect="1"/>
          </p:cNvPicPr>
          <p:nvPr>
            <p:custDataLst>
              <p:tags r:id="rId2"/>
            </p:custDataLst>
          </p:nvPr>
        </p:nvPicPr>
        <p:blipFill>
          <a:blip r:embed="rId6" cstate="print"/>
          <a:stretch>
            <a:fillRect/>
          </a:stretch>
        </p:blipFill>
        <p:spPr>
          <a:xfrm>
            <a:off x="1436927" y="4254560"/>
            <a:ext cx="3164098" cy="2558816"/>
          </a:xfrm>
          <a:prstGeom prst="rect">
            <a:avLst/>
          </a:prstGeom>
        </p:spPr>
      </p:pic>
      <p:pic>
        <p:nvPicPr>
          <p:cNvPr id="8" name="Image 7">
            <a:extLst>
              <a:ext uri="{FF2B5EF4-FFF2-40B4-BE49-F238E27FC236}">
                <a16:creationId xmlns:a16="http://schemas.microsoft.com/office/drawing/2014/main" id="{DCAC21CB-EB47-4632-90AB-A77B87F836CF}"/>
              </a:ext>
            </a:extLst>
          </p:cNvPr>
          <p:cNvPicPr>
            <a:picLocks noChangeAspect="1"/>
          </p:cNvPicPr>
          <p:nvPr>
            <p:custDataLst>
              <p:tags r:id="rId3"/>
            </p:custDataLst>
          </p:nvPr>
        </p:nvPicPr>
        <p:blipFill>
          <a:blip r:embed="rId7" cstate="print"/>
          <a:stretch>
            <a:fillRect/>
          </a:stretch>
        </p:blipFill>
        <p:spPr>
          <a:xfrm>
            <a:off x="5076056" y="4254560"/>
            <a:ext cx="3158002" cy="2558815"/>
          </a:xfrm>
          <a:prstGeom prst="rect">
            <a:avLst/>
          </a:prstGeom>
        </p:spPr>
      </p:pic>
    </p:spTree>
    <p:extLst>
      <p:ext uri="{BB962C8B-B14F-4D97-AF65-F5344CB8AC3E}">
        <p14:creationId xmlns:p14="http://schemas.microsoft.com/office/powerpoint/2010/main" val="835456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BAF70A-1E17-4D8A-9548-F953E06247E2}"/>
              </a:ext>
            </a:extLst>
          </p:cNvPr>
          <p:cNvSpPr/>
          <p:nvPr/>
        </p:nvSpPr>
        <p:spPr>
          <a:xfrm>
            <a:off x="-35148" y="5902435"/>
            <a:ext cx="9179148" cy="629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3672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6673884" cy="1414203"/>
          </a:xfrm>
        </p:spPr>
        <p:txBody>
          <a:bodyPr>
            <a:normAutofit/>
          </a:bodyPr>
          <a:lstStyle/>
          <a:p>
            <a:r>
              <a:rPr lang="fr-CA" sz="3600" spc="-100" dirty="0">
                <a:solidFill>
                  <a:schemeClr val="bg1"/>
                </a:solidFill>
              </a:rPr>
              <a:t>Les effets du sucre raffiné sur le cerveau</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78963"/>
            <a:ext cx="7565465" cy="2916097"/>
          </a:xfrm>
        </p:spPr>
        <p:txBody>
          <a:bodyPr>
            <a:normAutofit/>
          </a:bodyPr>
          <a:lstStyle/>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Les substances psychoactives ont la propriété de perturber le fonctionnement du cerveau. Elles vont diminuer la production naturelle de ce messager du plaisir. </a:t>
            </a:r>
          </a:p>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Le cerveau d'un individu dépendant ne peut plus gérer la régulation de façon autonome. </a:t>
            </a:r>
          </a:p>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Le noyau accumbens aussi appelé centre de la motivation, met en relation le système limbique, siège des émotions et les noyaux gris centraux, qui aident à planifier un mouvement ou un raisonnement.</a:t>
            </a:r>
          </a:p>
        </p:txBody>
      </p:sp>
      <p:sp>
        <p:nvSpPr>
          <p:cNvPr id="7" name="ZoneTexte 6">
            <a:extLst>
              <a:ext uri="{FF2B5EF4-FFF2-40B4-BE49-F238E27FC236}">
                <a16:creationId xmlns:a16="http://schemas.microsoft.com/office/drawing/2014/main" id="{6087076C-2BF5-488B-B6FD-C0A25524E934}"/>
              </a:ext>
            </a:extLst>
          </p:cNvPr>
          <p:cNvSpPr txBox="1"/>
          <p:nvPr/>
        </p:nvSpPr>
        <p:spPr>
          <a:xfrm>
            <a:off x="1772816" y="6011996"/>
            <a:ext cx="5598368" cy="369332"/>
          </a:xfrm>
          <a:prstGeom prst="rect">
            <a:avLst/>
          </a:prstGeom>
          <a:noFill/>
        </p:spPr>
        <p:txBody>
          <a:bodyPr wrap="square">
            <a:spAutoFit/>
          </a:bodyPr>
          <a:lstStyle/>
          <a:p>
            <a:pPr marL="0" indent="0">
              <a:buNone/>
            </a:pPr>
            <a:r>
              <a:rPr lang="fr-CA" sz="1800" dirty="0">
                <a:hlinkClick r:id="rId4"/>
              </a:rPr>
              <a:t>https://www.youtube.com/watch?v=XFxzsKnrsAs</a:t>
            </a:r>
            <a:endParaRPr lang="fr-CA" sz="1800" dirty="0"/>
          </a:p>
        </p:txBody>
      </p:sp>
    </p:spTree>
    <p:extLst>
      <p:ext uri="{BB962C8B-B14F-4D97-AF65-F5344CB8AC3E}">
        <p14:creationId xmlns:p14="http://schemas.microsoft.com/office/powerpoint/2010/main" val="3960200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3698C17-8F17-41FE-8003-E6902474BBCA}"/>
              </a:ext>
            </a:extLst>
          </p:cNvPr>
          <p:cNvPicPr>
            <a:picLocks noChangeAspect="1"/>
          </p:cNvPicPr>
          <p:nvPr>
            <p:custDataLst>
              <p:tags r:id="rId1"/>
            </p:custDataLst>
          </p:nvPr>
        </p:nvPicPr>
        <p:blipFill>
          <a:blip r:embed="rId5" cstate="print"/>
          <a:stretch>
            <a:fillRect/>
          </a:stretch>
        </p:blipFill>
        <p:spPr>
          <a:xfrm>
            <a:off x="2506096" y="3516247"/>
            <a:ext cx="4096658" cy="2405974"/>
          </a:xfrm>
          <a:prstGeom prst="rect">
            <a:avLst/>
          </a:prstGeom>
        </p:spPr>
      </p:pic>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2"/>
            </p:custDataLst>
          </p:nvPr>
        </p:nvSpPr>
        <p:spPr>
          <a:xfrm>
            <a:off x="706428" y="94929"/>
            <a:ext cx="6601876" cy="1414203"/>
          </a:xfrm>
        </p:spPr>
        <p:txBody>
          <a:bodyPr>
            <a:normAutofit/>
          </a:bodyPr>
          <a:lstStyle/>
          <a:p>
            <a:r>
              <a:rPr lang="fr-CA" sz="3600" spc="-100" dirty="0">
                <a:solidFill>
                  <a:schemeClr val="bg1"/>
                </a:solidFill>
              </a:rPr>
              <a:t>La dépendance au sucre </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60" y="1879677"/>
            <a:ext cx="7709480" cy="1549324"/>
          </a:xfrm>
        </p:spPr>
        <p:txBody>
          <a:bodyPr>
            <a:normAutofit/>
          </a:bodyPr>
          <a:lstStyle/>
          <a:p>
            <a:pPr marL="355600" indent="-355600" algn="just">
              <a:buFont typeface="Wingdings" panose="05000000000000000000" pitchFamily="2" charset="2"/>
              <a:buChar char="Ø"/>
            </a:pPr>
            <a:r>
              <a:rPr lang="fr-CA" sz="2000" dirty="0"/>
              <a:t>Une grande consommation de sucre stimule les mêmes zones que les drogues, soit les récepteurs dits « opioïdes ».</a:t>
            </a:r>
          </a:p>
          <a:p>
            <a:pPr marL="355600" indent="-355600" algn="just">
              <a:buFont typeface="Wingdings" panose="05000000000000000000" pitchFamily="2" charset="2"/>
              <a:buChar char="Ø"/>
            </a:pPr>
            <a:r>
              <a:rPr lang="fr-CA" sz="2000" dirty="0"/>
              <a:t>Dès lors, des comportements de dépendances apparaissent afin de reproduire cette sensation qui ne se fait plus naturellement.</a:t>
            </a:r>
          </a:p>
        </p:txBody>
      </p:sp>
      <p:sp>
        <p:nvSpPr>
          <p:cNvPr id="9" name="Rectangle 8">
            <a:extLst>
              <a:ext uri="{FF2B5EF4-FFF2-40B4-BE49-F238E27FC236}">
                <a16:creationId xmlns:a16="http://schemas.microsoft.com/office/drawing/2014/main" id="{EFDB7ACF-9F8F-453C-8EE8-546C8FF27DF8}"/>
              </a:ext>
            </a:extLst>
          </p:cNvPr>
          <p:cNvSpPr/>
          <p:nvPr/>
        </p:nvSpPr>
        <p:spPr>
          <a:xfrm>
            <a:off x="-35148" y="5902435"/>
            <a:ext cx="9179148" cy="629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9">
            <a:extLst>
              <a:ext uri="{FF2B5EF4-FFF2-40B4-BE49-F238E27FC236}">
                <a16:creationId xmlns:a16="http://schemas.microsoft.com/office/drawing/2014/main" id="{DAF2EC54-FA7F-4223-9CA0-5D4DDA5B31BC}"/>
              </a:ext>
            </a:extLst>
          </p:cNvPr>
          <p:cNvSpPr txBox="1"/>
          <p:nvPr/>
        </p:nvSpPr>
        <p:spPr>
          <a:xfrm>
            <a:off x="964106" y="6011996"/>
            <a:ext cx="7180639" cy="369332"/>
          </a:xfrm>
          <a:prstGeom prst="rect">
            <a:avLst/>
          </a:prstGeom>
          <a:noFill/>
        </p:spPr>
        <p:txBody>
          <a:bodyPr wrap="square">
            <a:spAutoFit/>
          </a:bodyPr>
          <a:lstStyle/>
          <a:p>
            <a:pPr marL="0" indent="0">
              <a:buNone/>
            </a:pPr>
            <a:r>
              <a:rPr lang="fr-CA" sz="1800" dirty="0">
                <a:hlinkClick r:id="rId6"/>
              </a:rPr>
              <a:t>https://www.youtube.com/watch?v=rETGvHDKLlE&amp;feature=youtu.be</a:t>
            </a:r>
            <a:endParaRPr lang="fr-CA" sz="1800" dirty="0"/>
          </a:p>
        </p:txBody>
      </p:sp>
    </p:spTree>
    <p:extLst>
      <p:ext uri="{BB962C8B-B14F-4D97-AF65-F5344CB8AC3E}">
        <p14:creationId xmlns:p14="http://schemas.microsoft.com/office/powerpoint/2010/main" val="292601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7970028" cy="1414203"/>
          </a:xfrm>
        </p:spPr>
        <p:txBody>
          <a:bodyPr>
            <a:normAutofit/>
          </a:bodyPr>
          <a:lstStyle/>
          <a:p>
            <a:r>
              <a:rPr lang="fr-CA" sz="3600" spc="-100" dirty="0">
                <a:solidFill>
                  <a:schemeClr val="bg1"/>
                </a:solidFill>
              </a:rPr>
              <a:t>Composantes du chocolat</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60" y="2025071"/>
            <a:ext cx="4261634" cy="4284249"/>
          </a:xfrm>
        </p:spPr>
        <p:txBody>
          <a:bodyPr>
            <a:normAutofit/>
          </a:bodyPr>
          <a:lstStyle/>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La </a:t>
            </a:r>
            <a:r>
              <a:rPr lang="fr-CA" dirty="0" err="1">
                <a:solidFill>
                  <a:srgbClr val="666666"/>
                </a:solidFill>
                <a:sym typeface="PT Sans Narrow"/>
              </a:rPr>
              <a:t>typtophane</a:t>
            </a:r>
            <a:r>
              <a:rPr lang="fr-CA" dirty="0">
                <a:solidFill>
                  <a:srgbClr val="666666"/>
                </a:solidFill>
                <a:sym typeface="PT Sans Narrow"/>
              </a:rPr>
              <a:t>, une molécule chimique contenue dans le chocolat, stimule la sécrétion de sérotonine (hormone antidépressive)</a:t>
            </a:r>
          </a:p>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La </a:t>
            </a:r>
            <a:r>
              <a:rPr lang="fr-CA" dirty="0" err="1">
                <a:solidFill>
                  <a:srgbClr val="666666"/>
                </a:solidFill>
                <a:sym typeface="PT Sans Narrow"/>
              </a:rPr>
              <a:t>phényléthylamine</a:t>
            </a:r>
            <a:r>
              <a:rPr lang="fr-CA" dirty="0">
                <a:solidFill>
                  <a:srgbClr val="666666"/>
                </a:solidFill>
                <a:sym typeface="PT Sans Narrow"/>
              </a:rPr>
              <a:t> est une molécule présente en très faible quantité, elle augmente le pouls et la pression </a:t>
            </a:r>
          </a:p>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La </a:t>
            </a:r>
            <a:r>
              <a:rPr lang="fr-CA" dirty="0" err="1">
                <a:solidFill>
                  <a:srgbClr val="666666"/>
                </a:solidFill>
                <a:sym typeface="PT Sans Narrow"/>
              </a:rPr>
              <a:t>theobromine</a:t>
            </a:r>
            <a:r>
              <a:rPr lang="fr-CA" dirty="0">
                <a:solidFill>
                  <a:srgbClr val="666666"/>
                </a:solidFill>
                <a:sym typeface="PT Sans Narrow"/>
              </a:rPr>
              <a:t> est un stimulant similaire à la caféine (néfaste pour les animaux)</a:t>
            </a:r>
          </a:p>
        </p:txBody>
      </p:sp>
      <p:pic>
        <p:nvPicPr>
          <p:cNvPr id="7" name="Image 6">
            <a:extLst>
              <a:ext uri="{FF2B5EF4-FFF2-40B4-BE49-F238E27FC236}">
                <a16:creationId xmlns:a16="http://schemas.microsoft.com/office/drawing/2014/main" id="{C71FE17A-FBFC-4858-80F3-47282787F7FD}"/>
              </a:ext>
            </a:extLst>
          </p:cNvPr>
          <p:cNvPicPr>
            <a:picLocks noChangeAspect="1"/>
          </p:cNvPicPr>
          <p:nvPr>
            <p:custDataLst>
              <p:tags r:id="rId2"/>
            </p:custDataLst>
          </p:nvPr>
        </p:nvPicPr>
        <p:blipFill rotWithShape="1">
          <a:blip r:embed="rId5" cstate="print"/>
          <a:srcRect l="11680" r="11680"/>
          <a:stretch/>
        </p:blipFill>
        <p:spPr>
          <a:xfrm>
            <a:off x="5364088" y="2432980"/>
            <a:ext cx="3779912" cy="3288185"/>
          </a:xfrm>
          <a:prstGeom prst="rect">
            <a:avLst/>
          </a:prstGeom>
        </p:spPr>
      </p:pic>
    </p:spTree>
    <p:extLst>
      <p:ext uri="{BB962C8B-B14F-4D97-AF65-F5344CB8AC3E}">
        <p14:creationId xmlns:p14="http://schemas.microsoft.com/office/powerpoint/2010/main" val="3615591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266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6673884" cy="1414203"/>
          </a:xfrm>
        </p:spPr>
        <p:txBody>
          <a:bodyPr>
            <a:normAutofit/>
          </a:bodyPr>
          <a:lstStyle/>
          <a:p>
            <a:r>
              <a:rPr lang="fr-CA" sz="3600" spc="-100" dirty="0">
                <a:solidFill>
                  <a:schemeClr val="bg1"/>
                </a:solidFill>
              </a:rPr>
              <a:t>Bienfaits du sucre raffiné ?</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78963"/>
            <a:ext cx="7628683" cy="4550437"/>
          </a:xfrm>
        </p:spPr>
        <p:txBody>
          <a:bodyPr>
            <a:normAutofit/>
          </a:bodyPr>
          <a:lstStyle/>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Poussée d’énergie rapide</a:t>
            </a:r>
          </a:p>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Augmente le niveau d’éveil, l’endurance et la vivacité d’esprit</a:t>
            </a:r>
          </a:p>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Procure sensation de bien-être, car stimule le centre de récompense</a:t>
            </a:r>
          </a:p>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Le sucre est le principal carburant du cerveau</a:t>
            </a:r>
          </a:p>
        </p:txBody>
      </p:sp>
      <p:pic>
        <p:nvPicPr>
          <p:cNvPr id="11" name="Image 10">
            <a:extLst>
              <a:ext uri="{FF2B5EF4-FFF2-40B4-BE49-F238E27FC236}">
                <a16:creationId xmlns:a16="http://schemas.microsoft.com/office/drawing/2014/main" id="{03BE927A-48A5-4A3C-8DE0-A0F037D58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1065" y="4536813"/>
            <a:ext cx="1941871" cy="2145574"/>
          </a:xfrm>
          <a:prstGeom prst="rect">
            <a:avLst/>
          </a:prstGeom>
        </p:spPr>
      </p:pic>
    </p:spTree>
    <p:extLst>
      <p:ext uri="{BB962C8B-B14F-4D97-AF65-F5344CB8AC3E}">
        <p14:creationId xmlns:p14="http://schemas.microsoft.com/office/powerpoint/2010/main" val="2732839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3096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6673884" cy="1414203"/>
          </a:xfrm>
        </p:spPr>
        <p:txBody>
          <a:bodyPr>
            <a:normAutofit/>
          </a:bodyPr>
          <a:lstStyle/>
          <a:p>
            <a:r>
              <a:rPr lang="fr-CA" sz="3600" spc="-100" dirty="0">
                <a:solidFill>
                  <a:schemeClr val="bg1"/>
                </a:solidFill>
              </a:rPr>
              <a:t>Méfaits du sucre raffiné ?</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78962"/>
            <a:ext cx="7565465" cy="2477819"/>
          </a:xfrm>
        </p:spPr>
        <p:txBody>
          <a:bodyPr>
            <a:normAutofit/>
          </a:bodyPr>
          <a:lstStyle/>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Énergie temporaire</a:t>
            </a:r>
          </a:p>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Favorise le développement de psychopathologies</a:t>
            </a:r>
          </a:p>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Troubles de mémoire, associé à la plasticité neuronale</a:t>
            </a:r>
          </a:p>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Favorise le développement de maladies chroniques</a:t>
            </a:r>
          </a:p>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Cause une dépendance, ↓ production autonome de sérotonine et provoque un sentiment de stress et d’angoisse.</a:t>
            </a:r>
          </a:p>
        </p:txBody>
      </p:sp>
      <p:pic>
        <p:nvPicPr>
          <p:cNvPr id="5" name="Image 4">
            <a:extLst>
              <a:ext uri="{FF2B5EF4-FFF2-40B4-BE49-F238E27FC236}">
                <a16:creationId xmlns:a16="http://schemas.microsoft.com/office/drawing/2014/main" id="{A55F3D42-986E-464F-8930-E4B2BEF291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6838" y="4957896"/>
            <a:ext cx="1710324" cy="1711464"/>
          </a:xfrm>
          <a:prstGeom prst="rect">
            <a:avLst/>
          </a:prstGeom>
        </p:spPr>
      </p:pic>
    </p:spTree>
    <p:extLst>
      <p:ext uri="{BB962C8B-B14F-4D97-AF65-F5344CB8AC3E}">
        <p14:creationId xmlns:p14="http://schemas.microsoft.com/office/powerpoint/2010/main" val="1418407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4104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6673884" cy="1414203"/>
          </a:xfrm>
        </p:spPr>
        <p:txBody>
          <a:bodyPr>
            <a:normAutofit/>
          </a:bodyPr>
          <a:lstStyle/>
          <a:p>
            <a:r>
              <a:rPr lang="fr-CA" sz="3600" spc="-100" dirty="0">
                <a:solidFill>
                  <a:schemeClr val="bg1"/>
                </a:solidFill>
              </a:rPr>
              <a:t>En conclusion</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78962"/>
            <a:ext cx="7565465" cy="2477819"/>
          </a:xfrm>
        </p:spPr>
        <p:txBody>
          <a:bodyPr>
            <a:normAutofit/>
          </a:bodyPr>
          <a:lstStyle/>
          <a:p>
            <a:pPr marL="0" indent="0">
              <a:buNone/>
            </a:pPr>
            <a:r>
              <a:rPr lang="fr-CA" sz="3200" b="1" dirty="0"/>
              <a:t>Tout est une question d’équilibre !</a:t>
            </a:r>
          </a:p>
        </p:txBody>
      </p:sp>
      <p:pic>
        <p:nvPicPr>
          <p:cNvPr id="7" name="Image 6">
            <a:extLst>
              <a:ext uri="{FF2B5EF4-FFF2-40B4-BE49-F238E27FC236}">
                <a16:creationId xmlns:a16="http://schemas.microsoft.com/office/drawing/2014/main" id="{8E1A7D73-B629-4B20-91A1-88DAFD1645CE}"/>
              </a:ext>
            </a:extLst>
          </p:cNvPr>
          <p:cNvPicPr>
            <a:picLocks noChangeAspect="1"/>
          </p:cNvPicPr>
          <p:nvPr>
            <p:custDataLst>
              <p:tags r:id="rId2"/>
            </p:custDataLst>
          </p:nvPr>
        </p:nvPicPr>
        <p:blipFill rotWithShape="1">
          <a:blip r:embed="rId5" cstate="print"/>
          <a:srcRect b="6460"/>
          <a:stretch/>
        </p:blipFill>
        <p:spPr>
          <a:xfrm>
            <a:off x="2977165" y="2638807"/>
            <a:ext cx="5343876" cy="3166457"/>
          </a:xfrm>
          <a:prstGeom prst="rect">
            <a:avLst/>
          </a:prstGeom>
        </p:spPr>
      </p:pic>
    </p:spTree>
    <p:extLst>
      <p:ext uri="{BB962C8B-B14F-4D97-AF65-F5344CB8AC3E}">
        <p14:creationId xmlns:p14="http://schemas.microsoft.com/office/powerpoint/2010/main" val="302012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B96D6C-EE01-4B79-BE7E-7293E4010137}"/>
              </a:ext>
            </a:extLst>
          </p:cNvPr>
          <p:cNvSpPr/>
          <p:nvPr/>
        </p:nvSpPr>
        <p:spPr>
          <a:xfrm>
            <a:off x="0" y="980728"/>
            <a:ext cx="9144000" cy="5382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650" name="Text Box 12"/>
          <p:cNvSpPr txBox="1">
            <a:spLocks noChangeArrowheads="1"/>
          </p:cNvSpPr>
          <p:nvPr>
            <p:custDataLst>
              <p:tags r:id="rId1"/>
            </p:custDataLst>
          </p:nvPr>
        </p:nvSpPr>
        <p:spPr bwMode="auto">
          <a:xfrm flipV="1">
            <a:off x="6588125" y="3068638"/>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ot="10800000">
            <a:spAutoFit/>
          </a:bodyPr>
          <a:lstStyle>
            <a:lvl1pPr algn="l" eaLnBrk="0" hangingPunct="0">
              <a:spcBef>
                <a:spcPct val="30000"/>
              </a:spcBef>
              <a:spcAft>
                <a:spcPct val="30000"/>
              </a:spcAft>
              <a:defRPr sz="24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30000"/>
              </a:spcBef>
              <a:spcAft>
                <a:spcPct val="3000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gn="l" eaLnBrk="0" hangingPunct="0">
              <a:spcBef>
                <a:spcPct val="15000"/>
              </a:spcBef>
              <a:spcAft>
                <a:spcPct val="15000"/>
              </a:spcAft>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gn="l" eaLnBrk="0"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lgn="l" eaLnBrk="0"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spcAft>
                <a:spcPct val="0"/>
              </a:spcAft>
            </a:pPr>
            <a:endParaRPr lang="fr-FR" altLang="fr-FR">
              <a:solidFill>
                <a:schemeClr val="tx2"/>
              </a:solidFill>
            </a:endParaRPr>
          </a:p>
        </p:txBody>
      </p:sp>
      <p:sp>
        <p:nvSpPr>
          <p:cNvPr id="27651" name="Rectangle 9"/>
          <p:cNvSpPr>
            <a:spLocks noChangeArrowheads="1"/>
          </p:cNvSpPr>
          <p:nvPr>
            <p:custDataLst>
              <p:tags r:id="rId2"/>
            </p:custDataLst>
          </p:nvPr>
        </p:nvSpPr>
        <p:spPr bwMode="auto">
          <a:xfrm>
            <a:off x="0" y="19161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30000"/>
              </a:spcBef>
              <a:spcAft>
                <a:spcPct val="30000"/>
              </a:spcAft>
              <a:defRPr sz="24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30000"/>
              </a:spcBef>
              <a:spcAft>
                <a:spcPct val="3000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gn="l" eaLnBrk="0" hangingPunct="0">
              <a:spcBef>
                <a:spcPct val="15000"/>
              </a:spcBef>
              <a:spcAft>
                <a:spcPct val="15000"/>
              </a:spcAft>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gn="l" eaLnBrk="0"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lgn="l" eaLnBrk="0"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spcAft>
                <a:spcPct val="0"/>
              </a:spcAft>
            </a:pPr>
            <a:endParaRPr lang="en-CA" altLang="fr-FR">
              <a:solidFill>
                <a:schemeClr val="tx2"/>
              </a:solidFill>
            </a:endParaRPr>
          </a:p>
        </p:txBody>
      </p:sp>
      <p:sp>
        <p:nvSpPr>
          <p:cNvPr id="2" name="Titre 1"/>
          <p:cNvSpPr>
            <a:spLocks noGrp="1"/>
          </p:cNvSpPr>
          <p:nvPr>
            <p:ph type="title" idx="4294967295"/>
            <p:custDataLst>
              <p:tags r:id="rId3"/>
            </p:custDataLst>
          </p:nvPr>
        </p:nvSpPr>
        <p:spPr>
          <a:xfrm>
            <a:off x="755576" y="61913"/>
            <a:ext cx="7543800" cy="828675"/>
          </a:xfrm>
        </p:spPr>
        <p:txBody>
          <a:bodyPr/>
          <a:lstStyle/>
          <a:p>
            <a:r>
              <a:rPr lang="fr-CA" dirty="0">
                <a:solidFill>
                  <a:srgbClr val="FFFFFF"/>
                </a:solidFill>
              </a:rPr>
              <a:t>Références</a:t>
            </a:r>
          </a:p>
        </p:txBody>
      </p:sp>
      <p:sp>
        <p:nvSpPr>
          <p:cNvPr id="27653" name="Content Placeholder 1"/>
          <p:cNvSpPr>
            <a:spLocks noGrp="1"/>
          </p:cNvSpPr>
          <p:nvPr>
            <p:ph sz="half" idx="4294967295"/>
            <p:custDataLst>
              <p:tags r:id="rId4"/>
            </p:custDataLst>
          </p:nvPr>
        </p:nvSpPr>
        <p:spPr>
          <a:xfrm>
            <a:off x="755576" y="1214277"/>
            <a:ext cx="8136904" cy="4915371"/>
          </a:xfrm>
        </p:spPr>
        <p:txBody>
          <a:bodyPr>
            <a:normAutofit/>
          </a:bodyPr>
          <a:lstStyle/>
          <a:p>
            <a:pPr marL="444500" indent="-431800">
              <a:spcBef>
                <a:spcPts val="1800"/>
              </a:spcBef>
              <a:buNone/>
            </a:pPr>
            <a:r>
              <a:rPr lang="fr-CA" sz="1400" dirty="0" err="1"/>
              <a:t>Hetherington</a:t>
            </a:r>
            <a:r>
              <a:rPr lang="fr-CA" sz="1400" dirty="0"/>
              <a:t>, M.M., </a:t>
            </a:r>
            <a:r>
              <a:rPr lang="fr-CA" sz="1400" dirty="0" err="1"/>
              <a:t>Macdiarmid</a:t>
            </a:r>
            <a:r>
              <a:rPr lang="fr-CA" sz="1400" dirty="0"/>
              <a:t>, J.I. (1993). </a:t>
            </a:r>
            <a:r>
              <a:rPr lang="fr-CA" sz="1400" dirty="0" err="1"/>
              <a:t>Chocolate</a:t>
            </a:r>
            <a:r>
              <a:rPr lang="fr-CA" sz="1400" dirty="0"/>
              <a:t> addiction: a </a:t>
            </a:r>
            <a:r>
              <a:rPr lang="fr-CA" sz="1400" dirty="0" err="1"/>
              <a:t>preliminary</a:t>
            </a:r>
            <a:r>
              <a:rPr lang="fr-CA" sz="1400" dirty="0"/>
              <a:t> </a:t>
            </a:r>
            <a:r>
              <a:rPr lang="fr-CA" sz="1400" dirty="0" err="1"/>
              <a:t>study</a:t>
            </a:r>
            <a:r>
              <a:rPr lang="fr-CA" sz="1400" dirty="0"/>
              <a:t> of </a:t>
            </a:r>
            <a:r>
              <a:rPr lang="fr-CA" sz="1400" dirty="0" err="1"/>
              <a:t>its</a:t>
            </a:r>
            <a:r>
              <a:rPr lang="fr-CA" sz="1400" dirty="0"/>
              <a:t> description and </a:t>
            </a:r>
            <a:r>
              <a:rPr lang="fr-CA" sz="1400" dirty="0" err="1"/>
              <a:t>its</a:t>
            </a:r>
            <a:r>
              <a:rPr lang="fr-CA" sz="1400" dirty="0"/>
              <a:t> </a:t>
            </a:r>
            <a:r>
              <a:rPr lang="fr-CA" sz="1400" dirty="0" err="1"/>
              <a:t>relationship</a:t>
            </a:r>
            <a:r>
              <a:rPr lang="fr-CA" sz="1400" dirty="0"/>
              <a:t> to </a:t>
            </a:r>
            <a:r>
              <a:rPr lang="fr-CA" sz="1400" dirty="0" err="1"/>
              <a:t>problem</a:t>
            </a:r>
            <a:r>
              <a:rPr lang="fr-CA" sz="1400" dirty="0"/>
              <a:t> </a:t>
            </a:r>
            <a:r>
              <a:rPr lang="fr-CA" sz="1400" dirty="0" err="1"/>
              <a:t>eating</a:t>
            </a:r>
            <a:r>
              <a:rPr lang="fr-CA" sz="1400" dirty="0"/>
              <a:t>. </a:t>
            </a:r>
            <a:r>
              <a:rPr lang="fr-CA" sz="1400" dirty="0" err="1"/>
              <a:t>Departement</a:t>
            </a:r>
            <a:r>
              <a:rPr lang="fr-CA" sz="1400" dirty="0"/>
              <a:t> of psychologie, </a:t>
            </a:r>
            <a:r>
              <a:rPr lang="fr-CA" sz="1400" dirty="0" err="1"/>
              <a:t>University</a:t>
            </a:r>
            <a:r>
              <a:rPr lang="fr-CA" sz="1400" dirty="0"/>
              <a:t> of Dundee. </a:t>
            </a:r>
            <a:r>
              <a:rPr lang="fr-CA" sz="1400" dirty="0" err="1"/>
              <a:t>Appetite</a:t>
            </a:r>
            <a:r>
              <a:rPr lang="fr-CA" sz="1400" dirty="0"/>
              <a:t>. 21, 233-246. </a:t>
            </a:r>
          </a:p>
          <a:p>
            <a:pPr marL="444500" indent="-431800">
              <a:spcBef>
                <a:spcPts val="1800"/>
              </a:spcBef>
              <a:buNone/>
            </a:pPr>
            <a:r>
              <a:rPr lang="fr-CA" sz="1400" dirty="0"/>
              <a:t>L'autre poudre blanche. L'addiction au sucre. (2015). </a:t>
            </a:r>
            <a:r>
              <a:rPr lang="fr-CA" sz="1400" dirty="0">
                <a:hlinkClick r:id="rId7"/>
              </a:rPr>
              <a:t>https://www.youtube.com/watch?v=rETGvHDKLlE&amp;feature=youtu.be</a:t>
            </a:r>
            <a:r>
              <a:rPr lang="fr-CA" sz="1400" dirty="0"/>
              <a:t> </a:t>
            </a:r>
          </a:p>
          <a:p>
            <a:pPr marL="444500" indent="-431800">
              <a:spcBef>
                <a:spcPts val="1800"/>
              </a:spcBef>
              <a:buNone/>
            </a:pPr>
            <a:r>
              <a:rPr lang="fr-CA" sz="1400" dirty="0"/>
              <a:t>L'épicerie. La dépendance au gras et au sucre. (2011). </a:t>
            </a:r>
            <a:r>
              <a:rPr lang="fr-CA" sz="1400" dirty="0">
                <a:hlinkClick r:id="rId8"/>
              </a:rPr>
              <a:t>https://www.youtube.com/watch?v=XFxzsKnrsAs</a:t>
            </a:r>
            <a:r>
              <a:rPr lang="fr-CA" sz="1400" dirty="0"/>
              <a:t> </a:t>
            </a:r>
          </a:p>
          <a:p>
            <a:pPr marL="444500" indent="-431800">
              <a:spcBef>
                <a:spcPts val="1800"/>
              </a:spcBef>
              <a:buNone/>
            </a:pPr>
            <a:r>
              <a:rPr lang="fr-CA" sz="1400" dirty="0" err="1"/>
              <a:t>Marieb</a:t>
            </a:r>
            <a:r>
              <a:rPr lang="fr-CA" sz="1400" dirty="0"/>
              <a:t> E.N., &amp; </a:t>
            </a:r>
            <a:r>
              <a:rPr lang="fr-CA" sz="1400" dirty="0" err="1"/>
              <a:t>Hoen</a:t>
            </a:r>
            <a:r>
              <a:rPr lang="fr-CA" sz="1400" dirty="0"/>
              <a:t> K. (2010). Anatomie et physiologie humaines (4</a:t>
            </a:r>
            <a:r>
              <a:rPr lang="fr-CA" sz="1400" baseline="30000" dirty="0"/>
              <a:t>e</a:t>
            </a:r>
            <a:r>
              <a:rPr lang="fr-CA" sz="1400" dirty="0"/>
              <a:t> éd.) Canada, Québec: ERPI. </a:t>
            </a:r>
          </a:p>
          <a:p>
            <a:pPr marL="444500" indent="-431800">
              <a:spcBef>
                <a:spcPts val="1800"/>
              </a:spcBef>
              <a:buNone/>
            </a:pPr>
            <a:r>
              <a:rPr lang="fr-CA" sz="1400" dirty="0"/>
              <a:t>McGill. (2007). Le cerveau à tout les niveaux! </a:t>
            </a:r>
            <a:r>
              <a:rPr lang="fr-CA" sz="1400" dirty="0">
                <a:hlinkClick r:id="rId9"/>
              </a:rPr>
              <a:t>www.lecerveau.mcgill.ca/flash/d/d_03/d_03_p/d_03_p_par/d_03_p_par.html</a:t>
            </a:r>
            <a:r>
              <a:rPr lang="fr-CA" sz="1400" dirty="0"/>
              <a:t> </a:t>
            </a:r>
          </a:p>
          <a:p>
            <a:pPr marL="355600" indent="-355600">
              <a:spcBef>
                <a:spcPts val="1800"/>
              </a:spcBef>
              <a:buNone/>
            </a:pPr>
            <a:r>
              <a:rPr lang="fr-CA" sz="1400" dirty="0"/>
              <a:t>Passeport Santé. (2005). Accro aux sucres? </a:t>
            </a:r>
            <a:r>
              <a:rPr lang="fr-CA" sz="1400" dirty="0">
                <a:hlinkClick r:id="rId10"/>
              </a:rPr>
              <a:t>http://www.passeportsante.net/fr/Actualites/Dossiers/ArticleComplementaire.aspx?doc=sucre_dependance_do</a:t>
            </a:r>
            <a:r>
              <a:rPr lang="fr-CA" sz="1400" dirty="0"/>
              <a:t> </a:t>
            </a:r>
          </a:p>
          <a:p>
            <a:pPr marL="444500" indent="-431800">
              <a:spcBef>
                <a:spcPts val="1800"/>
              </a:spcBef>
              <a:buNone/>
            </a:pPr>
            <a:r>
              <a:rPr lang="fr-CA" sz="1400" dirty="0" err="1"/>
              <a:t>Tuomisto</a:t>
            </a:r>
            <a:r>
              <a:rPr lang="fr-CA" sz="1400" dirty="0"/>
              <a:t>, T., </a:t>
            </a:r>
            <a:r>
              <a:rPr lang="fr-CA" sz="1400" dirty="0" err="1"/>
              <a:t>Hetherington</a:t>
            </a:r>
            <a:r>
              <a:rPr lang="fr-CA" sz="1400" dirty="0"/>
              <a:t>, M.M., Morris, M-F., </a:t>
            </a:r>
            <a:r>
              <a:rPr lang="fr-CA" sz="1400" dirty="0" err="1"/>
              <a:t>Tuomisto</a:t>
            </a:r>
            <a:r>
              <a:rPr lang="fr-CA" sz="1400" dirty="0"/>
              <a:t>, M.T., </a:t>
            </a:r>
            <a:r>
              <a:rPr lang="fr-CA" sz="1400" dirty="0" err="1"/>
              <a:t>Turjanmaa</a:t>
            </a:r>
            <a:r>
              <a:rPr lang="fr-CA" sz="1400" dirty="0"/>
              <a:t>, V., </a:t>
            </a:r>
            <a:r>
              <a:rPr lang="fr-CA" sz="1400" dirty="0" err="1"/>
              <a:t>Lappatainen</a:t>
            </a:r>
            <a:r>
              <a:rPr lang="fr-CA" sz="1400" dirty="0"/>
              <a:t>, R. (1997). </a:t>
            </a:r>
            <a:r>
              <a:rPr lang="fr-CA" sz="1400" dirty="0" err="1"/>
              <a:t>Psychological</a:t>
            </a:r>
            <a:r>
              <a:rPr lang="fr-CA" sz="1400" dirty="0"/>
              <a:t> and </a:t>
            </a:r>
            <a:r>
              <a:rPr lang="fr-CA" sz="1400" dirty="0" err="1"/>
              <a:t>physiological</a:t>
            </a:r>
            <a:r>
              <a:rPr lang="fr-CA" sz="1400" dirty="0"/>
              <a:t> </a:t>
            </a:r>
            <a:r>
              <a:rPr lang="fr-CA" sz="1400" dirty="0" err="1"/>
              <a:t>characteristics</a:t>
            </a:r>
            <a:r>
              <a:rPr lang="fr-CA" sz="1400" dirty="0"/>
              <a:t> of </a:t>
            </a:r>
            <a:r>
              <a:rPr lang="fr-CA" sz="1400" dirty="0" err="1"/>
              <a:t>sweet</a:t>
            </a:r>
            <a:r>
              <a:rPr lang="fr-CA" sz="1400" dirty="0"/>
              <a:t> </a:t>
            </a:r>
            <a:r>
              <a:rPr lang="fr-CA" sz="1400" dirty="0" err="1"/>
              <a:t>food</a:t>
            </a:r>
            <a:r>
              <a:rPr lang="fr-CA" sz="1400" dirty="0"/>
              <a:t> addiction. </a:t>
            </a:r>
            <a:r>
              <a:rPr lang="fr-CA" sz="1400" dirty="0" err="1"/>
              <a:t>Finnish</a:t>
            </a:r>
            <a:r>
              <a:rPr lang="fr-CA" sz="1400" dirty="0"/>
              <a:t> Institute </a:t>
            </a:r>
            <a:r>
              <a:rPr lang="fr-CA" sz="1400"/>
              <a:t>for Behavioral</a:t>
            </a:r>
            <a:r>
              <a:rPr lang="fr-CA" sz="1400" dirty="0"/>
              <a:t> Science. pp. 170-175.</a:t>
            </a:r>
          </a:p>
        </p:txBody>
      </p:sp>
    </p:spTree>
    <p:extLst>
      <p:ext uri="{BB962C8B-B14F-4D97-AF65-F5344CB8AC3E}">
        <p14:creationId xmlns:p14="http://schemas.microsoft.com/office/powerpoint/2010/main" val="3640433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14235" y="-243408"/>
            <a:ext cx="8315530" cy="1980220"/>
          </a:xfrm>
        </p:spPr>
        <p:txBody>
          <a:bodyPr>
            <a:normAutofit fontScale="90000"/>
          </a:bodyPr>
          <a:lstStyle/>
          <a:p>
            <a:pPr algn="ctr"/>
            <a:r>
              <a:rPr lang="fr-CA" sz="6000" b="1" dirty="0">
                <a:solidFill>
                  <a:schemeClr val="bg1"/>
                </a:solidFill>
                <a:ea typeface="PT Sans Narrow"/>
                <a:cs typeface="PT Sans Narrow"/>
                <a:sym typeface="PT Sans Narrow"/>
              </a:rPr>
              <a:t>Quels sont les sucres que vous mangez?</a:t>
            </a:r>
          </a:p>
        </p:txBody>
      </p:sp>
      <p:pic>
        <p:nvPicPr>
          <p:cNvPr id="22" name="Image 21">
            <a:extLst>
              <a:ext uri="{FF2B5EF4-FFF2-40B4-BE49-F238E27FC236}">
                <a16:creationId xmlns:a16="http://schemas.microsoft.com/office/drawing/2014/main" id="{F557740D-97D4-465D-B983-EBC21FEE1E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0" b="8750"/>
          <a:stretch/>
        </p:blipFill>
        <p:spPr>
          <a:xfrm>
            <a:off x="4602892" y="4293096"/>
            <a:ext cx="3850824" cy="2340260"/>
          </a:xfrm>
          <a:prstGeom prst="rect">
            <a:avLst/>
          </a:prstGeom>
        </p:spPr>
      </p:pic>
      <p:pic>
        <p:nvPicPr>
          <p:cNvPr id="23" name="Image 22">
            <a:extLst>
              <a:ext uri="{FF2B5EF4-FFF2-40B4-BE49-F238E27FC236}">
                <a16:creationId xmlns:a16="http://schemas.microsoft.com/office/drawing/2014/main" id="{12D83198-EB0C-471E-B523-A4428AAE1DDD}"/>
              </a:ext>
            </a:extLst>
          </p:cNvPr>
          <p:cNvPicPr>
            <a:picLocks noChangeAspect="1"/>
          </p:cNvPicPr>
          <p:nvPr/>
        </p:nvPicPr>
        <p:blipFill rotWithShape="1">
          <a:blip r:embed="rId5">
            <a:extLst>
              <a:ext uri="{28A0092B-C50C-407E-A947-70E740481C1C}">
                <a14:useLocalDpi xmlns:a14="http://schemas.microsoft.com/office/drawing/2010/main" val="0"/>
              </a:ext>
            </a:extLst>
          </a:blip>
          <a:srcRect l="4432" r="4216" b="-214"/>
          <a:stretch/>
        </p:blipFill>
        <p:spPr>
          <a:xfrm rot="5400000">
            <a:off x="1294834" y="1089542"/>
            <a:ext cx="2340260" cy="3850824"/>
          </a:xfrm>
          <a:prstGeom prst="rect">
            <a:avLst/>
          </a:prstGeom>
        </p:spPr>
      </p:pic>
      <p:pic>
        <p:nvPicPr>
          <p:cNvPr id="24" name="Image 23">
            <a:extLst>
              <a:ext uri="{FF2B5EF4-FFF2-40B4-BE49-F238E27FC236}">
                <a16:creationId xmlns:a16="http://schemas.microsoft.com/office/drawing/2014/main" id="{C1B65D5F-2093-4E75-8E58-35E90E397D3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727" t="21186" r="9752" b="9960"/>
          <a:stretch/>
        </p:blipFill>
        <p:spPr>
          <a:xfrm>
            <a:off x="4602842" y="1844824"/>
            <a:ext cx="3850824" cy="2340260"/>
          </a:xfrm>
          <a:prstGeom prst="rect">
            <a:avLst/>
          </a:prstGeom>
        </p:spPr>
      </p:pic>
      <p:pic>
        <p:nvPicPr>
          <p:cNvPr id="25" name="Image 24">
            <a:extLst>
              <a:ext uri="{FF2B5EF4-FFF2-40B4-BE49-F238E27FC236}">
                <a16:creationId xmlns:a16="http://schemas.microsoft.com/office/drawing/2014/main" id="{EE7CCE6A-CC51-410D-9595-E33978EFCF9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08" t="14969" r="1008" b="44491"/>
          <a:stretch/>
        </p:blipFill>
        <p:spPr>
          <a:xfrm>
            <a:off x="539552" y="4293096"/>
            <a:ext cx="3850824" cy="2340260"/>
          </a:xfrm>
          <a:prstGeom prst="rect">
            <a:avLst/>
          </a:prstGeom>
        </p:spPr>
      </p:pic>
    </p:spTree>
    <p:extLst>
      <p:ext uri="{BB962C8B-B14F-4D97-AF65-F5344CB8AC3E}">
        <p14:creationId xmlns:p14="http://schemas.microsoft.com/office/powerpoint/2010/main" val="918497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49F590-2C4D-43CB-81BF-84D137500B95}"/>
              </a:ext>
            </a:extLst>
          </p:cNvPr>
          <p:cNvSpPr/>
          <p:nvPr/>
        </p:nvSpPr>
        <p:spPr>
          <a:xfrm>
            <a:off x="0" y="1301623"/>
            <a:ext cx="9144000" cy="504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414235" y="-243408"/>
            <a:ext cx="8315530" cy="1296144"/>
          </a:xfrm>
        </p:spPr>
        <p:txBody>
          <a:bodyPr>
            <a:normAutofit/>
          </a:bodyPr>
          <a:lstStyle/>
          <a:p>
            <a:pPr algn="ctr"/>
            <a:r>
              <a:rPr lang="fr-CA" sz="6000" b="1" dirty="0">
                <a:solidFill>
                  <a:schemeClr val="bg1"/>
                </a:solidFill>
                <a:ea typeface="PT Sans Narrow"/>
                <a:cs typeface="PT Sans Narrow"/>
                <a:sym typeface="PT Sans Narrow"/>
              </a:rPr>
              <a:t>Et plus encore…</a:t>
            </a:r>
          </a:p>
        </p:txBody>
      </p:sp>
      <p:pic>
        <p:nvPicPr>
          <p:cNvPr id="7" name="Espace réservé du contenu 3">
            <a:extLst>
              <a:ext uri="{FF2B5EF4-FFF2-40B4-BE49-F238E27FC236}">
                <a16:creationId xmlns:a16="http://schemas.microsoft.com/office/drawing/2014/main" id="{AA61743E-9FAC-4498-ACC3-6DDC89F2C6BA}"/>
              </a:ext>
            </a:extLst>
          </p:cNvPr>
          <p:cNvPicPr>
            <a:picLocks noGrp="1" noChangeAspect="1"/>
          </p:cNvPicPr>
          <p:nvPr>
            <p:ph idx="1"/>
            <p:custDataLst>
              <p:tags r:id="rId2"/>
            </p:custDataLst>
          </p:nvPr>
        </p:nvPicPr>
        <p:blipFill rotWithShape="1">
          <a:blip r:embed="rId19" cstate="print"/>
          <a:srcRect l="2768" t="5591" r="74918" b="60862"/>
          <a:stretch/>
        </p:blipFill>
        <p:spPr>
          <a:xfrm>
            <a:off x="614934" y="3173831"/>
            <a:ext cx="1349453" cy="1296144"/>
          </a:xfrm>
          <a:prstGeom prst="rect">
            <a:avLst/>
          </a:prstGeom>
        </p:spPr>
      </p:pic>
      <p:pic>
        <p:nvPicPr>
          <p:cNvPr id="11" name="Espace réservé du contenu 3">
            <a:extLst>
              <a:ext uri="{FF2B5EF4-FFF2-40B4-BE49-F238E27FC236}">
                <a16:creationId xmlns:a16="http://schemas.microsoft.com/office/drawing/2014/main" id="{BFA08C6A-A06D-4AE5-93D0-6FAFE83DC225}"/>
              </a:ext>
            </a:extLst>
          </p:cNvPr>
          <p:cNvPicPr>
            <a:picLocks noChangeAspect="1"/>
          </p:cNvPicPr>
          <p:nvPr>
            <p:custDataLst>
              <p:tags r:id="rId3"/>
            </p:custDataLst>
          </p:nvPr>
        </p:nvPicPr>
        <p:blipFill rotWithShape="1">
          <a:blip r:embed="rId19" cstate="print"/>
          <a:srcRect l="26543" t="5591" r="51143" b="60862"/>
          <a:stretch/>
        </p:blipFill>
        <p:spPr>
          <a:xfrm>
            <a:off x="614934" y="4758065"/>
            <a:ext cx="1349453" cy="1296144"/>
          </a:xfrm>
          <a:prstGeom prst="rect">
            <a:avLst/>
          </a:prstGeom>
        </p:spPr>
      </p:pic>
      <p:pic>
        <p:nvPicPr>
          <p:cNvPr id="13" name="Espace réservé du contenu 3">
            <a:extLst>
              <a:ext uri="{FF2B5EF4-FFF2-40B4-BE49-F238E27FC236}">
                <a16:creationId xmlns:a16="http://schemas.microsoft.com/office/drawing/2014/main" id="{D513F64F-C8DD-4092-BC42-9663D2552F65}"/>
              </a:ext>
            </a:extLst>
          </p:cNvPr>
          <p:cNvPicPr>
            <a:picLocks noChangeAspect="1"/>
          </p:cNvPicPr>
          <p:nvPr>
            <p:custDataLst>
              <p:tags r:id="rId4"/>
            </p:custDataLst>
          </p:nvPr>
        </p:nvPicPr>
        <p:blipFill rotWithShape="1">
          <a:blip r:embed="rId19" cstate="print"/>
          <a:srcRect l="51191" t="5599" r="26495" b="60854"/>
          <a:stretch/>
        </p:blipFill>
        <p:spPr>
          <a:xfrm>
            <a:off x="2234270" y="4758065"/>
            <a:ext cx="1349453" cy="1296144"/>
          </a:xfrm>
          <a:prstGeom prst="rect">
            <a:avLst/>
          </a:prstGeom>
        </p:spPr>
      </p:pic>
      <p:pic>
        <p:nvPicPr>
          <p:cNvPr id="14" name="Espace réservé du contenu 3">
            <a:extLst>
              <a:ext uri="{FF2B5EF4-FFF2-40B4-BE49-F238E27FC236}">
                <a16:creationId xmlns:a16="http://schemas.microsoft.com/office/drawing/2014/main" id="{E24938AF-6955-426E-8464-BBB3D12EEAE7}"/>
              </a:ext>
            </a:extLst>
          </p:cNvPr>
          <p:cNvPicPr>
            <a:picLocks noChangeAspect="1"/>
          </p:cNvPicPr>
          <p:nvPr>
            <p:custDataLst>
              <p:tags r:id="rId5"/>
            </p:custDataLst>
          </p:nvPr>
        </p:nvPicPr>
        <p:blipFill rotWithShape="1">
          <a:blip r:embed="rId19" cstate="print"/>
          <a:srcRect l="75014" t="5591" r="2672" b="60862"/>
          <a:stretch/>
        </p:blipFill>
        <p:spPr>
          <a:xfrm>
            <a:off x="2234271" y="3175430"/>
            <a:ext cx="1349453" cy="1296144"/>
          </a:xfrm>
          <a:prstGeom prst="rect">
            <a:avLst/>
          </a:prstGeom>
        </p:spPr>
      </p:pic>
      <p:pic>
        <p:nvPicPr>
          <p:cNvPr id="15" name="Espace réservé du contenu 3">
            <a:extLst>
              <a:ext uri="{FF2B5EF4-FFF2-40B4-BE49-F238E27FC236}">
                <a16:creationId xmlns:a16="http://schemas.microsoft.com/office/drawing/2014/main" id="{CB77D219-400B-4D5D-9F58-80A165568030}"/>
              </a:ext>
            </a:extLst>
          </p:cNvPr>
          <p:cNvPicPr>
            <a:picLocks noChangeAspect="1"/>
          </p:cNvPicPr>
          <p:nvPr>
            <p:custDataLst>
              <p:tags r:id="rId6"/>
            </p:custDataLst>
          </p:nvPr>
        </p:nvPicPr>
        <p:blipFill rotWithShape="1">
          <a:blip r:embed="rId19" cstate="print"/>
          <a:srcRect l="2768" t="60065" r="74918" b="6388"/>
          <a:stretch/>
        </p:blipFill>
        <p:spPr>
          <a:xfrm>
            <a:off x="3853607" y="3173893"/>
            <a:ext cx="1349453" cy="1296144"/>
          </a:xfrm>
          <a:prstGeom prst="rect">
            <a:avLst/>
          </a:prstGeom>
        </p:spPr>
      </p:pic>
      <p:pic>
        <p:nvPicPr>
          <p:cNvPr id="16" name="Espace réservé du contenu 3">
            <a:extLst>
              <a:ext uri="{FF2B5EF4-FFF2-40B4-BE49-F238E27FC236}">
                <a16:creationId xmlns:a16="http://schemas.microsoft.com/office/drawing/2014/main" id="{CB7BF2F6-A259-4F3A-AFC6-2F1478F45369}"/>
              </a:ext>
            </a:extLst>
          </p:cNvPr>
          <p:cNvPicPr>
            <a:picLocks noChangeAspect="1"/>
          </p:cNvPicPr>
          <p:nvPr>
            <p:custDataLst>
              <p:tags r:id="rId7"/>
            </p:custDataLst>
          </p:nvPr>
        </p:nvPicPr>
        <p:blipFill rotWithShape="1">
          <a:blip r:embed="rId19" cstate="print"/>
          <a:srcRect l="26543" t="61957" r="51143" b="4496"/>
          <a:stretch/>
        </p:blipFill>
        <p:spPr>
          <a:xfrm>
            <a:off x="635465" y="1589596"/>
            <a:ext cx="1349453" cy="1296144"/>
          </a:xfrm>
          <a:prstGeom prst="rect">
            <a:avLst/>
          </a:prstGeom>
        </p:spPr>
      </p:pic>
      <p:pic>
        <p:nvPicPr>
          <p:cNvPr id="17" name="Espace réservé du contenu 3">
            <a:extLst>
              <a:ext uri="{FF2B5EF4-FFF2-40B4-BE49-F238E27FC236}">
                <a16:creationId xmlns:a16="http://schemas.microsoft.com/office/drawing/2014/main" id="{393D412E-65D6-4578-A75A-C6E87F785D07}"/>
              </a:ext>
            </a:extLst>
          </p:cNvPr>
          <p:cNvPicPr>
            <a:picLocks noChangeAspect="1"/>
          </p:cNvPicPr>
          <p:nvPr>
            <p:custDataLst>
              <p:tags r:id="rId8"/>
            </p:custDataLst>
          </p:nvPr>
        </p:nvPicPr>
        <p:blipFill rotWithShape="1">
          <a:blip r:embed="rId19" cstate="print"/>
          <a:srcRect l="51191" t="60970" r="26495" b="5483"/>
          <a:stretch/>
        </p:blipFill>
        <p:spPr>
          <a:xfrm>
            <a:off x="5472943" y="4758065"/>
            <a:ext cx="1349453" cy="1296144"/>
          </a:xfrm>
          <a:prstGeom prst="rect">
            <a:avLst/>
          </a:prstGeom>
        </p:spPr>
      </p:pic>
      <p:pic>
        <p:nvPicPr>
          <p:cNvPr id="18" name="Espace réservé du contenu 3">
            <a:extLst>
              <a:ext uri="{FF2B5EF4-FFF2-40B4-BE49-F238E27FC236}">
                <a16:creationId xmlns:a16="http://schemas.microsoft.com/office/drawing/2014/main" id="{3AAECA06-6DF6-4642-8861-5EF9D89DE3A9}"/>
              </a:ext>
            </a:extLst>
          </p:cNvPr>
          <p:cNvPicPr>
            <a:picLocks noChangeAspect="1"/>
          </p:cNvPicPr>
          <p:nvPr>
            <p:custDataLst>
              <p:tags r:id="rId9"/>
            </p:custDataLst>
          </p:nvPr>
        </p:nvPicPr>
        <p:blipFill rotWithShape="1">
          <a:blip r:embed="rId19" cstate="print"/>
          <a:srcRect l="74401" t="59305" r="3285" b="7148"/>
          <a:stretch/>
        </p:blipFill>
        <p:spPr>
          <a:xfrm>
            <a:off x="5472944" y="3175430"/>
            <a:ext cx="1349453" cy="1296144"/>
          </a:xfrm>
          <a:prstGeom prst="rect">
            <a:avLst/>
          </a:prstGeom>
        </p:spPr>
      </p:pic>
      <p:pic>
        <p:nvPicPr>
          <p:cNvPr id="19" name="Image 18">
            <a:extLst>
              <a:ext uri="{FF2B5EF4-FFF2-40B4-BE49-F238E27FC236}">
                <a16:creationId xmlns:a16="http://schemas.microsoft.com/office/drawing/2014/main" id="{83DD1B86-87AC-4ED5-9B2B-5C6D64F62774}"/>
              </a:ext>
            </a:extLst>
          </p:cNvPr>
          <p:cNvPicPr>
            <a:picLocks noChangeAspect="1"/>
          </p:cNvPicPr>
          <p:nvPr>
            <p:custDataLst>
              <p:tags r:id="rId10"/>
            </p:custDataLst>
          </p:nvPr>
        </p:nvPicPr>
        <p:blipFill rotWithShape="1">
          <a:blip r:embed="rId20" cstate="print"/>
          <a:srcRect l="33343" t="49895" r="34551" b="2734"/>
          <a:stretch/>
        </p:blipFill>
        <p:spPr>
          <a:xfrm>
            <a:off x="7092280" y="4725144"/>
            <a:ext cx="1349454" cy="1296144"/>
          </a:xfrm>
          <a:prstGeom prst="rect">
            <a:avLst/>
          </a:prstGeom>
        </p:spPr>
      </p:pic>
      <p:pic>
        <p:nvPicPr>
          <p:cNvPr id="20" name="Image 19">
            <a:extLst>
              <a:ext uri="{FF2B5EF4-FFF2-40B4-BE49-F238E27FC236}">
                <a16:creationId xmlns:a16="http://schemas.microsoft.com/office/drawing/2014/main" id="{C49EFC1B-EAFA-4924-AEC8-B9AC81FD35B8}"/>
              </a:ext>
            </a:extLst>
          </p:cNvPr>
          <p:cNvPicPr>
            <a:picLocks noChangeAspect="1"/>
          </p:cNvPicPr>
          <p:nvPr>
            <p:custDataLst>
              <p:tags r:id="rId11"/>
            </p:custDataLst>
          </p:nvPr>
        </p:nvPicPr>
        <p:blipFill rotWithShape="1">
          <a:blip r:embed="rId20" cstate="print"/>
          <a:srcRect l="33343" t="1546" r="34551" b="51083"/>
          <a:stretch/>
        </p:blipFill>
        <p:spPr>
          <a:xfrm>
            <a:off x="7092280" y="3158970"/>
            <a:ext cx="1349454" cy="1296144"/>
          </a:xfrm>
          <a:prstGeom prst="rect">
            <a:avLst/>
          </a:prstGeom>
        </p:spPr>
      </p:pic>
      <p:pic>
        <p:nvPicPr>
          <p:cNvPr id="21" name="Image 20">
            <a:extLst>
              <a:ext uri="{FF2B5EF4-FFF2-40B4-BE49-F238E27FC236}">
                <a16:creationId xmlns:a16="http://schemas.microsoft.com/office/drawing/2014/main" id="{4046A87F-6924-4543-98F2-895C02CC3304}"/>
              </a:ext>
            </a:extLst>
          </p:cNvPr>
          <p:cNvPicPr>
            <a:picLocks noChangeAspect="1"/>
          </p:cNvPicPr>
          <p:nvPr>
            <p:custDataLst>
              <p:tags r:id="rId12"/>
            </p:custDataLst>
          </p:nvPr>
        </p:nvPicPr>
        <p:blipFill rotWithShape="1">
          <a:blip r:embed="rId20" cstate="print"/>
          <a:srcRect l="58" t="1546" r="67836" b="51083"/>
          <a:stretch/>
        </p:blipFill>
        <p:spPr>
          <a:xfrm>
            <a:off x="7092280" y="1592796"/>
            <a:ext cx="1349454" cy="1296144"/>
          </a:xfrm>
          <a:prstGeom prst="rect">
            <a:avLst/>
          </a:prstGeom>
        </p:spPr>
      </p:pic>
      <p:pic>
        <p:nvPicPr>
          <p:cNvPr id="26" name="Image 25">
            <a:extLst>
              <a:ext uri="{FF2B5EF4-FFF2-40B4-BE49-F238E27FC236}">
                <a16:creationId xmlns:a16="http://schemas.microsoft.com/office/drawing/2014/main" id="{B90C6678-52D2-4EED-9E61-E0629459926B}"/>
              </a:ext>
            </a:extLst>
          </p:cNvPr>
          <p:cNvPicPr>
            <a:picLocks noChangeAspect="1"/>
          </p:cNvPicPr>
          <p:nvPr>
            <p:custDataLst>
              <p:tags r:id="rId13"/>
            </p:custDataLst>
          </p:nvPr>
        </p:nvPicPr>
        <p:blipFill rotWithShape="1">
          <a:blip r:embed="rId20" cstate="print"/>
          <a:srcRect l="67131" t="-478" r="763" b="53107"/>
          <a:stretch/>
        </p:blipFill>
        <p:spPr>
          <a:xfrm>
            <a:off x="5478076" y="1592796"/>
            <a:ext cx="1349454" cy="1296144"/>
          </a:xfrm>
          <a:prstGeom prst="rect">
            <a:avLst/>
          </a:prstGeom>
        </p:spPr>
      </p:pic>
      <p:pic>
        <p:nvPicPr>
          <p:cNvPr id="27" name="Image 26">
            <a:extLst>
              <a:ext uri="{FF2B5EF4-FFF2-40B4-BE49-F238E27FC236}">
                <a16:creationId xmlns:a16="http://schemas.microsoft.com/office/drawing/2014/main" id="{2DD5AFF1-6F51-4232-B6B0-EA96F0EEB894}"/>
              </a:ext>
            </a:extLst>
          </p:cNvPr>
          <p:cNvPicPr>
            <a:picLocks noChangeAspect="1"/>
          </p:cNvPicPr>
          <p:nvPr>
            <p:custDataLst>
              <p:tags r:id="rId14"/>
            </p:custDataLst>
          </p:nvPr>
        </p:nvPicPr>
        <p:blipFill rotWithShape="1">
          <a:blip r:embed="rId20" cstate="print"/>
          <a:srcRect l="67131" t="50669" r="763" b="1960"/>
          <a:stretch/>
        </p:blipFill>
        <p:spPr>
          <a:xfrm>
            <a:off x="3863872" y="1592796"/>
            <a:ext cx="1349454" cy="1296144"/>
          </a:xfrm>
          <a:prstGeom prst="rect">
            <a:avLst/>
          </a:prstGeom>
        </p:spPr>
      </p:pic>
      <p:pic>
        <p:nvPicPr>
          <p:cNvPr id="28" name="Image 27">
            <a:extLst>
              <a:ext uri="{FF2B5EF4-FFF2-40B4-BE49-F238E27FC236}">
                <a16:creationId xmlns:a16="http://schemas.microsoft.com/office/drawing/2014/main" id="{47AD2E94-B83D-4560-A6CC-5128963C50EB}"/>
              </a:ext>
            </a:extLst>
          </p:cNvPr>
          <p:cNvPicPr>
            <a:picLocks noChangeAspect="1"/>
          </p:cNvPicPr>
          <p:nvPr>
            <p:custDataLst>
              <p:tags r:id="rId15"/>
            </p:custDataLst>
          </p:nvPr>
        </p:nvPicPr>
        <p:blipFill rotWithShape="1">
          <a:blip r:embed="rId21">
            <a:extLst>
              <a:ext uri="{28A0092B-C50C-407E-A947-70E740481C1C}">
                <a14:useLocalDpi xmlns:a14="http://schemas.microsoft.com/office/drawing/2010/main" val="0"/>
              </a:ext>
            </a:extLst>
          </a:blip>
          <a:srcRect l="34866" t="50231" r="33553" b="33024"/>
          <a:stretch/>
        </p:blipFill>
        <p:spPr>
          <a:xfrm>
            <a:off x="2249668" y="1592796"/>
            <a:ext cx="1349454" cy="1296144"/>
          </a:xfrm>
          <a:prstGeom prst="rect">
            <a:avLst/>
          </a:prstGeom>
        </p:spPr>
      </p:pic>
      <p:pic>
        <p:nvPicPr>
          <p:cNvPr id="29" name="Image 28">
            <a:extLst>
              <a:ext uri="{FF2B5EF4-FFF2-40B4-BE49-F238E27FC236}">
                <a16:creationId xmlns:a16="http://schemas.microsoft.com/office/drawing/2014/main" id="{790E40F2-D6A3-4414-8CC7-76DA324CC01C}"/>
              </a:ext>
            </a:extLst>
          </p:cNvPr>
          <p:cNvPicPr>
            <a:picLocks noChangeAspect="1"/>
          </p:cNvPicPr>
          <p:nvPr>
            <p:custDataLst>
              <p:tags r:id="rId16"/>
            </p:custDataLst>
          </p:nvPr>
        </p:nvPicPr>
        <p:blipFill rotWithShape="1">
          <a:blip r:embed="rId21">
            <a:extLst>
              <a:ext uri="{28A0092B-C50C-407E-A947-70E740481C1C}">
                <a14:useLocalDpi xmlns:a14="http://schemas.microsoft.com/office/drawing/2010/main" val="0"/>
              </a:ext>
            </a:extLst>
          </a:blip>
          <a:srcRect l="68011" t="-126" r="408" b="83381"/>
          <a:stretch/>
        </p:blipFill>
        <p:spPr>
          <a:xfrm>
            <a:off x="3853606" y="4754989"/>
            <a:ext cx="1349454" cy="1296144"/>
          </a:xfrm>
          <a:prstGeom prst="rect">
            <a:avLst/>
          </a:prstGeom>
        </p:spPr>
      </p:pic>
    </p:spTree>
    <p:extLst>
      <p:ext uri="{BB962C8B-B14F-4D97-AF65-F5344CB8AC3E}">
        <p14:creationId xmlns:p14="http://schemas.microsoft.com/office/powerpoint/2010/main" val="2232216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0E5EF2-254E-42BC-9478-A83299BE73CC}"/>
              </a:ext>
            </a:extLst>
          </p:cNvPr>
          <p:cNvSpPr/>
          <p:nvPr/>
        </p:nvSpPr>
        <p:spPr>
          <a:xfrm>
            <a:off x="0" y="1844824"/>
            <a:ext cx="9144000" cy="4536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re 1"/>
          <p:cNvSpPr>
            <a:spLocks noGrp="1"/>
          </p:cNvSpPr>
          <p:nvPr>
            <p:ph type="title"/>
            <p:custDataLst>
              <p:tags r:id="rId1"/>
            </p:custDataLst>
          </p:nvPr>
        </p:nvSpPr>
        <p:spPr>
          <a:xfrm>
            <a:off x="822960" y="332656"/>
            <a:ext cx="7925504" cy="1311393"/>
          </a:xfrm>
          <a:effectLst>
            <a:outerShdw blurRad="215900" dist="76200" dir="2700000" algn="tl" rotWithShape="0">
              <a:prstClr val="black">
                <a:alpha val="40000"/>
              </a:prstClr>
            </a:outerShdw>
          </a:effectLst>
        </p:spPr>
        <p:txBody>
          <a:bodyPr/>
          <a:lstStyle/>
          <a:p>
            <a:r>
              <a:rPr lang="fr-CA" sz="5400" dirty="0"/>
              <a:t>Mythes et réalités </a:t>
            </a:r>
            <a:r>
              <a:rPr lang="fr-CA" dirty="0">
                <a:solidFill>
                  <a:schemeClr val="bg1"/>
                </a:solidFill>
                <a:ea typeface="PT Sans Narrow"/>
                <a:cs typeface="PT Sans Narrow"/>
                <a:sym typeface="PT Sans Narrow"/>
              </a:rPr>
              <a:t>Vrai ou Faux?</a:t>
            </a:r>
            <a:endParaRPr lang="fr-CA" dirty="0">
              <a:solidFill>
                <a:schemeClr val="bg1"/>
              </a:solidFill>
            </a:endParaRPr>
          </a:p>
        </p:txBody>
      </p:sp>
      <p:sp>
        <p:nvSpPr>
          <p:cNvPr id="4" name="ZoneTexte 3">
            <a:extLst>
              <a:ext uri="{FF2B5EF4-FFF2-40B4-BE49-F238E27FC236}">
                <a16:creationId xmlns:a16="http://schemas.microsoft.com/office/drawing/2014/main" id="{180BA48C-E044-4F5F-8CDA-2A53C55F0F30}"/>
              </a:ext>
            </a:extLst>
          </p:cNvPr>
          <p:cNvSpPr txBox="1"/>
          <p:nvPr/>
        </p:nvSpPr>
        <p:spPr>
          <a:xfrm>
            <a:off x="801824" y="2222358"/>
            <a:ext cx="7946640" cy="3939540"/>
          </a:xfrm>
          <a:prstGeom prst="rect">
            <a:avLst/>
          </a:prstGeom>
          <a:noFill/>
        </p:spPr>
        <p:txBody>
          <a:bodyPr wrap="square" rtlCol="0">
            <a:spAutoFit/>
          </a:bodyPr>
          <a:lstStyle/>
          <a:p>
            <a:pPr marL="546100" lvl="0" indent="-457200" rtl="0">
              <a:lnSpc>
                <a:spcPct val="100000"/>
              </a:lnSpc>
              <a:spcBef>
                <a:spcPts val="600"/>
              </a:spcBef>
              <a:spcAft>
                <a:spcPts val="600"/>
              </a:spcAft>
              <a:buClr>
                <a:srgbClr val="881811"/>
              </a:buClr>
              <a:buSzPct val="100000"/>
              <a:buFont typeface="+mj-lt"/>
              <a:buAutoNum type="arabicPeriod"/>
            </a:pPr>
            <a:r>
              <a:rPr lang="fr-CA" sz="2000" dirty="0">
                <a:solidFill>
                  <a:srgbClr val="666666"/>
                </a:solidFill>
                <a:ea typeface="PT Sans Narrow"/>
                <a:cs typeface="PT Sans Narrow"/>
                <a:sym typeface="PT Sans Narrow"/>
              </a:rPr>
              <a:t>C’est seulement à partir de l’intégration des sucreries que les enfants sont stimulés par le sucre.</a:t>
            </a:r>
          </a:p>
          <a:p>
            <a:pPr marL="546100" lvl="0" indent="-457200" rtl="0">
              <a:lnSpc>
                <a:spcPct val="100000"/>
              </a:lnSpc>
              <a:spcBef>
                <a:spcPts val="600"/>
              </a:spcBef>
              <a:spcAft>
                <a:spcPts val="600"/>
              </a:spcAft>
              <a:buClr>
                <a:srgbClr val="881811"/>
              </a:buClr>
              <a:buSzPct val="100000"/>
              <a:buFont typeface="+mj-lt"/>
              <a:buAutoNum type="arabicPeriod"/>
            </a:pPr>
            <a:r>
              <a:rPr lang="fr-CA" sz="2000" dirty="0">
                <a:solidFill>
                  <a:srgbClr val="666666"/>
                </a:solidFill>
                <a:ea typeface="PT Sans Narrow"/>
                <a:cs typeface="PT Sans Narrow"/>
                <a:sym typeface="PT Sans Narrow"/>
              </a:rPr>
              <a:t>La consommation de sucre prédispose à la dépression et l’anxiété.</a:t>
            </a:r>
          </a:p>
          <a:p>
            <a:pPr marL="546100" lvl="0" indent="-457200" rtl="0">
              <a:lnSpc>
                <a:spcPct val="100000"/>
              </a:lnSpc>
              <a:spcBef>
                <a:spcPts val="600"/>
              </a:spcBef>
              <a:spcAft>
                <a:spcPts val="600"/>
              </a:spcAft>
              <a:buClr>
                <a:srgbClr val="881811"/>
              </a:buClr>
              <a:buSzPct val="100000"/>
              <a:buFont typeface="+mj-lt"/>
              <a:buAutoNum type="arabicPeriod"/>
            </a:pPr>
            <a:r>
              <a:rPr lang="fr-CA" sz="2000" dirty="0">
                <a:solidFill>
                  <a:srgbClr val="666666"/>
                </a:solidFill>
                <a:ea typeface="PT Sans Narrow"/>
                <a:cs typeface="PT Sans Narrow"/>
                <a:sym typeface="PT Sans Narrow"/>
              </a:rPr>
              <a:t>Le sucre cause l’hyperactivité.</a:t>
            </a:r>
          </a:p>
          <a:p>
            <a:pPr marL="546100" lvl="0" indent="-457200" rtl="0">
              <a:lnSpc>
                <a:spcPct val="100000"/>
              </a:lnSpc>
              <a:spcBef>
                <a:spcPts val="600"/>
              </a:spcBef>
              <a:spcAft>
                <a:spcPts val="600"/>
              </a:spcAft>
              <a:buClr>
                <a:srgbClr val="881811"/>
              </a:buClr>
              <a:buSzPct val="100000"/>
              <a:buFont typeface="+mj-lt"/>
              <a:buAutoNum type="arabicPeriod"/>
            </a:pPr>
            <a:r>
              <a:rPr lang="fr-CA" sz="2000" dirty="0">
                <a:solidFill>
                  <a:srgbClr val="666666"/>
                </a:solidFill>
                <a:ea typeface="PT Sans Narrow"/>
                <a:cs typeface="PT Sans Narrow"/>
                <a:sym typeface="PT Sans Narrow"/>
              </a:rPr>
              <a:t>Notre alimentation change lors de périodes de stress, car nous avons besoin de plus d’énergie.</a:t>
            </a:r>
          </a:p>
          <a:p>
            <a:pPr marL="546100" lvl="0" indent="-457200" rtl="0">
              <a:lnSpc>
                <a:spcPct val="100000"/>
              </a:lnSpc>
              <a:spcBef>
                <a:spcPts val="600"/>
              </a:spcBef>
              <a:spcAft>
                <a:spcPts val="600"/>
              </a:spcAft>
              <a:buClr>
                <a:srgbClr val="881811"/>
              </a:buClr>
              <a:buSzPct val="100000"/>
              <a:buFont typeface="+mj-lt"/>
              <a:buAutoNum type="arabicPeriod"/>
            </a:pPr>
            <a:r>
              <a:rPr lang="fr-CA" sz="2000" dirty="0">
                <a:solidFill>
                  <a:srgbClr val="666666"/>
                </a:solidFill>
                <a:ea typeface="PT Sans Narrow"/>
                <a:cs typeface="PT Sans Narrow"/>
                <a:sym typeface="PT Sans Narrow"/>
              </a:rPr>
              <a:t>Nous ne devrions pas manger d’aliments sucrés.</a:t>
            </a:r>
          </a:p>
          <a:p>
            <a:pPr marL="546100" lvl="0" indent="-457200" rtl="0">
              <a:lnSpc>
                <a:spcPct val="100000"/>
              </a:lnSpc>
              <a:spcBef>
                <a:spcPts val="600"/>
              </a:spcBef>
              <a:spcAft>
                <a:spcPts val="600"/>
              </a:spcAft>
              <a:buClr>
                <a:srgbClr val="881811"/>
              </a:buClr>
              <a:buSzPct val="100000"/>
              <a:buFont typeface="+mj-lt"/>
              <a:buAutoNum type="arabicPeriod"/>
            </a:pPr>
            <a:r>
              <a:rPr lang="fr-CA" sz="2000" dirty="0">
                <a:solidFill>
                  <a:srgbClr val="666666"/>
                </a:solidFill>
                <a:ea typeface="PT Sans Narrow"/>
                <a:cs typeface="PT Sans Narrow"/>
                <a:sym typeface="PT Sans Narrow"/>
              </a:rPr>
              <a:t>La consommation de sucre stimule les zones du cerveau associées au plaisir, ce qui amène une dépendance.</a:t>
            </a:r>
          </a:p>
        </p:txBody>
      </p:sp>
    </p:spTree>
    <p:extLst>
      <p:ext uri="{BB962C8B-B14F-4D97-AF65-F5344CB8AC3E}">
        <p14:creationId xmlns:p14="http://schemas.microsoft.com/office/powerpoint/2010/main" val="404012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6529868" cy="1414203"/>
          </a:xfrm>
        </p:spPr>
        <p:txBody>
          <a:bodyPr>
            <a:normAutofit/>
          </a:bodyPr>
          <a:lstStyle/>
          <a:p>
            <a:r>
              <a:rPr lang="fr-CA" sz="3600" spc="-100" dirty="0">
                <a:solidFill>
                  <a:schemeClr val="bg1"/>
                </a:solidFill>
              </a:rPr>
              <a:t>Les sucres</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7781489" cy="4284249"/>
          </a:xfrm>
        </p:spPr>
        <p:txBody>
          <a:bodyPr>
            <a:normAutofit/>
          </a:bodyPr>
          <a:lstStyle/>
          <a:p>
            <a:pPr marL="76200" lvl="0" indent="0" rtl="0">
              <a:spcBef>
                <a:spcPts val="600"/>
              </a:spcBef>
              <a:spcAft>
                <a:spcPts val="600"/>
              </a:spcAft>
              <a:buClr>
                <a:schemeClr val="tx1">
                  <a:lumMod val="65000"/>
                  <a:lumOff val="35000"/>
                </a:schemeClr>
              </a:buClr>
              <a:buSzPct val="100000"/>
              <a:buNone/>
            </a:pPr>
            <a:r>
              <a:rPr lang="fr-CA" sz="2100" b="1" dirty="0">
                <a:solidFill>
                  <a:srgbClr val="881811"/>
                </a:solidFill>
                <a:sym typeface="PT Sans Narrow"/>
              </a:rPr>
              <a:t>Le sucre raffiné : </a:t>
            </a:r>
            <a:r>
              <a:rPr lang="fr-CA" dirty="0">
                <a:solidFill>
                  <a:srgbClr val="666666"/>
                </a:solidFill>
                <a:sym typeface="PT Sans Narrow"/>
              </a:rPr>
              <a:t>Sucre blanc et brun. </a:t>
            </a:r>
            <a:br>
              <a:rPr lang="fr-CA" dirty="0">
                <a:solidFill>
                  <a:srgbClr val="666666"/>
                </a:solidFill>
                <a:sym typeface="PT Sans Narrow"/>
              </a:rPr>
            </a:br>
            <a:r>
              <a:rPr lang="fr-CA" dirty="0">
                <a:solidFill>
                  <a:srgbClr val="666666"/>
                </a:solidFill>
                <a:sym typeface="PT Sans Narrow"/>
              </a:rPr>
              <a:t>Il n’apporte que des calories vides. Il n’est pas nutritif et n’est pas essentiel au bon fonctionnement du corps.</a:t>
            </a:r>
            <a:br>
              <a:rPr lang="fr-CA" dirty="0">
                <a:solidFill>
                  <a:srgbClr val="666666"/>
                </a:solidFill>
                <a:sym typeface="PT Sans Narrow"/>
              </a:rPr>
            </a:br>
            <a:r>
              <a:rPr lang="fr-CA" b="1" dirty="0">
                <a:solidFill>
                  <a:srgbClr val="666666"/>
                </a:solidFill>
                <a:sym typeface="PT Sans Narrow"/>
              </a:rPr>
              <a:t>À éviter.</a:t>
            </a:r>
          </a:p>
          <a:p>
            <a:pPr marL="76200" lvl="0" indent="0" rtl="0">
              <a:spcBef>
                <a:spcPts val="600"/>
              </a:spcBef>
              <a:spcAft>
                <a:spcPts val="600"/>
              </a:spcAft>
              <a:buClr>
                <a:schemeClr val="tx1">
                  <a:lumMod val="65000"/>
                  <a:lumOff val="35000"/>
                </a:schemeClr>
              </a:buClr>
              <a:buSzPct val="100000"/>
              <a:buNone/>
            </a:pPr>
            <a:endParaRPr lang="fr-CA" b="1" dirty="0">
              <a:solidFill>
                <a:srgbClr val="666666"/>
              </a:solidFill>
              <a:sym typeface="PT Sans Narrow"/>
            </a:endParaRPr>
          </a:p>
          <a:p>
            <a:pPr marL="76200" lvl="0" indent="0" rtl="0">
              <a:spcBef>
                <a:spcPts val="600"/>
              </a:spcBef>
              <a:spcAft>
                <a:spcPts val="600"/>
              </a:spcAft>
              <a:buClr>
                <a:schemeClr val="tx1">
                  <a:lumMod val="65000"/>
                  <a:lumOff val="35000"/>
                </a:schemeClr>
              </a:buClr>
              <a:buSzPct val="100000"/>
              <a:buNone/>
            </a:pPr>
            <a:r>
              <a:rPr lang="fr-CA" sz="2100" b="1" dirty="0">
                <a:solidFill>
                  <a:srgbClr val="881811"/>
                </a:solidFill>
                <a:sym typeface="PT Sans Narrow"/>
              </a:rPr>
              <a:t>Édulcorants : </a:t>
            </a:r>
            <a:r>
              <a:rPr lang="fr-CA" dirty="0">
                <a:solidFill>
                  <a:srgbClr val="666666"/>
                </a:solidFill>
                <a:sym typeface="PT Sans Narrow"/>
              </a:rPr>
              <a:t>entre autres le Stévia : non calorique, mais suscite la prise du sucre blanc, ne procure pas d’impact énergétique.</a:t>
            </a:r>
            <a:br>
              <a:rPr lang="fr-CA" dirty="0">
                <a:solidFill>
                  <a:srgbClr val="666666"/>
                </a:solidFill>
                <a:sym typeface="PT Sans Narrow"/>
              </a:rPr>
            </a:br>
            <a:r>
              <a:rPr lang="fr-CA" dirty="0">
                <a:solidFill>
                  <a:srgbClr val="666666"/>
                </a:solidFill>
                <a:sym typeface="PT Sans Narrow"/>
              </a:rPr>
              <a:t>Consommation controversée.</a:t>
            </a:r>
          </a:p>
          <a:p>
            <a:pPr marL="76200" lvl="0" indent="0" rtl="0">
              <a:spcBef>
                <a:spcPts val="600"/>
              </a:spcBef>
              <a:spcAft>
                <a:spcPts val="600"/>
              </a:spcAft>
              <a:buClr>
                <a:schemeClr val="tx1">
                  <a:lumMod val="65000"/>
                  <a:lumOff val="35000"/>
                </a:schemeClr>
              </a:buClr>
              <a:buSzPct val="100000"/>
              <a:buNone/>
            </a:pPr>
            <a:endParaRPr lang="fr-CA" dirty="0">
              <a:solidFill>
                <a:srgbClr val="666666"/>
              </a:solidFill>
              <a:sym typeface="PT Sans Narrow"/>
            </a:endParaRPr>
          </a:p>
          <a:p>
            <a:pPr marL="76200" lvl="0" indent="0" rtl="0">
              <a:spcBef>
                <a:spcPts val="600"/>
              </a:spcBef>
              <a:spcAft>
                <a:spcPts val="600"/>
              </a:spcAft>
              <a:buClr>
                <a:schemeClr val="tx1">
                  <a:lumMod val="65000"/>
                  <a:lumOff val="35000"/>
                </a:schemeClr>
              </a:buClr>
              <a:buSzPct val="100000"/>
              <a:buNone/>
            </a:pPr>
            <a:r>
              <a:rPr lang="fr-CA" sz="2100" b="1" dirty="0">
                <a:solidFill>
                  <a:srgbClr val="881811"/>
                </a:solidFill>
                <a:sym typeface="PT Sans Narrow"/>
              </a:rPr>
              <a:t>Sucre simple : </a:t>
            </a:r>
            <a:r>
              <a:rPr lang="fr-CA" dirty="0">
                <a:solidFill>
                  <a:srgbClr val="666666"/>
                </a:solidFill>
                <a:sym typeface="PT Sans Narrow"/>
              </a:rPr>
              <a:t>miel , mélasse, sirop d’érable.</a:t>
            </a:r>
            <a:br>
              <a:rPr lang="fr-CA" dirty="0">
                <a:solidFill>
                  <a:srgbClr val="666666"/>
                </a:solidFill>
                <a:sym typeface="PT Sans Narrow"/>
              </a:rPr>
            </a:br>
            <a:r>
              <a:rPr lang="fr-CA" b="1" dirty="0">
                <a:solidFill>
                  <a:srgbClr val="666666"/>
                </a:solidFill>
                <a:sym typeface="PT Sans Narrow"/>
              </a:rPr>
              <a:t>À consommer de façon modérer.</a:t>
            </a:r>
          </a:p>
        </p:txBody>
      </p:sp>
    </p:spTree>
    <p:extLst>
      <p:ext uri="{BB962C8B-B14F-4D97-AF65-F5344CB8AC3E}">
        <p14:creationId xmlns:p14="http://schemas.microsoft.com/office/powerpoint/2010/main" val="4457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6529868" cy="1414203"/>
          </a:xfrm>
        </p:spPr>
        <p:txBody>
          <a:bodyPr>
            <a:normAutofit/>
          </a:bodyPr>
          <a:lstStyle/>
          <a:p>
            <a:r>
              <a:rPr lang="fr-CA" sz="3600" spc="-100" dirty="0">
                <a:solidFill>
                  <a:schemeClr val="bg1"/>
                </a:solidFill>
              </a:rPr>
              <a:t>Les sucres</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7781489" cy="4284249"/>
          </a:xfrm>
        </p:spPr>
        <p:txBody>
          <a:bodyPr>
            <a:normAutofit/>
          </a:bodyPr>
          <a:lstStyle/>
          <a:p>
            <a:pPr marL="76200" lvl="0" indent="0" rtl="0">
              <a:spcBef>
                <a:spcPts val="600"/>
              </a:spcBef>
              <a:spcAft>
                <a:spcPts val="600"/>
              </a:spcAft>
              <a:buClr>
                <a:schemeClr val="tx1">
                  <a:lumMod val="65000"/>
                  <a:lumOff val="35000"/>
                </a:schemeClr>
              </a:buClr>
              <a:buSzPct val="100000"/>
              <a:buNone/>
            </a:pPr>
            <a:r>
              <a:rPr lang="fr-CA" sz="2100" b="1" dirty="0">
                <a:solidFill>
                  <a:srgbClr val="881811"/>
                </a:solidFill>
                <a:sym typeface="PT Sans Narrow"/>
              </a:rPr>
              <a:t>Les sucres complexes : </a:t>
            </a:r>
            <a:r>
              <a:rPr lang="fr-CA" dirty="0">
                <a:solidFill>
                  <a:srgbClr val="666666"/>
                </a:solidFill>
                <a:sym typeface="PT Sans Narrow"/>
              </a:rPr>
              <a:t>les fibres, les vitamines, les minéraux et les antioxydants, sont absorbés lentement et procurent de l’énergie durable.</a:t>
            </a:r>
            <a:br>
              <a:rPr lang="fr-CA" dirty="0">
                <a:solidFill>
                  <a:srgbClr val="666666"/>
                </a:solidFill>
                <a:sym typeface="PT Sans Narrow"/>
              </a:rPr>
            </a:br>
            <a:r>
              <a:rPr lang="fr-CA" b="1" dirty="0">
                <a:solidFill>
                  <a:srgbClr val="666666"/>
                </a:solidFill>
                <a:sym typeface="PT Sans Narrow"/>
              </a:rPr>
              <a:t>À privilégier.</a:t>
            </a:r>
          </a:p>
          <a:p>
            <a:pPr marL="76200" lvl="0" indent="0" rtl="0">
              <a:spcBef>
                <a:spcPts val="600"/>
              </a:spcBef>
              <a:spcAft>
                <a:spcPts val="600"/>
              </a:spcAft>
              <a:buClr>
                <a:schemeClr val="tx1">
                  <a:lumMod val="65000"/>
                  <a:lumOff val="35000"/>
                </a:schemeClr>
              </a:buClr>
              <a:buSzPct val="100000"/>
              <a:buNone/>
            </a:pPr>
            <a:endParaRPr lang="fr-CA" b="1" dirty="0">
              <a:solidFill>
                <a:srgbClr val="666666"/>
              </a:solidFill>
              <a:sym typeface="PT Sans Narrow"/>
            </a:endParaRPr>
          </a:p>
          <a:p>
            <a:pPr marL="76200" lvl="0" indent="0" rtl="0">
              <a:spcBef>
                <a:spcPts val="600"/>
              </a:spcBef>
              <a:spcAft>
                <a:spcPts val="600"/>
              </a:spcAft>
              <a:buClr>
                <a:schemeClr val="tx1">
                  <a:lumMod val="65000"/>
                  <a:lumOff val="35000"/>
                </a:schemeClr>
              </a:buClr>
              <a:buSzPct val="100000"/>
              <a:buNone/>
            </a:pPr>
            <a:r>
              <a:rPr lang="fr-CA" dirty="0">
                <a:solidFill>
                  <a:srgbClr val="666666"/>
                </a:solidFill>
                <a:sym typeface="PT Sans Narrow"/>
              </a:rPr>
              <a:t>Présent dans : </a:t>
            </a:r>
          </a:p>
          <a:p>
            <a:pPr marL="419100" lvl="0" indent="-342900" rtl="0">
              <a:spcBef>
                <a:spcPts val="600"/>
              </a:spcBef>
              <a:spcAft>
                <a:spcPts val="600"/>
              </a:spcAft>
              <a:buClr>
                <a:srgbClr val="881811"/>
              </a:buClr>
              <a:buSzPct val="100000"/>
              <a:buFont typeface="Wingdings" panose="05000000000000000000" pitchFamily="2" charset="2"/>
              <a:buChar char="Ø"/>
            </a:pPr>
            <a:r>
              <a:rPr lang="fr-CA" b="1" dirty="0">
                <a:solidFill>
                  <a:srgbClr val="666666"/>
                </a:solidFill>
                <a:sym typeface="PT Sans Narrow"/>
              </a:rPr>
              <a:t>Les produits céréaliers à grains entiers : </a:t>
            </a:r>
            <a:r>
              <a:rPr lang="fr-CA" dirty="0">
                <a:solidFill>
                  <a:srgbClr val="666666"/>
                </a:solidFill>
                <a:sym typeface="PT Sans Narrow"/>
              </a:rPr>
              <a:t>pains, céréales, flocons d’avoine, riz brun, pâtes alimentaires…</a:t>
            </a:r>
          </a:p>
          <a:p>
            <a:pPr marL="419100" lvl="0" indent="-342900" rtl="0">
              <a:spcBef>
                <a:spcPts val="600"/>
              </a:spcBef>
              <a:spcAft>
                <a:spcPts val="600"/>
              </a:spcAft>
              <a:buClr>
                <a:srgbClr val="881811"/>
              </a:buClr>
              <a:buSzPct val="100000"/>
              <a:buFont typeface="Wingdings" panose="05000000000000000000" pitchFamily="2" charset="2"/>
              <a:buChar char="Ø"/>
            </a:pPr>
            <a:r>
              <a:rPr lang="fr-CA" b="1" dirty="0">
                <a:solidFill>
                  <a:srgbClr val="666666"/>
                </a:solidFill>
                <a:sym typeface="PT Sans Narrow"/>
              </a:rPr>
              <a:t>Les légumineuses : </a:t>
            </a:r>
            <a:r>
              <a:rPr lang="fr-CA" dirty="0">
                <a:solidFill>
                  <a:srgbClr val="666666"/>
                </a:solidFill>
                <a:sym typeface="PT Sans Narrow"/>
              </a:rPr>
              <a:t>lentilles, pois chiches, haricots, produits de soja…</a:t>
            </a:r>
          </a:p>
          <a:p>
            <a:pPr marL="419100" lvl="0" indent="-342900" rtl="0">
              <a:spcBef>
                <a:spcPts val="600"/>
              </a:spcBef>
              <a:spcAft>
                <a:spcPts val="600"/>
              </a:spcAft>
              <a:buClr>
                <a:srgbClr val="881811"/>
              </a:buClr>
              <a:buSzPct val="100000"/>
              <a:buFont typeface="Wingdings" panose="05000000000000000000" pitchFamily="2" charset="2"/>
              <a:buChar char="Ø"/>
            </a:pPr>
            <a:r>
              <a:rPr lang="fr-CA" b="1" dirty="0">
                <a:solidFill>
                  <a:srgbClr val="666666"/>
                </a:solidFill>
                <a:sym typeface="PT Sans Narrow"/>
              </a:rPr>
              <a:t>Les légumes et les fruits : </a:t>
            </a:r>
            <a:r>
              <a:rPr lang="fr-CA" dirty="0">
                <a:solidFill>
                  <a:srgbClr val="666666"/>
                </a:solidFill>
                <a:sym typeface="PT Sans Narrow"/>
              </a:rPr>
              <a:t>poires, oranges, melons, carottes, tomates…</a:t>
            </a:r>
          </a:p>
        </p:txBody>
      </p:sp>
    </p:spTree>
    <p:extLst>
      <p:ext uri="{BB962C8B-B14F-4D97-AF65-F5344CB8AC3E}">
        <p14:creationId xmlns:p14="http://schemas.microsoft.com/office/powerpoint/2010/main" val="776803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7970028" cy="1414203"/>
          </a:xfrm>
        </p:spPr>
        <p:txBody>
          <a:bodyPr>
            <a:normAutofit/>
          </a:bodyPr>
          <a:lstStyle/>
          <a:p>
            <a:r>
              <a:rPr lang="fr-CA" sz="3600" spc="-100" dirty="0">
                <a:solidFill>
                  <a:schemeClr val="bg1"/>
                </a:solidFill>
              </a:rPr>
              <a:t>Le parcours des glucides jusqu’au cerveau</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60" y="2025071"/>
            <a:ext cx="4261634" cy="4284249"/>
          </a:xfrm>
        </p:spPr>
        <p:txBody>
          <a:bodyPr>
            <a:normAutofit/>
          </a:bodyPr>
          <a:lstStyle/>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Stimulation des sens tel que : l’olfaction et la vision qui stimulent la salivation.</a:t>
            </a:r>
          </a:p>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Ingestion de sucres.</a:t>
            </a:r>
          </a:p>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Digestion grâce aux enzymes salivaires, gastriques et pancréatiques.</a:t>
            </a:r>
          </a:p>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Absorption au niveau des intestins.</a:t>
            </a:r>
          </a:p>
        </p:txBody>
      </p:sp>
      <p:pic>
        <p:nvPicPr>
          <p:cNvPr id="5" name="Image 4">
            <a:extLst>
              <a:ext uri="{FF2B5EF4-FFF2-40B4-BE49-F238E27FC236}">
                <a16:creationId xmlns:a16="http://schemas.microsoft.com/office/drawing/2014/main" id="{13D59D7E-FD34-4754-A94D-F9BFACAF2229}"/>
              </a:ext>
            </a:extLst>
          </p:cNvPr>
          <p:cNvPicPr>
            <a:picLocks noChangeAspect="1"/>
          </p:cNvPicPr>
          <p:nvPr>
            <p:custDataLst>
              <p:tags r:id="rId2"/>
            </p:custDataLst>
          </p:nvPr>
        </p:nvPicPr>
        <p:blipFill rotWithShape="1">
          <a:blip r:embed="rId5" cstate="print"/>
          <a:srcRect l="1563"/>
          <a:stretch/>
        </p:blipFill>
        <p:spPr>
          <a:xfrm>
            <a:off x="5148064" y="1858031"/>
            <a:ext cx="3995936" cy="4438083"/>
          </a:xfrm>
          <a:prstGeom prst="rect">
            <a:avLst/>
          </a:prstGeom>
        </p:spPr>
      </p:pic>
    </p:spTree>
    <p:extLst>
      <p:ext uri="{BB962C8B-B14F-4D97-AF65-F5344CB8AC3E}">
        <p14:creationId xmlns:p14="http://schemas.microsoft.com/office/powerpoint/2010/main" val="3798393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3672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7970028" cy="1414203"/>
          </a:xfrm>
        </p:spPr>
        <p:txBody>
          <a:bodyPr>
            <a:normAutofit/>
          </a:bodyPr>
          <a:lstStyle/>
          <a:p>
            <a:r>
              <a:rPr lang="fr-CA" sz="3600" spc="-100" dirty="0">
                <a:solidFill>
                  <a:schemeClr val="bg1"/>
                </a:solidFill>
              </a:rPr>
              <a:t>Le cerveau</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267362"/>
            <a:ext cx="7565465" cy="2916097"/>
          </a:xfrm>
        </p:spPr>
        <p:txBody>
          <a:bodyPr>
            <a:normAutofit/>
          </a:bodyPr>
          <a:lstStyle/>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Les neurones reçoivent le message pour effectuer l'action. </a:t>
            </a:r>
          </a:p>
          <a:p>
            <a:pPr marL="419100" lvl="0" indent="-342900" rtl="0">
              <a:spcBef>
                <a:spcPts val="600"/>
              </a:spcBef>
              <a:spcAft>
                <a:spcPts val="600"/>
              </a:spcAft>
              <a:buClr>
                <a:srgbClr val="881811"/>
              </a:buClr>
              <a:buSzPct val="100000"/>
              <a:buFont typeface="Wingdings" panose="05000000000000000000" pitchFamily="2" charset="2"/>
              <a:buChar char="Ø"/>
            </a:pPr>
            <a:endParaRPr lang="fr-CA" dirty="0">
              <a:solidFill>
                <a:srgbClr val="666666"/>
              </a:solidFill>
              <a:sym typeface="PT Sans Narrow"/>
            </a:endParaRPr>
          </a:p>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Les neurotransmetteurs sont des clés qui permettent d’activer les neurones.</a:t>
            </a:r>
          </a:p>
          <a:p>
            <a:pPr marL="419100" lvl="0" indent="-342900" rtl="0">
              <a:spcBef>
                <a:spcPts val="600"/>
              </a:spcBef>
              <a:spcAft>
                <a:spcPts val="600"/>
              </a:spcAft>
              <a:buClr>
                <a:srgbClr val="881811"/>
              </a:buClr>
              <a:buSzPct val="100000"/>
              <a:buFont typeface="Wingdings" panose="05000000000000000000" pitchFamily="2" charset="2"/>
              <a:buChar char="Ø"/>
            </a:pPr>
            <a:endParaRPr lang="fr-CA" dirty="0">
              <a:solidFill>
                <a:srgbClr val="666666"/>
              </a:solidFill>
              <a:sym typeface="PT Sans Narrow"/>
            </a:endParaRPr>
          </a:p>
          <a:p>
            <a:pPr marL="419100" lvl="0" indent="-342900" rtl="0">
              <a:spcBef>
                <a:spcPts val="600"/>
              </a:spcBef>
              <a:spcAft>
                <a:spcPts val="600"/>
              </a:spcAft>
              <a:buClr>
                <a:srgbClr val="881811"/>
              </a:buClr>
              <a:buSzPct val="100000"/>
              <a:buFont typeface="Wingdings" panose="05000000000000000000" pitchFamily="2" charset="2"/>
              <a:buChar char="Ø"/>
            </a:pPr>
            <a:r>
              <a:rPr lang="fr-CA" dirty="0">
                <a:solidFill>
                  <a:srgbClr val="666666"/>
                </a:solidFill>
                <a:sym typeface="PT Sans Narrow"/>
              </a:rPr>
              <a:t>L’équilibre entre les neurotransmetteurs et récepteurs est primordial pour un bon fonctionnement.</a:t>
            </a:r>
          </a:p>
        </p:txBody>
      </p:sp>
    </p:spTree>
    <p:extLst>
      <p:ext uri="{BB962C8B-B14F-4D97-AF65-F5344CB8AC3E}">
        <p14:creationId xmlns:p14="http://schemas.microsoft.com/office/powerpoint/2010/main" val="2814026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6188689-BE3D-4126-BC95-942549C2352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9159" r="15841"/>
          <a:stretch/>
        </p:blipFill>
        <p:spPr>
          <a:xfrm>
            <a:off x="0" y="0"/>
            <a:ext cx="9144000" cy="6858000"/>
          </a:xfrm>
          <a:prstGeom prst="rect">
            <a:avLst/>
          </a:prstGeom>
        </p:spPr>
      </p:pic>
      <p:sp>
        <p:nvSpPr>
          <p:cNvPr id="7" name="Rectangle 6">
            <a:extLst>
              <a:ext uri="{FF2B5EF4-FFF2-40B4-BE49-F238E27FC236}">
                <a16:creationId xmlns:a16="http://schemas.microsoft.com/office/drawing/2014/main" id="{7D0D3F17-A059-4AA3-867A-8CD4D2B86998}"/>
              </a:ext>
            </a:extLst>
          </p:cNvPr>
          <p:cNvSpPr/>
          <p:nvPr/>
        </p:nvSpPr>
        <p:spPr>
          <a:xfrm rot="21410041">
            <a:off x="3577522" y="781110"/>
            <a:ext cx="2078890" cy="57606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rPr>
              <a:t>COMMENT</a:t>
            </a:r>
          </a:p>
        </p:txBody>
      </p:sp>
      <p:sp>
        <p:nvSpPr>
          <p:cNvPr id="12" name="Rectangle 11">
            <a:extLst>
              <a:ext uri="{FF2B5EF4-FFF2-40B4-BE49-F238E27FC236}">
                <a16:creationId xmlns:a16="http://schemas.microsoft.com/office/drawing/2014/main" id="{F7135712-D053-4107-8F4A-83BDD9A9E7B9}"/>
              </a:ext>
            </a:extLst>
          </p:cNvPr>
          <p:cNvSpPr/>
          <p:nvPr/>
        </p:nvSpPr>
        <p:spPr>
          <a:xfrm rot="304631">
            <a:off x="5980150" y="710921"/>
            <a:ext cx="770062" cy="57606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rPr>
              <a:t>LE</a:t>
            </a:r>
          </a:p>
        </p:txBody>
      </p:sp>
      <p:sp>
        <p:nvSpPr>
          <p:cNvPr id="13" name="Rectangle 12">
            <a:extLst>
              <a:ext uri="{FF2B5EF4-FFF2-40B4-BE49-F238E27FC236}">
                <a16:creationId xmlns:a16="http://schemas.microsoft.com/office/drawing/2014/main" id="{25EFA652-FA42-456E-B164-00A2DEE94226}"/>
              </a:ext>
            </a:extLst>
          </p:cNvPr>
          <p:cNvSpPr/>
          <p:nvPr/>
        </p:nvSpPr>
        <p:spPr>
          <a:xfrm>
            <a:off x="7077252" y="653633"/>
            <a:ext cx="1440160" cy="57606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rPr>
              <a:t>SUCRE</a:t>
            </a:r>
          </a:p>
        </p:txBody>
      </p:sp>
      <p:sp>
        <p:nvSpPr>
          <p:cNvPr id="14" name="Rectangle 13">
            <a:extLst>
              <a:ext uri="{FF2B5EF4-FFF2-40B4-BE49-F238E27FC236}">
                <a16:creationId xmlns:a16="http://schemas.microsoft.com/office/drawing/2014/main" id="{80BE529C-93B2-488F-86A6-4970BDC9C862}"/>
              </a:ext>
            </a:extLst>
          </p:cNvPr>
          <p:cNvSpPr/>
          <p:nvPr/>
        </p:nvSpPr>
        <p:spPr>
          <a:xfrm rot="21325911">
            <a:off x="3779912" y="1714586"/>
            <a:ext cx="1976152" cy="57606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rPr>
              <a:t>AFFECTE</a:t>
            </a:r>
          </a:p>
        </p:txBody>
      </p:sp>
      <p:sp>
        <p:nvSpPr>
          <p:cNvPr id="15" name="Rectangle 14">
            <a:extLst>
              <a:ext uri="{FF2B5EF4-FFF2-40B4-BE49-F238E27FC236}">
                <a16:creationId xmlns:a16="http://schemas.microsoft.com/office/drawing/2014/main" id="{16F0655F-F3A7-4D9C-9DAD-CE69BF9900EC}"/>
              </a:ext>
            </a:extLst>
          </p:cNvPr>
          <p:cNvSpPr/>
          <p:nvPr/>
        </p:nvSpPr>
        <p:spPr>
          <a:xfrm rot="358699">
            <a:off x="6873955" y="1812774"/>
            <a:ext cx="1915552" cy="57606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rPr>
              <a:t>CERVEAU</a:t>
            </a:r>
          </a:p>
        </p:txBody>
      </p:sp>
      <p:sp>
        <p:nvSpPr>
          <p:cNvPr id="16" name="Rectangle 15">
            <a:extLst>
              <a:ext uri="{FF2B5EF4-FFF2-40B4-BE49-F238E27FC236}">
                <a16:creationId xmlns:a16="http://schemas.microsoft.com/office/drawing/2014/main" id="{B95F9E73-A0B1-49F0-9546-22C60A4381B6}"/>
              </a:ext>
            </a:extLst>
          </p:cNvPr>
          <p:cNvSpPr/>
          <p:nvPr/>
        </p:nvSpPr>
        <p:spPr>
          <a:xfrm rot="154937">
            <a:off x="5900384" y="1709874"/>
            <a:ext cx="770062" cy="57606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rPr>
              <a:t>LE</a:t>
            </a:r>
          </a:p>
        </p:txBody>
      </p:sp>
    </p:spTree>
    <p:extLst>
      <p:ext uri="{BB962C8B-B14F-4D97-AF65-F5344CB8AC3E}">
        <p14:creationId xmlns:p14="http://schemas.microsoft.com/office/powerpoint/2010/main" val="2472845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Rétrospective">
  <a:themeElements>
    <a:clrScheme name="Personnalisé 1">
      <a:dk1>
        <a:sysClr val="windowText" lastClr="000000"/>
      </a:dk1>
      <a:lt1>
        <a:sysClr val="window" lastClr="FFFFFF"/>
      </a:lt1>
      <a:dk2>
        <a:srgbClr val="000000"/>
      </a:dk2>
      <a:lt2>
        <a:srgbClr val="E9E5DC"/>
      </a:lt2>
      <a:accent1>
        <a:srgbClr val="000000"/>
      </a:accent1>
      <a:accent2>
        <a:srgbClr val="881811"/>
      </a:accent2>
      <a:accent3>
        <a:srgbClr val="A28E6A"/>
      </a:accent3>
      <a:accent4>
        <a:srgbClr val="956251"/>
      </a:accent4>
      <a:accent5>
        <a:srgbClr val="918485"/>
      </a:accent5>
      <a:accent6>
        <a:srgbClr val="855D5D"/>
      </a:accent6>
      <a:hlink>
        <a:srgbClr val="00B0F0"/>
      </a:hlink>
      <a:folHlink>
        <a:srgbClr val="0070C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6078</TotalTime>
  <Words>1263</Words>
  <Application>Microsoft Office PowerPoint</Application>
  <PresentationFormat>Affichage à l'écran (4:3)</PresentationFormat>
  <Paragraphs>104</Paragraphs>
  <Slides>17</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Arial Black</vt:lpstr>
      <vt:lpstr>Calibri</vt:lpstr>
      <vt:lpstr>Wingdings</vt:lpstr>
      <vt:lpstr>Rétrospective</vt:lpstr>
      <vt:lpstr>Présentation PowerPoint</vt:lpstr>
      <vt:lpstr>Quels sont les sucres que vous mangez?</vt:lpstr>
      <vt:lpstr>Et plus encore…</vt:lpstr>
      <vt:lpstr>Mythes et réalités Vrai ou Faux?</vt:lpstr>
      <vt:lpstr>Les sucres</vt:lpstr>
      <vt:lpstr>Les sucres</vt:lpstr>
      <vt:lpstr>Le parcours des glucides jusqu’au cerveau</vt:lpstr>
      <vt:lpstr>Le cerveau</vt:lpstr>
      <vt:lpstr>Présentation PowerPoint</vt:lpstr>
      <vt:lpstr>Les effets du sucre raffiné sur le cerveau</vt:lpstr>
      <vt:lpstr>Les effets du sucre raffiné sur le cerveau</vt:lpstr>
      <vt:lpstr>La dépendance au sucre </vt:lpstr>
      <vt:lpstr>Composantes du chocolat</vt:lpstr>
      <vt:lpstr>Bienfaits du sucre raffiné ?</vt:lpstr>
      <vt:lpstr>Méfaits du sucre raffiné ?</vt:lpstr>
      <vt:lpstr>En conclusion</vt:lpstr>
      <vt:lpstr>Références</vt:lpstr>
    </vt:vector>
  </TitlesOfParts>
  <Company>uqtr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DES SAINES HABITUDES DE VIE ÉCOLE SECONDAIRE CHAVIGNY</dc:title>
  <dc:creator>Alex Fontaine</dc:creator>
  <cp:lastModifiedBy>Ricard, Gabriel</cp:lastModifiedBy>
  <cp:revision>477</cp:revision>
  <dcterms:created xsi:type="dcterms:W3CDTF">2016-05-28T17:48:41Z</dcterms:created>
  <dcterms:modified xsi:type="dcterms:W3CDTF">2022-01-23T21:40:35Z</dcterms:modified>
</cp:coreProperties>
</file>