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67" r:id="rId3"/>
    <p:sldId id="444" r:id="rId4"/>
    <p:sldId id="482"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419" r:id="rId23"/>
    <p:sldId id="500" r:id="rId24"/>
  </p:sldIdLst>
  <p:sldSz cx="9144000" cy="6858000" type="screen4x3"/>
  <p:notesSz cx="6877050" cy="10001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811"/>
    <a:srgbClr val="F2AF19"/>
    <a:srgbClr val="00E50B"/>
    <a:srgbClr val="FCD910"/>
    <a:srgbClr val="EA0054"/>
    <a:srgbClr val="FFFFFF"/>
    <a:srgbClr val="FA0095"/>
    <a:srgbClr val="00960E"/>
    <a:srgbClr val="811811"/>
    <a:srgbClr val="013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5098" autoAdjust="0"/>
  </p:normalViewPr>
  <p:slideViewPr>
    <p:cSldViewPr>
      <p:cViewPr varScale="1">
        <p:scale>
          <a:sx n="87" d="100"/>
          <a:sy n="87" d="100"/>
        </p:scale>
        <p:origin x="528" y="90"/>
      </p:cViewPr>
      <p:guideLst>
        <p:guide orient="horz" pos="2160"/>
        <p:guide pos="2880"/>
      </p:guideLst>
    </p:cSldViewPr>
  </p:slideViewPr>
  <p:notesTextViewPr>
    <p:cViewPr>
      <p:scale>
        <a:sx n="125" d="100"/>
        <a:sy n="125" d="100"/>
      </p:scale>
      <p:origin x="0" y="0"/>
    </p:cViewPr>
  </p:notesTextViewPr>
  <p:notesViewPr>
    <p:cSldViewPr>
      <p:cViewPr>
        <p:scale>
          <a:sx n="190" d="100"/>
          <a:sy n="190" d="100"/>
        </p:scale>
        <p:origin x="90" y="1656"/>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0055" cy="501799"/>
          </a:xfrm>
          <a:prstGeom prst="rect">
            <a:avLst/>
          </a:prstGeom>
        </p:spPr>
        <p:txBody>
          <a:bodyPr vert="horz" lIns="96442" tIns="48221" rIns="96442" bIns="48221" rtlCol="0"/>
          <a:lstStyle>
            <a:lvl1pPr algn="l">
              <a:defRPr sz="1300"/>
            </a:lvl1pPr>
          </a:lstStyle>
          <a:p>
            <a:endParaRPr lang="fr-CA"/>
          </a:p>
        </p:txBody>
      </p:sp>
      <p:sp>
        <p:nvSpPr>
          <p:cNvPr id="3" name="Espace réservé de la date 2"/>
          <p:cNvSpPr>
            <a:spLocks noGrp="1"/>
          </p:cNvSpPr>
          <p:nvPr>
            <p:ph type="dt" idx="1"/>
          </p:nvPr>
        </p:nvSpPr>
        <p:spPr>
          <a:xfrm>
            <a:off x="3895404" y="0"/>
            <a:ext cx="2980055" cy="501799"/>
          </a:xfrm>
          <a:prstGeom prst="rect">
            <a:avLst/>
          </a:prstGeom>
        </p:spPr>
        <p:txBody>
          <a:bodyPr vert="horz" lIns="96442" tIns="48221" rIns="96442" bIns="48221" rtlCol="0"/>
          <a:lstStyle>
            <a:lvl1pPr algn="r">
              <a:defRPr sz="1300"/>
            </a:lvl1pPr>
          </a:lstStyle>
          <a:p>
            <a:fld id="{C53945D7-A0A0-4BE6-8E05-087805D8A0BC}" type="datetimeFigureOut">
              <a:rPr lang="fr-CA" smtClean="0"/>
              <a:t>2022-01-23</a:t>
            </a:fld>
            <a:endParaRPr lang="fr-CA"/>
          </a:p>
        </p:txBody>
      </p:sp>
      <p:sp>
        <p:nvSpPr>
          <p:cNvPr id="4" name="Espace réservé de l'image des diapositives 3"/>
          <p:cNvSpPr>
            <a:spLocks noGrp="1" noRot="1" noChangeAspect="1"/>
          </p:cNvSpPr>
          <p:nvPr>
            <p:ph type="sldImg" idx="2"/>
          </p:nvPr>
        </p:nvSpPr>
        <p:spPr>
          <a:xfrm>
            <a:off x="1187450" y="1249363"/>
            <a:ext cx="4502150" cy="3376612"/>
          </a:xfrm>
          <a:prstGeom prst="rect">
            <a:avLst/>
          </a:prstGeom>
          <a:noFill/>
          <a:ln w="12700">
            <a:solidFill>
              <a:prstClr val="black"/>
            </a:solidFill>
          </a:ln>
        </p:spPr>
        <p:txBody>
          <a:bodyPr vert="horz" lIns="96442" tIns="48221" rIns="96442" bIns="48221" rtlCol="0" anchor="ctr"/>
          <a:lstStyle/>
          <a:p>
            <a:endParaRPr lang="fr-CA"/>
          </a:p>
        </p:txBody>
      </p:sp>
      <p:sp>
        <p:nvSpPr>
          <p:cNvPr id="5" name="Espace réservé des notes 4"/>
          <p:cNvSpPr>
            <a:spLocks noGrp="1"/>
          </p:cNvSpPr>
          <p:nvPr>
            <p:ph type="body" sz="quarter" idx="3"/>
          </p:nvPr>
        </p:nvSpPr>
        <p:spPr>
          <a:xfrm>
            <a:off x="687705" y="4813102"/>
            <a:ext cx="5501640" cy="3937992"/>
          </a:xfrm>
          <a:prstGeom prst="rect">
            <a:avLst/>
          </a:prstGeom>
        </p:spPr>
        <p:txBody>
          <a:bodyPr vert="horz" lIns="96442" tIns="48221" rIns="96442" bIns="48221"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99452"/>
            <a:ext cx="2980055" cy="501798"/>
          </a:xfrm>
          <a:prstGeom prst="rect">
            <a:avLst/>
          </a:prstGeom>
        </p:spPr>
        <p:txBody>
          <a:bodyPr vert="horz" lIns="96442" tIns="48221" rIns="96442" bIns="4822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3895404" y="9499452"/>
            <a:ext cx="2980055" cy="501798"/>
          </a:xfrm>
          <a:prstGeom prst="rect">
            <a:avLst/>
          </a:prstGeom>
        </p:spPr>
        <p:txBody>
          <a:bodyPr vert="horz" lIns="96442" tIns="48221" rIns="96442" bIns="48221" rtlCol="0" anchor="b"/>
          <a:lstStyle>
            <a:lvl1pPr algn="r">
              <a:defRPr sz="1300"/>
            </a:lvl1pPr>
          </a:lstStyle>
          <a:p>
            <a:fld id="{494821F4-5D26-47B3-8FCE-C2EAE2B881C6}" type="slidenum">
              <a:rPr lang="fr-CA" smtClean="0"/>
              <a:t>‹N°›</a:t>
            </a:fld>
            <a:endParaRPr lang="fr-CA"/>
          </a:p>
        </p:txBody>
      </p:sp>
    </p:spTree>
    <p:extLst>
      <p:ext uri="{BB962C8B-B14F-4D97-AF65-F5344CB8AC3E}">
        <p14:creationId xmlns:p14="http://schemas.microsoft.com/office/powerpoint/2010/main" val="156213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a:t>
            </a:fld>
            <a:endParaRPr lang="fr-CA"/>
          </a:p>
        </p:txBody>
      </p:sp>
    </p:spTree>
    <p:extLst>
      <p:ext uri="{BB962C8B-B14F-4D97-AF65-F5344CB8AC3E}">
        <p14:creationId xmlns:p14="http://schemas.microsoft.com/office/powerpoint/2010/main" val="3620736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10</a:t>
            </a:fld>
            <a:endParaRPr lang="fr-CA"/>
          </a:p>
        </p:txBody>
      </p:sp>
    </p:spTree>
    <p:extLst>
      <p:ext uri="{BB962C8B-B14F-4D97-AF65-F5344CB8AC3E}">
        <p14:creationId xmlns:p14="http://schemas.microsoft.com/office/powerpoint/2010/main" val="204695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11</a:t>
            </a:fld>
            <a:endParaRPr lang="fr-CA"/>
          </a:p>
        </p:txBody>
      </p:sp>
    </p:spTree>
    <p:extLst>
      <p:ext uri="{BB962C8B-B14F-4D97-AF65-F5344CB8AC3E}">
        <p14:creationId xmlns:p14="http://schemas.microsoft.com/office/powerpoint/2010/main" val="426832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12</a:t>
            </a:fld>
            <a:endParaRPr lang="fr-CA"/>
          </a:p>
        </p:txBody>
      </p:sp>
    </p:spTree>
    <p:extLst>
      <p:ext uri="{BB962C8B-B14F-4D97-AF65-F5344CB8AC3E}">
        <p14:creationId xmlns:p14="http://schemas.microsoft.com/office/powerpoint/2010/main" val="173246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https://www.inspq.qc.ca/pdf/publications/1311_BoissonsEnergisantes.pdf</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13</a:t>
            </a:fld>
            <a:endParaRPr lang="fr-CA"/>
          </a:p>
        </p:txBody>
      </p:sp>
    </p:spTree>
    <p:extLst>
      <p:ext uri="{BB962C8B-B14F-4D97-AF65-F5344CB8AC3E}">
        <p14:creationId xmlns:p14="http://schemas.microsoft.com/office/powerpoint/2010/main" val="1488288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http://www.aspq.org/fr/dossiers/boissons-energisantes/les-risques-pour-la-sante</a:t>
            </a:r>
          </a:p>
          <a:p>
            <a:r>
              <a:rPr lang="fr-CA" dirty="0"/>
              <a:t>http://www.extenso.org/article/les-boissons-energisantes-et-la-sante-des-enfants-et-adolescents/</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14</a:t>
            </a:fld>
            <a:endParaRPr lang="fr-CA"/>
          </a:p>
        </p:txBody>
      </p:sp>
    </p:spTree>
    <p:extLst>
      <p:ext uri="{BB962C8B-B14F-4D97-AF65-F5344CB8AC3E}">
        <p14:creationId xmlns:p14="http://schemas.microsoft.com/office/powerpoint/2010/main" val="1683663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http://www.extenso.org/article/les-boissons-pour-sportifs-est-ce-pour-vous/</a:t>
            </a:r>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15</a:t>
            </a:fld>
            <a:endParaRPr lang="fr-CA"/>
          </a:p>
        </p:txBody>
      </p:sp>
    </p:spTree>
    <p:extLst>
      <p:ext uri="{BB962C8B-B14F-4D97-AF65-F5344CB8AC3E}">
        <p14:creationId xmlns:p14="http://schemas.microsoft.com/office/powerpoint/2010/main" val="30191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16</a:t>
            </a:fld>
            <a:endParaRPr lang="fr-CA"/>
          </a:p>
        </p:txBody>
      </p:sp>
    </p:spTree>
    <p:extLst>
      <p:ext uri="{BB962C8B-B14F-4D97-AF65-F5344CB8AC3E}">
        <p14:creationId xmlns:p14="http://schemas.microsoft.com/office/powerpoint/2010/main" val="3887228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17</a:t>
            </a:fld>
            <a:endParaRPr lang="fr-CA"/>
          </a:p>
        </p:txBody>
      </p:sp>
    </p:spTree>
    <p:extLst>
      <p:ext uri="{BB962C8B-B14F-4D97-AF65-F5344CB8AC3E}">
        <p14:creationId xmlns:p14="http://schemas.microsoft.com/office/powerpoint/2010/main" val="183745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18</a:t>
            </a:fld>
            <a:endParaRPr lang="fr-CA"/>
          </a:p>
        </p:txBody>
      </p:sp>
    </p:spTree>
    <p:extLst>
      <p:ext uri="{BB962C8B-B14F-4D97-AF65-F5344CB8AC3E}">
        <p14:creationId xmlns:p14="http://schemas.microsoft.com/office/powerpoint/2010/main" val="1347987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19</a:t>
            </a:fld>
            <a:endParaRPr lang="fr-CA"/>
          </a:p>
        </p:txBody>
      </p:sp>
    </p:spTree>
    <p:extLst>
      <p:ext uri="{BB962C8B-B14F-4D97-AF65-F5344CB8AC3E}">
        <p14:creationId xmlns:p14="http://schemas.microsoft.com/office/powerpoint/2010/main" val="181421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p:txBody>
          <a:bodyPr/>
          <a:lstStyle/>
          <a:p>
            <a:pPr>
              <a:buFont typeface="Arial" pitchFamily="34" charset="0"/>
              <a:buNone/>
              <a:defRPr/>
            </a:pPr>
            <a:endParaRPr lang="fr-CA"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9487" eaLnBrk="0" hangingPunct="0">
              <a:defRPr sz="2500" b="1">
                <a:solidFill>
                  <a:schemeClr val="tx2"/>
                </a:solidFill>
                <a:latin typeface="Arial" panose="020B0604020202020204" pitchFamily="34" charset="0"/>
                <a:ea typeface="ＭＳ Ｐゴシック" panose="020B0600070205080204" pitchFamily="34" charset="-128"/>
              </a:defRPr>
            </a:lvl1pPr>
            <a:lvl2pPr marL="783589" indent="-301381" defTabSz="979487" eaLnBrk="0" hangingPunct="0">
              <a:defRPr sz="2500" b="1">
                <a:solidFill>
                  <a:schemeClr val="tx2"/>
                </a:solidFill>
                <a:latin typeface="Arial" panose="020B0604020202020204" pitchFamily="34" charset="0"/>
                <a:ea typeface="ＭＳ Ｐゴシック" panose="020B0600070205080204" pitchFamily="34" charset="-128"/>
              </a:defRPr>
            </a:lvl2pPr>
            <a:lvl3pPr marL="1205522"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3pPr>
            <a:lvl4pPr marL="1687731"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4pPr>
            <a:lvl5pPr marL="2169940" indent="-241104" defTabSz="979487" eaLnBrk="0" hangingPunct="0">
              <a:defRPr sz="2500" b="1">
                <a:solidFill>
                  <a:schemeClr val="tx2"/>
                </a:solidFill>
                <a:latin typeface="Arial" panose="020B0604020202020204" pitchFamily="34" charset="0"/>
                <a:ea typeface="ＭＳ Ｐゴシック" panose="020B0600070205080204" pitchFamily="34" charset="-128"/>
              </a:defRPr>
            </a:lvl5pPr>
            <a:lvl6pPr marL="2652149"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6pPr>
            <a:lvl7pPr marL="3134357"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7pPr>
            <a:lvl8pPr marL="3616566"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8pPr>
            <a:lvl9pPr marL="4098775" indent="-241104" algn="ctr" defTabSz="979487" eaLnBrk="0" fontAlgn="base" hangingPunct="0">
              <a:spcBef>
                <a:spcPct val="0"/>
              </a:spcBef>
              <a:spcAft>
                <a:spcPct val="0"/>
              </a:spcAft>
              <a:defRPr sz="2500" b="1">
                <a:solidFill>
                  <a:schemeClr val="tx2"/>
                </a:solidFill>
                <a:latin typeface="Arial" panose="020B0604020202020204" pitchFamily="34" charset="0"/>
                <a:ea typeface="ＭＳ Ｐゴシック" panose="020B0600070205080204" pitchFamily="34" charset="-128"/>
              </a:defRPr>
            </a:lvl9pPr>
          </a:lstStyle>
          <a:p>
            <a:pPr eaLnBrk="1" hangingPunct="1"/>
            <a:fld id="{90E8CB94-C932-432D-8E34-F56CB685C04E}" type="slidenum">
              <a:rPr lang="en-US" altLang="fr-FR" sz="1300"/>
              <a:pPr eaLnBrk="1" hangingPunct="1"/>
              <a:t>2</a:t>
            </a:fld>
            <a:endParaRPr lang="en-US" altLang="fr-FR" sz="1300"/>
          </a:p>
        </p:txBody>
      </p:sp>
    </p:spTree>
    <p:extLst>
      <p:ext uri="{BB962C8B-B14F-4D97-AF65-F5344CB8AC3E}">
        <p14:creationId xmlns:p14="http://schemas.microsoft.com/office/powerpoint/2010/main" val="1297044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20</a:t>
            </a:fld>
            <a:endParaRPr lang="fr-CA"/>
          </a:p>
        </p:txBody>
      </p:sp>
    </p:spTree>
    <p:extLst>
      <p:ext uri="{BB962C8B-B14F-4D97-AF65-F5344CB8AC3E}">
        <p14:creationId xmlns:p14="http://schemas.microsoft.com/office/powerpoint/2010/main" val="17377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21</a:t>
            </a:fld>
            <a:endParaRPr lang="fr-CA"/>
          </a:p>
        </p:txBody>
      </p:sp>
    </p:spTree>
    <p:extLst>
      <p:ext uri="{BB962C8B-B14F-4D97-AF65-F5344CB8AC3E}">
        <p14:creationId xmlns:p14="http://schemas.microsoft.com/office/powerpoint/2010/main" val="3000003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22</a:t>
            </a:fld>
            <a:endParaRPr lang="fr-CA"/>
          </a:p>
        </p:txBody>
      </p:sp>
    </p:spTree>
    <p:extLst>
      <p:ext uri="{BB962C8B-B14F-4D97-AF65-F5344CB8AC3E}">
        <p14:creationId xmlns:p14="http://schemas.microsoft.com/office/powerpoint/2010/main" val="959824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990919" y="9673085"/>
            <a:ext cx="3051690" cy="50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97" tIns="49099" rIns="98197" bIns="49099" anchor="b"/>
          <a:lstStyle>
            <a:lvl1pPr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lgn="l" defTabSz="930275"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A68B4F55-22D4-4BC9-A2A6-596DB07D6F2A}" type="slidenum">
              <a:rPr lang="en-US" altLang="fr-FR">
                <a:solidFill>
                  <a:schemeClr val="tx2"/>
                </a:solidFill>
              </a:rPr>
              <a:pPr algn="r" eaLnBrk="1" hangingPunct="1">
                <a:spcBef>
                  <a:spcPct val="0"/>
                </a:spcBef>
              </a:pPr>
              <a:t>23</a:t>
            </a:fld>
            <a:endParaRPr lang="en-US" altLang="fr-FR">
              <a:solidFill>
                <a:schemeClr val="tx2"/>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dirty="0">
              <a:latin typeface="Arial" panose="020B0604020202020204" pitchFamily="34" charset="0"/>
            </a:endParaRPr>
          </a:p>
        </p:txBody>
      </p:sp>
    </p:spTree>
    <p:extLst>
      <p:ext uri="{BB962C8B-B14F-4D97-AF65-F5344CB8AC3E}">
        <p14:creationId xmlns:p14="http://schemas.microsoft.com/office/powerpoint/2010/main" val="145924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3</a:t>
            </a:fld>
            <a:endParaRPr lang="fr-CA"/>
          </a:p>
        </p:txBody>
      </p:sp>
    </p:spTree>
    <p:extLst>
      <p:ext uri="{BB962C8B-B14F-4D97-AF65-F5344CB8AC3E}">
        <p14:creationId xmlns:p14="http://schemas.microsoft.com/office/powerpoint/2010/main" val="2631612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4</a:t>
            </a:fld>
            <a:endParaRPr lang="fr-CA"/>
          </a:p>
        </p:txBody>
      </p:sp>
    </p:spTree>
    <p:extLst>
      <p:ext uri="{BB962C8B-B14F-4D97-AF65-F5344CB8AC3E}">
        <p14:creationId xmlns:p14="http://schemas.microsoft.com/office/powerpoint/2010/main" val="401992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5</a:t>
            </a:fld>
            <a:endParaRPr lang="fr-CA"/>
          </a:p>
        </p:txBody>
      </p:sp>
    </p:spTree>
    <p:extLst>
      <p:ext uri="{BB962C8B-B14F-4D97-AF65-F5344CB8AC3E}">
        <p14:creationId xmlns:p14="http://schemas.microsoft.com/office/powerpoint/2010/main" val="354251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6</a:t>
            </a:fld>
            <a:endParaRPr lang="fr-CA"/>
          </a:p>
        </p:txBody>
      </p:sp>
    </p:spTree>
    <p:extLst>
      <p:ext uri="{BB962C8B-B14F-4D97-AF65-F5344CB8AC3E}">
        <p14:creationId xmlns:p14="http://schemas.microsoft.com/office/powerpoint/2010/main" val="391382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7</a:t>
            </a:fld>
            <a:endParaRPr lang="fr-CA"/>
          </a:p>
        </p:txBody>
      </p:sp>
    </p:spTree>
    <p:extLst>
      <p:ext uri="{BB962C8B-B14F-4D97-AF65-F5344CB8AC3E}">
        <p14:creationId xmlns:p14="http://schemas.microsoft.com/office/powerpoint/2010/main" val="38299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8</a:t>
            </a:fld>
            <a:endParaRPr lang="fr-CA"/>
          </a:p>
        </p:txBody>
      </p:sp>
    </p:spTree>
    <p:extLst>
      <p:ext uri="{BB962C8B-B14F-4D97-AF65-F5344CB8AC3E}">
        <p14:creationId xmlns:p14="http://schemas.microsoft.com/office/powerpoint/2010/main" val="114662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spcBef>
                <a:spcPts val="0"/>
              </a:spcBef>
              <a:buNone/>
            </a:pPr>
            <a:endParaRPr lang="fr" dirty="0"/>
          </a:p>
        </p:txBody>
      </p:sp>
      <p:sp>
        <p:nvSpPr>
          <p:cNvPr id="4" name="Espace réservé du numéro de diapositive 3"/>
          <p:cNvSpPr>
            <a:spLocks noGrp="1"/>
          </p:cNvSpPr>
          <p:nvPr>
            <p:ph type="sldNum" sz="quarter" idx="10"/>
          </p:nvPr>
        </p:nvSpPr>
        <p:spPr/>
        <p:txBody>
          <a:bodyPr/>
          <a:lstStyle/>
          <a:p>
            <a:fld id="{494821F4-5D26-47B3-8FCE-C2EAE2B881C6}" type="slidenum">
              <a:rPr lang="fr-CA" smtClean="0"/>
              <a:t>9</a:t>
            </a:fld>
            <a:endParaRPr lang="fr-CA"/>
          </a:p>
        </p:txBody>
      </p:sp>
    </p:spTree>
    <p:extLst>
      <p:ext uri="{BB962C8B-B14F-4D97-AF65-F5344CB8AC3E}">
        <p14:creationId xmlns:p14="http://schemas.microsoft.com/office/powerpoint/2010/main" val="285131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C65AC3-BEA3-4506-BE0D-3D4019E85E88}"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283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B68D86-EA80-4D2D-8954-6EA03F050AA2}" type="slidenum">
              <a:rPr lang="fr-CA" smtClean="0"/>
              <a:pPr/>
              <a:t>‹N°›</a:t>
            </a:fld>
            <a:endParaRPr lang="fr-CA"/>
          </a:p>
        </p:txBody>
      </p:sp>
    </p:spTree>
    <p:extLst>
      <p:ext uri="{BB962C8B-B14F-4D97-AF65-F5344CB8AC3E}">
        <p14:creationId xmlns:p14="http://schemas.microsoft.com/office/powerpoint/2010/main" val="751627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B44B8C-ADAD-4E92-AEA5-2E6214293796}" type="slidenum">
              <a:rPr lang="fr-CA" smtClean="0"/>
              <a:pPr/>
              <a:t>‹N°›</a:t>
            </a:fld>
            <a:endParaRPr lang="fr-CA"/>
          </a:p>
        </p:txBody>
      </p:sp>
    </p:spTree>
    <p:extLst>
      <p:ext uri="{BB962C8B-B14F-4D97-AF65-F5344CB8AC3E}">
        <p14:creationId xmlns:p14="http://schemas.microsoft.com/office/powerpoint/2010/main" val="2450147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12E22A0-2D87-479C-8169-BB4647ED57A1}" type="slidenum">
              <a:rPr lang="fr-CA" smtClean="0"/>
              <a:pPr/>
              <a:t>‹N°›</a:t>
            </a:fld>
            <a:endParaRPr lang="fr-CA"/>
          </a:p>
        </p:txBody>
      </p:sp>
    </p:spTree>
    <p:extLst>
      <p:ext uri="{BB962C8B-B14F-4D97-AF65-F5344CB8AC3E}">
        <p14:creationId xmlns:p14="http://schemas.microsoft.com/office/powerpoint/2010/main" val="30260481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5BFDCCE-3302-40EF-84B7-7787884A4D2A}" type="slidenum">
              <a:rPr lang="fr-CA" smtClean="0"/>
              <a:pPr/>
              <a:t>‹N°›</a:t>
            </a:fld>
            <a:endParaRPr lang="fr-CA"/>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490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CFE7F4-C561-4182-913E-32CC55AFFDD4}" type="slidenum">
              <a:rPr lang="fr-CA" smtClean="0"/>
              <a:pPr/>
              <a:t>‹N°›</a:t>
            </a:fld>
            <a:endParaRPr lang="fr-CA"/>
          </a:p>
        </p:txBody>
      </p:sp>
    </p:spTree>
    <p:extLst>
      <p:ext uri="{BB962C8B-B14F-4D97-AF65-F5344CB8AC3E}">
        <p14:creationId xmlns:p14="http://schemas.microsoft.com/office/powerpoint/2010/main" val="2233776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1CAC0CF-66A7-45E4-BECD-D8B416F6C383}" type="slidenum">
              <a:rPr lang="fr-CA" smtClean="0"/>
              <a:pPr/>
              <a:t>‹N°›</a:t>
            </a:fld>
            <a:endParaRPr lang="fr-CA"/>
          </a:p>
        </p:txBody>
      </p:sp>
    </p:spTree>
    <p:extLst>
      <p:ext uri="{BB962C8B-B14F-4D97-AF65-F5344CB8AC3E}">
        <p14:creationId xmlns:p14="http://schemas.microsoft.com/office/powerpoint/2010/main" val="1738668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DBD4045-1DB3-4D0F-8F26-83B595894882}" type="slidenum">
              <a:rPr lang="fr-CA" smtClean="0"/>
              <a:pPr/>
              <a:t>‹N°›</a:t>
            </a:fld>
            <a:endParaRPr lang="fr-CA"/>
          </a:p>
        </p:txBody>
      </p:sp>
    </p:spTree>
    <p:extLst>
      <p:ext uri="{BB962C8B-B14F-4D97-AF65-F5344CB8AC3E}">
        <p14:creationId xmlns:p14="http://schemas.microsoft.com/office/powerpoint/2010/main" val="1450830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CA"/>
          </a:p>
        </p:txBody>
      </p:sp>
      <p:sp>
        <p:nvSpPr>
          <p:cNvPr id="9" name="Slide Number Placeholder 8"/>
          <p:cNvSpPr>
            <a:spLocks noGrp="1"/>
          </p:cNvSpPr>
          <p:nvPr>
            <p:ph type="sldNum" sz="quarter" idx="12"/>
          </p:nvPr>
        </p:nvSpPr>
        <p:spPr/>
        <p:txBody>
          <a:bodyPr/>
          <a:lstStyle/>
          <a:p>
            <a:fld id="{99C1A254-0EB9-4DE3-A29F-390004AF86B5}" type="slidenum">
              <a:rPr lang="fr-CA" smtClean="0"/>
              <a:pPr/>
              <a:t>‹N°›</a:t>
            </a:fld>
            <a:endParaRPr lang="fr-CA"/>
          </a:p>
        </p:txBody>
      </p:sp>
    </p:spTree>
    <p:extLst>
      <p:ext uri="{BB962C8B-B14F-4D97-AF65-F5344CB8AC3E}">
        <p14:creationId xmlns:p14="http://schemas.microsoft.com/office/powerpoint/2010/main" val="2023848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fr-CA"/>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28D347C-6D32-4DAA-AA24-E9F0C04B447B}" type="slidenum">
              <a:rPr lang="fr-CA" smtClean="0"/>
              <a:pPr/>
              <a:t>‹N°›</a:t>
            </a:fld>
            <a:endParaRPr lang="fr-CA"/>
          </a:p>
        </p:txBody>
      </p:sp>
    </p:spTree>
    <p:extLst>
      <p:ext uri="{BB962C8B-B14F-4D97-AF65-F5344CB8AC3E}">
        <p14:creationId xmlns:p14="http://schemas.microsoft.com/office/powerpoint/2010/main" val="1786459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EF0A715-D528-4326-A359-706E33812540}" type="slidenum">
              <a:rPr lang="fr-CA" smtClean="0"/>
              <a:pPr/>
              <a:t>‹N°›</a:t>
            </a:fld>
            <a:endParaRPr lang="fr-CA"/>
          </a:p>
        </p:txBody>
      </p:sp>
    </p:spTree>
    <p:extLst>
      <p:ext uri="{BB962C8B-B14F-4D97-AF65-F5344CB8AC3E}">
        <p14:creationId xmlns:p14="http://schemas.microsoft.com/office/powerpoint/2010/main" val="3450157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fr-CA"/>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CA"/>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91CBE31-F8BC-4B43-9ADD-14958EA7E7AA}" type="slidenum">
              <a:rPr lang="fr-CA" smtClean="0"/>
              <a:pPr/>
              <a:t>‹N°›</a:t>
            </a:fld>
            <a:endParaRPr lang="fr-CA"/>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7058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4.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hyperlink" Target="http://www.inspq.qc.ca/pdf/publications/13%2011_BoissonsEnergisantes" TargetMode="External"/><Relationship Id="rId3" Type="http://schemas.openxmlformats.org/officeDocument/2006/relationships/tags" Target="../tags/tag27.xml"/><Relationship Id="rId7" Type="http://schemas.openxmlformats.org/officeDocument/2006/relationships/hyperlink" Target="http://www.insep.fr/fr/actualites/dossier-nutrition-et-performance-sportive"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hyperlink" Target="http://www.aspq.com/dossiers/boisson-energisantes/les-risques-pour-la-sante"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D692059-26A8-4220-B53A-966F2102C3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603" b="-25939"/>
          <a:stretch/>
        </p:blipFill>
        <p:spPr>
          <a:xfrm>
            <a:off x="1619672" y="1844824"/>
            <a:ext cx="7524328" cy="4941168"/>
          </a:xfrm>
          <a:prstGeom prst="rect">
            <a:avLst/>
          </a:prstGeom>
        </p:spPr>
      </p:pic>
      <p:sp>
        <p:nvSpPr>
          <p:cNvPr id="9" name="Rectangle 8">
            <a:extLst>
              <a:ext uri="{FF2B5EF4-FFF2-40B4-BE49-F238E27FC236}">
                <a16:creationId xmlns:a16="http://schemas.microsoft.com/office/drawing/2014/main" id="{0E0366D2-B6BF-494B-B3CE-063F6E04F2EC}"/>
              </a:ext>
            </a:extLst>
          </p:cNvPr>
          <p:cNvSpPr/>
          <p:nvPr/>
        </p:nvSpPr>
        <p:spPr>
          <a:xfrm>
            <a:off x="1619672" y="4941251"/>
            <a:ext cx="7524328"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64BEA87C-FD1D-4ED7-9AEE-3950711C62DF}"/>
              </a:ext>
            </a:extLst>
          </p:cNvPr>
          <p:cNvSpPr/>
          <p:nvPr/>
        </p:nvSpPr>
        <p:spPr>
          <a:xfrm rot="21399192">
            <a:off x="1669143" y="4678496"/>
            <a:ext cx="7596517" cy="1916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52" name="Rectangle 4"/>
          <p:cNvSpPr>
            <a:spLocks noGrp="1" noChangeArrowheads="1"/>
          </p:cNvSpPr>
          <p:nvPr>
            <p:ph type="subTitle" idx="1"/>
            <p:custDataLst>
              <p:tags r:id="rId1"/>
            </p:custDataLst>
          </p:nvPr>
        </p:nvSpPr>
        <p:spPr>
          <a:xfrm>
            <a:off x="1835695" y="6093296"/>
            <a:ext cx="6696745" cy="263600"/>
          </a:xfrm>
        </p:spPr>
        <p:txBody>
          <a:bodyPr>
            <a:normAutofit/>
          </a:bodyPr>
          <a:lstStyle/>
          <a:p>
            <a:r>
              <a:rPr lang="fr-CA" sz="1050" dirty="0"/>
              <a:t>Sarah Giguère, </a:t>
            </a:r>
            <a:r>
              <a:rPr lang="fr-CA" sz="1200" cap="none" dirty="0">
                <a:solidFill>
                  <a:schemeClr val="tx1"/>
                </a:solidFill>
                <a:latin typeface="+mn-lt"/>
                <a:cs typeface="Arial" panose="020B0604020202020204" pitchFamily="34" charset="0"/>
              </a:rPr>
              <a:t>étudiante en kinésiologie</a:t>
            </a:r>
          </a:p>
        </p:txBody>
      </p:sp>
      <p:sp>
        <p:nvSpPr>
          <p:cNvPr id="8" name="Rectangle 7">
            <a:extLst>
              <a:ext uri="{FF2B5EF4-FFF2-40B4-BE49-F238E27FC236}">
                <a16:creationId xmlns:a16="http://schemas.microsoft.com/office/drawing/2014/main" id="{643FD694-234B-4479-95E6-56CA6537A82E}"/>
              </a:ext>
            </a:extLst>
          </p:cNvPr>
          <p:cNvSpPr/>
          <p:nvPr/>
        </p:nvSpPr>
        <p:spPr>
          <a:xfrm>
            <a:off x="1619672" y="0"/>
            <a:ext cx="7524328" cy="1912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p:cNvSpPr txBox="1">
            <a:spLocks noChangeArrowheads="1"/>
          </p:cNvSpPr>
          <p:nvPr>
            <p:custDataLst>
              <p:tags r:id="rId2"/>
            </p:custDataLst>
          </p:nvPr>
        </p:nvSpPr>
        <p:spPr bwMode="auto">
          <a:xfrm>
            <a:off x="1835696" y="692696"/>
            <a:ext cx="684076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1600">
                <a:solidFill>
                  <a:schemeClr val="bg1"/>
                </a:solidFill>
                <a:latin typeface="+mn-lt"/>
                <a:ea typeface="+mn-ea"/>
                <a:cs typeface="+mn-cs"/>
              </a:defRPr>
            </a:lvl1pPr>
            <a:lvl2pPr marL="742950" indent="-285750" algn="l" rtl="0" eaLnBrk="1" fontAlgn="base" hangingPunct="1">
              <a:spcBef>
                <a:spcPct val="20000"/>
              </a:spcBef>
              <a:spcAft>
                <a:spcPct val="0"/>
              </a:spcAft>
              <a:buBlip>
                <a:blip r:embed="rId6"/>
              </a:buBlip>
              <a:defRPr sz="20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bg1"/>
                </a:solidFill>
                <a:latin typeface="+mn-lt"/>
                <a:cs typeface="+mn-cs"/>
              </a:defRPr>
            </a:lvl6pPr>
            <a:lvl7pPr marL="2971800" indent="-228600" algn="l" rtl="0" eaLnBrk="1" fontAlgn="base" hangingPunct="1">
              <a:spcBef>
                <a:spcPct val="20000"/>
              </a:spcBef>
              <a:spcAft>
                <a:spcPct val="0"/>
              </a:spcAft>
              <a:buChar char="»"/>
              <a:defRPr sz="2000">
                <a:solidFill>
                  <a:schemeClr val="bg1"/>
                </a:solidFill>
                <a:latin typeface="+mn-lt"/>
                <a:cs typeface="+mn-cs"/>
              </a:defRPr>
            </a:lvl7pPr>
            <a:lvl8pPr marL="3429000" indent="-228600" algn="l" rtl="0" eaLnBrk="1" fontAlgn="base" hangingPunct="1">
              <a:spcBef>
                <a:spcPct val="20000"/>
              </a:spcBef>
              <a:spcAft>
                <a:spcPct val="0"/>
              </a:spcAft>
              <a:buChar char="»"/>
              <a:defRPr sz="2000">
                <a:solidFill>
                  <a:schemeClr val="bg1"/>
                </a:solidFill>
                <a:latin typeface="+mn-lt"/>
                <a:cs typeface="+mn-cs"/>
              </a:defRPr>
            </a:lvl8pPr>
            <a:lvl9pPr marL="3886200" indent="-228600" algn="l" rtl="0" eaLnBrk="1" fontAlgn="base" hangingPunct="1">
              <a:spcBef>
                <a:spcPct val="20000"/>
              </a:spcBef>
              <a:spcAft>
                <a:spcPct val="0"/>
              </a:spcAft>
              <a:buChar char="»"/>
              <a:defRPr sz="2000">
                <a:solidFill>
                  <a:schemeClr val="bg1"/>
                </a:solidFill>
                <a:latin typeface="+mn-lt"/>
                <a:cs typeface="+mn-cs"/>
              </a:defRPr>
            </a:lvl9pPr>
          </a:lstStyle>
          <a:p>
            <a:r>
              <a:rPr lang="fr-CA" sz="3000" b="1" kern="0" dirty="0">
                <a:latin typeface="+mj-lt"/>
                <a:cs typeface="Arial" panose="020B0604020202020204" pitchFamily="34" charset="0"/>
              </a:rPr>
              <a:t>Les substances ergogènes et les boissons de récupération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5881796" cy="1414203"/>
          </a:xfrm>
        </p:spPr>
        <p:txBody>
          <a:bodyPr>
            <a:normAutofit/>
          </a:bodyPr>
          <a:lstStyle/>
          <a:p>
            <a:r>
              <a:rPr lang="fr-CA" sz="3600" spc="-100" dirty="0">
                <a:solidFill>
                  <a:schemeClr val="bg1"/>
                </a:solidFill>
              </a:rPr>
              <a:t>Érythropoïétine (EPO)</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421449" cy="4356257"/>
          </a:xfrm>
        </p:spPr>
        <p:txBody>
          <a:bodyPr>
            <a:normAutofit/>
          </a:bodyPr>
          <a:lstStyle/>
          <a:p>
            <a:pPr marL="269875" indent="-269875">
              <a:buClr>
                <a:srgbClr val="881811"/>
              </a:buClr>
              <a:buFont typeface="Wingdings" panose="05000000000000000000" pitchFamily="2" charset="2"/>
              <a:buChar char="Ø"/>
            </a:pPr>
            <a:r>
              <a:rPr lang="fr-CA" b="1" dirty="0"/>
              <a:t>Fonction : </a:t>
            </a:r>
            <a:r>
              <a:rPr lang="fr-CA" dirty="0"/>
              <a:t>L’érythropoïétine est une hormone qui stimule la formation et la croissance des globules rouges qui elles se chargent du transport de l’oxygène dans le corps.</a:t>
            </a:r>
          </a:p>
          <a:p>
            <a:pPr marL="269875" indent="-269875">
              <a:buClr>
                <a:srgbClr val="881811"/>
              </a:buClr>
              <a:buFont typeface="Wingdings" panose="05000000000000000000" pitchFamily="2" charset="2"/>
              <a:buChar char="Ø"/>
            </a:pPr>
            <a:r>
              <a:rPr lang="fr-CA" b="1" dirty="0"/>
              <a:t>Effets recherchés : </a:t>
            </a:r>
            <a:r>
              <a:rPr lang="fr-CA" dirty="0"/>
              <a:t>augmentation de l’hémoglobine, augmentation du Vo2 max, augmentation du seuil de fatigue.</a:t>
            </a:r>
          </a:p>
          <a:p>
            <a:pPr marL="269875" indent="-269875">
              <a:buClr>
                <a:srgbClr val="881811"/>
              </a:buClr>
              <a:buFont typeface="Wingdings" panose="05000000000000000000" pitchFamily="2" charset="2"/>
              <a:buChar char="Ø"/>
            </a:pPr>
            <a:r>
              <a:rPr lang="fr-CA" b="1" dirty="0"/>
              <a:t>Risques associés : </a:t>
            </a:r>
            <a:r>
              <a:rPr lang="fr-CA" dirty="0">
                <a:solidFill>
                  <a:srgbClr val="C00000"/>
                </a:solidFill>
              </a:rPr>
              <a:t>hyperviscosité sanguine</a:t>
            </a:r>
            <a:r>
              <a:rPr lang="fr-CA" dirty="0"/>
              <a:t>, augmentation du risque de formation de caillots, accident cardiovasculaire, embolies pulmonaires. </a:t>
            </a:r>
          </a:p>
        </p:txBody>
      </p:sp>
      <p:pic>
        <p:nvPicPr>
          <p:cNvPr id="8" name="Picture 2" descr="Résultats de recherche d'images pour « epo »">
            <a:extLst>
              <a:ext uri="{FF2B5EF4-FFF2-40B4-BE49-F238E27FC236}">
                <a16:creationId xmlns:a16="http://schemas.microsoft.com/office/drawing/2014/main" id="{98724629-8DFD-4243-A07E-118AD06AF921}"/>
              </a:ext>
            </a:extLst>
          </p:cNvPr>
          <p:cNvPicPr>
            <a:picLocks noChangeAspect="1" noChangeArrowheads="1"/>
          </p:cNvPicPr>
          <p:nvPr/>
        </p:nvPicPr>
        <p:blipFill>
          <a:blip r:embed="rId4"/>
          <a:srcRect/>
          <a:stretch>
            <a:fillRect/>
          </a:stretch>
        </p:blipFill>
        <p:spPr bwMode="auto">
          <a:xfrm>
            <a:off x="3995936" y="5042562"/>
            <a:ext cx="1554233" cy="1663029"/>
          </a:xfrm>
          <a:prstGeom prst="rect">
            <a:avLst/>
          </a:prstGeom>
          <a:noFill/>
        </p:spPr>
      </p:pic>
    </p:spTree>
    <p:extLst>
      <p:ext uri="{BB962C8B-B14F-4D97-AF65-F5344CB8AC3E}">
        <p14:creationId xmlns:p14="http://schemas.microsoft.com/office/powerpoint/2010/main" val="12560494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5881796" cy="1414203"/>
          </a:xfrm>
        </p:spPr>
        <p:txBody>
          <a:bodyPr>
            <a:normAutofit/>
          </a:bodyPr>
          <a:lstStyle/>
          <a:p>
            <a:r>
              <a:rPr lang="fr-CA" sz="3600" spc="-100" dirty="0">
                <a:solidFill>
                  <a:schemeClr val="bg1"/>
                </a:solidFill>
              </a:rPr>
              <a:t>Amphétamines</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4685145" cy="4356257"/>
          </a:xfrm>
        </p:spPr>
        <p:txBody>
          <a:bodyPr>
            <a:normAutofit/>
          </a:bodyPr>
          <a:lstStyle/>
          <a:p>
            <a:pPr marL="269875" indent="-269875">
              <a:buClr>
                <a:srgbClr val="881811"/>
              </a:buClr>
              <a:buFont typeface="Wingdings" panose="05000000000000000000" pitchFamily="2" charset="2"/>
              <a:buChar char="Ø"/>
            </a:pPr>
            <a:r>
              <a:rPr lang="fr-CA" b="1" dirty="0"/>
              <a:t>Effets recherchés : </a:t>
            </a:r>
            <a:r>
              <a:rPr lang="fr-CA" dirty="0"/>
              <a:t>baisse de la fatigue, augmentation de l’endurance, augmentation de la fréquence cardiaque maximum, perte de poids, augmentation de la concentration.</a:t>
            </a:r>
          </a:p>
          <a:p>
            <a:pPr marL="269875" indent="-269875">
              <a:buClr>
                <a:srgbClr val="881811"/>
              </a:buClr>
              <a:buFont typeface="Wingdings" panose="05000000000000000000" pitchFamily="2" charset="2"/>
              <a:buChar char="Ø"/>
            </a:pPr>
            <a:r>
              <a:rPr lang="fr-CA" b="1" dirty="0"/>
              <a:t>Risques ou effets secondaires : </a:t>
            </a:r>
            <a:r>
              <a:rPr lang="fr-CA" dirty="0">
                <a:solidFill>
                  <a:srgbClr val="C00000"/>
                </a:solidFill>
              </a:rPr>
              <a:t>arythmies cardiaques, arrêt cardiaque </a:t>
            </a:r>
            <a:r>
              <a:rPr lang="fr-CA" dirty="0"/>
              <a:t>(masque les signes de fatigue), nervosité, agressivité</a:t>
            </a:r>
          </a:p>
        </p:txBody>
      </p:sp>
      <p:pic>
        <p:nvPicPr>
          <p:cNvPr id="7" name="Picture 2" descr="Résultats de recherche d'images pour « amphétamine »">
            <a:extLst>
              <a:ext uri="{FF2B5EF4-FFF2-40B4-BE49-F238E27FC236}">
                <a16:creationId xmlns:a16="http://schemas.microsoft.com/office/drawing/2014/main" id="{643B18B3-622B-466E-89D3-AB311C7A8442}"/>
              </a:ext>
            </a:extLst>
          </p:cNvPr>
          <p:cNvPicPr>
            <a:picLocks noChangeAspect="1" noChangeArrowheads="1"/>
          </p:cNvPicPr>
          <p:nvPr/>
        </p:nvPicPr>
        <p:blipFill>
          <a:blip r:embed="rId4"/>
          <a:srcRect/>
          <a:stretch>
            <a:fillRect/>
          </a:stretch>
        </p:blipFill>
        <p:spPr bwMode="auto">
          <a:xfrm>
            <a:off x="5519533" y="3823692"/>
            <a:ext cx="3305175" cy="2667000"/>
          </a:xfrm>
          <a:prstGeom prst="rect">
            <a:avLst/>
          </a:prstGeom>
          <a:noFill/>
        </p:spPr>
      </p:pic>
    </p:spTree>
    <p:extLst>
      <p:ext uri="{BB962C8B-B14F-4D97-AF65-F5344CB8AC3E}">
        <p14:creationId xmlns:p14="http://schemas.microsoft.com/office/powerpoint/2010/main" val="20454913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fontScale="90000"/>
          </a:bodyPr>
          <a:lstStyle/>
          <a:p>
            <a:r>
              <a:rPr lang="fr-CA" sz="3600" spc="-100" dirty="0">
                <a:solidFill>
                  <a:schemeClr val="bg1"/>
                </a:solidFill>
              </a:rPr>
              <a:t>Après y avoir bien réfléchi, suis-je prêt à en payer le prix?</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09481" cy="4356257"/>
          </a:xfrm>
        </p:spPr>
        <p:txBody>
          <a:bodyPr>
            <a:normAutofit/>
          </a:bodyPr>
          <a:lstStyle/>
          <a:p>
            <a:pPr marL="354013" indent="-354013">
              <a:buClr>
                <a:srgbClr val="881811"/>
              </a:buClr>
              <a:buFont typeface="Wingdings" panose="05000000000000000000" pitchFamily="2" charset="2"/>
              <a:buChar char="Ø"/>
            </a:pPr>
            <a:r>
              <a:rPr lang="fr-CA" dirty="0"/>
              <a:t>Les substances ergogènes peuvent être tentantes chez certaines personnes pour qui la performance est d’une importance primordiale. Par contre, faut-il aller jusqu’à mettre notre vie en danger pour avoir une médaille ou un </a:t>
            </a:r>
            <a:r>
              <a:rPr lang="fr-CA" dirty="0" err="1"/>
              <a:t>trophé</a:t>
            </a:r>
            <a:r>
              <a:rPr lang="fr-CA" dirty="0"/>
              <a:t> de plus?</a:t>
            </a:r>
          </a:p>
          <a:p>
            <a:pPr marL="354013" indent="-354013">
              <a:buClr>
                <a:srgbClr val="881811"/>
              </a:buClr>
              <a:buFont typeface="Wingdings" panose="05000000000000000000" pitchFamily="2" charset="2"/>
              <a:buChar char="Ø"/>
            </a:pPr>
            <a:r>
              <a:rPr lang="fr-CA" dirty="0"/>
              <a:t>La réponse est non. Ces substances sont dangereuses et elles ne valent pas la peine de les utiliser face aux risques qu’elles engendrent.</a:t>
            </a:r>
          </a:p>
          <a:p>
            <a:pPr marL="354013" indent="-354013">
              <a:buClr>
                <a:srgbClr val="881811"/>
              </a:buClr>
              <a:buFont typeface="Wingdings" panose="05000000000000000000" pitchFamily="2" charset="2"/>
              <a:buChar char="Ø"/>
            </a:pPr>
            <a:r>
              <a:rPr lang="fr-CA" dirty="0"/>
              <a:t>Le corps humain est capable de produire le nécessaire à toutes vos performances, vous permettant de dépasser vos limites. Il suffit de planifier vos entraînements et votre apport énergétique.</a:t>
            </a:r>
          </a:p>
          <a:p>
            <a:pPr marL="354013" indent="-354013">
              <a:buClr>
                <a:srgbClr val="881811"/>
              </a:buClr>
              <a:buFont typeface="Wingdings" panose="05000000000000000000" pitchFamily="2" charset="2"/>
              <a:buChar char="Ø"/>
            </a:pPr>
            <a:endParaRPr lang="fr-CA" sz="2000" dirty="0"/>
          </a:p>
          <a:p>
            <a:pPr marL="0" indent="0" algn="ctr">
              <a:buClr>
                <a:srgbClr val="881811"/>
              </a:buClr>
              <a:buNone/>
            </a:pPr>
            <a:r>
              <a:rPr lang="fr-CA" sz="2000" b="1" dirty="0"/>
              <a:t>Bon succès dans vos performances sportives !</a:t>
            </a:r>
            <a:endParaRPr lang="fr-FR" sz="2000" b="1" dirty="0"/>
          </a:p>
          <a:p>
            <a:pPr marL="0" indent="0">
              <a:buClr>
                <a:srgbClr val="881811"/>
              </a:buClr>
              <a:buNone/>
            </a:pPr>
            <a:endParaRPr lang="fr-CA" dirty="0"/>
          </a:p>
        </p:txBody>
      </p:sp>
    </p:spTree>
    <p:extLst>
      <p:ext uri="{BB962C8B-B14F-4D97-AF65-F5344CB8AC3E}">
        <p14:creationId xmlns:p14="http://schemas.microsoft.com/office/powerpoint/2010/main" val="3000279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a:bodyPr>
          <a:lstStyle/>
          <a:p>
            <a:r>
              <a:rPr lang="fr-CA" sz="3600" spc="-100" dirty="0">
                <a:solidFill>
                  <a:schemeClr val="bg1"/>
                </a:solidFill>
              </a:rPr>
              <a:t>Les boissons énergétiques</a:t>
            </a:r>
            <a:br>
              <a:rPr lang="fr-CA" sz="3600" spc="-100" dirty="0">
                <a:solidFill>
                  <a:schemeClr val="bg1"/>
                </a:solidFill>
              </a:rPr>
            </a:br>
            <a:r>
              <a:rPr lang="fr-CA" sz="3600" spc="-100" dirty="0">
                <a:solidFill>
                  <a:schemeClr val="bg1"/>
                </a:solidFill>
              </a:rPr>
              <a:t>et boisson énergisantes</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09481" cy="4356257"/>
          </a:xfrm>
        </p:spPr>
        <p:txBody>
          <a:bodyPr>
            <a:normAutofit/>
          </a:bodyPr>
          <a:lstStyle/>
          <a:p>
            <a:pPr marL="354013" indent="-354013">
              <a:buClr>
                <a:srgbClr val="881811"/>
              </a:buClr>
              <a:buFont typeface="Wingdings" panose="05000000000000000000" pitchFamily="2" charset="2"/>
              <a:buChar char="Ø"/>
            </a:pPr>
            <a:r>
              <a:rPr lang="fr-CA" dirty="0"/>
              <a:t>La boisson </a:t>
            </a:r>
            <a:r>
              <a:rPr lang="fr-CA" dirty="0">
                <a:solidFill>
                  <a:srgbClr val="C00000"/>
                </a:solidFill>
              </a:rPr>
              <a:t>énergétique</a:t>
            </a:r>
            <a:r>
              <a:rPr lang="fr-CA" dirty="0"/>
              <a:t> connue sous le nom de boisson sportive est une boisson qui aide à remplacer l’eau, les électrolytes et l’énergie perdues lors de la pratique sportive.</a:t>
            </a:r>
          </a:p>
          <a:p>
            <a:pPr marL="354013" indent="-354013">
              <a:buClr>
                <a:srgbClr val="881811"/>
              </a:buClr>
              <a:buFont typeface="Wingdings" panose="05000000000000000000" pitchFamily="2" charset="2"/>
              <a:buChar char="Ø"/>
            </a:pPr>
            <a:r>
              <a:rPr lang="fr-CA" dirty="0"/>
              <a:t>La boisson </a:t>
            </a:r>
            <a:r>
              <a:rPr lang="fr-CA" dirty="0">
                <a:solidFill>
                  <a:srgbClr val="C00000"/>
                </a:solidFill>
              </a:rPr>
              <a:t>énergisante</a:t>
            </a:r>
            <a:r>
              <a:rPr lang="fr-CA" dirty="0"/>
              <a:t> quant à elle, contient plusieurs excitants comme la caféine dans le but de donner un regain d’énergie au consommateur. ** Ce type de boisson est à éviter en tout temps et surtout lors d’activités physiques.</a:t>
            </a:r>
          </a:p>
        </p:txBody>
      </p:sp>
      <p:pic>
        <p:nvPicPr>
          <p:cNvPr id="5" name="Picture 2" descr="Résultats de recherche d'images pour « boisson energisante »">
            <a:extLst>
              <a:ext uri="{FF2B5EF4-FFF2-40B4-BE49-F238E27FC236}">
                <a16:creationId xmlns:a16="http://schemas.microsoft.com/office/drawing/2014/main" id="{B89A4E70-A804-4E1E-A1D3-F9B586FFEBCD}"/>
              </a:ext>
            </a:extLst>
          </p:cNvPr>
          <p:cNvPicPr>
            <a:picLocks noChangeAspect="1" noChangeArrowheads="1"/>
          </p:cNvPicPr>
          <p:nvPr/>
        </p:nvPicPr>
        <p:blipFill>
          <a:blip r:embed="rId4"/>
          <a:srcRect/>
          <a:stretch>
            <a:fillRect/>
          </a:stretch>
        </p:blipFill>
        <p:spPr bwMode="auto">
          <a:xfrm>
            <a:off x="2015268" y="4576205"/>
            <a:ext cx="2037806" cy="1828800"/>
          </a:xfrm>
          <a:prstGeom prst="rect">
            <a:avLst/>
          </a:prstGeom>
          <a:noFill/>
        </p:spPr>
      </p:pic>
      <p:pic>
        <p:nvPicPr>
          <p:cNvPr id="7" name="Picture 4" descr="Résultats de recherche d'images pour « gatorade »">
            <a:extLst>
              <a:ext uri="{FF2B5EF4-FFF2-40B4-BE49-F238E27FC236}">
                <a16:creationId xmlns:a16="http://schemas.microsoft.com/office/drawing/2014/main" id="{386A34CB-696C-4A19-BE61-86064A6D559C}"/>
              </a:ext>
            </a:extLst>
          </p:cNvPr>
          <p:cNvPicPr>
            <a:picLocks noChangeAspect="1" noChangeArrowheads="1"/>
          </p:cNvPicPr>
          <p:nvPr/>
        </p:nvPicPr>
        <p:blipFill>
          <a:blip r:embed="rId5"/>
          <a:srcRect/>
          <a:stretch>
            <a:fillRect/>
          </a:stretch>
        </p:blipFill>
        <p:spPr bwMode="auto">
          <a:xfrm>
            <a:off x="5012888" y="4500005"/>
            <a:ext cx="2115844" cy="1981200"/>
          </a:xfrm>
          <a:prstGeom prst="rect">
            <a:avLst/>
          </a:prstGeom>
          <a:noFill/>
        </p:spPr>
      </p:pic>
    </p:spTree>
    <p:extLst>
      <p:ext uri="{BB962C8B-B14F-4D97-AF65-F5344CB8AC3E}">
        <p14:creationId xmlns:p14="http://schemas.microsoft.com/office/powerpoint/2010/main" val="1797459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a:bodyPr>
          <a:lstStyle/>
          <a:p>
            <a:r>
              <a:rPr lang="fr-CA" sz="3600" spc="-100" dirty="0">
                <a:solidFill>
                  <a:schemeClr val="bg1"/>
                </a:solidFill>
              </a:rPr>
              <a:t>La boisson énergisante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09481" cy="4356257"/>
          </a:xfrm>
        </p:spPr>
        <p:txBody>
          <a:bodyPr>
            <a:normAutofit fontScale="92500" lnSpcReduction="10000"/>
          </a:bodyPr>
          <a:lstStyle/>
          <a:p>
            <a:pPr marL="0" indent="0">
              <a:buNone/>
            </a:pPr>
            <a:r>
              <a:rPr lang="fr-CA" dirty="0">
                <a:solidFill>
                  <a:srgbClr val="FF0000"/>
                </a:solidFill>
              </a:rPr>
              <a:t>Risques liés à son utilisation :</a:t>
            </a:r>
          </a:p>
          <a:p>
            <a:pPr marL="265113" indent="-265113">
              <a:buClr>
                <a:srgbClr val="881811"/>
              </a:buClr>
              <a:buFont typeface="Wingdings" panose="05000000000000000000" pitchFamily="2" charset="2"/>
              <a:buChar char="Ø"/>
            </a:pPr>
            <a:r>
              <a:rPr lang="fr-CA" dirty="0"/>
              <a:t>La limite d’absorption de caféine par jour est souvent dépassée ce qui peut mener à une </a:t>
            </a:r>
            <a:r>
              <a:rPr lang="fr-CA" dirty="0">
                <a:solidFill>
                  <a:srgbClr val="00B0F0"/>
                </a:solidFill>
              </a:rPr>
              <a:t>surdose de caféine</a:t>
            </a:r>
            <a:r>
              <a:rPr lang="fr-CA" dirty="0"/>
              <a:t>.</a:t>
            </a:r>
          </a:p>
          <a:p>
            <a:pPr marL="265113" indent="-265113">
              <a:buClr>
                <a:srgbClr val="881811"/>
              </a:buClr>
              <a:buFont typeface="Wingdings" panose="05000000000000000000" pitchFamily="2" charset="2"/>
              <a:buChar char="Ø"/>
            </a:pPr>
            <a:r>
              <a:rPr lang="fr-CA" dirty="0"/>
              <a:t>La boisson énergisante prise avec de l’alcool peut masquer les effets de l’intoxication alcoolique et </a:t>
            </a:r>
            <a:r>
              <a:rPr lang="fr-CA" dirty="0">
                <a:solidFill>
                  <a:srgbClr val="00B0F0"/>
                </a:solidFill>
              </a:rPr>
              <a:t>encourager la consommation excessive d’alcool</a:t>
            </a:r>
            <a:r>
              <a:rPr lang="fr-CA" dirty="0"/>
              <a:t>.</a:t>
            </a:r>
          </a:p>
          <a:p>
            <a:pPr marL="265113" indent="-265113">
              <a:buClr>
                <a:srgbClr val="881811"/>
              </a:buClr>
              <a:buFont typeface="Wingdings" panose="05000000000000000000" pitchFamily="2" charset="2"/>
              <a:buChar char="Ø"/>
            </a:pPr>
            <a:r>
              <a:rPr lang="fr-CA" dirty="0"/>
              <a:t>Les boissons énergisantes ont un effet excitateur sur le cœur et amènent leur lot d’</a:t>
            </a:r>
            <a:r>
              <a:rPr lang="fr-CA" dirty="0">
                <a:solidFill>
                  <a:srgbClr val="00B0F0"/>
                </a:solidFill>
              </a:rPr>
              <a:t>effets secondaires </a:t>
            </a:r>
            <a:r>
              <a:rPr lang="fr-CA" dirty="0"/>
              <a:t>: </a:t>
            </a:r>
          </a:p>
          <a:p>
            <a:pPr marL="981075" indent="-352425">
              <a:buClr>
                <a:srgbClr val="881811"/>
              </a:buClr>
              <a:buAutoNum type="arabicPeriod"/>
            </a:pPr>
            <a:r>
              <a:rPr lang="fr-CA" sz="1700" dirty="0"/>
              <a:t>Système nerveux central : anxiété, irritabilité, maux de tête</a:t>
            </a:r>
          </a:p>
          <a:p>
            <a:pPr marL="981075" indent="-352425">
              <a:buClr>
                <a:srgbClr val="881811"/>
              </a:buClr>
              <a:buAutoNum type="arabicPeriod"/>
            </a:pPr>
            <a:r>
              <a:rPr lang="fr-CA" sz="1700" dirty="0"/>
              <a:t>Système cardiovasculaire : augmentation pression artérielle et de la fréquence cardiaque (risque d’arythmies)</a:t>
            </a:r>
          </a:p>
          <a:p>
            <a:pPr marL="981075" indent="-352425">
              <a:buClr>
                <a:srgbClr val="881811"/>
              </a:buClr>
              <a:buAutoNum type="arabicPeriod"/>
            </a:pPr>
            <a:r>
              <a:rPr lang="fr-CA" sz="1700" dirty="0"/>
              <a:t>Système digestif : brûlures d’estomac, dérangements gastro-intestinaux</a:t>
            </a:r>
          </a:p>
          <a:p>
            <a:pPr marL="981075" indent="-352425">
              <a:buClr>
                <a:srgbClr val="881811"/>
              </a:buClr>
              <a:buAutoNum type="arabicPeriod"/>
            </a:pPr>
            <a:r>
              <a:rPr lang="fr-CA" sz="1700" dirty="0"/>
              <a:t>Système rénal : déshydratation (perte d’eau et de minéraux)</a:t>
            </a:r>
            <a:endParaRPr lang="fr-FR" sz="1700" dirty="0"/>
          </a:p>
        </p:txBody>
      </p:sp>
    </p:spTree>
    <p:extLst>
      <p:ext uri="{BB962C8B-B14F-4D97-AF65-F5344CB8AC3E}">
        <p14:creationId xmlns:p14="http://schemas.microsoft.com/office/powerpoint/2010/main" val="8539234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a:bodyPr>
          <a:lstStyle/>
          <a:p>
            <a:r>
              <a:rPr lang="fr-CA" sz="3600" spc="-100" dirty="0">
                <a:solidFill>
                  <a:schemeClr val="bg1"/>
                </a:solidFill>
              </a:rPr>
              <a:t>La boisson énergétique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5549241" cy="4500273"/>
          </a:xfrm>
        </p:spPr>
        <p:txBody>
          <a:bodyPr>
            <a:normAutofit/>
          </a:bodyPr>
          <a:lstStyle/>
          <a:p>
            <a:pPr algn="ctr"/>
            <a:r>
              <a:rPr lang="fr-CA" sz="2400" b="1" dirty="0"/>
              <a:t>À quel moment est-elle utile?</a:t>
            </a:r>
          </a:p>
          <a:p>
            <a:pPr marL="0" indent="0" algn="ctr">
              <a:buNone/>
            </a:pPr>
            <a:r>
              <a:rPr lang="fr-CA" dirty="0"/>
              <a:t>Pour que la prise d’une boisson énergétique soit nécessaire, il faut que l’activité physique soit prolongée et intense (</a:t>
            </a:r>
            <a:r>
              <a:rPr lang="fr-CA" dirty="0">
                <a:solidFill>
                  <a:srgbClr val="FF0000"/>
                </a:solidFill>
              </a:rPr>
              <a:t>1h30 et plus</a:t>
            </a:r>
            <a:r>
              <a:rPr lang="fr-CA" dirty="0"/>
              <a:t>). Le fait de l’utiliser comme breuvage au repas ou comme hydratation dans la journée sans séance d’exercice peut être à l’origine d’excès dans les apports glucidiques.</a:t>
            </a:r>
          </a:p>
          <a:p>
            <a:pPr marL="0" indent="0" algn="ctr">
              <a:buNone/>
            </a:pPr>
            <a:r>
              <a:rPr lang="fr-CA" dirty="0">
                <a:solidFill>
                  <a:srgbClr val="FF0000"/>
                </a:solidFill>
              </a:rPr>
              <a:t>L’association entre la santé et les boissons énergétiques est une erreur qu’il faut corriger, car pour qu’elle soit nécessaire, il faut qu’il y ait des pertes associées à un effort.</a:t>
            </a:r>
          </a:p>
        </p:txBody>
      </p:sp>
      <p:pic>
        <p:nvPicPr>
          <p:cNvPr id="8" name="Image 7">
            <a:extLst>
              <a:ext uri="{FF2B5EF4-FFF2-40B4-BE49-F238E27FC236}">
                <a16:creationId xmlns:a16="http://schemas.microsoft.com/office/drawing/2014/main" id="{2FA189FC-3D57-4184-9346-3DEA7518A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7378" y="1963522"/>
            <a:ext cx="1981444" cy="4623370"/>
          </a:xfrm>
          <a:prstGeom prst="rect">
            <a:avLst/>
          </a:prstGeom>
        </p:spPr>
      </p:pic>
    </p:spTree>
    <p:extLst>
      <p:ext uri="{BB962C8B-B14F-4D97-AF65-F5344CB8AC3E}">
        <p14:creationId xmlns:p14="http://schemas.microsoft.com/office/powerpoint/2010/main" val="171237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a:bodyPr>
          <a:lstStyle/>
          <a:p>
            <a:r>
              <a:rPr lang="fr-CA" sz="3600" spc="-100" dirty="0">
                <a:solidFill>
                  <a:schemeClr val="bg1"/>
                </a:solidFill>
              </a:rPr>
              <a:t>La boisson énergétique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493457" cy="4500273"/>
          </a:xfrm>
        </p:spPr>
        <p:txBody>
          <a:bodyPr>
            <a:normAutofit/>
          </a:bodyPr>
          <a:lstStyle/>
          <a:p>
            <a:pPr algn="ctr"/>
            <a:r>
              <a:rPr lang="fr-CA" b="1" dirty="0"/>
              <a:t>À quoi sert-elle?</a:t>
            </a:r>
          </a:p>
          <a:p>
            <a:pPr marL="265113" indent="-265113">
              <a:buClr>
                <a:srgbClr val="881811"/>
              </a:buClr>
              <a:buFont typeface="Wingdings" panose="05000000000000000000" pitchFamily="2" charset="2"/>
              <a:buChar char="Ø"/>
            </a:pPr>
            <a:r>
              <a:rPr lang="fr-CA" dirty="0"/>
              <a:t>La boisson sportive sert dans un premier temps, maintenir les réserves d’énergie (calories) durant l’activité sportive en plus de réhydrater. Le fait de maintenir le niveau d’électrolytes constant dans le corps prévient les crampes liées à la déshydratation, ceux-ci retiennent les fluides dans le corps.</a:t>
            </a:r>
          </a:p>
          <a:p>
            <a:pPr marL="265113" indent="-265113">
              <a:buClr>
                <a:srgbClr val="881811"/>
              </a:buClr>
              <a:buFont typeface="Wingdings" panose="05000000000000000000" pitchFamily="2" charset="2"/>
              <a:buChar char="Ø"/>
            </a:pPr>
            <a:r>
              <a:rPr lang="fr-CA" dirty="0"/>
              <a:t>Dans un deuxième temps, elle sert à combler les pertes (glucose et en électrolytes) après l’activité physique et par le fait même, aide à la récupération post-entrainement.</a:t>
            </a:r>
          </a:p>
          <a:p>
            <a:pPr marL="265113" indent="-265113">
              <a:buClr>
                <a:srgbClr val="881811"/>
              </a:buClr>
              <a:buFont typeface="Wingdings" panose="05000000000000000000" pitchFamily="2" charset="2"/>
              <a:buChar char="Ø"/>
            </a:pPr>
            <a:r>
              <a:rPr lang="fr-CA" dirty="0"/>
              <a:t>La version en magasin est souvent trop riche en glucide alors 2 options s’offrent à vous: la diluer de moitié ou en fabriquer une maison.</a:t>
            </a:r>
          </a:p>
        </p:txBody>
      </p:sp>
    </p:spTree>
    <p:extLst>
      <p:ext uri="{BB962C8B-B14F-4D97-AF65-F5344CB8AC3E}">
        <p14:creationId xmlns:p14="http://schemas.microsoft.com/office/powerpoint/2010/main" val="10282389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2304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745892" cy="1414203"/>
          </a:xfrm>
        </p:spPr>
        <p:txBody>
          <a:bodyPr>
            <a:normAutofit/>
          </a:bodyPr>
          <a:lstStyle/>
          <a:p>
            <a:r>
              <a:rPr lang="fr-CA" sz="3600" spc="-100" dirty="0">
                <a:solidFill>
                  <a:schemeClr val="bg1"/>
                </a:solidFill>
              </a:rPr>
              <a:t>La boisson énergétique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3749041" cy="1763969"/>
          </a:xfrm>
        </p:spPr>
        <p:txBody>
          <a:bodyPr>
            <a:normAutofit fontScale="92500" lnSpcReduction="20000"/>
          </a:bodyPr>
          <a:lstStyle/>
          <a:p>
            <a:pPr algn="ctr"/>
            <a:r>
              <a:rPr lang="fr-CA" b="1" dirty="0"/>
              <a:t>De quoi est-elle composée?</a:t>
            </a:r>
          </a:p>
          <a:p>
            <a:pPr marL="363538" indent="-363538">
              <a:buClr>
                <a:srgbClr val="881811"/>
              </a:buClr>
              <a:buFont typeface="Wingdings" panose="05000000000000000000" pitchFamily="2" charset="2"/>
              <a:buChar char="Ø"/>
            </a:pPr>
            <a:r>
              <a:rPr lang="fr-CA" dirty="0"/>
              <a:t>Sucres simples 4 à 8% </a:t>
            </a:r>
            <a:br>
              <a:rPr lang="fr-CA" dirty="0"/>
            </a:br>
            <a:r>
              <a:rPr lang="fr-CA" dirty="0"/>
              <a:t>(4 à 8 g dans 100 ml)</a:t>
            </a:r>
          </a:p>
          <a:p>
            <a:pPr marL="363538" indent="-363538">
              <a:buClr>
                <a:srgbClr val="881811"/>
              </a:buClr>
              <a:buFont typeface="Wingdings" panose="05000000000000000000" pitchFamily="2" charset="2"/>
              <a:buChar char="Ø"/>
            </a:pPr>
            <a:r>
              <a:rPr lang="fr-CA" dirty="0"/>
              <a:t>Électrolytes (sodium)</a:t>
            </a:r>
          </a:p>
          <a:p>
            <a:pPr marL="363538" indent="-363538">
              <a:buClr>
                <a:srgbClr val="881811"/>
              </a:buClr>
              <a:buFont typeface="Wingdings" panose="05000000000000000000" pitchFamily="2" charset="2"/>
              <a:buChar char="Ø"/>
            </a:pPr>
            <a:r>
              <a:rPr lang="fr-CA" dirty="0"/>
              <a:t>Eau</a:t>
            </a:r>
          </a:p>
        </p:txBody>
      </p:sp>
      <p:pic>
        <p:nvPicPr>
          <p:cNvPr id="5" name="Picture 2" descr="Résultats de recherche d'images pour « boisson sportive »">
            <a:extLst>
              <a:ext uri="{FF2B5EF4-FFF2-40B4-BE49-F238E27FC236}">
                <a16:creationId xmlns:a16="http://schemas.microsoft.com/office/drawing/2014/main" id="{EAD169C0-3111-4318-9433-ABFB93057AD0}"/>
              </a:ext>
            </a:extLst>
          </p:cNvPr>
          <p:cNvPicPr>
            <a:picLocks noChangeAspect="1" noChangeArrowheads="1"/>
          </p:cNvPicPr>
          <p:nvPr/>
        </p:nvPicPr>
        <p:blipFill rotWithShape="1">
          <a:blip r:embed="rId4"/>
          <a:srcRect l="18689" r="24957" b="11765"/>
          <a:stretch/>
        </p:blipFill>
        <p:spPr bwMode="auto">
          <a:xfrm rot="16200000">
            <a:off x="5921164" y="452859"/>
            <a:ext cx="1946694" cy="4572001"/>
          </a:xfrm>
          <a:prstGeom prst="rect">
            <a:avLst/>
          </a:prstGeom>
          <a:noFill/>
        </p:spPr>
      </p:pic>
      <p:sp>
        <p:nvSpPr>
          <p:cNvPr id="7" name="Rectangle 6">
            <a:extLst>
              <a:ext uri="{FF2B5EF4-FFF2-40B4-BE49-F238E27FC236}">
                <a16:creationId xmlns:a16="http://schemas.microsoft.com/office/drawing/2014/main" id="{A56EC77E-DF22-4E41-88D5-FFFB204B9020}"/>
              </a:ext>
            </a:extLst>
          </p:cNvPr>
          <p:cNvSpPr/>
          <p:nvPr/>
        </p:nvSpPr>
        <p:spPr>
          <a:xfrm>
            <a:off x="0" y="4340377"/>
            <a:ext cx="9144000" cy="2304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space réservé du contenu 5">
            <a:extLst>
              <a:ext uri="{FF2B5EF4-FFF2-40B4-BE49-F238E27FC236}">
                <a16:creationId xmlns:a16="http://schemas.microsoft.com/office/drawing/2014/main" id="{7596A328-6A01-43D9-BC71-EA9BD34EC772}"/>
              </a:ext>
            </a:extLst>
          </p:cNvPr>
          <p:cNvSpPr txBox="1">
            <a:spLocks/>
          </p:cNvSpPr>
          <p:nvPr/>
        </p:nvSpPr>
        <p:spPr>
          <a:xfrm>
            <a:off x="822959" y="4611867"/>
            <a:ext cx="7709481" cy="1754410"/>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fr-CA" sz="2600" b="1" dirty="0">
                <a:solidFill>
                  <a:srgbClr val="881811"/>
                </a:solidFill>
                <a:latin typeface="+mj-lt"/>
              </a:rPr>
              <a:t>Recette maison (2 litres)</a:t>
            </a:r>
          </a:p>
          <a:p>
            <a:pPr marL="363538" indent="-363538">
              <a:buClr>
                <a:srgbClr val="881811"/>
              </a:buClr>
              <a:buFont typeface="Wingdings" panose="05000000000000000000" pitchFamily="2" charset="2"/>
              <a:buChar char="Ø"/>
            </a:pPr>
            <a:r>
              <a:rPr lang="fr-CA" dirty="0"/>
              <a:t>1125 ml de jus 100% concentré (orange, raisin, canneberge, etc.)</a:t>
            </a:r>
          </a:p>
          <a:p>
            <a:pPr marL="363538" indent="-363538">
              <a:buClr>
                <a:srgbClr val="881811"/>
              </a:buClr>
              <a:buFont typeface="Wingdings" panose="05000000000000000000" pitchFamily="2" charset="2"/>
              <a:buChar char="Ø"/>
            </a:pPr>
            <a:r>
              <a:rPr lang="fr-CA" dirty="0"/>
              <a:t>875 ml d’eau</a:t>
            </a:r>
          </a:p>
          <a:p>
            <a:pPr marL="363538" indent="-363538">
              <a:buClr>
                <a:srgbClr val="881811"/>
              </a:buClr>
              <a:buFont typeface="Wingdings" panose="05000000000000000000" pitchFamily="2" charset="2"/>
              <a:buChar char="Ø"/>
            </a:pPr>
            <a:r>
              <a:rPr lang="fr-CA" dirty="0"/>
              <a:t>½ c. à soupe de sel</a:t>
            </a:r>
          </a:p>
          <a:p>
            <a:pPr marL="363538" indent="-363538">
              <a:buClr>
                <a:srgbClr val="881811"/>
              </a:buClr>
              <a:buFont typeface="Wingdings" panose="05000000000000000000" pitchFamily="2" charset="2"/>
              <a:buChar char="Ø"/>
            </a:pPr>
            <a:r>
              <a:rPr lang="fr-CA" dirty="0"/>
              <a:t>Un soupçon de sirop d’érable</a:t>
            </a:r>
          </a:p>
        </p:txBody>
      </p:sp>
      <p:sp>
        <p:nvSpPr>
          <p:cNvPr id="9" name="Rectangle 8">
            <a:extLst>
              <a:ext uri="{FF2B5EF4-FFF2-40B4-BE49-F238E27FC236}">
                <a16:creationId xmlns:a16="http://schemas.microsoft.com/office/drawing/2014/main" id="{76B27E3B-BB85-4BB4-B015-4567C5E3F3EF}"/>
              </a:ext>
            </a:extLst>
          </p:cNvPr>
          <p:cNvSpPr/>
          <p:nvPr/>
        </p:nvSpPr>
        <p:spPr>
          <a:xfrm rot="20910199">
            <a:off x="4874749" y="5299325"/>
            <a:ext cx="4168891" cy="923330"/>
          </a:xfrm>
          <a:prstGeom prst="rect">
            <a:avLst/>
          </a:prstGeom>
          <a:noFill/>
        </p:spPr>
        <p:txBody>
          <a:bodyPr wrap="square" lIns="91440" tIns="45720" rIns="91440" bIns="45720">
            <a:spAutoFit/>
          </a:bodyPr>
          <a:lstStyle/>
          <a:p>
            <a:pPr algn="ctr"/>
            <a:r>
              <a:rPr lang="fr-FR" sz="5400" b="1" dirty="0">
                <a:ln w="22225">
                  <a:noFill/>
                  <a:prstDash val="solid"/>
                </a:ln>
                <a:solidFill>
                  <a:srgbClr val="881811"/>
                </a:solidFill>
              </a:rPr>
              <a:t>On l’essaie! </a:t>
            </a:r>
            <a:endParaRPr lang="fr-FR" sz="5400" b="1" cap="none" spc="0" dirty="0">
              <a:ln w="22225">
                <a:noFill/>
                <a:prstDash val="solid"/>
              </a:ln>
              <a:solidFill>
                <a:srgbClr val="881811"/>
              </a:solidFill>
              <a:effectLst/>
            </a:endParaRPr>
          </a:p>
        </p:txBody>
      </p:sp>
    </p:spTree>
    <p:extLst>
      <p:ext uri="{BB962C8B-B14F-4D97-AF65-F5344CB8AC3E}">
        <p14:creationId xmlns:p14="http://schemas.microsoft.com/office/powerpoint/2010/main" val="18964220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033924" cy="1414203"/>
          </a:xfrm>
        </p:spPr>
        <p:txBody>
          <a:bodyPr>
            <a:normAutofit/>
          </a:bodyPr>
          <a:lstStyle/>
          <a:p>
            <a:r>
              <a:rPr lang="fr-CA" sz="3600" spc="-100" dirty="0">
                <a:solidFill>
                  <a:schemeClr val="bg1"/>
                </a:solidFill>
              </a:rPr>
              <a:t>S’hydrater avant, durant</a:t>
            </a:r>
            <a:br>
              <a:rPr lang="fr-CA" sz="3600" spc="-100" dirty="0">
                <a:solidFill>
                  <a:schemeClr val="bg1"/>
                </a:solidFill>
              </a:rPr>
            </a:br>
            <a:r>
              <a:rPr lang="fr-CA" sz="3600" spc="-100" dirty="0">
                <a:solidFill>
                  <a:schemeClr val="bg1"/>
                </a:solidFill>
              </a:rPr>
              <a:t>et après l’exercice intense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205425" cy="4284249"/>
          </a:xfrm>
        </p:spPr>
        <p:txBody>
          <a:bodyPr>
            <a:normAutofit lnSpcReduction="10000"/>
          </a:bodyPr>
          <a:lstStyle/>
          <a:p>
            <a:r>
              <a:rPr lang="fr-CA" sz="3500" b="1" dirty="0">
                <a:solidFill>
                  <a:srgbClr val="881811"/>
                </a:solidFill>
                <a:latin typeface="+mj-lt"/>
              </a:rPr>
              <a:t>Avant</a:t>
            </a:r>
          </a:p>
          <a:p>
            <a:pPr marL="539750" indent="-450850">
              <a:buClr>
                <a:srgbClr val="881811"/>
              </a:buClr>
              <a:buFont typeface="Wingdings" panose="05000000000000000000" pitchFamily="2" charset="2"/>
              <a:buChar char="Ø"/>
            </a:pPr>
            <a:r>
              <a:rPr lang="fr-CA" dirty="0"/>
              <a:t>½ litre d’eau avant le coucher la veille</a:t>
            </a:r>
          </a:p>
          <a:p>
            <a:pPr marL="539750" indent="-450850">
              <a:buClr>
                <a:srgbClr val="881811"/>
              </a:buClr>
              <a:buFont typeface="Wingdings" panose="05000000000000000000" pitchFamily="2" charset="2"/>
              <a:buChar char="Ø"/>
            </a:pPr>
            <a:r>
              <a:rPr lang="fr-CA" dirty="0"/>
              <a:t>Au levé, boire 250 ml d’eau</a:t>
            </a:r>
          </a:p>
          <a:p>
            <a:pPr marL="539750" indent="-450850">
              <a:buClr>
                <a:srgbClr val="881811"/>
              </a:buClr>
              <a:buFont typeface="Wingdings" panose="05000000000000000000" pitchFamily="2" charset="2"/>
              <a:buChar char="Ø"/>
            </a:pPr>
            <a:r>
              <a:rPr lang="fr-CA" dirty="0"/>
              <a:t>Une heure avant boire ½ litre d’eau ou de boisson sportive</a:t>
            </a:r>
          </a:p>
          <a:p>
            <a:pPr marL="539750" indent="-450850">
              <a:buClr>
                <a:srgbClr val="881811"/>
              </a:buClr>
              <a:buFont typeface="Wingdings" panose="05000000000000000000" pitchFamily="2" charset="2"/>
              <a:buChar char="Ø"/>
            </a:pPr>
            <a:r>
              <a:rPr lang="fr-CA" dirty="0"/>
              <a:t>20 minutes avant le début prendre 250 ml d’eau</a:t>
            </a:r>
          </a:p>
          <a:p>
            <a:pPr marL="539750" indent="-450850">
              <a:buClr>
                <a:srgbClr val="881811"/>
              </a:buClr>
              <a:buFont typeface="Wingdings" panose="05000000000000000000" pitchFamily="2" charset="2"/>
              <a:buChar char="Ø"/>
            </a:pPr>
            <a:r>
              <a:rPr lang="fr-CA" dirty="0"/>
              <a:t>L’hydratation permet de réduire la fréquence cardiaque à l’exercice, d’améliorer le débit cardiaque et de permettre une meilleure sudation durant l’exercice.</a:t>
            </a:r>
          </a:p>
          <a:p>
            <a:pPr marL="539750" indent="-450850">
              <a:buClr>
                <a:srgbClr val="881811"/>
              </a:buClr>
              <a:buFont typeface="Wingdings" panose="05000000000000000000" pitchFamily="2" charset="2"/>
              <a:buChar char="Ø"/>
            </a:pPr>
            <a:r>
              <a:rPr lang="fr-CA" dirty="0"/>
              <a:t>Éviter de commencer l’exercice en état de déshydratation, car même en buvant beaucoup durant, il est impossible de rattraper les pertes hydriques. </a:t>
            </a:r>
          </a:p>
        </p:txBody>
      </p:sp>
    </p:spTree>
    <p:extLst>
      <p:ext uri="{BB962C8B-B14F-4D97-AF65-F5344CB8AC3E}">
        <p14:creationId xmlns:p14="http://schemas.microsoft.com/office/powerpoint/2010/main" val="32096548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81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033924" cy="1414203"/>
          </a:xfrm>
        </p:spPr>
        <p:txBody>
          <a:bodyPr>
            <a:normAutofit/>
          </a:bodyPr>
          <a:lstStyle/>
          <a:p>
            <a:r>
              <a:rPr lang="fr-CA" sz="3600" spc="-100" dirty="0">
                <a:solidFill>
                  <a:schemeClr val="bg1"/>
                </a:solidFill>
              </a:rPr>
              <a:t>S’hydrater avant, durant</a:t>
            </a:r>
            <a:br>
              <a:rPr lang="fr-CA" sz="3600" spc="-100" dirty="0">
                <a:solidFill>
                  <a:schemeClr val="bg1"/>
                </a:solidFill>
              </a:rPr>
            </a:br>
            <a:r>
              <a:rPr lang="fr-CA" sz="3600" spc="-100" dirty="0">
                <a:solidFill>
                  <a:schemeClr val="bg1"/>
                </a:solidFill>
              </a:rPr>
              <a:t>et après l’exercice intense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205425" cy="4284249"/>
          </a:xfrm>
        </p:spPr>
        <p:txBody>
          <a:bodyPr>
            <a:normAutofit/>
          </a:bodyPr>
          <a:lstStyle/>
          <a:p>
            <a:r>
              <a:rPr lang="fr-CA" sz="3500" b="1" dirty="0">
                <a:solidFill>
                  <a:srgbClr val="881811"/>
                </a:solidFill>
                <a:latin typeface="+mj-lt"/>
              </a:rPr>
              <a:t>Durant</a:t>
            </a:r>
          </a:p>
          <a:p>
            <a:pPr marL="539750" indent="-450850">
              <a:buClr>
                <a:srgbClr val="881811"/>
              </a:buClr>
              <a:buFont typeface="Wingdings" panose="05000000000000000000" pitchFamily="2" charset="2"/>
              <a:buChar char="Ø"/>
            </a:pPr>
            <a:r>
              <a:rPr lang="fr-CA" dirty="0"/>
              <a:t>Éviter les boissons riches en fibres (miction).</a:t>
            </a:r>
          </a:p>
          <a:p>
            <a:pPr marL="539750" indent="-450850">
              <a:buClr>
                <a:srgbClr val="881811"/>
              </a:buClr>
              <a:buFont typeface="Wingdings" panose="05000000000000000000" pitchFamily="2" charset="2"/>
              <a:buChar char="Ø"/>
            </a:pPr>
            <a:r>
              <a:rPr lang="fr-CA" dirty="0"/>
              <a:t>Boire environ 125 à 250 ml aux 15 minutes. </a:t>
            </a:r>
          </a:p>
          <a:p>
            <a:pPr marL="539750" indent="-450850">
              <a:buClr>
                <a:srgbClr val="881811"/>
              </a:buClr>
              <a:buFont typeface="Wingdings" panose="05000000000000000000" pitchFamily="2" charset="2"/>
              <a:buChar char="Ø"/>
            </a:pPr>
            <a:r>
              <a:rPr lang="fr-CA" dirty="0"/>
              <a:t>Boisson énergétique alternée avec de l’eau.</a:t>
            </a:r>
          </a:p>
          <a:p>
            <a:pPr marL="539750" indent="-450850">
              <a:buClr>
                <a:srgbClr val="881811"/>
              </a:buClr>
              <a:buFont typeface="Wingdings" panose="05000000000000000000" pitchFamily="2" charset="2"/>
              <a:buChar char="Ø"/>
            </a:pPr>
            <a:r>
              <a:rPr lang="fr-CA" dirty="0"/>
              <a:t>Il est important de ne pas attendre d’avoir soif, car la soif est un signe de déshydratation avancée.</a:t>
            </a:r>
          </a:p>
          <a:p>
            <a:pPr marL="539750" indent="-450850">
              <a:buClr>
                <a:srgbClr val="881811"/>
              </a:buClr>
              <a:buFont typeface="Wingdings" panose="05000000000000000000" pitchFamily="2" charset="2"/>
              <a:buChar char="Ø"/>
            </a:pPr>
            <a:r>
              <a:rPr lang="fr-CA" dirty="0"/>
              <a:t>On peut absorber au maximum 1 litre par heure.</a:t>
            </a:r>
          </a:p>
        </p:txBody>
      </p:sp>
    </p:spTree>
    <p:extLst>
      <p:ext uri="{BB962C8B-B14F-4D97-AF65-F5344CB8AC3E}">
        <p14:creationId xmlns:p14="http://schemas.microsoft.com/office/powerpoint/2010/main" val="36575820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439A41-273B-4054-B6FD-B69C460E8EF4}"/>
              </a:ext>
            </a:extLst>
          </p:cNvPr>
          <p:cNvSpPr/>
          <p:nvPr/>
        </p:nvSpPr>
        <p:spPr>
          <a:xfrm>
            <a:off x="0" y="1582738"/>
            <a:ext cx="9144000" cy="4393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507" name="Content Placeholder 1"/>
          <p:cNvSpPr>
            <a:spLocks noGrp="1"/>
          </p:cNvSpPr>
          <p:nvPr>
            <p:ph idx="4294967295"/>
            <p:custDataLst>
              <p:tags r:id="rId1"/>
            </p:custDataLst>
          </p:nvPr>
        </p:nvSpPr>
        <p:spPr>
          <a:xfrm>
            <a:off x="611560" y="1922463"/>
            <a:ext cx="7056784" cy="4054251"/>
          </a:xfrm>
        </p:spPr>
        <p:txBody>
          <a:bodyPr>
            <a:normAutofit/>
          </a:bodyPr>
          <a:lstStyle/>
          <a:p>
            <a:pPr marL="457200" indent="-457200">
              <a:buClr>
                <a:srgbClr val="881811"/>
              </a:buClr>
              <a:buSzPct val="90000"/>
              <a:buFont typeface="+mj-lt"/>
              <a:buAutoNum type="arabicPeriod"/>
            </a:pPr>
            <a:r>
              <a:rPr lang="fr-CA" altLang="fr-FR" sz="2400" b="1" dirty="0"/>
              <a:t>Substances ergogènes</a:t>
            </a:r>
          </a:p>
          <a:p>
            <a:pPr marL="457200" indent="-457200">
              <a:buClr>
                <a:srgbClr val="881811"/>
              </a:buClr>
              <a:buSzPct val="90000"/>
              <a:buFont typeface="+mj-lt"/>
              <a:buAutoNum type="arabicPeriod"/>
            </a:pPr>
            <a:r>
              <a:rPr lang="fr-CA" altLang="fr-FR" sz="2400" b="1" dirty="0"/>
              <a:t>Boisson énergétique et boisson énergisante</a:t>
            </a:r>
          </a:p>
          <a:p>
            <a:pPr marL="457200" indent="-457200">
              <a:buClr>
                <a:srgbClr val="881811"/>
              </a:buClr>
              <a:buSzPct val="90000"/>
              <a:buFont typeface="+mj-lt"/>
              <a:buAutoNum type="arabicPeriod"/>
            </a:pPr>
            <a:r>
              <a:rPr lang="fr-CA" altLang="fr-FR" sz="2400" b="1" dirty="0"/>
              <a:t>Boisson de récupération</a:t>
            </a:r>
          </a:p>
          <a:p>
            <a:pPr marL="457200" indent="-457200">
              <a:buClr>
                <a:srgbClr val="881811"/>
              </a:buClr>
              <a:buSzPct val="90000"/>
              <a:buFont typeface="+mj-lt"/>
              <a:buAutoNum type="arabicPeriod"/>
            </a:pPr>
            <a:r>
              <a:rPr lang="fr-CA" altLang="fr-FR" sz="2400" b="1" dirty="0"/>
              <a:t>Hydratation</a:t>
            </a:r>
          </a:p>
        </p:txBody>
      </p:sp>
      <p:sp>
        <p:nvSpPr>
          <p:cNvPr id="21506" name="Title 1"/>
          <p:cNvSpPr>
            <a:spLocks noGrp="1"/>
          </p:cNvSpPr>
          <p:nvPr>
            <p:ph type="title" idx="4294967295"/>
            <p:custDataLst>
              <p:tags r:id="rId2"/>
            </p:custDataLst>
          </p:nvPr>
        </p:nvSpPr>
        <p:spPr>
          <a:xfrm>
            <a:off x="468313" y="395288"/>
            <a:ext cx="8675687" cy="1016000"/>
          </a:xfrm>
        </p:spPr>
        <p:txBody>
          <a:bodyPr>
            <a:noAutofit/>
          </a:bodyPr>
          <a:lstStyle/>
          <a:p>
            <a:r>
              <a:rPr lang="fr-CA" altLang="fr-FR" sz="4000" dirty="0">
                <a:solidFill>
                  <a:srgbClr val="FFFFFF"/>
                </a:solidFill>
              </a:rPr>
              <a:t>Plan de l’activité</a:t>
            </a:r>
          </a:p>
        </p:txBody>
      </p:sp>
    </p:spTree>
    <p:extLst>
      <p:ext uri="{BB962C8B-B14F-4D97-AF65-F5344CB8AC3E}">
        <p14:creationId xmlns:p14="http://schemas.microsoft.com/office/powerpoint/2010/main" val="419593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4752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033924" cy="1414203"/>
          </a:xfrm>
        </p:spPr>
        <p:txBody>
          <a:bodyPr>
            <a:normAutofit/>
          </a:bodyPr>
          <a:lstStyle/>
          <a:p>
            <a:r>
              <a:rPr lang="fr-CA" sz="3600" spc="-100" dirty="0">
                <a:solidFill>
                  <a:schemeClr val="bg1"/>
                </a:solidFill>
              </a:rPr>
              <a:t>S’hydrater avant, durant</a:t>
            </a:r>
            <a:br>
              <a:rPr lang="fr-CA" sz="3600" spc="-100" dirty="0">
                <a:solidFill>
                  <a:schemeClr val="bg1"/>
                </a:solidFill>
              </a:rPr>
            </a:br>
            <a:r>
              <a:rPr lang="fr-CA" sz="3600" spc="-100" dirty="0">
                <a:solidFill>
                  <a:schemeClr val="bg1"/>
                </a:solidFill>
              </a:rPr>
              <a:t>et après l’exercice intense</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205425" cy="4284249"/>
          </a:xfrm>
        </p:spPr>
        <p:txBody>
          <a:bodyPr>
            <a:normAutofit lnSpcReduction="10000"/>
          </a:bodyPr>
          <a:lstStyle/>
          <a:p>
            <a:r>
              <a:rPr lang="fr-CA" sz="3500" b="1" dirty="0">
                <a:solidFill>
                  <a:srgbClr val="881811"/>
                </a:solidFill>
                <a:latin typeface="+mj-lt"/>
              </a:rPr>
              <a:t>Après</a:t>
            </a:r>
          </a:p>
          <a:p>
            <a:pPr marL="539750" indent="-450850">
              <a:buClr>
                <a:srgbClr val="881811"/>
              </a:buClr>
              <a:buFont typeface="Wingdings" panose="05000000000000000000" pitchFamily="2" charset="2"/>
              <a:buChar char="Ø"/>
            </a:pPr>
            <a:r>
              <a:rPr lang="fr-CA" dirty="0"/>
              <a:t>En général, il faut boire 1 à 1,5 ml d’eau pour chaque kcal dépensée. Par exemple, si la dépense s’élève à 2000 kcal, il faut prendre entre 2 et 3 litres d’eau.</a:t>
            </a:r>
          </a:p>
          <a:p>
            <a:pPr marL="539750" indent="-450850">
              <a:buClr>
                <a:srgbClr val="881811"/>
              </a:buClr>
              <a:buFont typeface="Wingdings" panose="05000000000000000000" pitchFamily="2" charset="2"/>
              <a:buChar char="Ø"/>
            </a:pPr>
            <a:r>
              <a:rPr lang="fr-CA" dirty="0"/>
              <a:t>Boisson énergétique</a:t>
            </a:r>
          </a:p>
          <a:p>
            <a:pPr marL="539750" indent="-450850">
              <a:buClr>
                <a:srgbClr val="881811"/>
              </a:buClr>
              <a:buFont typeface="Wingdings" panose="05000000000000000000" pitchFamily="2" charset="2"/>
              <a:buChar char="Ø"/>
            </a:pPr>
            <a:r>
              <a:rPr lang="fr-CA" dirty="0"/>
              <a:t>Signes d’une perte importante en sodium: </a:t>
            </a:r>
          </a:p>
          <a:p>
            <a:pPr marL="539750" indent="-450850">
              <a:buClr>
                <a:srgbClr val="881811"/>
              </a:buClr>
              <a:buFont typeface="Wingdings" panose="05000000000000000000" pitchFamily="2" charset="2"/>
              <a:buChar char="Ø"/>
            </a:pPr>
            <a:r>
              <a:rPr lang="fr-CA" dirty="0"/>
              <a:t>Goûtes de sueur brûlant la peau</a:t>
            </a:r>
          </a:p>
          <a:p>
            <a:pPr marL="539750" indent="-450850">
              <a:buClr>
                <a:srgbClr val="881811"/>
              </a:buClr>
              <a:buFont typeface="Wingdings" panose="05000000000000000000" pitchFamily="2" charset="2"/>
              <a:buChar char="Ø"/>
            </a:pPr>
            <a:r>
              <a:rPr lang="fr-CA" dirty="0"/>
              <a:t>Granules de sel sur la peau</a:t>
            </a:r>
          </a:p>
          <a:p>
            <a:pPr marL="539750" indent="-450850">
              <a:buClr>
                <a:srgbClr val="881811"/>
              </a:buClr>
              <a:buFont typeface="Wingdings" panose="05000000000000000000" pitchFamily="2" charset="2"/>
              <a:buChar char="Ø"/>
            </a:pPr>
            <a:r>
              <a:rPr lang="fr-CA" dirty="0"/>
              <a:t>Crampes musculaires</a:t>
            </a:r>
          </a:p>
          <a:p>
            <a:pPr marL="539750" indent="-450850">
              <a:buClr>
                <a:srgbClr val="881811"/>
              </a:buClr>
              <a:buFont typeface="Wingdings" panose="05000000000000000000" pitchFamily="2" charset="2"/>
              <a:buChar char="Ø"/>
            </a:pPr>
            <a:r>
              <a:rPr lang="fr-CA" dirty="0"/>
              <a:t>Cernes</a:t>
            </a:r>
          </a:p>
        </p:txBody>
      </p:sp>
    </p:spTree>
    <p:extLst>
      <p:ext uri="{BB962C8B-B14F-4D97-AF65-F5344CB8AC3E}">
        <p14:creationId xmlns:p14="http://schemas.microsoft.com/office/powerpoint/2010/main" val="37703928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465972" cy="1414203"/>
          </a:xfrm>
        </p:spPr>
        <p:txBody>
          <a:bodyPr>
            <a:normAutofit/>
          </a:bodyPr>
          <a:lstStyle/>
          <a:p>
            <a:r>
              <a:rPr lang="fr-CA" sz="3600" spc="-100" dirty="0">
                <a:solidFill>
                  <a:schemeClr val="bg1"/>
                </a:solidFill>
              </a:rPr>
              <a:t>Manger après l’entrainement</a:t>
            </a:r>
            <a:endParaRPr lang="fr-CA" sz="2400" b="1" spc="-100" dirty="0">
              <a:solidFill>
                <a:schemeClr val="bg1"/>
              </a:solidFill>
              <a:latin typeface="+mn-lt"/>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4534121" cy="4356257"/>
          </a:xfrm>
        </p:spPr>
        <p:txBody>
          <a:bodyPr>
            <a:normAutofit/>
          </a:bodyPr>
          <a:lstStyle/>
          <a:p>
            <a:pPr marL="88900" indent="0" algn="just">
              <a:buClr>
                <a:srgbClr val="881811"/>
              </a:buClr>
              <a:buNone/>
            </a:pPr>
            <a:r>
              <a:rPr lang="fr-CA" dirty="0"/>
              <a:t>Il est très important de manger après un entrainement vigoureux, puisque le corps à besoin de refaire ses réserves d’énergie. Il est conseillé de manger dans les 30 minutes après l’entrainement. De cette façon le corps est plus apte à absorber les aliments et réparer les dommages musculaires. Une bonne collation devrait contenir principalement : </a:t>
            </a:r>
          </a:p>
          <a:p>
            <a:pPr marL="539750" indent="-450850">
              <a:buClr>
                <a:srgbClr val="881811"/>
              </a:buClr>
              <a:buFont typeface="Wingdings" panose="05000000000000000000" pitchFamily="2" charset="2"/>
              <a:buChar char="Ø"/>
            </a:pPr>
            <a:endParaRPr lang="fr-CA" dirty="0"/>
          </a:p>
          <a:p>
            <a:pPr marL="539750" indent="-450850">
              <a:buClr>
                <a:srgbClr val="881811"/>
              </a:buClr>
              <a:buFont typeface="Wingdings" panose="05000000000000000000" pitchFamily="2" charset="2"/>
              <a:buChar char="Ø"/>
            </a:pPr>
            <a:r>
              <a:rPr lang="fr-CA" dirty="0"/>
              <a:t>Des glucides</a:t>
            </a:r>
          </a:p>
          <a:p>
            <a:pPr marL="539750" indent="-450850">
              <a:buClr>
                <a:srgbClr val="881811"/>
              </a:buClr>
              <a:buFont typeface="Wingdings" panose="05000000000000000000" pitchFamily="2" charset="2"/>
              <a:buChar char="Ø"/>
            </a:pPr>
            <a:r>
              <a:rPr lang="fr-CA" dirty="0"/>
              <a:t>Des protéines</a:t>
            </a:r>
          </a:p>
        </p:txBody>
      </p:sp>
      <p:pic>
        <p:nvPicPr>
          <p:cNvPr id="5" name="Image 4">
            <a:extLst>
              <a:ext uri="{FF2B5EF4-FFF2-40B4-BE49-F238E27FC236}">
                <a16:creationId xmlns:a16="http://schemas.microsoft.com/office/drawing/2014/main" id="{D25025E9-6D75-42D6-BEBF-AB251BDC9D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32" t="307" r="631" b="307"/>
          <a:stretch/>
        </p:blipFill>
        <p:spPr>
          <a:xfrm>
            <a:off x="6012160" y="1700809"/>
            <a:ext cx="3131840" cy="5157191"/>
          </a:xfrm>
          <a:prstGeom prst="rect">
            <a:avLst/>
          </a:prstGeom>
        </p:spPr>
      </p:pic>
    </p:spTree>
    <p:extLst>
      <p:ext uri="{BB962C8B-B14F-4D97-AF65-F5344CB8AC3E}">
        <p14:creationId xmlns:p14="http://schemas.microsoft.com/office/powerpoint/2010/main" val="1889476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0E5EF2-254E-42BC-9478-A83299BE73CC}"/>
              </a:ext>
            </a:extLst>
          </p:cNvPr>
          <p:cNvSpPr/>
          <p:nvPr/>
        </p:nvSpPr>
        <p:spPr>
          <a:xfrm>
            <a:off x="0" y="1844824"/>
            <a:ext cx="9144000" cy="5013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Titre 1"/>
          <p:cNvSpPr>
            <a:spLocks noGrp="1"/>
          </p:cNvSpPr>
          <p:nvPr>
            <p:ph type="title"/>
            <p:custDataLst>
              <p:tags r:id="rId1"/>
            </p:custDataLst>
          </p:nvPr>
        </p:nvSpPr>
        <p:spPr>
          <a:xfrm>
            <a:off x="822960" y="332656"/>
            <a:ext cx="7709480" cy="1311393"/>
          </a:xfrm>
          <a:effectLst>
            <a:outerShdw blurRad="215900" dist="76200" dir="2700000" algn="tl" rotWithShape="0">
              <a:prstClr val="black">
                <a:alpha val="40000"/>
              </a:prstClr>
            </a:outerShdw>
          </a:effectLst>
        </p:spPr>
        <p:txBody>
          <a:bodyPr/>
          <a:lstStyle/>
          <a:p>
            <a:r>
              <a:rPr lang="fr-CA" dirty="0">
                <a:solidFill>
                  <a:schemeClr val="bg1"/>
                </a:solidFill>
                <a:ea typeface="PT Sans Narrow"/>
                <a:cs typeface="PT Sans Narrow"/>
                <a:sym typeface="PT Sans Narrow"/>
              </a:rPr>
              <a:t>Exemple d’un </a:t>
            </a:r>
            <a:r>
              <a:rPr lang="fr-CA" dirty="0" err="1">
                <a:solidFill>
                  <a:schemeClr val="bg1"/>
                </a:solidFill>
                <a:ea typeface="PT Sans Narrow"/>
                <a:cs typeface="PT Sans Narrow"/>
                <a:sym typeface="PT Sans Narrow"/>
              </a:rPr>
              <a:t>smootie</a:t>
            </a:r>
            <a:r>
              <a:rPr lang="fr-CA" dirty="0">
                <a:solidFill>
                  <a:schemeClr val="bg1"/>
                </a:solidFill>
                <a:ea typeface="PT Sans Narrow"/>
                <a:cs typeface="PT Sans Narrow"/>
                <a:sym typeface="PT Sans Narrow"/>
              </a:rPr>
              <a:t> comme collation après l’entrainement</a:t>
            </a:r>
            <a:endParaRPr lang="fr-CA" dirty="0">
              <a:solidFill>
                <a:schemeClr val="bg1"/>
              </a:solidFill>
            </a:endParaRPr>
          </a:p>
        </p:txBody>
      </p:sp>
      <p:sp>
        <p:nvSpPr>
          <p:cNvPr id="4" name="ZoneTexte 3">
            <a:extLst>
              <a:ext uri="{FF2B5EF4-FFF2-40B4-BE49-F238E27FC236}">
                <a16:creationId xmlns:a16="http://schemas.microsoft.com/office/drawing/2014/main" id="{180BA48C-E044-4F5F-8CDA-2A53C55F0F30}"/>
              </a:ext>
            </a:extLst>
          </p:cNvPr>
          <p:cNvSpPr txBox="1"/>
          <p:nvPr/>
        </p:nvSpPr>
        <p:spPr>
          <a:xfrm>
            <a:off x="801824" y="2222358"/>
            <a:ext cx="5138328" cy="2400657"/>
          </a:xfrm>
          <a:prstGeom prst="rect">
            <a:avLst/>
          </a:prstGeom>
          <a:noFill/>
        </p:spPr>
        <p:txBody>
          <a:bodyPr wrap="square" rtlCol="0">
            <a:spAutoFit/>
          </a:bodyPr>
          <a:lstStyle/>
          <a:p>
            <a:pPr marL="546100" lvl="0" indent="-457200" rtl="0">
              <a:lnSpc>
                <a:spcPct val="100000"/>
              </a:lnSpc>
              <a:spcBef>
                <a:spcPts val="600"/>
              </a:spcBef>
              <a:spcAft>
                <a:spcPts val="600"/>
              </a:spcAft>
              <a:buClr>
                <a:srgbClr val="881811"/>
              </a:buClr>
              <a:buSzPct val="100000"/>
              <a:buFont typeface="Wingdings" panose="05000000000000000000" pitchFamily="2" charset="2"/>
              <a:buChar char="Ø"/>
            </a:pPr>
            <a:r>
              <a:rPr lang="fr-CA" sz="2000" dirty="0">
                <a:solidFill>
                  <a:srgbClr val="666666"/>
                </a:solidFill>
                <a:ea typeface="PT Sans Narrow"/>
                <a:cs typeface="PT Sans Narrow"/>
                <a:sym typeface="PT Sans Narrow"/>
              </a:rPr>
              <a:t>1 tasse de fruits congelés (au choix) ou une banane </a:t>
            </a:r>
          </a:p>
          <a:p>
            <a:pPr marL="546100" lvl="0" indent="-457200" rtl="0">
              <a:lnSpc>
                <a:spcPct val="100000"/>
              </a:lnSpc>
              <a:spcBef>
                <a:spcPts val="600"/>
              </a:spcBef>
              <a:spcAft>
                <a:spcPts val="600"/>
              </a:spcAft>
              <a:buClr>
                <a:srgbClr val="881811"/>
              </a:buClr>
              <a:buSzPct val="100000"/>
              <a:buFont typeface="Wingdings" panose="05000000000000000000" pitchFamily="2" charset="2"/>
              <a:buChar char="Ø"/>
            </a:pPr>
            <a:r>
              <a:rPr lang="fr-CA" sz="2000" dirty="0">
                <a:solidFill>
                  <a:srgbClr val="666666"/>
                </a:solidFill>
                <a:ea typeface="PT Sans Narrow"/>
                <a:cs typeface="PT Sans Narrow"/>
                <a:sym typeface="PT Sans Narrow"/>
              </a:rPr>
              <a:t>½ tasse de lait ou de jus (au choix)</a:t>
            </a:r>
          </a:p>
          <a:p>
            <a:pPr marL="546100" lvl="0" indent="-457200" rtl="0">
              <a:lnSpc>
                <a:spcPct val="100000"/>
              </a:lnSpc>
              <a:spcBef>
                <a:spcPts val="600"/>
              </a:spcBef>
              <a:spcAft>
                <a:spcPts val="600"/>
              </a:spcAft>
              <a:buClr>
                <a:srgbClr val="881811"/>
              </a:buClr>
              <a:buSzPct val="100000"/>
              <a:buFont typeface="Wingdings" panose="05000000000000000000" pitchFamily="2" charset="2"/>
              <a:buChar char="Ø"/>
            </a:pPr>
            <a:r>
              <a:rPr lang="fr-CA" sz="2000" dirty="0">
                <a:solidFill>
                  <a:srgbClr val="666666"/>
                </a:solidFill>
                <a:ea typeface="PT Sans Narrow"/>
                <a:cs typeface="PT Sans Narrow"/>
                <a:sym typeface="PT Sans Narrow"/>
              </a:rPr>
              <a:t>½ tasse de yogourt grec</a:t>
            </a:r>
          </a:p>
          <a:p>
            <a:pPr marL="546100" lvl="0" indent="-457200" rtl="0">
              <a:lnSpc>
                <a:spcPct val="100000"/>
              </a:lnSpc>
              <a:spcBef>
                <a:spcPts val="600"/>
              </a:spcBef>
              <a:spcAft>
                <a:spcPts val="600"/>
              </a:spcAft>
              <a:buClr>
                <a:srgbClr val="881811"/>
              </a:buClr>
              <a:buSzPct val="100000"/>
              <a:buFont typeface="Wingdings" panose="05000000000000000000" pitchFamily="2" charset="2"/>
              <a:buChar char="Ø"/>
            </a:pPr>
            <a:r>
              <a:rPr lang="fr-CA" sz="2000" dirty="0">
                <a:solidFill>
                  <a:srgbClr val="666666"/>
                </a:solidFill>
                <a:ea typeface="PT Sans Narrow"/>
                <a:cs typeface="PT Sans Narrow"/>
                <a:sym typeface="PT Sans Narrow"/>
              </a:rPr>
              <a:t>possibilité d’ajouter 1 c. à soupe de miel pour le goût plus sucré</a:t>
            </a:r>
          </a:p>
        </p:txBody>
      </p:sp>
      <p:sp>
        <p:nvSpPr>
          <p:cNvPr id="5" name="ZoneTexte 4">
            <a:extLst>
              <a:ext uri="{FF2B5EF4-FFF2-40B4-BE49-F238E27FC236}">
                <a16:creationId xmlns:a16="http://schemas.microsoft.com/office/drawing/2014/main" id="{C8129748-2AF5-4E54-ACE4-A4FAAE26973F}"/>
              </a:ext>
            </a:extLst>
          </p:cNvPr>
          <p:cNvSpPr txBox="1"/>
          <p:nvPr/>
        </p:nvSpPr>
        <p:spPr>
          <a:xfrm>
            <a:off x="138495" y="6167200"/>
            <a:ext cx="8974845" cy="369332"/>
          </a:xfrm>
          <a:prstGeom prst="rect">
            <a:avLst/>
          </a:prstGeom>
          <a:noFill/>
        </p:spPr>
        <p:txBody>
          <a:bodyPr wrap="square" rtlCol="0">
            <a:spAutoFit/>
          </a:bodyPr>
          <a:lstStyle/>
          <a:p>
            <a:pPr marL="88900" lvl="0" algn="ctr" rtl="0">
              <a:lnSpc>
                <a:spcPct val="100000"/>
              </a:lnSpc>
              <a:spcBef>
                <a:spcPts val="600"/>
              </a:spcBef>
              <a:spcAft>
                <a:spcPts val="600"/>
              </a:spcAft>
              <a:buClr>
                <a:srgbClr val="881811"/>
              </a:buClr>
              <a:buSzPct val="100000"/>
            </a:pPr>
            <a:r>
              <a:rPr lang="fr-CA" dirty="0">
                <a:solidFill>
                  <a:srgbClr val="666666"/>
                </a:solidFill>
                <a:ea typeface="PT Sans Narrow"/>
                <a:cs typeface="PT Sans Narrow"/>
                <a:sym typeface="PT Sans Narrow"/>
              </a:rPr>
              <a:t>*Le yogourt grec : il est deux fois plus riche en protéines qu’un yogourt normal*</a:t>
            </a:r>
          </a:p>
        </p:txBody>
      </p:sp>
      <p:pic>
        <p:nvPicPr>
          <p:cNvPr id="6" name="Picture 2" descr="Résultats de recherche d'images pour « smoothie banane fraise »">
            <a:extLst>
              <a:ext uri="{FF2B5EF4-FFF2-40B4-BE49-F238E27FC236}">
                <a16:creationId xmlns:a16="http://schemas.microsoft.com/office/drawing/2014/main" id="{F9F4A99B-7FE7-40B6-ABA6-A9699AA99650}"/>
              </a:ext>
            </a:extLst>
          </p:cNvPr>
          <p:cNvPicPr>
            <a:picLocks noChangeAspect="1" noChangeArrowheads="1"/>
          </p:cNvPicPr>
          <p:nvPr/>
        </p:nvPicPr>
        <p:blipFill>
          <a:blip r:embed="rId4"/>
          <a:srcRect/>
          <a:stretch>
            <a:fillRect/>
          </a:stretch>
        </p:blipFill>
        <p:spPr bwMode="auto">
          <a:xfrm>
            <a:off x="6172962" y="2222358"/>
            <a:ext cx="2952328" cy="3802241"/>
          </a:xfrm>
          <a:prstGeom prst="rect">
            <a:avLst/>
          </a:prstGeom>
          <a:noFill/>
        </p:spPr>
      </p:pic>
      <p:sp>
        <p:nvSpPr>
          <p:cNvPr id="7" name="Rectangle 6">
            <a:extLst>
              <a:ext uri="{FF2B5EF4-FFF2-40B4-BE49-F238E27FC236}">
                <a16:creationId xmlns:a16="http://schemas.microsoft.com/office/drawing/2014/main" id="{99687898-8E24-46A5-9FA5-3B8C496458C2}"/>
              </a:ext>
            </a:extLst>
          </p:cNvPr>
          <p:cNvSpPr/>
          <p:nvPr/>
        </p:nvSpPr>
        <p:spPr>
          <a:xfrm rot="21218111">
            <a:off x="1002036" y="4852153"/>
            <a:ext cx="4168891" cy="923330"/>
          </a:xfrm>
          <a:prstGeom prst="rect">
            <a:avLst/>
          </a:prstGeom>
          <a:noFill/>
        </p:spPr>
        <p:txBody>
          <a:bodyPr wrap="square" lIns="91440" tIns="45720" rIns="91440" bIns="45720">
            <a:spAutoFit/>
          </a:bodyPr>
          <a:lstStyle/>
          <a:p>
            <a:pPr algn="ctr"/>
            <a:r>
              <a:rPr lang="fr-FR" sz="5400" b="1" dirty="0">
                <a:ln w="12700">
                  <a:solidFill>
                    <a:schemeClr val="bg1"/>
                  </a:solidFill>
                  <a:prstDash val="solid"/>
                </a:ln>
                <a:solidFill>
                  <a:srgbClr val="881811"/>
                </a:solidFill>
              </a:rPr>
              <a:t>On l’essaie! </a:t>
            </a:r>
            <a:endParaRPr lang="fr-FR" sz="5400" b="1" cap="none" spc="0" dirty="0">
              <a:ln w="12700">
                <a:solidFill>
                  <a:schemeClr val="bg1"/>
                </a:solidFill>
                <a:prstDash val="solid"/>
              </a:ln>
              <a:solidFill>
                <a:srgbClr val="881811"/>
              </a:solidFill>
              <a:effectLst/>
            </a:endParaRPr>
          </a:p>
        </p:txBody>
      </p:sp>
    </p:spTree>
    <p:extLst>
      <p:ext uri="{BB962C8B-B14F-4D97-AF65-F5344CB8AC3E}">
        <p14:creationId xmlns:p14="http://schemas.microsoft.com/office/powerpoint/2010/main" val="369520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B96D6C-EE01-4B79-BE7E-7293E4010137}"/>
              </a:ext>
            </a:extLst>
          </p:cNvPr>
          <p:cNvSpPr/>
          <p:nvPr/>
        </p:nvSpPr>
        <p:spPr>
          <a:xfrm>
            <a:off x="0" y="1628800"/>
            <a:ext cx="9144000"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650" name="Text Box 12"/>
          <p:cNvSpPr txBox="1">
            <a:spLocks noChangeArrowheads="1"/>
          </p:cNvSpPr>
          <p:nvPr>
            <p:custDataLst>
              <p:tags r:id="rId1"/>
            </p:custDataLst>
          </p:nvPr>
        </p:nvSpPr>
        <p:spPr bwMode="auto">
          <a:xfrm flipV="1">
            <a:off x="6588125" y="3068638"/>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rot="10800000">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spcAft>
                <a:spcPct val="0"/>
              </a:spcAft>
            </a:pPr>
            <a:endParaRPr lang="fr-FR" altLang="fr-FR">
              <a:solidFill>
                <a:schemeClr val="tx2"/>
              </a:solidFill>
            </a:endParaRPr>
          </a:p>
        </p:txBody>
      </p:sp>
      <p:sp>
        <p:nvSpPr>
          <p:cNvPr id="27651" name="Rectangle 9"/>
          <p:cNvSpPr>
            <a:spLocks noChangeArrowheads="1"/>
          </p:cNvSpPr>
          <p:nvPr>
            <p:custDataLst>
              <p:tags r:id="rId2"/>
            </p:custDataLst>
          </p:nvPr>
        </p:nvSpPr>
        <p:spPr bwMode="auto">
          <a:xfrm>
            <a:off x="0" y="191611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30000"/>
              </a:spcBef>
              <a:spcAft>
                <a:spcPct val="30000"/>
              </a:spcAft>
              <a:defRPr sz="2400">
                <a:solidFill>
                  <a:schemeClr val="tx1"/>
                </a:solidFill>
                <a:latin typeface="Arial" panose="020B0604020202020204" pitchFamily="34" charset="0"/>
                <a:ea typeface="ＭＳ Ｐゴシック" panose="020B0600070205080204" pitchFamily="34" charset="-128"/>
              </a:defRPr>
            </a:lvl1pPr>
            <a:lvl2pPr marL="742950" indent="-285750" algn="l" eaLnBrk="0" hangingPunct="0">
              <a:spcBef>
                <a:spcPct val="30000"/>
              </a:spcBef>
              <a:spcAft>
                <a:spcPct val="3000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lgn="l" eaLnBrk="0" hangingPunct="0">
              <a:spcBef>
                <a:spcPct val="15000"/>
              </a:spcBef>
              <a:spcAft>
                <a:spcPct val="15000"/>
              </a:spcAft>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lgn="l" eaLnBrk="0"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15000"/>
              </a:spcBef>
              <a:spcAft>
                <a:spcPct val="1500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ct val="0"/>
              </a:spcAft>
            </a:pPr>
            <a:endParaRPr lang="en-CA" altLang="fr-FR">
              <a:solidFill>
                <a:schemeClr val="tx2"/>
              </a:solidFill>
            </a:endParaRPr>
          </a:p>
        </p:txBody>
      </p:sp>
      <p:sp>
        <p:nvSpPr>
          <p:cNvPr id="2" name="Titre 1"/>
          <p:cNvSpPr>
            <a:spLocks noGrp="1"/>
          </p:cNvSpPr>
          <p:nvPr>
            <p:ph type="title" idx="4294967295"/>
            <p:custDataLst>
              <p:tags r:id="rId3"/>
            </p:custDataLst>
          </p:nvPr>
        </p:nvSpPr>
        <p:spPr>
          <a:xfrm>
            <a:off x="755576" y="709985"/>
            <a:ext cx="7543800" cy="828675"/>
          </a:xfrm>
        </p:spPr>
        <p:txBody>
          <a:bodyPr/>
          <a:lstStyle/>
          <a:p>
            <a:r>
              <a:rPr lang="fr-CA" dirty="0">
                <a:solidFill>
                  <a:srgbClr val="FFFFFF"/>
                </a:solidFill>
              </a:rPr>
              <a:t>Références</a:t>
            </a:r>
          </a:p>
        </p:txBody>
      </p:sp>
      <p:sp>
        <p:nvSpPr>
          <p:cNvPr id="27653" name="Content Placeholder 1"/>
          <p:cNvSpPr>
            <a:spLocks noGrp="1"/>
          </p:cNvSpPr>
          <p:nvPr>
            <p:ph sz="half" idx="4294967295"/>
            <p:custDataLst>
              <p:tags r:id="rId4"/>
            </p:custDataLst>
          </p:nvPr>
        </p:nvSpPr>
        <p:spPr>
          <a:xfrm>
            <a:off x="755576" y="2060848"/>
            <a:ext cx="7543800" cy="3006811"/>
          </a:xfrm>
        </p:spPr>
        <p:txBody>
          <a:bodyPr>
            <a:normAutofit/>
          </a:bodyPr>
          <a:lstStyle/>
          <a:p>
            <a:pPr marL="444500" indent="-431800">
              <a:spcBef>
                <a:spcPts val="1800"/>
              </a:spcBef>
              <a:buNone/>
            </a:pPr>
            <a:r>
              <a:rPr lang="fr-CA" sz="1400" dirty="0"/>
              <a:t>INSEP : </a:t>
            </a:r>
            <a:r>
              <a:rPr lang="fr-CA" sz="1400" dirty="0">
                <a:hlinkClick r:id="rId7"/>
              </a:rPr>
              <a:t>http://www.insep.fr/fr/actualites/dossier-nutrition-et-performance-sportive</a:t>
            </a:r>
            <a:r>
              <a:rPr lang="fr-CA" sz="1400" dirty="0"/>
              <a:t> </a:t>
            </a:r>
          </a:p>
          <a:p>
            <a:pPr marL="444500" indent="-431800">
              <a:spcBef>
                <a:spcPts val="1800"/>
              </a:spcBef>
              <a:buNone/>
            </a:pPr>
            <a:r>
              <a:rPr lang="fr-CA" sz="1400" dirty="0"/>
              <a:t>Philips et al. Br J Sports Med 2012</a:t>
            </a:r>
          </a:p>
          <a:p>
            <a:pPr marL="444500" indent="-431800">
              <a:spcBef>
                <a:spcPts val="1800"/>
              </a:spcBef>
              <a:buNone/>
            </a:pPr>
            <a:r>
              <a:rPr lang="fr-CA" sz="1400" dirty="0">
                <a:hlinkClick r:id="rId8"/>
              </a:rPr>
              <a:t>http://www.inspq.qc.ca/pdf/publications/13 11_BoissonsEnergisantes   </a:t>
            </a:r>
            <a:endParaRPr lang="fr-CA" sz="1400" dirty="0"/>
          </a:p>
          <a:p>
            <a:pPr marL="444500" indent="-431800">
              <a:spcBef>
                <a:spcPts val="1800"/>
              </a:spcBef>
              <a:buNone/>
            </a:pPr>
            <a:r>
              <a:rPr lang="fr-CA" sz="1400" dirty="0" err="1"/>
              <a:t>Volek</a:t>
            </a:r>
            <a:r>
              <a:rPr lang="fr-CA" sz="1400" dirty="0"/>
              <a:t>  J.S.  et  Rawson  E.S.  Nutrition  20:  609-614, 2004.</a:t>
            </a:r>
          </a:p>
          <a:p>
            <a:pPr marL="444500" indent="-431800">
              <a:spcBef>
                <a:spcPts val="1800"/>
              </a:spcBef>
              <a:buNone/>
            </a:pPr>
            <a:r>
              <a:rPr lang="fr-CA" sz="1400" dirty="0">
                <a:hlinkClick r:id="rId9"/>
              </a:rPr>
              <a:t>www.aspq.com/dossiers/boisson-energisantes/les-risques-pour-la-sante</a:t>
            </a:r>
            <a:r>
              <a:rPr lang="fr-CA" sz="1400" dirty="0"/>
              <a:t> </a:t>
            </a:r>
          </a:p>
          <a:p>
            <a:pPr marL="0" indent="14288">
              <a:spcBef>
                <a:spcPts val="1800"/>
              </a:spcBef>
              <a:buNone/>
            </a:pPr>
            <a:r>
              <a:rPr lang="fr-CA" sz="1400" dirty="0"/>
              <a:t>Notes de cours universitaire de Nutrition (eau et minéraux/ substances ergogènes) par </a:t>
            </a:r>
            <a:br>
              <a:rPr lang="fr-CA" sz="1400" dirty="0"/>
            </a:br>
            <a:r>
              <a:rPr lang="fr-CA" sz="1400" dirty="0"/>
              <a:t>Monsieur Claude Lajoie.</a:t>
            </a:r>
          </a:p>
        </p:txBody>
      </p:sp>
    </p:spTree>
    <p:extLst>
      <p:ext uri="{BB962C8B-B14F-4D97-AF65-F5344CB8AC3E}">
        <p14:creationId xmlns:p14="http://schemas.microsoft.com/office/powerpoint/2010/main" val="4224433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321956" cy="1414203"/>
          </a:xfrm>
        </p:spPr>
        <p:txBody>
          <a:bodyPr>
            <a:normAutofit/>
          </a:bodyPr>
          <a:lstStyle/>
          <a:p>
            <a:r>
              <a:rPr lang="fr-CA" sz="3600" spc="-100" dirty="0">
                <a:solidFill>
                  <a:schemeClr val="bg1"/>
                </a:solidFill>
              </a:rPr>
              <a:t>La performance, à quel prix?</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81489" cy="4738000"/>
          </a:xfrm>
        </p:spPr>
        <p:txBody>
          <a:bodyPr>
            <a:normAutofit lnSpcReduction="10000"/>
          </a:bodyPr>
          <a:lstStyle/>
          <a:p>
            <a:pPr marL="76200" lvl="0" indent="0" rtl="0">
              <a:spcBef>
                <a:spcPts val="600"/>
              </a:spcBef>
              <a:spcAft>
                <a:spcPts val="600"/>
              </a:spcAft>
              <a:buClr>
                <a:schemeClr val="tx1">
                  <a:lumMod val="65000"/>
                  <a:lumOff val="35000"/>
                </a:schemeClr>
              </a:buClr>
              <a:buSzPct val="100000"/>
              <a:buNone/>
            </a:pPr>
            <a:r>
              <a:rPr lang="fr-CA" dirty="0">
                <a:solidFill>
                  <a:srgbClr val="666666"/>
                </a:solidFill>
                <a:sym typeface="PT Sans Narrow"/>
              </a:rPr>
              <a:t>Nombreux sont les athlètes de nos jours qui se font prendre dans un test antidopage :</a:t>
            </a:r>
          </a:p>
          <a:p>
            <a:pPr marL="419100" lvl="0" indent="-342900" rtl="0">
              <a:spcBef>
                <a:spcPts val="600"/>
              </a:spcBef>
              <a:spcAft>
                <a:spcPts val="600"/>
              </a:spcAft>
              <a:buClr>
                <a:schemeClr val="tx1">
                  <a:lumMod val="65000"/>
                  <a:lumOff val="35000"/>
                </a:schemeClr>
              </a:buClr>
              <a:buSzPct val="100000"/>
              <a:buFont typeface="Wingdings" panose="05000000000000000000" pitchFamily="2" charset="2"/>
              <a:buChar char="Ø"/>
            </a:pPr>
            <a:r>
              <a:rPr lang="fr-CA" b="1" dirty="0">
                <a:solidFill>
                  <a:srgbClr val="881811"/>
                </a:solidFill>
                <a:sym typeface="PT Sans Narrow"/>
              </a:rPr>
              <a:t>Lance Armstrong : </a:t>
            </a:r>
            <a:r>
              <a:rPr lang="fr-CA" dirty="0">
                <a:solidFill>
                  <a:srgbClr val="666666"/>
                </a:solidFill>
                <a:sym typeface="PT Sans Narrow"/>
              </a:rPr>
              <a:t>coureur cycliste américain, champion du monde en 1993 et 7 fois vainqueur du Tour de France, s’est fait retirer tous ses records obtenus à partir d’août 1998 pour plusieurs effractions à la réglementation antidopage.</a:t>
            </a:r>
          </a:p>
          <a:p>
            <a:pPr marL="419100" lvl="0" indent="-342900" rtl="0">
              <a:spcBef>
                <a:spcPts val="600"/>
              </a:spcBef>
              <a:spcAft>
                <a:spcPts val="600"/>
              </a:spcAft>
              <a:buClr>
                <a:schemeClr val="tx1">
                  <a:lumMod val="65000"/>
                  <a:lumOff val="35000"/>
                </a:schemeClr>
              </a:buClr>
              <a:buSzPct val="100000"/>
              <a:buFont typeface="Wingdings" panose="05000000000000000000" pitchFamily="2" charset="2"/>
              <a:buChar char="Ø"/>
            </a:pPr>
            <a:r>
              <a:rPr lang="fr-CA" b="1" dirty="0">
                <a:solidFill>
                  <a:srgbClr val="881811"/>
                </a:solidFill>
                <a:sym typeface="PT Sans Narrow"/>
              </a:rPr>
              <a:t>Marion Jones : </a:t>
            </a:r>
            <a:r>
              <a:rPr lang="fr-CA" dirty="0">
                <a:solidFill>
                  <a:srgbClr val="666666"/>
                </a:solidFill>
                <a:sym typeface="PT Sans Narrow"/>
              </a:rPr>
              <a:t>Coureuse du 100m, 200m et du saut en hauteur a remporté de nombreuses victoires, avant d’être reconnue coupable. Elle reconnait avoir pris des stéroïdes à partir de 1999, ce qui lui coûte 5 médailles olympiques.</a:t>
            </a:r>
          </a:p>
          <a:p>
            <a:pPr marL="419100" lvl="0" indent="-342900" rtl="0">
              <a:spcBef>
                <a:spcPts val="600"/>
              </a:spcBef>
              <a:spcAft>
                <a:spcPts val="600"/>
              </a:spcAft>
              <a:buClr>
                <a:schemeClr val="tx1">
                  <a:lumMod val="65000"/>
                  <a:lumOff val="35000"/>
                </a:schemeClr>
              </a:buClr>
              <a:buSzPct val="100000"/>
              <a:buFont typeface="Wingdings" panose="05000000000000000000" pitchFamily="2" charset="2"/>
              <a:buChar char="Ø"/>
            </a:pPr>
            <a:r>
              <a:rPr lang="fr-CA" b="1" dirty="0">
                <a:solidFill>
                  <a:srgbClr val="881811"/>
                </a:solidFill>
                <a:sym typeface="PT Sans Narrow"/>
              </a:rPr>
              <a:t>Kim Jong-Su :  </a:t>
            </a:r>
            <a:r>
              <a:rPr lang="fr-CA" dirty="0">
                <a:solidFill>
                  <a:srgbClr val="666666"/>
                </a:solidFill>
                <a:sym typeface="PT Sans Narrow"/>
              </a:rPr>
              <a:t>Tireur sportif vice-champion olympique en 2008 a été disqualifié pour avoir été contrôlé positif à un bêtabloquant.</a:t>
            </a:r>
          </a:p>
          <a:p>
            <a:pPr marL="419100" lvl="0" indent="-342900" rtl="0">
              <a:spcBef>
                <a:spcPts val="600"/>
              </a:spcBef>
              <a:spcAft>
                <a:spcPts val="600"/>
              </a:spcAft>
              <a:buClr>
                <a:schemeClr val="tx1">
                  <a:lumMod val="65000"/>
                  <a:lumOff val="35000"/>
                </a:schemeClr>
              </a:buClr>
              <a:buSzPct val="100000"/>
              <a:buFont typeface="Wingdings" panose="05000000000000000000" pitchFamily="2" charset="2"/>
              <a:buChar char="Ø"/>
            </a:pPr>
            <a:r>
              <a:rPr lang="fr-CA" b="1" dirty="0">
                <a:solidFill>
                  <a:srgbClr val="881811"/>
                </a:solidFill>
                <a:sym typeface="PT Sans Narrow"/>
              </a:rPr>
              <a:t>Florence Griffith-</a:t>
            </a:r>
            <a:r>
              <a:rPr lang="fr-CA" b="1" dirty="0" err="1">
                <a:solidFill>
                  <a:srgbClr val="881811"/>
                </a:solidFill>
                <a:sym typeface="PT Sans Narrow"/>
              </a:rPr>
              <a:t>Joyner</a:t>
            </a:r>
            <a:r>
              <a:rPr lang="fr-CA" b="1" dirty="0">
                <a:solidFill>
                  <a:srgbClr val="881811"/>
                </a:solidFill>
                <a:sym typeface="PT Sans Narrow"/>
              </a:rPr>
              <a:t> : </a:t>
            </a:r>
            <a:r>
              <a:rPr lang="fr-CA" dirty="0">
                <a:solidFill>
                  <a:srgbClr val="666666"/>
                </a:solidFill>
                <a:sym typeface="PT Sans Narrow"/>
              </a:rPr>
              <a:t>Actuelle détentrice des records du monde du 110m et du 200m. Décédée en 1998 à 38 ans laissant des soupçons de dopage vu un changement de sa morphologie (hypertrophie).</a:t>
            </a:r>
          </a:p>
        </p:txBody>
      </p:sp>
    </p:spTree>
    <p:extLst>
      <p:ext uri="{BB962C8B-B14F-4D97-AF65-F5344CB8AC3E}">
        <p14:creationId xmlns:p14="http://schemas.microsoft.com/office/powerpoint/2010/main" val="445795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1414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6313844" cy="1414203"/>
          </a:xfrm>
        </p:spPr>
        <p:txBody>
          <a:bodyPr>
            <a:normAutofit/>
          </a:bodyPr>
          <a:lstStyle/>
          <a:p>
            <a:r>
              <a:rPr lang="fr-CA" sz="3600" spc="-100" dirty="0">
                <a:solidFill>
                  <a:schemeClr val="bg1"/>
                </a:solidFill>
              </a:rPr>
              <a:t>Qu’est-ce qu’une substance ergogène?</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81489" cy="755857"/>
          </a:xfrm>
        </p:spPr>
        <p:txBody>
          <a:bodyPr>
            <a:normAutofit/>
          </a:bodyPr>
          <a:lstStyle/>
          <a:p>
            <a:pPr marL="76200" indent="0">
              <a:spcBef>
                <a:spcPts val="600"/>
              </a:spcBef>
              <a:spcAft>
                <a:spcPts val="600"/>
              </a:spcAft>
              <a:buClr>
                <a:schemeClr val="tx1">
                  <a:lumMod val="65000"/>
                  <a:lumOff val="35000"/>
                </a:schemeClr>
              </a:buClr>
              <a:buNone/>
            </a:pPr>
            <a:r>
              <a:rPr lang="fr-CA" dirty="0">
                <a:solidFill>
                  <a:srgbClr val="666666"/>
                </a:solidFill>
              </a:rPr>
              <a:t>C’est une substance utilisée pour favoriser la performance physique.  Elle peut être chimique, pharmaceutique ou nutritionnelle.</a:t>
            </a:r>
          </a:p>
        </p:txBody>
      </p:sp>
      <p:pic>
        <p:nvPicPr>
          <p:cNvPr id="5" name="Image 4">
            <a:extLst>
              <a:ext uri="{FF2B5EF4-FFF2-40B4-BE49-F238E27FC236}">
                <a16:creationId xmlns:a16="http://schemas.microsoft.com/office/drawing/2014/main" id="{109EB522-D94E-437F-BC53-238B9D8C5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05" t="-1" r="16217" b="446"/>
          <a:stretch/>
        </p:blipFill>
        <p:spPr>
          <a:xfrm rot="5400000">
            <a:off x="2785492" y="499491"/>
            <a:ext cx="3573016" cy="9144002"/>
          </a:xfrm>
          <a:prstGeom prst="rect">
            <a:avLst/>
          </a:prstGeom>
        </p:spPr>
      </p:pic>
    </p:spTree>
    <p:extLst>
      <p:ext uri="{BB962C8B-B14F-4D97-AF65-F5344CB8AC3E}">
        <p14:creationId xmlns:p14="http://schemas.microsoft.com/office/powerpoint/2010/main" val="3389558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321956" cy="1414203"/>
          </a:xfrm>
        </p:spPr>
        <p:txBody>
          <a:bodyPr>
            <a:normAutofit/>
          </a:bodyPr>
          <a:lstStyle/>
          <a:p>
            <a:r>
              <a:rPr lang="fr-CA" sz="3600" spc="-100" dirty="0">
                <a:solidFill>
                  <a:schemeClr val="bg1"/>
                </a:solidFill>
              </a:rPr>
              <a:t>Créatine</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5117193" cy="4738000"/>
          </a:xfrm>
        </p:spPr>
        <p:txBody>
          <a:bodyPr>
            <a:normAutofit/>
          </a:bodyPr>
          <a:lstStyle/>
          <a:p>
            <a:pPr marL="269875" indent="-269875" algn="just">
              <a:buClr>
                <a:srgbClr val="881811"/>
              </a:buClr>
              <a:buFont typeface="Wingdings" panose="05000000000000000000" pitchFamily="2" charset="2"/>
              <a:buChar char="Ø"/>
            </a:pPr>
            <a:r>
              <a:rPr lang="fr-CA" dirty="0"/>
              <a:t>Fonctionnement de la créatine dans le corps: L’ATP est l’énergie indispensable à la contraction musculaire. Durant la contraction, l’énergie est libérée, l’ATP perd un phosphate et se transforme en ADP. La créatine dans le muscle est stockée sous forme de créatine-phosphate. Elle donne son phosphate à l’ADP pour qu’il redevienne de l’ATP.</a:t>
            </a:r>
          </a:p>
          <a:p>
            <a:pPr marL="269875" indent="-269875" algn="just">
              <a:buClr>
                <a:srgbClr val="881811"/>
              </a:buClr>
              <a:buFont typeface="Wingdings" panose="05000000000000000000" pitchFamily="2" charset="2"/>
              <a:buChar char="Ø"/>
            </a:pPr>
            <a:r>
              <a:rPr lang="fr-CA" dirty="0"/>
              <a:t>Le corps produit sa propre créatine. </a:t>
            </a:r>
          </a:p>
          <a:p>
            <a:pPr marL="269875" indent="-269875" algn="just">
              <a:buClr>
                <a:srgbClr val="881811"/>
              </a:buClr>
              <a:buFont typeface="Wingdings" panose="05000000000000000000" pitchFamily="2" charset="2"/>
              <a:buChar char="Ø"/>
            </a:pPr>
            <a:r>
              <a:rPr lang="fr-CA" dirty="0"/>
              <a:t>La diète procure environ 2g de créatine par jour. Elle se retrouve dans la viande et dans le poisson. </a:t>
            </a:r>
          </a:p>
        </p:txBody>
      </p:sp>
      <p:pic>
        <p:nvPicPr>
          <p:cNvPr id="5" name="Picture 4" descr="Résultats de recherche d'images pour « créatine »">
            <a:extLst>
              <a:ext uri="{FF2B5EF4-FFF2-40B4-BE49-F238E27FC236}">
                <a16:creationId xmlns:a16="http://schemas.microsoft.com/office/drawing/2014/main" id="{1EA6E083-8CC0-4E04-AECC-73A3F2943C12}"/>
              </a:ext>
            </a:extLst>
          </p:cNvPr>
          <p:cNvPicPr>
            <a:picLocks noChangeAspect="1" noChangeArrowheads="1"/>
          </p:cNvPicPr>
          <p:nvPr/>
        </p:nvPicPr>
        <p:blipFill rotWithShape="1">
          <a:blip r:embed="rId4"/>
          <a:srcRect l="11830" r="10762"/>
          <a:stretch/>
        </p:blipFill>
        <p:spPr bwMode="auto">
          <a:xfrm>
            <a:off x="6516216" y="2636912"/>
            <a:ext cx="2284231" cy="2950934"/>
          </a:xfrm>
          <a:prstGeom prst="rect">
            <a:avLst/>
          </a:prstGeom>
          <a:noFill/>
        </p:spPr>
      </p:pic>
    </p:spTree>
    <p:extLst>
      <p:ext uri="{BB962C8B-B14F-4D97-AF65-F5344CB8AC3E}">
        <p14:creationId xmlns:p14="http://schemas.microsoft.com/office/powerpoint/2010/main" val="9788020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816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7321956" cy="1414203"/>
          </a:xfrm>
        </p:spPr>
        <p:txBody>
          <a:bodyPr>
            <a:normAutofit/>
          </a:bodyPr>
          <a:lstStyle/>
          <a:p>
            <a:r>
              <a:rPr lang="fr-CA" sz="3600" spc="-100" dirty="0">
                <a:solidFill>
                  <a:schemeClr val="bg1"/>
                </a:solidFill>
              </a:rPr>
              <a:t>Créatine </a:t>
            </a:r>
            <a:r>
              <a:rPr lang="fr-CA" sz="2400" b="1" spc="-100" dirty="0">
                <a:solidFill>
                  <a:schemeClr val="bg1"/>
                </a:solidFill>
                <a:latin typeface="+mn-lt"/>
              </a:rPr>
              <a:t>(suite)</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7709481" cy="3132121"/>
          </a:xfrm>
        </p:spPr>
        <p:txBody>
          <a:bodyPr>
            <a:normAutofit/>
          </a:bodyPr>
          <a:lstStyle/>
          <a:p>
            <a:pPr marL="354013" indent="-354013">
              <a:buClr>
                <a:srgbClr val="881811"/>
              </a:buClr>
              <a:buFont typeface="Wingdings" panose="05000000000000000000" pitchFamily="2" charset="2"/>
              <a:buChar char="Ø"/>
            </a:pPr>
            <a:r>
              <a:rPr lang="fr-CA" dirty="0"/>
              <a:t>L'utilisation de la créatine augmenterait de 0,5 à 3,5 kg en gains de masse ce qui est relativement peu et les gains proviennent en majeure partie de la rétention d’eau.</a:t>
            </a:r>
          </a:p>
          <a:p>
            <a:pPr marL="354013" indent="-354013">
              <a:buClr>
                <a:srgbClr val="881811"/>
              </a:buClr>
              <a:buFont typeface="Wingdings" panose="05000000000000000000" pitchFamily="2" charset="2"/>
              <a:buChar char="Ø"/>
            </a:pPr>
            <a:r>
              <a:rPr lang="fr-CA" dirty="0"/>
              <a:t>Il n’y a aucun gain en sport d’endurance et elle augmente les risques de crampes et de déshydratation au cours de ce type de sports (rétention d’eau).</a:t>
            </a:r>
          </a:p>
          <a:p>
            <a:pPr marL="354013" indent="-354013">
              <a:buClr>
                <a:srgbClr val="881811"/>
              </a:buClr>
              <a:buFont typeface="Wingdings" panose="05000000000000000000" pitchFamily="2" charset="2"/>
              <a:buChar char="Ø"/>
            </a:pPr>
            <a:r>
              <a:rPr lang="fr-CA" dirty="0"/>
              <a:t>Elle pourrait favoriser la récupération post-exercice.</a:t>
            </a:r>
          </a:p>
          <a:p>
            <a:pPr marL="354013" indent="-354013">
              <a:buClr>
                <a:srgbClr val="881811"/>
              </a:buClr>
              <a:buFont typeface="Wingdings" panose="05000000000000000000" pitchFamily="2" charset="2"/>
              <a:buChar char="Ø"/>
            </a:pPr>
            <a:r>
              <a:rPr lang="fr-CA" dirty="0"/>
              <a:t>Il y a beaucoup plus d’effets supposés que d’effets réels.</a:t>
            </a:r>
          </a:p>
        </p:txBody>
      </p:sp>
    </p:spTree>
    <p:extLst>
      <p:ext uri="{BB962C8B-B14F-4D97-AF65-F5344CB8AC3E}">
        <p14:creationId xmlns:p14="http://schemas.microsoft.com/office/powerpoint/2010/main" val="8838749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5881796" cy="1414203"/>
          </a:xfrm>
        </p:spPr>
        <p:txBody>
          <a:bodyPr>
            <a:normAutofit/>
          </a:bodyPr>
          <a:lstStyle/>
          <a:p>
            <a:r>
              <a:rPr lang="fr-CA" sz="3600" spc="-100" dirty="0">
                <a:solidFill>
                  <a:schemeClr val="bg1"/>
                </a:solidFill>
              </a:rPr>
              <a:t>Lactosérum (petit lait) ou </a:t>
            </a:r>
            <a:r>
              <a:rPr lang="fr-CA" sz="3600" spc="-100" dirty="0" err="1">
                <a:solidFill>
                  <a:schemeClr val="bg1"/>
                </a:solidFill>
              </a:rPr>
              <a:t>whey</a:t>
            </a:r>
            <a:r>
              <a:rPr lang="fr-CA" sz="3600" spc="-100" dirty="0">
                <a:solidFill>
                  <a:schemeClr val="bg1"/>
                </a:solidFill>
              </a:rPr>
              <a:t> protéine</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4613137" cy="4356257"/>
          </a:xfrm>
        </p:spPr>
        <p:txBody>
          <a:bodyPr>
            <a:normAutofit/>
          </a:bodyPr>
          <a:lstStyle/>
          <a:p>
            <a:pPr marL="269875" indent="-269875" algn="just">
              <a:buClr>
                <a:srgbClr val="881811"/>
              </a:buClr>
              <a:buFont typeface="Wingdings" panose="05000000000000000000" pitchFamily="2" charset="2"/>
              <a:buChar char="Ø"/>
            </a:pPr>
            <a:r>
              <a:rPr lang="fr-CA" dirty="0"/>
              <a:t>Il est fabriqué par le processus de séparation du lait en 2 parties: le caillé (solide) et le lactosérum (liquide).</a:t>
            </a:r>
          </a:p>
          <a:p>
            <a:pPr marL="269875" indent="-269875" algn="just">
              <a:buClr>
                <a:srgbClr val="881811"/>
              </a:buClr>
              <a:buFont typeface="Wingdings" panose="05000000000000000000" pitchFamily="2" charset="2"/>
              <a:buChar char="Ø"/>
            </a:pPr>
            <a:r>
              <a:rPr lang="fr-CA" dirty="0"/>
              <a:t>Le lactosérum  est  un  liquide  jaune-verdâtre,  composé d'environ 94 % d'eau, de sucre (le  lactose) et d’un peu de protéines.</a:t>
            </a:r>
          </a:p>
          <a:p>
            <a:pPr marL="269875" indent="-269875" algn="just">
              <a:buClr>
                <a:srgbClr val="881811"/>
              </a:buClr>
              <a:buFont typeface="Wingdings" panose="05000000000000000000" pitchFamily="2" charset="2"/>
              <a:buChar char="Ø"/>
            </a:pPr>
            <a:r>
              <a:rPr lang="fr-CA" dirty="0"/>
              <a:t>Il est donc un supplément en protéine, mais il faut faire attention, car plusieurs compagnies mettent des substances dangereuse pour augmenter le poids du produit vendu en magasin.</a:t>
            </a:r>
          </a:p>
        </p:txBody>
      </p:sp>
      <p:pic>
        <p:nvPicPr>
          <p:cNvPr id="7" name="Picture 4" descr="Résultats de recherche d'images pour « whey protein »">
            <a:extLst>
              <a:ext uri="{FF2B5EF4-FFF2-40B4-BE49-F238E27FC236}">
                <a16:creationId xmlns:a16="http://schemas.microsoft.com/office/drawing/2014/main" id="{A1687136-8742-472D-BDD4-08A00CBD4F3D}"/>
              </a:ext>
            </a:extLst>
          </p:cNvPr>
          <p:cNvPicPr>
            <a:picLocks noChangeAspect="1" noChangeArrowheads="1"/>
          </p:cNvPicPr>
          <p:nvPr/>
        </p:nvPicPr>
        <p:blipFill>
          <a:blip r:embed="rId4"/>
          <a:srcRect/>
          <a:stretch>
            <a:fillRect/>
          </a:stretch>
        </p:blipFill>
        <p:spPr bwMode="auto">
          <a:xfrm>
            <a:off x="6450567" y="2492896"/>
            <a:ext cx="1842960" cy="2989006"/>
          </a:xfrm>
          <a:prstGeom prst="rect">
            <a:avLst/>
          </a:prstGeom>
          <a:noFill/>
        </p:spPr>
      </p:pic>
    </p:spTree>
    <p:extLst>
      <p:ext uri="{BB962C8B-B14F-4D97-AF65-F5344CB8AC3E}">
        <p14:creationId xmlns:p14="http://schemas.microsoft.com/office/powerpoint/2010/main" val="28528448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9"/>
            <a:ext cx="9144000"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5881796" cy="1414203"/>
          </a:xfrm>
        </p:spPr>
        <p:txBody>
          <a:bodyPr>
            <a:normAutofit/>
          </a:bodyPr>
          <a:lstStyle/>
          <a:p>
            <a:r>
              <a:rPr lang="fr-CA" sz="3600" spc="-100" dirty="0">
                <a:solidFill>
                  <a:schemeClr val="bg1"/>
                </a:solidFill>
              </a:rPr>
              <a:t>Lactosérum (petit lait) ou </a:t>
            </a:r>
            <a:r>
              <a:rPr lang="fr-CA" sz="3600" spc="-100" dirty="0" err="1">
                <a:solidFill>
                  <a:schemeClr val="bg1"/>
                </a:solidFill>
              </a:rPr>
              <a:t>whey</a:t>
            </a:r>
            <a:r>
              <a:rPr lang="fr-CA" sz="3600" spc="-100" dirty="0">
                <a:solidFill>
                  <a:schemeClr val="bg1"/>
                </a:solidFill>
              </a:rPr>
              <a:t> protéine </a:t>
            </a:r>
            <a:r>
              <a:rPr lang="fr-CA" sz="2400" b="1" spc="-100" dirty="0">
                <a:solidFill>
                  <a:schemeClr val="bg1"/>
                </a:solidFill>
                <a:latin typeface="+mn-lt"/>
              </a:rPr>
              <a:t>(suite)</a:t>
            </a:r>
            <a:endParaRPr lang="fr-CA" sz="2400" spc="-100" dirty="0">
              <a:solidFill>
                <a:schemeClr val="bg1"/>
              </a:solidFill>
            </a:endParaRP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822959" y="2025071"/>
            <a:ext cx="8069521" cy="3204129"/>
          </a:xfrm>
        </p:spPr>
        <p:txBody>
          <a:bodyPr>
            <a:normAutofit/>
          </a:bodyPr>
          <a:lstStyle/>
          <a:p>
            <a:pPr marL="269875" indent="-269875" algn="just">
              <a:buClr>
                <a:srgbClr val="881811"/>
              </a:buClr>
              <a:buFont typeface="Wingdings" panose="05000000000000000000" pitchFamily="2" charset="2"/>
              <a:buChar char="Ø"/>
            </a:pPr>
            <a:r>
              <a:rPr lang="fr-CA" dirty="0"/>
              <a:t>Il aide à la récupération du muscle après un travail musculaire exigeant.</a:t>
            </a:r>
          </a:p>
          <a:p>
            <a:pPr marL="269875" indent="-269875" algn="just">
              <a:buClr>
                <a:srgbClr val="881811"/>
              </a:buClr>
              <a:buFont typeface="Wingdings" panose="05000000000000000000" pitchFamily="2" charset="2"/>
              <a:buChar char="Ø"/>
            </a:pPr>
            <a:r>
              <a:rPr lang="fr-CA" dirty="0"/>
              <a:t>L’apport nutritionnel recommandé pour un adulte est de 0.8g de protéines par kg de poids et 1,8g pour les sportifs assez intenses. Ex: adolescent de 70kg doit manger 56g de protéines et 126g de protéines par jour s’il est actif.</a:t>
            </a:r>
          </a:p>
          <a:p>
            <a:pPr marL="269875" indent="-269875" algn="just">
              <a:buClr>
                <a:srgbClr val="881811"/>
              </a:buClr>
              <a:buFont typeface="Wingdings" panose="05000000000000000000" pitchFamily="2" charset="2"/>
              <a:buChar char="Ø"/>
            </a:pPr>
            <a:r>
              <a:rPr lang="fr-CA" dirty="0"/>
              <a:t> Tout surplus de protéines sera emmagasiné sous forme de graisse.</a:t>
            </a:r>
          </a:p>
          <a:p>
            <a:pPr marL="269875" indent="-269875" algn="just">
              <a:buClr>
                <a:srgbClr val="881811"/>
              </a:buClr>
              <a:buFont typeface="Wingdings" panose="05000000000000000000" pitchFamily="2" charset="2"/>
              <a:buChar char="Ø"/>
            </a:pPr>
            <a:r>
              <a:rPr lang="fr-CA" dirty="0"/>
              <a:t>L’alimentation solide reste la meilleure façon de consommer des protéines (viandes, poissons, œuf, soya).</a:t>
            </a:r>
          </a:p>
        </p:txBody>
      </p:sp>
    </p:spTree>
    <p:extLst>
      <p:ext uri="{BB962C8B-B14F-4D97-AF65-F5344CB8AC3E}">
        <p14:creationId xmlns:p14="http://schemas.microsoft.com/office/powerpoint/2010/main" val="20213139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3B37BC-1846-4C2F-9C62-D3547A021B77}"/>
              </a:ext>
            </a:extLst>
          </p:cNvPr>
          <p:cNvSpPr/>
          <p:nvPr/>
        </p:nvSpPr>
        <p:spPr>
          <a:xfrm>
            <a:off x="0" y="1700808"/>
            <a:ext cx="9144000" cy="5157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title"/>
            <p:custDataLst>
              <p:tags r:id="rId1"/>
            </p:custDataLst>
          </p:nvPr>
        </p:nvSpPr>
        <p:spPr>
          <a:xfrm>
            <a:off x="706428" y="94929"/>
            <a:ext cx="5881796" cy="1414203"/>
          </a:xfrm>
        </p:spPr>
        <p:txBody>
          <a:bodyPr>
            <a:normAutofit/>
          </a:bodyPr>
          <a:lstStyle/>
          <a:p>
            <a:r>
              <a:rPr lang="fr-CA" sz="3600" spc="-100" dirty="0">
                <a:solidFill>
                  <a:schemeClr val="bg1"/>
                </a:solidFill>
              </a:rPr>
              <a:t>Stéroïdes anabolisants</a:t>
            </a:r>
          </a:p>
        </p:txBody>
      </p:sp>
      <p:sp>
        <p:nvSpPr>
          <p:cNvPr id="6" name="Espace réservé du contenu 5">
            <a:extLst>
              <a:ext uri="{FF2B5EF4-FFF2-40B4-BE49-F238E27FC236}">
                <a16:creationId xmlns:a16="http://schemas.microsoft.com/office/drawing/2014/main" id="{75F6E578-261B-4D78-A1F9-4DB7E90D2D12}"/>
              </a:ext>
            </a:extLst>
          </p:cNvPr>
          <p:cNvSpPr>
            <a:spLocks noGrp="1"/>
          </p:cNvSpPr>
          <p:nvPr>
            <p:ph idx="1"/>
          </p:nvPr>
        </p:nvSpPr>
        <p:spPr>
          <a:xfrm>
            <a:off x="4355976" y="1916832"/>
            <a:ext cx="4248472" cy="3636177"/>
          </a:xfrm>
        </p:spPr>
        <p:txBody>
          <a:bodyPr>
            <a:normAutofit/>
          </a:bodyPr>
          <a:lstStyle/>
          <a:p>
            <a:pPr marL="269875" indent="-269875">
              <a:buClr>
                <a:srgbClr val="881811"/>
              </a:buClr>
              <a:buFont typeface="Wingdings" panose="05000000000000000000" pitchFamily="2" charset="2"/>
              <a:buChar char="Ø"/>
            </a:pPr>
            <a:r>
              <a:rPr lang="fr-CA" b="1" dirty="0"/>
              <a:t>Effets recherchés : </a:t>
            </a:r>
            <a:r>
              <a:rPr lang="fr-CA" dirty="0"/>
              <a:t>Augmentation de la masse musculaire, augmentation de la force, augmentation des dimensions musculaires, augmentation de la récupération</a:t>
            </a:r>
          </a:p>
          <a:p>
            <a:pPr marL="269875" indent="-269875">
              <a:buClr>
                <a:srgbClr val="881811"/>
              </a:buClr>
              <a:buFont typeface="Wingdings" panose="05000000000000000000" pitchFamily="2" charset="2"/>
              <a:buChar char="Ø"/>
            </a:pPr>
            <a:r>
              <a:rPr lang="fr-CA" b="1" dirty="0"/>
              <a:t>Effets secondaires : </a:t>
            </a:r>
            <a:r>
              <a:rPr lang="fr-CA" dirty="0"/>
              <a:t>Atrophie des testicules, baisse de sécrétion de la testostérone, apparition de seins chez l’homme, cardiomyopathies, agressivité, effets masculins chez la femme. </a:t>
            </a:r>
          </a:p>
        </p:txBody>
      </p:sp>
      <p:pic>
        <p:nvPicPr>
          <p:cNvPr id="8" name="Picture 6" descr="Résultats de recherche d'images pour « stéroide anabolisant »">
            <a:extLst>
              <a:ext uri="{FF2B5EF4-FFF2-40B4-BE49-F238E27FC236}">
                <a16:creationId xmlns:a16="http://schemas.microsoft.com/office/drawing/2014/main" id="{B87A1D64-568B-4DE6-B21B-DC6983911893}"/>
              </a:ext>
            </a:extLst>
          </p:cNvPr>
          <p:cNvPicPr>
            <a:picLocks noChangeAspect="1" noChangeArrowheads="1"/>
          </p:cNvPicPr>
          <p:nvPr/>
        </p:nvPicPr>
        <p:blipFill>
          <a:blip r:embed="rId4"/>
          <a:srcRect/>
          <a:stretch>
            <a:fillRect/>
          </a:stretch>
        </p:blipFill>
        <p:spPr bwMode="auto">
          <a:xfrm>
            <a:off x="323528" y="1988840"/>
            <a:ext cx="3528392" cy="4313727"/>
          </a:xfrm>
          <a:prstGeom prst="rect">
            <a:avLst/>
          </a:prstGeom>
          <a:noFill/>
        </p:spPr>
      </p:pic>
      <p:pic>
        <p:nvPicPr>
          <p:cNvPr id="9" name="Picture 2" descr="Résultats de recherche d'images pour « stéroide anabolisant »">
            <a:extLst>
              <a:ext uri="{FF2B5EF4-FFF2-40B4-BE49-F238E27FC236}">
                <a16:creationId xmlns:a16="http://schemas.microsoft.com/office/drawing/2014/main" id="{04CE1D60-9CD2-4C26-BE31-D3B24C2F9297}"/>
              </a:ext>
            </a:extLst>
          </p:cNvPr>
          <p:cNvPicPr>
            <a:picLocks noChangeAspect="1" noChangeArrowheads="1"/>
          </p:cNvPicPr>
          <p:nvPr/>
        </p:nvPicPr>
        <p:blipFill>
          <a:blip r:embed="rId5"/>
          <a:srcRect/>
          <a:stretch>
            <a:fillRect/>
          </a:stretch>
        </p:blipFill>
        <p:spPr bwMode="auto">
          <a:xfrm>
            <a:off x="6150496" y="4813136"/>
            <a:ext cx="2057400" cy="2057400"/>
          </a:xfrm>
          <a:prstGeom prst="rect">
            <a:avLst/>
          </a:prstGeom>
          <a:noFill/>
        </p:spPr>
      </p:pic>
    </p:spTree>
    <p:extLst>
      <p:ext uri="{BB962C8B-B14F-4D97-AF65-F5344CB8AC3E}">
        <p14:creationId xmlns:p14="http://schemas.microsoft.com/office/powerpoint/2010/main" val="42354266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étrospective">
  <a:themeElements>
    <a:clrScheme name="Personnalisé 1">
      <a:dk1>
        <a:sysClr val="windowText" lastClr="000000"/>
      </a:dk1>
      <a:lt1>
        <a:sysClr val="window" lastClr="FFFFFF"/>
      </a:lt1>
      <a:dk2>
        <a:srgbClr val="000000"/>
      </a:dk2>
      <a:lt2>
        <a:srgbClr val="E9E5DC"/>
      </a:lt2>
      <a:accent1>
        <a:srgbClr val="000000"/>
      </a:accent1>
      <a:accent2>
        <a:srgbClr val="881811"/>
      </a:accent2>
      <a:accent3>
        <a:srgbClr val="A28E6A"/>
      </a:accent3>
      <a:accent4>
        <a:srgbClr val="956251"/>
      </a:accent4>
      <a:accent5>
        <a:srgbClr val="918485"/>
      </a:accent5>
      <a:accent6>
        <a:srgbClr val="855D5D"/>
      </a:accent6>
      <a:hlink>
        <a:srgbClr val="00B0F0"/>
      </a:hlink>
      <a:folHlink>
        <a:srgbClr val="0070C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6227</TotalTime>
  <Words>1869</Words>
  <Application>Microsoft Office PowerPoint</Application>
  <PresentationFormat>Affichage à l'écran (4:3)</PresentationFormat>
  <Paragraphs>151</Paragraphs>
  <Slides>23</Slides>
  <Notes>23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Arial Black</vt:lpstr>
      <vt:lpstr>Calibri</vt:lpstr>
      <vt:lpstr>Wingdings</vt:lpstr>
      <vt:lpstr>Rétrospective</vt:lpstr>
      <vt:lpstr>Présentation PowerPoint</vt:lpstr>
      <vt:lpstr>Plan de l’activité</vt:lpstr>
      <vt:lpstr>La performance, à quel prix?</vt:lpstr>
      <vt:lpstr>Qu’est-ce qu’une substance ergogène?</vt:lpstr>
      <vt:lpstr>Créatine</vt:lpstr>
      <vt:lpstr>Créatine (suite)</vt:lpstr>
      <vt:lpstr>Lactosérum (petit lait) ou whey protéine</vt:lpstr>
      <vt:lpstr>Lactosérum (petit lait) ou whey protéine (suite)</vt:lpstr>
      <vt:lpstr>Stéroïdes anabolisants</vt:lpstr>
      <vt:lpstr>Érythropoïétine (EPO)</vt:lpstr>
      <vt:lpstr>Amphétamines</vt:lpstr>
      <vt:lpstr>Après y avoir bien réfléchi, suis-je prêt à en payer le prix?</vt:lpstr>
      <vt:lpstr>Les boissons énergétiques et boisson énergisantes</vt:lpstr>
      <vt:lpstr>La boisson énergisante</vt:lpstr>
      <vt:lpstr>La boisson énergétique</vt:lpstr>
      <vt:lpstr>La boisson énergétique</vt:lpstr>
      <vt:lpstr>La boisson énergétique</vt:lpstr>
      <vt:lpstr>S’hydrater avant, durant et après l’exercice intense</vt:lpstr>
      <vt:lpstr>S’hydrater avant, durant et après l’exercice intense</vt:lpstr>
      <vt:lpstr>S’hydrater avant, durant et après l’exercice intense</vt:lpstr>
      <vt:lpstr>Manger après l’entrainement</vt:lpstr>
      <vt:lpstr>Exemple d’un smootie comme collation après l’entrainement</vt:lpstr>
      <vt:lpstr>Références</vt:lpstr>
    </vt:vector>
  </TitlesOfParts>
  <Company>uqtr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SAINES HABITUDES DE VIE ÉCOLE SECONDAIRE CHAVIGNY</dc:title>
  <dc:creator>Alex Fontaine</dc:creator>
  <cp:lastModifiedBy>Ricard, Gabriel</cp:lastModifiedBy>
  <cp:revision>481</cp:revision>
  <dcterms:created xsi:type="dcterms:W3CDTF">2016-05-28T17:48:41Z</dcterms:created>
  <dcterms:modified xsi:type="dcterms:W3CDTF">2022-01-23T21:40:43Z</dcterms:modified>
</cp:coreProperties>
</file>