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notesSlides/notesSlide41.xml" ContentType="application/vnd.openxmlformats-officedocument.presentationml.notesSlide+xml"/>
  <Override PartName="/ppt/tags/tag58.xml" ContentType="application/vnd.openxmlformats-officedocument.presentationml.tags+xml"/>
  <Override PartName="/ppt/notesSlides/notesSlide42.xml" ContentType="application/vnd.openxmlformats-officedocument.presentationml.notesSlide+xml"/>
  <Override PartName="/ppt/tags/tag59.xml" ContentType="application/vnd.openxmlformats-officedocument.presentationml.tags+xml"/>
  <Override PartName="/ppt/notesSlides/notesSlide4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44.xml" ContentType="application/vnd.openxmlformats-officedocument.presentationml.notesSlide+xml"/>
  <Override PartName="/ppt/tags/tag6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7"/>
  </p:notesMasterIdLst>
  <p:sldIdLst>
    <p:sldId id="256" r:id="rId2"/>
    <p:sldId id="267" r:id="rId3"/>
    <p:sldId id="360"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293" r:id="rId45"/>
    <p:sldId id="401" r:id="rId46"/>
  </p:sldIdLst>
  <p:sldSz cx="9144000" cy="6858000" type="screen4x3"/>
  <p:notesSz cx="6877050" cy="10001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0">
          <p15:clr>
            <a:srgbClr val="A4A3A4"/>
          </p15:clr>
        </p15:guide>
        <p15:guide id="2" pos="216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0095"/>
    <a:srgbClr val="00960E"/>
    <a:srgbClr val="881811"/>
    <a:srgbClr val="811811"/>
    <a:srgbClr val="013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81734" autoAdjust="0"/>
  </p:normalViewPr>
  <p:slideViewPr>
    <p:cSldViewPr>
      <p:cViewPr varScale="1">
        <p:scale>
          <a:sx n="74" d="100"/>
          <a:sy n="74" d="100"/>
        </p:scale>
        <p:origin x="1602" y="72"/>
      </p:cViewPr>
      <p:guideLst>
        <p:guide orient="horz" pos="2160"/>
        <p:guide pos="2880"/>
      </p:guideLst>
    </p:cSldViewPr>
  </p:slideViewPr>
  <p:notesTextViewPr>
    <p:cViewPr>
      <p:scale>
        <a:sx n="1" d="1"/>
        <a:sy n="1" d="1"/>
      </p:scale>
      <p:origin x="0" y="0"/>
    </p:cViewPr>
  </p:notesTextViewPr>
  <p:notesViewPr>
    <p:cSldViewPr>
      <p:cViewPr>
        <p:scale>
          <a:sx n="190" d="100"/>
          <a:sy n="190" d="100"/>
        </p:scale>
        <p:origin x="90" y="1656"/>
      </p:cViewPr>
      <p:guideLst>
        <p:guide orient="horz" pos="3150"/>
        <p:guide pos="216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501799"/>
          </a:xfrm>
          <a:prstGeom prst="rect">
            <a:avLst/>
          </a:prstGeom>
        </p:spPr>
        <p:txBody>
          <a:bodyPr vert="horz" lIns="96442" tIns="48221" rIns="96442" bIns="48221" rtlCol="0"/>
          <a:lstStyle>
            <a:lvl1pPr algn="l">
              <a:defRPr sz="1300"/>
            </a:lvl1pPr>
          </a:lstStyle>
          <a:p>
            <a:endParaRPr lang="fr-CA"/>
          </a:p>
        </p:txBody>
      </p:sp>
      <p:sp>
        <p:nvSpPr>
          <p:cNvPr id="3" name="Espace réservé de la date 2"/>
          <p:cNvSpPr>
            <a:spLocks noGrp="1"/>
          </p:cNvSpPr>
          <p:nvPr>
            <p:ph type="dt" idx="1"/>
          </p:nvPr>
        </p:nvSpPr>
        <p:spPr>
          <a:xfrm>
            <a:off x="3895404" y="0"/>
            <a:ext cx="2980055" cy="501799"/>
          </a:xfrm>
          <a:prstGeom prst="rect">
            <a:avLst/>
          </a:prstGeom>
        </p:spPr>
        <p:txBody>
          <a:bodyPr vert="horz" lIns="96442" tIns="48221" rIns="96442" bIns="48221" rtlCol="0"/>
          <a:lstStyle>
            <a:lvl1pPr algn="r">
              <a:defRPr sz="1300"/>
            </a:lvl1pPr>
          </a:lstStyle>
          <a:p>
            <a:fld id="{C53945D7-A0A0-4BE6-8E05-087805D8A0BC}" type="datetimeFigureOut">
              <a:rPr lang="fr-CA" smtClean="0"/>
              <a:t>2021-12-12</a:t>
            </a:fld>
            <a:endParaRPr lang="fr-CA"/>
          </a:p>
        </p:txBody>
      </p:sp>
      <p:sp>
        <p:nvSpPr>
          <p:cNvPr id="4" name="Espace réservé de l'image des diapositives 3"/>
          <p:cNvSpPr>
            <a:spLocks noGrp="1" noRot="1" noChangeAspect="1"/>
          </p:cNvSpPr>
          <p:nvPr>
            <p:ph type="sldImg" idx="2"/>
          </p:nvPr>
        </p:nvSpPr>
        <p:spPr>
          <a:xfrm>
            <a:off x="1187450" y="1249363"/>
            <a:ext cx="4502150" cy="3376612"/>
          </a:xfrm>
          <a:prstGeom prst="rect">
            <a:avLst/>
          </a:prstGeom>
          <a:noFill/>
          <a:ln w="12700">
            <a:solidFill>
              <a:prstClr val="black"/>
            </a:solidFill>
          </a:ln>
        </p:spPr>
        <p:txBody>
          <a:bodyPr vert="horz" lIns="96442" tIns="48221" rIns="96442" bIns="48221" rtlCol="0" anchor="ctr"/>
          <a:lstStyle/>
          <a:p>
            <a:endParaRPr lang="fr-CA"/>
          </a:p>
        </p:txBody>
      </p:sp>
      <p:sp>
        <p:nvSpPr>
          <p:cNvPr id="5" name="Espace réservé des notes 4"/>
          <p:cNvSpPr>
            <a:spLocks noGrp="1"/>
          </p:cNvSpPr>
          <p:nvPr>
            <p:ph type="body" sz="quarter" idx="3"/>
          </p:nvPr>
        </p:nvSpPr>
        <p:spPr>
          <a:xfrm>
            <a:off x="687705" y="4813102"/>
            <a:ext cx="5501640" cy="3937992"/>
          </a:xfrm>
          <a:prstGeom prst="rect">
            <a:avLst/>
          </a:prstGeom>
        </p:spPr>
        <p:txBody>
          <a:bodyPr vert="horz" lIns="96442" tIns="48221" rIns="96442" bIns="4822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499452"/>
            <a:ext cx="2980055" cy="501798"/>
          </a:xfrm>
          <a:prstGeom prst="rect">
            <a:avLst/>
          </a:prstGeom>
        </p:spPr>
        <p:txBody>
          <a:bodyPr vert="horz" lIns="96442" tIns="48221" rIns="96442" bIns="4822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3895404" y="9499452"/>
            <a:ext cx="2980055" cy="501798"/>
          </a:xfrm>
          <a:prstGeom prst="rect">
            <a:avLst/>
          </a:prstGeom>
        </p:spPr>
        <p:txBody>
          <a:bodyPr vert="horz" lIns="96442" tIns="48221" rIns="96442" bIns="48221" rtlCol="0" anchor="b"/>
          <a:lstStyle>
            <a:lvl1pPr algn="r">
              <a:defRPr sz="1300"/>
            </a:lvl1pPr>
          </a:lstStyle>
          <a:p>
            <a:fld id="{494821F4-5D26-47B3-8FCE-C2EAE2B881C6}" type="slidenum">
              <a:rPr lang="fr-CA" smtClean="0"/>
              <a:t>‹N°›</a:t>
            </a:fld>
            <a:endParaRPr lang="fr-CA"/>
          </a:p>
        </p:txBody>
      </p:sp>
    </p:spTree>
    <p:extLst>
      <p:ext uri="{BB962C8B-B14F-4D97-AF65-F5344CB8AC3E}">
        <p14:creationId xmlns:p14="http://schemas.microsoft.com/office/powerpoint/2010/main" val="156213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a:t>
            </a:fld>
            <a:endParaRPr lang="fr-CA"/>
          </a:p>
        </p:txBody>
      </p:sp>
    </p:spTree>
    <p:extLst>
      <p:ext uri="{BB962C8B-B14F-4D97-AF65-F5344CB8AC3E}">
        <p14:creationId xmlns:p14="http://schemas.microsoft.com/office/powerpoint/2010/main" val="3620736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10</a:t>
            </a:fld>
            <a:endParaRPr lang="fr-CA"/>
          </a:p>
        </p:txBody>
      </p:sp>
    </p:spTree>
    <p:extLst>
      <p:ext uri="{BB962C8B-B14F-4D97-AF65-F5344CB8AC3E}">
        <p14:creationId xmlns:p14="http://schemas.microsoft.com/office/powerpoint/2010/main" val="74368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11</a:t>
            </a:fld>
            <a:endParaRPr lang="fr-CA"/>
          </a:p>
        </p:txBody>
      </p:sp>
    </p:spTree>
    <p:extLst>
      <p:ext uri="{BB962C8B-B14F-4D97-AF65-F5344CB8AC3E}">
        <p14:creationId xmlns:p14="http://schemas.microsoft.com/office/powerpoint/2010/main" val="112306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12</a:t>
            </a:fld>
            <a:endParaRPr lang="fr-CA"/>
          </a:p>
        </p:txBody>
      </p:sp>
    </p:spTree>
    <p:extLst>
      <p:ext uri="{BB962C8B-B14F-4D97-AF65-F5344CB8AC3E}">
        <p14:creationId xmlns:p14="http://schemas.microsoft.com/office/powerpoint/2010/main" val="168052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13</a:t>
            </a:fld>
            <a:endParaRPr lang="fr-CA"/>
          </a:p>
        </p:txBody>
      </p:sp>
    </p:spTree>
    <p:extLst>
      <p:ext uri="{BB962C8B-B14F-4D97-AF65-F5344CB8AC3E}">
        <p14:creationId xmlns:p14="http://schemas.microsoft.com/office/powerpoint/2010/main" val="216932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14</a:t>
            </a:fld>
            <a:endParaRPr lang="fr-CA"/>
          </a:p>
        </p:txBody>
      </p:sp>
    </p:spTree>
    <p:extLst>
      <p:ext uri="{BB962C8B-B14F-4D97-AF65-F5344CB8AC3E}">
        <p14:creationId xmlns:p14="http://schemas.microsoft.com/office/powerpoint/2010/main" val="375463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15</a:t>
            </a:fld>
            <a:endParaRPr lang="fr-CA"/>
          </a:p>
        </p:txBody>
      </p:sp>
    </p:spTree>
    <p:extLst>
      <p:ext uri="{BB962C8B-B14F-4D97-AF65-F5344CB8AC3E}">
        <p14:creationId xmlns:p14="http://schemas.microsoft.com/office/powerpoint/2010/main" val="1801782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16</a:t>
            </a:fld>
            <a:endParaRPr lang="fr-CA"/>
          </a:p>
        </p:txBody>
      </p:sp>
    </p:spTree>
    <p:extLst>
      <p:ext uri="{BB962C8B-B14F-4D97-AF65-F5344CB8AC3E}">
        <p14:creationId xmlns:p14="http://schemas.microsoft.com/office/powerpoint/2010/main" val="3161853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17</a:t>
            </a:fld>
            <a:endParaRPr lang="fr-CA"/>
          </a:p>
        </p:txBody>
      </p:sp>
    </p:spTree>
    <p:extLst>
      <p:ext uri="{BB962C8B-B14F-4D97-AF65-F5344CB8AC3E}">
        <p14:creationId xmlns:p14="http://schemas.microsoft.com/office/powerpoint/2010/main" val="137571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18</a:t>
            </a:fld>
            <a:endParaRPr lang="fr-CA"/>
          </a:p>
        </p:txBody>
      </p:sp>
    </p:spTree>
    <p:extLst>
      <p:ext uri="{BB962C8B-B14F-4D97-AF65-F5344CB8AC3E}">
        <p14:creationId xmlns:p14="http://schemas.microsoft.com/office/powerpoint/2010/main" val="146078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19</a:t>
            </a:fld>
            <a:endParaRPr lang="fr-CA"/>
          </a:p>
        </p:txBody>
      </p:sp>
    </p:spTree>
    <p:extLst>
      <p:ext uri="{BB962C8B-B14F-4D97-AF65-F5344CB8AC3E}">
        <p14:creationId xmlns:p14="http://schemas.microsoft.com/office/powerpoint/2010/main" val="337059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a:buFont typeface="Arial" pitchFamily="34" charset="0"/>
              <a:buNone/>
              <a:defRPr/>
            </a:pPr>
            <a:r>
              <a:rPr lang="fr-CA" b="1" dirty="0"/>
              <a:t>Hyperlien</a:t>
            </a:r>
          </a:p>
          <a:p>
            <a:pPr>
              <a:buFont typeface="Arial" pitchFamily="34" charset="0"/>
              <a:buNone/>
              <a:defRPr/>
            </a:pPr>
            <a:r>
              <a:rPr lang="fr-CA" dirty="0"/>
              <a:t>Activité aérobique d’intensité modérée à élever : http://www.phac-aspc.gc.ca/hp-ps/hl-mvs/pa-ap/07paap-fra.php</a:t>
            </a:r>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7" eaLnBrk="0" hangingPunct="0">
              <a:defRPr sz="2500" b="1">
                <a:solidFill>
                  <a:schemeClr val="tx2"/>
                </a:solidFill>
                <a:latin typeface="Arial" panose="020B0604020202020204" pitchFamily="34" charset="0"/>
                <a:ea typeface="ＭＳ Ｐゴシック" panose="020B0600070205080204" pitchFamily="34" charset="-128"/>
              </a:defRPr>
            </a:lvl1pPr>
            <a:lvl2pPr marL="783589" indent="-301381" defTabSz="979487" eaLnBrk="0" hangingPunct="0">
              <a:defRPr sz="2500" b="1">
                <a:solidFill>
                  <a:schemeClr val="tx2"/>
                </a:solidFill>
                <a:latin typeface="Arial" panose="020B0604020202020204" pitchFamily="34" charset="0"/>
                <a:ea typeface="ＭＳ Ｐゴシック" panose="020B0600070205080204" pitchFamily="34" charset="-128"/>
              </a:defRPr>
            </a:lvl2pPr>
            <a:lvl3pPr marL="1205522"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3pPr>
            <a:lvl4pPr marL="1687731"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4pPr>
            <a:lvl5pPr marL="2169940"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5pPr>
            <a:lvl6pPr marL="2652149"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6pPr>
            <a:lvl7pPr marL="3134357"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7pPr>
            <a:lvl8pPr marL="3616566"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8pPr>
            <a:lvl9pPr marL="4098775"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9pPr>
          </a:lstStyle>
          <a:p>
            <a:pPr eaLnBrk="1" hangingPunct="1"/>
            <a:fld id="{90E8CB94-C932-432D-8E34-F56CB685C04E}" type="slidenum">
              <a:rPr lang="en-US" altLang="fr-FR" sz="1300"/>
              <a:pPr eaLnBrk="1" hangingPunct="1"/>
              <a:t>2</a:t>
            </a:fld>
            <a:endParaRPr lang="en-US" altLang="fr-FR" sz="1300"/>
          </a:p>
        </p:txBody>
      </p:sp>
    </p:spTree>
    <p:extLst>
      <p:ext uri="{BB962C8B-B14F-4D97-AF65-F5344CB8AC3E}">
        <p14:creationId xmlns:p14="http://schemas.microsoft.com/office/powerpoint/2010/main" val="129704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20</a:t>
            </a:fld>
            <a:endParaRPr lang="fr-CA"/>
          </a:p>
        </p:txBody>
      </p:sp>
    </p:spTree>
    <p:extLst>
      <p:ext uri="{BB962C8B-B14F-4D97-AF65-F5344CB8AC3E}">
        <p14:creationId xmlns:p14="http://schemas.microsoft.com/office/powerpoint/2010/main" val="2886878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21</a:t>
            </a:fld>
            <a:endParaRPr lang="fr-CA"/>
          </a:p>
        </p:txBody>
      </p:sp>
    </p:spTree>
    <p:extLst>
      <p:ext uri="{BB962C8B-B14F-4D97-AF65-F5344CB8AC3E}">
        <p14:creationId xmlns:p14="http://schemas.microsoft.com/office/powerpoint/2010/main" val="134249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22</a:t>
            </a:fld>
            <a:endParaRPr lang="fr-CA"/>
          </a:p>
        </p:txBody>
      </p:sp>
    </p:spTree>
    <p:extLst>
      <p:ext uri="{BB962C8B-B14F-4D97-AF65-F5344CB8AC3E}">
        <p14:creationId xmlns:p14="http://schemas.microsoft.com/office/powerpoint/2010/main" val="2554713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23</a:t>
            </a:fld>
            <a:endParaRPr lang="fr-CA"/>
          </a:p>
        </p:txBody>
      </p:sp>
    </p:spTree>
    <p:extLst>
      <p:ext uri="{BB962C8B-B14F-4D97-AF65-F5344CB8AC3E}">
        <p14:creationId xmlns:p14="http://schemas.microsoft.com/office/powerpoint/2010/main" val="212573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24</a:t>
            </a:fld>
            <a:endParaRPr lang="fr-CA"/>
          </a:p>
        </p:txBody>
      </p:sp>
    </p:spTree>
    <p:extLst>
      <p:ext uri="{BB962C8B-B14F-4D97-AF65-F5344CB8AC3E}">
        <p14:creationId xmlns:p14="http://schemas.microsoft.com/office/powerpoint/2010/main" val="3848104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25</a:t>
            </a:fld>
            <a:endParaRPr lang="fr-CA"/>
          </a:p>
        </p:txBody>
      </p:sp>
    </p:spTree>
    <p:extLst>
      <p:ext uri="{BB962C8B-B14F-4D97-AF65-F5344CB8AC3E}">
        <p14:creationId xmlns:p14="http://schemas.microsoft.com/office/powerpoint/2010/main" val="3818712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26</a:t>
            </a:fld>
            <a:endParaRPr lang="fr-CA"/>
          </a:p>
        </p:txBody>
      </p:sp>
    </p:spTree>
    <p:extLst>
      <p:ext uri="{BB962C8B-B14F-4D97-AF65-F5344CB8AC3E}">
        <p14:creationId xmlns:p14="http://schemas.microsoft.com/office/powerpoint/2010/main" val="302181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27</a:t>
            </a:fld>
            <a:endParaRPr lang="fr-CA"/>
          </a:p>
        </p:txBody>
      </p:sp>
    </p:spTree>
    <p:extLst>
      <p:ext uri="{BB962C8B-B14F-4D97-AF65-F5344CB8AC3E}">
        <p14:creationId xmlns:p14="http://schemas.microsoft.com/office/powerpoint/2010/main" val="4038801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28</a:t>
            </a:fld>
            <a:endParaRPr lang="fr-CA"/>
          </a:p>
        </p:txBody>
      </p:sp>
    </p:spTree>
    <p:extLst>
      <p:ext uri="{BB962C8B-B14F-4D97-AF65-F5344CB8AC3E}">
        <p14:creationId xmlns:p14="http://schemas.microsoft.com/office/powerpoint/2010/main" val="1504103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29</a:t>
            </a:fld>
            <a:endParaRPr lang="fr-CA"/>
          </a:p>
        </p:txBody>
      </p:sp>
    </p:spTree>
    <p:extLst>
      <p:ext uri="{BB962C8B-B14F-4D97-AF65-F5344CB8AC3E}">
        <p14:creationId xmlns:p14="http://schemas.microsoft.com/office/powerpoint/2010/main" val="171121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a:t>
            </a:fld>
            <a:endParaRPr lang="fr-CA"/>
          </a:p>
        </p:txBody>
      </p:sp>
    </p:spTree>
    <p:extLst>
      <p:ext uri="{BB962C8B-B14F-4D97-AF65-F5344CB8AC3E}">
        <p14:creationId xmlns:p14="http://schemas.microsoft.com/office/powerpoint/2010/main" val="4217403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30</a:t>
            </a:fld>
            <a:endParaRPr lang="fr-CA"/>
          </a:p>
        </p:txBody>
      </p:sp>
    </p:spTree>
    <p:extLst>
      <p:ext uri="{BB962C8B-B14F-4D97-AF65-F5344CB8AC3E}">
        <p14:creationId xmlns:p14="http://schemas.microsoft.com/office/powerpoint/2010/main" val="221189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31</a:t>
            </a:fld>
            <a:endParaRPr lang="fr-CA"/>
          </a:p>
        </p:txBody>
      </p:sp>
    </p:spTree>
    <p:extLst>
      <p:ext uri="{BB962C8B-B14F-4D97-AF65-F5344CB8AC3E}">
        <p14:creationId xmlns:p14="http://schemas.microsoft.com/office/powerpoint/2010/main" val="3153998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32</a:t>
            </a:fld>
            <a:endParaRPr lang="fr-CA"/>
          </a:p>
        </p:txBody>
      </p:sp>
    </p:spTree>
    <p:extLst>
      <p:ext uri="{BB962C8B-B14F-4D97-AF65-F5344CB8AC3E}">
        <p14:creationId xmlns:p14="http://schemas.microsoft.com/office/powerpoint/2010/main" val="4178000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33</a:t>
            </a:fld>
            <a:endParaRPr lang="fr-CA"/>
          </a:p>
        </p:txBody>
      </p:sp>
    </p:spTree>
    <p:extLst>
      <p:ext uri="{BB962C8B-B14F-4D97-AF65-F5344CB8AC3E}">
        <p14:creationId xmlns:p14="http://schemas.microsoft.com/office/powerpoint/2010/main" val="4280226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34</a:t>
            </a:fld>
            <a:endParaRPr lang="fr-CA"/>
          </a:p>
        </p:txBody>
      </p:sp>
    </p:spTree>
    <p:extLst>
      <p:ext uri="{BB962C8B-B14F-4D97-AF65-F5344CB8AC3E}">
        <p14:creationId xmlns:p14="http://schemas.microsoft.com/office/powerpoint/2010/main" val="83506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35</a:t>
            </a:fld>
            <a:endParaRPr lang="fr-CA"/>
          </a:p>
        </p:txBody>
      </p:sp>
    </p:spTree>
    <p:extLst>
      <p:ext uri="{BB962C8B-B14F-4D97-AF65-F5344CB8AC3E}">
        <p14:creationId xmlns:p14="http://schemas.microsoft.com/office/powerpoint/2010/main" val="1384388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36</a:t>
            </a:fld>
            <a:endParaRPr lang="fr-CA"/>
          </a:p>
        </p:txBody>
      </p:sp>
    </p:spTree>
    <p:extLst>
      <p:ext uri="{BB962C8B-B14F-4D97-AF65-F5344CB8AC3E}">
        <p14:creationId xmlns:p14="http://schemas.microsoft.com/office/powerpoint/2010/main" val="3002383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37</a:t>
            </a:fld>
            <a:endParaRPr lang="fr-CA"/>
          </a:p>
        </p:txBody>
      </p:sp>
    </p:spTree>
    <p:extLst>
      <p:ext uri="{BB962C8B-B14F-4D97-AF65-F5344CB8AC3E}">
        <p14:creationId xmlns:p14="http://schemas.microsoft.com/office/powerpoint/2010/main" val="81329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38</a:t>
            </a:fld>
            <a:endParaRPr lang="fr-CA"/>
          </a:p>
        </p:txBody>
      </p:sp>
    </p:spTree>
    <p:extLst>
      <p:ext uri="{BB962C8B-B14F-4D97-AF65-F5344CB8AC3E}">
        <p14:creationId xmlns:p14="http://schemas.microsoft.com/office/powerpoint/2010/main" val="1550979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39</a:t>
            </a:fld>
            <a:endParaRPr lang="fr-CA"/>
          </a:p>
        </p:txBody>
      </p:sp>
    </p:spTree>
    <p:extLst>
      <p:ext uri="{BB962C8B-B14F-4D97-AF65-F5344CB8AC3E}">
        <p14:creationId xmlns:p14="http://schemas.microsoft.com/office/powerpoint/2010/main" val="356443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a:t>
            </a:fld>
            <a:endParaRPr lang="fr-CA"/>
          </a:p>
        </p:txBody>
      </p:sp>
    </p:spTree>
    <p:extLst>
      <p:ext uri="{BB962C8B-B14F-4D97-AF65-F5344CB8AC3E}">
        <p14:creationId xmlns:p14="http://schemas.microsoft.com/office/powerpoint/2010/main" val="3852264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40</a:t>
            </a:fld>
            <a:endParaRPr lang="fr-CA"/>
          </a:p>
        </p:txBody>
      </p:sp>
    </p:spTree>
    <p:extLst>
      <p:ext uri="{BB962C8B-B14F-4D97-AF65-F5344CB8AC3E}">
        <p14:creationId xmlns:p14="http://schemas.microsoft.com/office/powerpoint/2010/main" val="194765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41</a:t>
            </a:fld>
            <a:endParaRPr lang="fr-CA"/>
          </a:p>
        </p:txBody>
      </p:sp>
    </p:spTree>
    <p:extLst>
      <p:ext uri="{BB962C8B-B14F-4D97-AF65-F5344CB8AC3E}">
        <p14:creationId xmlns:p14="http://schemas.microsoft.com/office/powerpoint/2010/main" val="348494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42</a:t>
            </a:fld>
            <a:endParaRPr lang="fr-CA"/>
          </a:p>
        </p:txBody>
      </p:sp>
    </p:spTree>
    <p:extLst>
      <p:ext uri="{BB962C8B-B14F-4D97-AF65-F5344CB8AC3E}">
        <p14:creationId xmlns:p14="http://schemas.microsoft.com/office/powerpoint/2010/main" val="2128694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43</a:t>
            </a:fld>
            <a:endParaRPr lang="fr-CA"/>
          </a:p>
        </p:txBody>
      </p:sp>
    </p:spTree>
    <p:extLst>
      <p:ext uri="{BB962C8B-B14F-4D97-AF65-F5344CB8AC3E}">
        <p14:creationId xmlns:p14="http://schemas.microsoft.com/office/powerpoint/2010/main" val="2416479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44</a:t>
            </a:fld>
            <a:endParaRPr lang="fr-CA"/>
          </a:p>
        </p:txBody>
      </p:sp>
    </p:spTree>
    <p:extLst>
      <p:ext uri="{BB962C8B-B14F-4D97-AF65-F5344CB8AC3E}">
        <p14:creationId xmlns:p14="http://schemas.microsoft.com/office/powerpoint/2010/main" val="4210362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45</a:t>
            </a:fld>
            <a:endParaRPr lang="fr-CA"/>
          </a:p>
        </p:txBody>
      </p:sp>
    </p:spTree>
    <p:extLst>
      <p:ext uri="{BB962C8B-B14F-4D97-AF65-F5344CB8AC3E}">
        <p14:creationId xmlns:p14="http://schemas.microsoft.com/office/powerpoint/2010/main" val="3806186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a:t>
            </a:fld>
            <a:endParaRPr lang="fr-CA"/>
          </a:p>
        </p:txBody>
      </p:sp>
    </p:spTree>
    <p:extLst>
      <p:ext uri="{BB962C8B-B14F-4D97-AF65-F5344CB8AC3E}">
        <p14:creationId xmlns:p14="http://schemas.microsoft.com/office/powerpoint/2010/main" val="380504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a:t>
            </a:fld>
            <a:endParaRPr lang="fr-CA"/>
          </a:p>
        </p:txBody>
      </p:sp>
    </p:spTree>
    <p:extLst>
      <p:ext uri="{BB962C8B-B14F-4D97-AF65-F5344CB8AC3E}">
        <p14:creationId xmlns:p14="http://schemas.microsoft.com/office/powerpoint/2010/main" val="126374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a:t>
            </a:fld>
            <a:endParaRPr lang="fr-CA"/>
          </a:p>
        </p:txBody>
      </p:sp>
    </p:spTree>
    <p:extLst>
      <p:ext uri="{BB962C8B-B14F-4D97-AF65-F5344CB8AC3E}">
        <p14:creationId xmlns:p14="http://schemas.microsoft.com/office/powerpoint/2010/main" val="2665396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8</a:t>
            </a:fld>
            <a:endParaRPr lang="fr-CA"/>
          </a:p>
        </p:txBody>
      </p:sp>
    </p:spTree>
    <p:extLst>
      <p:ext uri="{BB962C8B-B14F-4D97-AF65-F5344CB8AC3E}">
        <p14:creationId xmlns:p14="http://schemas.microsoft.com/office/powerpoint/2010/main" val="1578648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a:buFont typeface="Arial" pitchFamily="34" charset="0"/>
              <a:buNone/>
              <a:defRPr/>
            </a:pPr>
            <a:endParaRPr lang="fr-CA" dirty="0"/>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7" eaLnBrk="0" hangingPunct="0">
              <a:defRPr sz="2500" b="1">
                <a:solidFill>
                  <a:schemeClr val="tx2"/>
                </a:solidFill>
                <a:latin typeface="Arial" panose="020B0604020202020204" pitchFamily="34" charset="0"/>
                <a:ea typeface="ＭＳ Ｐゴシック" panose="020B0600070205080204" pitchFamily="34" charset="-128"/>
              </a:defRPr>
            </a:lvl1pPr>
            <a:lvl2pPr marL="783589" indent="-301381" defTabSz="979487" eaLnBrk="0" hangingPunct="0">
              <a:defRPr sz="2500" b="1">
                <a:solidFill>
                  <a:schemeClr val="tx2"/>
                </a:solidFill>
                <a:latin typeface="Arial" panose="020B0604020202020204" pitchFamily="34" charset="0"/>
                <a:ea typeface="ＭＳ Ｐゴシック" panose="020B0600070205080204" pitchFamily="34" charset="-128"/>
              </a:defRPr>
            </a:lvl2pPr>
            <a:lvl3pPr marL="1205522"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3pPr>
            <a:lvl4pPr marL="1687731"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4pPr>
            <a:lvl5pPr marL="2169940"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5pPr>
            <a:lvl6pPr marL="2652149"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6pPr>
            <a:lvl7pPr marL="3134357"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7pPr>
            <a:lvl8pPr marL="3616566"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8pPr>
            <a:lvl9pPr marL="4098775"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9pPr>
          </a:lstStyle>
          <a:p>
            <a:pPr eaLnBrk="1" hangingPunct="1"/>
            <a:fld id="{90E8CB94-C932-432D-8E34-F56CB685C04E}" type="slidenum">
              <a:rPr lang="en-US" altLang="fr-FR" sz="1300"/>
              <a:pPr eaLnBrk="1" hangingPunct="1"/>
              <a:t>9</a:t>
            </a:fld>
            <a:endParaRPr lang="en-US" altLang="fr-FR" sz="1300"/>
          </a:p>
        </p:txBody>
      </p:sp>
    </p:spTree>
    <p:extLst>
      <p:ext uri="{BB962C8B-B14F-4D97-AF65-F5344CB8AC3E}">
        <p14:creationId xmlns:p14="http://schemas.microsoft.com/office/powerpoint/2010/main" val="401641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4C65AC3-BEA3-4506-BE0D-3D4019E85E88}"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283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8B68D86-EA80-4D2D-8954-6EA03F050AA2}" type="slidenum">
              <a:rPr lang="fr-CA" smtClean="0"/>
              <a:pPr/>
              <a:t>‹N°›</a:t>
            </a:fld>
            <a:endParaRPr lang="fr-CA"/>
          </a:p>
        </p:txBody>
      </p:sp>
    </p:spTree>
    <p:extLst>
      <p:ext uri="{BB962C8B-B14F-4D97-AF65-F5344CB8AC3E}">
        <p14:creationId xmlns:p14="http://schemas.microsoft.com/office/powerpoint/2010/main" val="751627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B44B8C-ADAD-4E92-AEA5-2E6214293796}" type="slidenum">
              <a:rPr lang="fr-CA" smtClean="0"/>
              <a:pPr/>
              <a:t>‹N°›</a:t>
            </a:fld>
            <a:endParaRPr lang="fr-CA"/>
          </a:p>
        </p:txBody>
      </p:sp>
    </p:spTree>
    <p:extLst>
      <p:ext uri="{BB962C8B-B14F-4D97-AF65-F5344CB8AC3E}">
        <p14:creationId xmlns:p14="http://schemas.microsoft.com/office/powerpoint/2010/main" val="2450147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712E22A0-2D87-479C-8169-BB4647ED57A1}" type="slidenum">
              <a:rPr lang="fr-CA" smtClean="0"/>
              <a:pPr/>
              <a:t>‹N°›</a:t>
            </a:fld>
            <a:endParaRPr lang="fr-CA"/>
          </a:p>
        </p:txBody>
      </p:sp>
    </p:spTree>
    <p:extLst>
      <p:ext uri="{BB962C8B-B14F-4D97-AF65-F5344CB8AC3E}">
        <p14:creationId xmlns:p14="http://schemas.microsoft.com/office/powerpoint/2010/main" val="3026048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5BFDCCE-3302-40EF-84B7-7787884A4D2A}"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90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DACFE7F4-C561-4182-913E-32CC55AFFDD4}" type="slidenum">
              <a:rPr lang="fr-CA" smtClean="0"/>
              <a:pPr/>
              <a:t>‹N°›</a:t>
            </a:fld>
            <a:endParaRPr lang="fr-CA"/>
          </a:p>
        </p:txBody>
      </p:sp>
    </p:spTree>
    <p:extLst>
      <p:ext uri="{BB962C8B-B14F-4D97-AF65-F5344CB8AC3E}">
        <p14:creationId xmlns:p14="http://schemas.microsoft.com/office/powerpoint/2010/main" val="2233776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1CAC0CF-66A7-45E4-BECD-D8B416F6C383}" type="slidenum">
              <a:rPr lang="fr-CA" smtClean="0"/>
              <a:pPr/>
              <a:t>‹N°›</a:t>
            </a:fld>
            <a:endParaRPr lang="fr-CA"/>
          </a:p>
        </p:txBody>
      </p:sp>
    </p:spTree>
    <p:extLst>
      <p:ext uri="{BB962C8B-B14F-4D97-AF65-F5344CB8AC3E}">
        <p14:creationId xmlns:p14="http://schemas.microsoft.com/office/powerpoint/2010/main" val="1738668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DBD4045-1DB3-4D0F-8F26-83B595894882}" type="slidenum">
              <a:rPr lang="fr-CA" smtClean="0"/>
              <a:pPr/>
              <a:t>‹N°›</a:t>
            </a:fld>
            <a:endParaRPr lang="fr-CA"/>
          </a:p>
        </p:txBody>
      </p:sp>
    </p:spTree>
    <p:extLst>
      <p:ext uri="{BB962C8B-B14F-4D97-AF65-F5344CB8AC3E}">
        <p14:creationId xmlns:p14="http://schemas.microsoft.com/office/powerpoint/2010/main" val="1450830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CA"/>
          </a:p>
        </p:txBody>
      </p:sp>
      <p:sp>
        <p:nvSpPr>
          <p:cNvPr id="9" name="Slide Number Placeholder 8"/>
          <p:cNvSpPr>
            <a:spLocks noGrp="1"/>
          </p:cNvSpPr>
          <p:nvPr>
            <p:ph type="sldNum" sz="quarter" idx="12"/>
          </p:nvPr>
        </p:nvSpPr>
        <p:spPr/>
        <p:txBody>
          <a:bodyPr/>
          <a:lstStyle/>
          <a:p>
            <a:fld id="{99C1A254-0EB9-4DE3-A29F-390004AF86B5}" type="slidenum">
              <a:rPr lang="fr-CA" smtClean="0"/>
              <a:pPr/>
              <a:t>‹N°›</a:t>
            </a:fld>
            <a:endParaRPr lang="fr-CA"/>
          </a:p>
        </p:txBody>
      </p:sp>
    </p:spTree>
    <p:extLst>
      <p:ext uri="{BB962C8B-B14F-4D97-AF65-F5344CB8AC3E}">
        <p14:creationId xmlns:p14="http://schemas.microsoft.com/office/powerpoint/2010/main" val="202384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fr-CA"/>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r-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8D347C-6D32-4DAA-AA24-E9F0C04B447B}" type="slidenum">
              <a:rPr lang="fr-CA" smtClean="0"/>
              <a:pPr/>
              <a:t>‹N°›</a:t>
            </a:fld>
            <a:endParaRPr lang="fr-CA"/>
          </a:p>
        </p:txBody>
      </p:sp>
    </p:spTree>
    <p:extLst>
      <p:ext uri="{BB962C8B-B14F-4D97-AF65-F5344CB8AC3E}">
        <p14:creationId xmlns:p14="http://schemas.microsoft.com/office/powerpoint/2010/main" val="178645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1EF0A715-D528-4326-A359-706E33812540}" type="slidenum">
              <a:rPr lang="fr-CA" smtClean="0"/>
              <a:pPr/>
              <a:t>‹N°›</a:t>
            </a:fld>
            <a:endParaRPr lang="fr-CA"/>
          </a:p>
        </p:txBody>
      </p:sp>
    </p:spTree>
    <p:extLst>
      <p:ext uri="{BB962C8B-B14F-4D97-AF65-F5344CB8AC3E}">
        <p14:creationId xmlns:p14="http://schemas.microsoft.com/office/powerpoint/2010/main" val="3450157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fr-CA"/>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CA"/>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91CBE31-F8BC-4B43-9ADD-14958EA7E7AA}" type="slidenum">
              <a:rPr lang="fr-CA" smtClean="0"/>
              <a:pPr/>
              <a:t>‹N°›</a:t>
            </a:fld>
            <a:endParaRPr lang="fr-CA"/>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7058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7.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notesSlide" Target="../notesSlides/notesSlide31.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4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3.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hyperlink" Target="http://entrainement-sportif.fr/courbatures.htm"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7.xml"/></Relationships>
</file>

<file path=ppt/slides/_rels/slide8.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D692059-26A8-4220-B53A-966F2102C3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59" b="-14111"/>
          <a:stretch/>
        </p:blipFill>
        <p:spPr>
          <a:xfrm>
            <a:off x="1619672" y="1844824"/>
            <a:ext cx="7524328" cy="4941168"/>
          </a:xfrm>
          <a:prstGeom prst="rect">
            <a:avLst/>
          </a:prstGeom>
        </p:spPr>
      </p:pic>
      <p:sp>
        <p:nvSpPr>
          <p:cNvPr id="9" name="Rectangle 8">
            <a:extLst>
              <a:ext uri="{FF2B5EF4-FFF2-40B4-BE49-F238E27FC236}">
                <a16:creationId xmlns:a16="http://schemas.microsoft.com/office/drawing/2014/main" id="{0E0366D2-B6BF-494B-B3CE-063F6E04F2EC}"/>
              </a:ext>
            </a:extLst>
          </p:cNvPr>
          <p:cNvSpPr/>
          <p:nvPr/>
        </p:nvSpPr>
        <p:spPr>
          <a:xfrm>
            <a:off x="1619672" y="4941251"/>
            <a:ext cx="7524328"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64BEA87C-FD1D-4ED7-9AEE-3950711C62DF}"/>
              </a:ext>
            </a:extLst>
          </p:cNvPr>
          <p:cNvSpPr/>
          <p:nvPr/>
        </p:nvSpPr>
        <p:spPr>
          <a:xfrm rot="21399192">
            <a:off x="1669143" y="4678496"/>
            <a:ext cx="7596517"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52" name="Rectangle 4"/>
          <p:cNvSpPr>
            <a:spLocks noGrp="1" noChangeArrowheads="1"/>
          </p:cNvSpPr>
          <p:nvPr>
            <p:ph type="subTitle" idx="1"/>
            <p:custDataLst>
              <p:tags r:id="rId1"/>
            </p:custDataLst>
          </p:nvPr>
        </p:nvSpPr>
        <p:spPr>
          <a:xfrm>
            <a:off x="1835695" y="6093296"/>
            <a:ext cx="6458127" cy="263600"/>
          </a:xfrm>
        </p:spPr>
        <p:txBody>
          <a:bodyPr>
            <a:normAutofit/>
          </a:bodyPr>
          <a:lstStyle/>
          <a:p>
            <a:pPr>
              <a:spcBef>
                <a:spcPts val="600"/>
              </a:spcBef>
            </a:pPr>
            <a:r>
              <a:rPr lang="fr-CA" sz="1200" cap="none" dirty="0">
                <a:solidFill>
                  <a:schemeClr val="tx1"/>
                </a:solidFill>
                <a:cs typeface="Arial" panose="020B0604020202020204" pitchFamily="34" charset="0"/>
              </a:rPr>
              <a:t>Billy-Ann Houle, Finissante en kinésiologie</a:t>
            </a:r>
          </a:p>
        </p:txBody>
      </p:sp>
      <p:sp>
        <p:nvSpPr>
          <p:cNvPr id="8" name="Rectangle 7">
            <a:extLst>
              <a:ext uri="{FF2B5EF4-FFF2-40B4-BE49-F238E27FC236}">
                <a16:creationId xmlns:a16="http://schemas.microsoft.com/office/drawing/2014/main" id="{643FD694-234B-4479-95E6-56CA6537A82E}"/>
              </a:ext>
            </a:extLst>
          </p:cNvPr>
          <p:cNvSpPr/>
          <p:nvPr/>
        </p:nvSpPr>
        <p:spPr>
          <a:xfrm>
            <a:off x="1619672" y="0"/>
            <a:ext cx="7524328" cy="1912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p:cNvSpPr txBox="1">
            <a:spLocks noChangeArrowheads="1"/>
          </p:cNvSpPr>
          <p:nvPr>
            <p:custDataLst>
              <p:tags r:id="rId2"/>
            </p:custDataLst>
          </p:nvPr>
        </p:nvSpPr>
        <p:spPr bwMode="auto">
          <a:xfrm>
            <a:off x="1835696" y="332656"/>
            <a:ext cx="6458126"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1600">
                <a:solidFill>
                  <a:schemeClr val="bg1"/>
                </a:solidFill>
                <a:latin typeface="+mn-lt"/>
                <a:ea typeface="+mn-ea"/>
                <a:cs typeface="+mn-cs"/>
              </a:defRPr>
            </a:lvl1pPr>
            <a:lvl2pPr marL="742950" indent="-285750" algn="l" rtl="0" eaLnBrk="1" fontAlgn="base" hangingPunct="1">
              <a:spcBef>
                <a:spcPct val="20000"/>
              </a:spcBef>
              <a:spcAft>
                <a:spcPct val="0"/>
              </a:spcAft>
              <a:buBlip>
                <a:blip r:embed="rId6"/>
              </a:buBlip>
              <a:defRPr sz="20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bg1"/>
                </a:solidFill>
                <a:latin typeface="+mn-lt"/>
                <a:cs typeface="+mn-cs"/>
              </a:defRPr>
            </a:lvl6pPr>
            <a:lvl7pPr marL="2971800" indent="-228600" algn="l" rtl="0" eaLnBrk="1" fontAlgn="base" hangingPunct="1">
              <a:spcBef>
                <a:spcPct val="20000"/>
              </a:spcBef>
              <a:spcAft>
                <a:spcPct val="0"/>
              </a:spcAft>
              <a:buChar char="»"/>
              <a:defRPr sz="2000">
                <a:solidFill>
                  <a:schemeClr val="bg1"/>
                </a:solidFill>
                <a:latin typeface="+mn-lt"/>
                <a:cs typeface="+mn-cs"/>
              </a:defRPr>
            </a:lvl7pPr>
            <a:lvl8pPr marL="3429000" indent="-228600" algn="l" rtl="0" eaLnBrk="1" fontAlgn="base" hangingPunct="1">
              <a:spcBef>
                <a:spcPct val="20000"/>
              </a:spcBef>
              <a:spcAft>
                <a:spcPct val="0"/>
              </a:spcAft>
              <a:buChar char="»"/>
              <a:defRPr sz="2000">
                <a:solidFill>
                  <a:schemeClr val="bg1"/>
                </a:solidFill>
                <a:latin typeface="+mn-lt"/>
                <a:cs typeface="+mn-cs"/>
              </a:defRPr>
            </a:lvl8pPr>
            <a:lvl9pPr marL="3886200" indent="-228600" algn="l" rtl="0" eaLnBrk="1" fontAlgn="base" hangingPunct="1">
              <a:spcBef>
                <a:spcPct val="20000"/>
              </a:spcBef>
              <a:spcAft>
                <a:spcPct val="0"/>
              </a:spcAft>
              <a:buChar char="»"/>
              <a:defRPr sz="2000">
                <a:solidFill>
                  <a:schemeClr val="bg1"/>
                </a:solidFill>
                <a:latin typeface="+mn-lt"/>
                <a:cs typeface="+mn-cs"/>
              </a:defRPr>
            </a:lvl9pPr>
          </a:lstStyle>
          <a:p>
            <a:r>
              <a:rPr lang="fr-CA" sz="4000" b="1" kern="0" dirty="0">
                <a:latin typeface="Arial Black" panose="020B0A04020102020204" pitchFamily="34" charset="0"/>
                <a:cs typeface="Arial" panose="020B0604020202020204" pitchFamily="34" charset="0"/>
              </a:rPr>
              <a:t>Comment s’entrainer pour la course </a:t>
            </a:r>
            <a:endParaRPr lang="fr-FR" sz="4000" b="1" kern="0" dirty="0">
              <a:latin typeface="Arial Black" panose="020B0A040201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La charge </a:t>
            </a:r>
            <a:br>
              <a:rPr lang="fr-CA" dirty="0">
                <a:solidFill>
                  <a:srgbClr val="FFFFFF"/>
                </a:solidFill>
              </a:rPr>
            </a:br>
            <a:r>
              <a:rPr lang="fr-CA" dirty="0">
                <a:solidFill>
                  <a:srgbClr val="FFFFFF"/>
                </a:solidFill>
              </a:rPr>
              <a:t>et les répétitions</a:t>
            </a:r>
          </a:p>
        </p:txBody>
      </p:sp>
      <p:pic>
        <p:nvPicPr>
          <p:cNvPr id="11" name="Image 10">
            <a:extLst>
              <a:ext uri="{FF2B5EF4-FFF2-40B4-BE49-F238E27FC236}">
                <a16:creationId xmlns:a16="http://schemas.microsoft.com/office/drawing/2014/main" id="{D59878C9-8855-410D-87D7-05C1B1CC6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165300"/>
            <a:ext cx="6491937" cy="4144020"/>
          </a:xfrm>
          <a:prstGeom prst="rect">
            <a:avLst/>
          </a:prstGeom>
        </p:spPr>
      </p:pic>
      <p:sp>
        <p:nvSpPr>
          <p:cNvPr id="3" name="Espace réservé du contenu 2"/>
          <p:cNvSpPr>
            <a:spLocks noGrp="1"/>
          </p:cNvSpPr>
          <p:nvPr>
            <p:ph idx="1"/>
            <p:custDataLst>
              <p:tags r:id="rId2"/>
            </p:custDataLst>
          </p:nvPr>
        </p:nvSpPr>
        <p:spPr>
          <a:xfrm>
            <a:off x="6599441" y="2619183"/>
            <a:ext cx="2544560" cy="2305692"/>
          </a:xfrm>
        </p:spPr>
        <p:txBody>
          <a:bodyPr>
            <a:normAutofit/>
          </a:bodyPr>
          <a:lstStyle/>
          <a:p>
            <a:r>
              <a:rPr lang="fr-FR" sz="2000" b="1" dirty="0"/>
              <a:t>1 : </a:t>
            </a:r>
            <a:r>
              <a:rPr lang="fr-FR" sz="2000" dirty="0"/>
              <a:t>&gt;20 répétitions</a:t>
            </a:r>
          </a:p>
          <a:p>
            <a:r>
              <a:rPr lang="fr-FR" sz="2000" b="1" dirty="0"/>
              <a:t>2 : </a:t>
            </a:r>
            <a:r>
              <a:rPr lang="fr-FR" sz="2000" dirty="0"/>
              <a:t>15-30 répétitions</a:t>
            </a:r>
          </a:p>
          <a:p>
            <a:r>
              <a:rPr lang="fr-FR" sz="2000" b="1" dirty="0"/>
              <a:t>3 : </a:t>
            </a:r>
            <a:r>
              <a:rPr lang="fr-FR" sz="2000" dirty="0"/>
              <a:t>8-15 répétitions</a:t>
            </a:r>
          </a:p>
          <a:p>
            <a:r>
              <a:rPr lang="fr-FR" sz="2000" b="1" dirty="0"/>
              <a:t>4 : </a:t>
            </a:r>
            <a:r>
              <a:rPr lang="fr-FR" sz="2000" dirty="0"/>
              <a:t>2-4 répétitions</a:t>
            </a:r>
          </a:p>
          <a:p>
            <a:r>
              <a:rPr lang="fr-FR" sz="2000" b="1" dirty="0"/>
              <a:t>5 : </a:t>
            </a:r>
            <a:r>
              <a:rPr lang="fr-FR" sz="2000" dirty="0"/>
              <a:t>4-8 répétitions</a:t>
            </a:r>
          </a:p>
        </p:txBody>
      </p:sp>
    </p:spTree>
    <p:extLst>
      <p:ext uri="{BB962C8B-B14F-4D97-AF65-F5344CB8AC3E}">
        <p14:creationId xmlns:p14="http://schemas.microsoft.com/office/powerpoint/2010/main" val="141235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La charge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48880"/>
            <a:ext cx="7716030" cy="3024336"/>
          </a:xfrm>
        </p:spPr>
        <p:txBody>
          <a:bodyPr/>
          <a:lstStyle/>
          <a:p>
            <a:pPr marL="269875" indent="-269875">
              <a:buClr>
                <a:srgbClr val="881811"/>
              </a:buClr>
              <a:buSzPct val="90000"/>
              <a:buFont typeface="Wingdings" panose="05000000000000000000" pitchFamily="2" charset="2"/>
              <a:buChar char="Ø"/>
            </a:pPr>
            <a:r>
              <a:rPr lang="fr-FR" dirty="0"/>
              <a:t>Comment trouver la charge à prendre </a:t>
            </a:r>
          </a:p>
          <a:p>
            <a:pPr marL="269875" indent="-269875">
              <a:buClr>
                <a:srgbClr val="881811"/>
              </a:buClr>
              <a:buSzPct val="90000"/>
              <a:buFont typeface="Wingdings" panose="05000000000000000000" pitchFamily="2" charset="2"/>
              <a:buChar char="Ø"/>
            </a:pPr>
            <a:r>
              <a:rPr lang="fr-CA" dirty="0"/>
              <a:t>1RM = ((0,33x#reps) x (charge) ) + charge </a:t>
            </a:r>
            <a:br>
              <a:rPr lang="fr-CA" dirty="0"/>
            </a:br>
            <a:r>
              <a:rPr lang="fr-CA" dirty="0"/>
              <a:t>Exemple j’ai fait 10 </a:t>
            </a:r>
            <a:r>
              <a:rPr lang="fr-CA" dirty="0" err="1"/>
              <a:t>reps</a:t>
            </a:r>
            <a:r>
              <a:rPr lang="fr-CA" dirty="0"/>
              <a:t> avec une charge de 150lbs quel est mon 1RM </a:t>
            </a:r>
            <a:br>
              <a:rPr lang="fr-CA" dirty="0"/>
            </a:br>
            <a:r>
              <a:rPr lang="fr-CA" dirty="0" err="1"/>
              <a:t>1rm</a:t>
            </a:r>
            <a:r>
              <a:rPr lang="fr-CA" dirty="0"/>
              <a:t> = ((0,33x10) x (150) + 150</a:t>
            </a:r>
            <a:br>
              <a:rPr lang="fr-CA" dirty="0"/>
            </a:br>
            <a:r>
              <a:rPr lang="fr-CA" dirty="0"/>
              <a:t>1RM = 200 </a:t>
            </a:r>
            <a:r>
              <a:rPr lang="fr-CA" dirty="0" err="1"/>
              <a:t>lbs</a:t>
            </a:r>
            <a:r>
              <a:rPr lang="fr-CA" dirty="0"/>
              <a:t> </a:t>
            </a:r>
          </a:p>
          <a:p>
            <a:pPr marL="269875" indent="-269875">
              <a:buClr>
                <a:srgbClr val="881811"/>
              </a:buClr>
              <a:buSzPct val="90000"/>
              <a:buFont typeface="Wingdings" panose="05000000000000000000" pitchFamily="2" charset="2"/>
              <a:buChar char="Ø"/>
            </a:pPr>
            <a:r>
              <a:rPr lang="fr-CA" dirty="0"/>
              <a:t>En hypertrophie 60%-80% 1RM  </a:t>
            </a:r>
            <a:br>
              <a:rPr lang="fr-CA" dirty="0"/>
            </a:br>
            <a:r>
              <a:rPr lang="fr-CA" dirty="0"/>
              <a:t>En force max : 85-100%</a:t>
            </a:r>
            <a:br>
              <a:rPr lang="fr-CA" dirty="0"/>
            </a:br>
            <a:r>
              <a:rPr lang="fr-CA" dirty="0"/>
              <a:t>En force vitesse : 20-60% </a:t>
            </a:r>
            <a:endParaRPr lang="fr-FR" dirty="0"/>
          </a:p>
        </p:txBody>
      </p:sp>
    </p:spTree>
    <p:extLst>
      <p:ext uri="{BB962C8B-B14F-4D97-AF65-F5344CB8AC3E}">
        <p14:creationId xmlns:p14="http://schemas.microsoft.com/office/powerpoint/2010/main" val="317026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069520" cy="1126172"/>
          </a:xfrm>
        </p:spPr>
        <p:txBody>
          <a:bodyPr>
            <a:normAutofit fontScale="90000"/>
          </a:bodyPr>
          <a:lstStyle/>
          <a:p>
            <a:r>
              <a:rPr lang="fr-CA" dirty="0">
                <a:solidFill>
                  <a:srgbClr val="FFFFFF"/>
                </a:solidFill>
              </a:rPr>
              <a:t>L’entrainement fonctionnel</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48880"/>
            <a:ext cx="7716030" cy="3024336"/>
          </a:xfrm>
        </p:spPr>
        <p:txBody>
          <a:bodyPr/>
          <a:lstStyle/>
          <a:p>
            <a:pPr marL="269875" indent="-269875">
              <a:spcBef>
                <a:spcPts val="2400"/>
              </a:spcBef>
              <a:buClr>
                <a:srgbClr val="881811"/>
              </a:buClr>
              <a:buSzPct val="90000"/>
              <a:buFont typeface="Wingdings" panose="05000000000000000000" pitchFamily="2" charset="2"/>
              <a:buChar char="Ø"/>
            </a:pPr>
            <a:r>
              <a:rPr lang="fr-CA" dirty="0"/>
              <a:t>L’entrainement fonctionnel est un entrainement qui cible plusieurs groupes musculaires. </a:t>
            </a:r>
          </a:p>
          <a:p>
            <a:pPr marL="269875" indent="-269875">
              <a:spcBef>
                <a:spcPts val="2400"/>
              </a:spcBef>
              <a:buClr>
                <a:srgbClr val="881811"/>
              </a:buClr>
              <a:buSzPct val="90000"/>
              <a:buFont typeface="Wingdings" panose="05000000000000000000" pitchFamily="2" charset="2"/>
              <a:buChar char="Ø"/>
            </a:pPr>
            <a:r>
              <a:rPr lang="fr-CA" dirty="0"/>
              <a:t>Contrairement à l’aide machine qui vise un seul muscle, l’entrainement fonctionnel vise un plus grand groupe musculaire</a:t>
            </a:r>
          </a:p>
          <a:p>
            <a:pPr marL="269875" indent="-269875">
              <a:spcBef>
                <a:spcPts val="2400"/>
              </a:spcBef>
              <a:buClr>
                <a:srgbClr val="881811"/>
              </a:buClr>
              <a:buSzPct val="90000"/>
              <a:buFont typeface="Wingdings" panose="05000000000000000000" pitchFamily="2" charset="2"/>
              <a:buChar char="Ø"/>
            </a:pPr>
            <a:r>
              <a:rPr lang="fr-CA" dirty="0"/>
              <a:t>But de ce type d’entrainement : Être représentatif des sports et des tâches de la vie quotidienne</a:t>
            </a:r>
          </a:p>
        </p:txBody>
      </p:sp>
    </p:spTree>
    <p:extLst>
      <p:ext uri="{BB962C8B-B14F-4D97-AF65-F5344CB8AC3E}">
        <p14:creationId xmlns:p14="http://schemas.microsoft.com/office/powerpoint/2010/main" val="355685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L’entrainement en circuit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12876"/>
            <a:ext cx="7716030" cy="2376264"/>
          </a:xfrm>
        </p:spPr>
        <p:txBody>
          <a:bodyPr/>
          <a:lstStyle/>
          <a:p>
            <a:pPr marL="269875" indent="-269875">
              <a:spcBef>
                <a:spcPts val="2400"/>
              </a:spcBef>
              <a:buClr>
                <a:srgbClr val="881811"/>
              </a:buClr>
              <a:buSzPct val="90000"/>
              <a:buFont typeface="Wingdings" panose="05000000000000000000" pitchFamily="2" charset="2"/>
              <a:buChar char="Ø"/>
            </a:pPr>
            <a:r>
              <a:rPr lang="fr-CA" dirty="0"/>
              <a:t>L’entrainement en circuit est un entrainement où on enchaine plusieurs exercices un après l’autre sans prendre de pause </a:t>
            </a:r>
          </a:p>
          <a:p>
            <a:pPr marL="269875" indent="-269875">
              <a:spcBef>
                <a:spcPts val="2400"/>
              </a:spcBef>
              <a:buClr>
                <a:srgbClr val="881811"/>
              </a:buClr>
              <a:buSzPct val="90000"/>
              <a:buFont typeface="Wingdings" panose="05000000000000000000" pitchFamily="2" charset="2"/>
              <a:buChar char="Ø"/>
            </a:pPr>
            <a:r>
              <a:rPr lang="fr-CA" dirty="0"/>
              <a:t>Le plus gros avantage est que tout en faisant de la musculation, cela permet aussi d’améliorer le cardio </a:t>
            </a:r>
          </a:p>
          <a:p>
            <a:pPr marL="269875" indent="-269875">
              <a:spcBef>
                <a:spcPts val="2400"/>
              </a:spcBef>
              <a:buClr>
                <a:srgbClr val="881811"/>
              </a:buClr>
              <a:buSzPct val="90000"/>
              <a:buFont typeface="Wingdings" panose="05000000000000000000" pitchFamily="2" charset="2"/>
              <a:buChar char="Ø"/>
            </a:pPr>
            <a:r>
              <a:rPr lang="fr-CA" dirty="0"/>
              <a:t>Permet un plus grand temps actif de l’entrainement </a:t>
            </a:r>
          </a:p>
        </p:txBody>
      </p:sp>
    </p:spTree>
    <p:extLst>
      <p:ext uri="{BB962C8B-B14F-4D97-AF65-F5344CB8AC3E}">
        <p14:creationId xmlns:p14="http://schemas.microsoft.com/office/powerpoint/2010/main" val="244918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Se fixer un objectif : SMART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12876"/>
            <a:ext cx="7716030" cy="4121934"/>
          </a:xfrm>
        </p:spPr>
        <p:txBody>
          <a:bodyPr>
            <a:noAutofit/>
          </a:bodyPr>
          <a:lstStyle/>
          <a:p>
            <a:pPr marL="541338" indent="-541338">
              <a:spcBef>
                <a:spcPts val="2400"/>
              </a:spcBef>
              <a:buClr>
                <a:schemeClr val="bg1">
                  <a:lumMod val="75000"/>
                </a:schemeClr>
              </a:buClr>
              <a:buSzPct val="75000"/>
              <a:buFont typeface="Wingdings" panose="05000000000000000000" pitchFamily="2" charset="2"/>
              <a:buChar char="Ø"/>
            </a:pPr>
            <a:r>
              <a:rPr lang="fr-CA" sz="4400" b="1" dirty="0">
                <a:solidFill>
                  <a:srgbClr val="C00000"/>
                </a:solidFill>
              </a:rPr>
              <a:t>S</a:t>
            </a:r>
            <a:r>
              <a:rPr lang="fr-CA" sz="4000" dirty="0"/>
              <a:t>pécifique</a:t>
            </a:r>
          </a:p>
          <a:p>
            <a:pPr marL="541338" indent="-541338">
              <a:spcBef>
                <a:spcPts val="2400"/>
              </a:spcBef>
              <a:buClr>
                <a:schemeClr val="bg1">
                  <a:lumMod val="75000"/>
                </a:schemeClr>
              </a:buClr>
              <a:buSzPct val="75000"/>
              <a:buFont typeface="Wingdings" panose="05000000000000000000" pitchFamily="2" charset="2"/>
              <a:buChar char="Ø"/>
            </a:pPr>
            <a:r>
              <a:rPr lang="fr-CA" sz="4000" b="1" dirty="0">
                <a:solidFill>
                  <a:srgbClr val="C00000"/>
                </a:solidFill>
              </a:rPr>
              <a:t>M</a:t>
            </a:r>
            <a:r>
              <a:rPr lang="fr-CA" sz="4000" dirty="0"/>
              <a:t>esurable</a:t>
            </a:r>
          </a:p>
          <a:p>
            <a:pPr marL="541338" indent="-541338">
              <a:spcBef>
                <a:spcPts val="2400"/>
              </a:spcBef>
              <a:buClr>
                <a:schemeClr val="bg1">
                  <a:lumMod val="75000"/>
                </a:schemeClr>
              </a:buClr>
              <a:buSzPct val="75000"/>
              <a:buFont typeface="Wingdings" panose="05000000000000000000" pitchFamily="2" charset="2"/>
              <a:buChar char="Ø"/>
            </a:pPr>
            <a:r>
              <a:rPr lang="fr-CA" sz="4000" b="1" dirty="0">
                <a:solidFill>
                  <a:srgbClr val="C00000"/>
                </a:solidFill>
              </a:rPr>
              <a:t>A</a:t>
            </a:r>
            <a:r>
              <a:rPr lang="fr-CA" sz="4000" dirty="0"/>
              <a:t>tteignable/</a:t>
            </a:r>
            <a:r>
              <a:rPr lang="fr-CA" sz="4000" b="1" dirty="0">
                <a:solidFill>
                  <a:srgbClr val="C00000"/>
                </a:solidFill>
              </a:rPr>
              <a:t>A</a:t>
            </a:r>
            <a:r>
              <a:rPr lang="fr-CA" sz="4000" dirty="0"/>
              <a:t>ccessible </a:t>
            </a:r>
          </a:p>
          <a:p>
            <a:pPr marL="541338" indent="-541338">
              <a:spcBef>
                <a:spcPts val="2400"/>
              </a:spcBef>
              <a:buClr>
                <a:schemeClr val="bg1">
                  <a:lumMod val="75000"/>
                </a:schemeClr>
              </a:buClr>
              <a:buSzPct val="75000"/>
              <a:buFont typeface="Wingdings" panose="05000000000000000000" pitchFamily="2" charset="2"/>
              <a:buChar char="Ø"/>
            </a:pPr>
            <a:r>
              <a:rPr lang="fr-CA" sz="4000" b="1" dirty="0">
                <a:solidFill>
                  <a:srgbClr val="C00000"/>
                </a:solidFill>
              </a:rPr>
              <a:t>R</a:t>
            </a:r>
            <a:r>
              <a:rPr lang="fr-CA" sz="4000" dirty="0"/>
              <a:t>éalisable</a:t>
            </a:r>
          </a:p>
          <a:p>
            <a:pPr marL="541338" indent="-541338">
              <a:spcBef>
                <a:spcPts val="2400"/>
              </a:spcBef>
              <a:buClr>
                <a:schemeClr val="bg1">
                  <a:lumMod val="75000"/>
                </a:schemeClr>
              </a:buClr>
              <a:buSzPct val="75000"/>
              <a:buFont typeface="Wingdings" panose="05000000000000000000" pitchFamily="2" charset="2"/>
              <a:buChar char="Ø"/>
            </a:pPr>
            <a:r>
              <a:rPr lang="fr-CA" sz="4000" dirty="0"/>
              <a:t>Défini dans le </a:t>
            </a:r>
            <a:r>
              <a:rPr lang="fr-CA" sz="4000" b="1" dirty="0">
                <a:solidFill>
                  <a:srgbClr val="C00000"/>
                </a:solidFill>
              </a:rPr>
              <a:t>T</a:t>
            </a:r>
            <a:r>
              <a:rPr lang="fr-CA" sz="4000" dirty="0"/>
              <a:t>emps</a:t>
            </a:r>
          </a:p>
        </p:txBody>
      </p:sp>
    </p:spTree>
    <p:extLst>
      <p:ext uri="{BB962C8B-B14F-4D97-AF65-F5344CB8AC3E}">
        <p14:creationId xmlns:p14="http://schemas.microsoft.com/office/powerpoint/2010/main" val="2611231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4548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Le VO2 Max</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12876"/>
            <a:ext cx="4464496" cy="3492388"/>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Quantité maximale d’oxygène que le corps et les muscles consomment par minute lors d’un effort important (intense) </a:t>
            </a:r>
          </a:p>
          <a:p>
            <a:pPr marL="269875" indent="-269875">
              <a:spcBef>
                <a:spcPts val="2400"/>
              </a:spcBef>
              <a:buClr>
                <a:srgbClr val="881811"/>
              </a:buClr>
              <a:buSzPct val="90000"/>
              <a:buFont typeface="Wingdings" panose="05000000000000000000" pitchFamily="2" charset="2"/>
              <a:buChar char="Ø"/>
            </a:pPr>
            <a:r>
              <a:rPr lang="fr-CA" dirty="0"/>
              <a:t>Très utilisé pour l’élaboration de programme de course </a:t>
            </a:r>
          </a:p>
          <a:p>
            <a:pPr marL="269875" indent="-269875">
              <a:spcBef>
                <a:spcPts val="2400"/>
              </a:spcBef>
              <a:buClr>
                <a:srgbClr val="881811"/>
              </a:buClr>
              <a:buSzPct val="90000"/>
              <a:buFont typeface="Wingdings" panose="05000000000000000000" pitchFamily="2" charset="2"/>
              <a:buChar char="Ø"/>
            </a:pPr>
            <a:r>
              <a:rPr lang="fr-CA" dirty="0"/>
              <a:t>Permets d’avoir une bonne idée de notre progression lors de notre entrainement en course </a:t>
            </a:r>
          </a:p>
        </p:txBody>
      </p:sp>
      <p:pic>
        <p:nvPicPr>
          <p:cNvPr id="5" name="Image 4">
            <a:extLst>
              <a:ext uri="{FF2B5EF4-FFF2-40B4-BE49-F238E27FC236}">
                <a16:creationId xmlns:a16="http://schemas.microsoft.com/office/drawing/2014/main" id="{C657D9B6-FF55-4AA9-AB37-0DD6EC55F676}"/>
              </a:ext>
            </a:extLst>
          </p:cNvPr>
          <p:cNvPicPr>
            <a:picLocks noChangeAspect="1"/>
          </p:cNvPicPr>
          <p:nvPr/>
        </p:nvPicPr>
        <p:blipFill>
          <a:blip r:embed="rId4"/>
          <a:stretch>
            <a:fillRect/>
          </a:stretch>
        </p:blipFill>
        <p:spPr>
          <a:xfrm>
            <a:off x="6064548" y="1700808"/>
            <a:ext cx="3079452" cy="4548269"/>
          </a:xfrm>
          <a:prstGeom prst="rect">
            <a:avLst/>
          </a:prstGeom>
        </p:spPr>
      </p:pic>
    </p:spTree>
    <p:extLst>
      <p:ext uri="{BB962C8B-B14F-4D97-AF65-F5344CB8AC3E}">
        <p14:creationId xmlns:p14="http://schemas.microsoft.com/office/powerpoint/2010/main" val="18386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169045-080D-41AF-B850-CE3F023BA0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95" b="18108"/>
          <a:stretch/>
        </p:blipFill>
        <p:spPr>
          <a:xfrm>
            <a:off x="0" y="1700808"/>
            <a:ext cx="9144000" cy="4608512"/>
          </a:xfrm>
          <a:prstGeom prst="rect">
            <a:avLst/>
          </a:prstGeom>
        </p:spPr>
      </p:pic>
      <p:sp>
        <p:nvSpPr>
          <p:cNvPr id="4" name="Rectangle 3">
            <a:extLst>
              <a:ext uri="{FF2B5EF4-FFF2-40B4-BE49-F238E27FC236}">
                <a16:creationId xmlns:a16="http://schemas.microsoft.com/office/drawing/2014/main" id="{5E3B37BC-1846-4C2F-9C62-D3547A021B77}"/>
              </a:ext>
            </a:extLst>
          </p:cNvPr>
          <p:cNvSpPr/>
          <p:nvPr/>
        </p:nvSpPr>
        <p:spPr>
          <a:xfrm>
            <a:off x="4716016" y="1700808"/>
            <a:ext cx="4427984"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La course </a:t>
            </a:r>
            <a:br>
              <a:rPr lang="fr-CA" dirty="0">
                <a:solidFill>
                  <a:srgbClr val="FFFFFF"/>
                </a:solidFill>
              </a:rPr>
            </a:br>
            <a:r>
              <a:rPr lang="fr-CA" dirty="0">
                <a:solidFill>
                  <a:srgbClr val="FFFFFF"/>
                </a:solidFill>
              </a:rPr>
              <a:t>par où commencer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5076056" y="2132856"/>
            <a:ext cx="3611574" cy="3672408"/>
          </a:xfrm>
        </p:spPr>
        <p:txBody>
          <a:bodyPr>
            <a:noAutofit/>
          </a:bodyPr>
          <a:lstStyle/>
          <a:p>
            <a:pPr marL="450850" indent="-450850">
              <a:spcBef>
                <a:spcPts val="2400"/>
              </a:spcBef>
              <a:buClr>
                <a:srgbClr val="881811"/>
              </a:buClr>
              <a:buSzPct val="90000"/>
              <a:buFont typeface="Wingdings" panose="05000000000000000000" pitchFamily="2" charset="2"/>
              <a:buChar char="Ø"/>
              <a:tabLst>
                <a:tab pos="450850" algn="l"/>
              </a:tabLst>
            </a:pPr>
            <a:r>
              <a:rPr lang="fr-CA" sz="2800" dirty="0"/>
              <a:t>L’échauffement </a:t>
            </a:r>
          </a:p>
          <a:p>
            <a:pPr marL="450850" indent="-450850">
              <a:spcBef>
                <a:spcPts val="2400"/>
              </a:spcBef>
              <a:buClr>
                <a:srgbClr val="881811"/>
              </a:buClr>
              <a:buSzPct val="90000"/>
              <a:buFont typeface="Wingdings" panose="05000000000000000000" pitchFamily="2" charset="2"/>
              <a:buChar char="Ø"/>
              <a:tabLst>
                <a:tab pos="450850" algn="l"/>
              </a:tabLst>
            </a:pPr>
            <a:r>
              <a:rPr lang="fr-CA" sz="2800" dirty="0"/>
              <a:t>L’entrainement cardiovasculaire </a:t>
            </a:r>
          </a:p>
          <a:p>
            <a:pPr marL="450850" indent="-450850">
              <a:spcBef>
                <a:spcPts val="2400"/>
              </a:spcBef>
              <a:buClr>
                <a:srgbClr val="881811"/>
              </a:buClr>
              <a:buSzPct val="90000"/>
              <a:buFont typeface="Wingdings" panose="05000000000000000000" pitchFamily="2" charset="2"/>
              <a:buChar char="Ø"/>
              <a:tabLst>
                <a:tab pos="450850" algn="l"/>
              </a:tabLst>
            </a:pPr>
            <a:r>
              <a:rPr lang="fr-CA" sz="2800" dirty="0"/>
              <a:t>L’entrainement musculaire </a:t>
            </a:r>
          </a:p>
          <a:p>
            <a:pPr marL="450850" indent="-450850">
              <a:spcBef>
                <a:spcPts val="2400"/>
              </a:spcBef>
              <a:buClr>
                <a:srgbClr val="881811"/>
              </a:buClr>
              <a:buSzPct val="90000"/>
              <a:buFont typeface="Wingdings" panose="05000000000000000000" pitchFamily="2" charset="2"/>
              <a:buChar char="Ø"/>
              <a:tabLst>
                <a:tab pos="450850" algn="l"/>
              </a:tabLst>
            </a:pPr>
            <a:r>
              <a:rPr lang="fr-CA" sz="2800" dirty="0"/>
              <a:t>Le retour au calme </a:t>
            </a:r>
          </a:p>
        </p:txBody>
      </p:sp>
    </p:spTree>
    <p:extLst>
      <p:ext uri="{BB962C8B-B14F-4D97-AF65-F5344CB8AC3E}">
        <p14:creationId xmlns:p14="http://schemas.microsoft.com/office/powerpoint/2010/main" val="174746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L’échauffement </a:t>
            </a:r>
          </a:p>
        </p:txBody>
      </p:sp>
      <p:pic>
        <p:nvPicPr>
          <p:cNvPr id="8" name="Image 7">
            <a:extLst>
              <a:ext uri="{FF2B5EF4-FFF2-40B4-BE49-F238E27FC236}">
                <a16:creationId xmlns:a16="http://schemas.microsoft.com/office/drawing/2014/main" id="{016D0444-83FC-47CA-A835-42C2ABA51384}"/>
              </a:ext>
            </a:extLst>
          </p:cNvPr>
          <p:cNvPicPr>
            <a:picLocks noChangeAspect="1"/>
          </p:cNvPicPr>
          <p:nvPr/>
        </p:nvPicPr>
        <p:blipFill>
          <a:blip r:embed="rId4" cstate="print"/>
          <a:stretch>
            <a:fillRect/>
          </a:stretch>
        </p:blipFill>
        <p:spPr>
          <a:xfrm>
            <a:off x="3527877" y="1757992"/>
            <a:ext cx="2336616" cy="1555310"/>
          </a:xfrm>
          <a:prstGeom prst="rect">
            <a:avLst/>
          </a:prstGeom>
        </p:spPr>
      </p:pic>
      <p:pic>
        <p:nvPicPr>
          <p:cNvPr id="9" name="Image 8">
            <a:extLst>
              <a:ext uri="{FF2B5EF4-FFF2-40B4-BE49-F238E27FC236}">
                <a16:creationId xmlns:a16="http://schemas.microsoft.com/office/drawing/2014/main" id="{3F8676E4-6967-464B-B4CC-D75735597B11}"/>
              </a:ext>
            </a:extLst>
          </p:cNvPr>
          <p:cNvPicPr>
            <a:picLocks noChangeAspect="1"/>
          </p:cNvPicPr>
          <p:nvPr/>
        </p:nvPicPr>
        <p:blipFill rotWithShape="1">
          <a:blip r:embed="rId5"/>
          <a:srcRect l="9709" t="4994" b="5386"/>
          <a:stretch/>
        </p:blipFill>
        <p:spPr>
          <a:xfrm>
            <a:off x="7092280" y="1757992"/>
            <a:ext cx="1332295" cy="1839090"/>
          </a:xfrm>
          <a:prstGeom prst="rect">
            <a:avLst/>
          </a:prstGeom>
        </p:spPr>
      </p:pic>
      <p:pic>
        <p:nvPicPr>
          <p:cNvPr id="10" name="Image 9">
            <a:extLst>
              <a:ext uri="{FF2B5EF4-FFF2-40B4-BE49-F238E27FC236}">
                <a16:creationId xmlns:a16="http://schemas.microsoft.com/office/drawing/2014/main" id="{E4061B1A-26C2-4777-B754-435EB5A76748}"/>
              </a:ext>
            </a:extLst>
          </p:cNvPr>
          <p:cNvPicPr>
            <a:picLocks noChangeAspect="1"/>
          </p:cNvPicPr>
          <p:nvPr/>
        </p:nvPicPr>
        <p:blipFill rotWithShape="1">
          <a:blip r:embed="rId6"/>
          <a:srcRect l="18325"/>
          <a:stretch/>
        </p:blipFill>
        <p:spPr>
          <a:xfrm>
            <a:off x="5450790" y="4743452"/>
            <a:ext cx="1090732" cy="1997916"/>
          </a:xfrm>
          <a:prstGeom prst="rect">
            <a:avLst/>
          </a:prstGeom>
        </p:spPr>
      </p:pic>
      <p:pic>
        <p:nvPicPr>
          <p:cNvPr id="11" name="Image 10">
            <a:extLst>
              <a:ext uri="{FF2B5EF4-FFF2-40B4-BE49-F238E27FC236}">
                <a16:creationId xmlns:a16="http://schemas.microsoft.com/office/drawing/2014/main" id="{03AC6B4B-C2C1-4AF0-A12A-9CA229F16E7F}"/>
              </a:ext>
            </a:extLst>
          </p:cNvPr>
          <p:cNvPicPr>
            <a:picLocks noChangeAspect="1"/>
          </p:cNvPicPr>
          <p:nvPr/>
        </p:nvPicPr>
        <p:blipFill rotWithShape="1">
          <a:blip r:embed="rId7"/>
          <a:srcRect l="9027" r="15163"/>
          <a:stretch/>
        </p:blipFill>
        <p:spPr>
          <a:xfrm>
            <a:off x="2335282" y="4743452"/>
            <a:ext cx="1090732" cy="1965154"/>
          </a:xfrm>
          <a:prstGeom prst="rect">
            <a:avLst/>
          </a:prstGeom>
        </p:spPr>
      </p:pic>
      <p:pic>
        <p:nvPicPr>
          <p:cNvPr id="12" name="Image 11">
            <a:extLst>
              <a:ext uri="{FF2B5EF4-FFF2-40B4-BE49-F238E27FC236}">
                <a16:creationId xmlns:a16="http://schemas.microsoft.com/office/drawing/2014/main" id="{9232696D-C938-443C-90C0-6E1FD91865C3}"/>
              </a:ext>
            </a:extLst>
          </p:cNvPr>
          <p:cNvPicPr>
            <a:picLocks noChangeAspect="1"/>
          </p:cNvPicPr>
          <p:nvPr/>
        </p:nvPicPr>
        <p:blipFill>
          <a:blip r:embed="rId8"/>
          <a:stretch>
            <a:fillRect/>
          </a:stretch>
        </p:blipFill>
        <p:spPr>
          <a:xfrm>
            <a:off x="1022533" y="1757992"/>
            <a:ext cx="1277556" cy="1887032"/>
          </a:xfrm>
          <a:prstGeom prst="rect">
            <a:avLst/>
          </a:prstGeom>
        </p:spPr>
      </p:pic>
      <p:sp>
        <p:nvSpPr>
          <p:cNvPr id="13" name="Rectangle 12">
            <a:extLst>
              <a:ext uri="{FF2B5EF4-FFF2-40B4-BE49-F238E27FC236}">
                <a16:creationId xmlns:a16="http://schemas.microsoft.com/office/drawing/2014/main" id="{2AED8007-2FF8-4000-86A9-6746615C0068}"/>
              </a:ext>
            </a:extLst>
          </p:cNvPr>
          <p:cNvSpPr/>
          <p:nvPr/>
        </p:nvSpPr>
        <p:spPr>
          <a:xfrm>
            <a:off x="2194936" y="3614466"/>
            <a:ext cx="4929555" cy="646331"/>
          </a:xfrm>
          <a:prstGeom prst="rect">
            <a:avLst/>
          </a:prstGeom>
          <a:noFill/>
        </p:spPr>
        <p:txBody>
          <a:bodyPr wrap="none" lIns="91440" tIns="45720" rIns="91440" bIns="45720">
            <a:spAutoFit/>
          </a:bodyPr>
          <a:lstStyle/>
          <a:p>
            <a:pPr algn="ctr"/>
            <a:r>
              <a:rPr lang="fr-CA" sz="3600" b="1" dirty="0">
                <a:ln w="17780" cmpd="sng">
                  <a:noFill/>
                  <a:prstDash val="solid"/>
                  <a:miter lim="800000"/>
                </a:ln>
                <a:solidFill>
                  <a:schemeClr val="bg1"/>
                </a:solidFill>
                <a:effectLst/>
              </a:rPr>
              <a:t>30 secondes/exercice</a:t>
            </a:r>
          </a:p>
        </p:txBody>
      </p:sp>
      <p:sp>
        <p:nvSpPr>
          <p:cNvPr id="14" name="Flèche vers la droite 12">
            <a:extLst>
              <a:ext uri="{FF2B5EF4-FFF2-40B4-BE49-F238E27FC236}">
                <a16:creationId xmlns:a16="http://schemas.microsoft.com/office/drawing/2014/main" id="{CAFB3B61-3F0D-48A1-840C-4D27DCBC674A}"/>
              </a:ext>
            </a:extLst>
          </p:cNvPr>
          <p:cNvSpPr/>
          <p:nvPr/>
        </p:nvSpPr>
        <p:spPr>
          <a:xfrm>
            <a:off x="6052199" y="2345578"/>
            <a:ext cx="932848"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a droite 19">
            <a:extLst>
              <a:ext uri="{FF2B5EF4-FFF2-40B4-BE49-F238E27FC236}">
                <a16:creationId xmlns:a16="http://schemas.microsoft.com/office/drawing/2014/main" id="{C4292F6B-4C30-4405-A3EE-89C3BE4592D7}"/>
              </a:ext>
            </a:extLst>
          </p:cNvPr>
          <p:cNvSpPr/>
          <p:nvPr/>
        </p:nvSpPr>
        <p:spPr>
          <a:xfrm rot="10800000">
            <a:off x="3869539" y="5454208"/>
            <a:ext cx="1220614"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Flèche à angle droit 21">
            <a:extLst>
              <a:ext uri="{FF2B5EF4-FFF2-40B4-BE49-F238E27FC236}">
                <a16:creationId xmlns:a16="http://schemas.microsoft.com/office/drawing/2014/main" id="{0C76E0F1-D5C3-4631-92AC-F2F106B24CB7}"/>
              </a:ext>
            </a:extLst>
          </p:cNvPr>
          <p:cNvSpPr/>
          <p:nvPr/>
        </p:nvSpPr>
        <p:spPr>
          <a:xfrm flipH="1">
            <a:off x="1238168" y="4338518"/>
            <a:ext cx="875352" cy="1527337"/>
          </a:xfrm>
          <a:prstGeom prst="bentUp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lèche à angle droit 21">
            <a:extLst>
              <a:ext uri="{FF2B5EF4-FFF2-40B4-BE49-F238E27FC236}">
                <a16:creationId xmlns:a16="http://schemas.microsoft.com/office/drawing/2014/main" id="{9FE7DA6B-1784-46CE-9900-A0A22B3495E2}"/>
              </a:ext>
            </a:extLst>
          </p:cNvPr>
          <p:cNvSpPr/>
          <p:nvPr/>
        </p:nvSpPr>
        <p:spPr>
          <a:xfrm rot="16200000" flipH="1">
            <a:off x="6652164" y="4594578"/>
            <a:ext cx="1658194" cy="1090732"/>
          </a:xfrm>
          <a:prstGeom prst="bentUpArrow">
            <a:avLst>
              <a:gd name="adj1" fmla="val 25000"/>
              <a:gd name="adj2" fmla="val 21941"/>
              <a:gd name="adj3" fmla="val 23398"/>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794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4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Le VO2 Max</a:t>
            </a:r>
          </a:p>
        </p:txBody>
      </p:sp>
      <p:pic>
        <p:nvPicPr>
          <p:cNvPr id="7" name="Image 6">
            <a:extLst>
              <a:ext uri="{FF2B5EF4-FFF2-40B4-BE49-F238E27FC236}">
                <a16:creationId xmlns:a16="http://schemas.microsoft.com/office/drawing/2014/main" id="{4B7AECE1-925C-4EF3-9C0B-80CC3E3C1D13}"/>
              </a:ext>
            </a:extLst>
          </p:cNvPr>
          <p:cNvPicPr>
            <a:picLocks noChangeAspect="1"/>
          </p:cNvPicPr>
          <p:nvPr/>
        </p:nvPicPr>
        <p:blipFill>
          <a:blip r:embed="rId4"/>
          <a:stretch>
            <a:fillRect/>
          </a:stretch>
        </p:blipFill>
        <p:spPr>
          <a:xfrm>
            <a:off x="1946983" y="2237738"/>
            <a:ext cx="5616624" cy="4863794"/>
          </a:xfrm>
          <a:prstGeom prst="rect">
            <a:avLst/>
          </a:prstGeom>
        </p:spPr>
      </p:pic>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1" y="1844824"/>
            <a:ext cx="6856286" cy="2376264"/>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Courir le plus de mètres possible en 5 minutes </a:t>
            </a:r>
          </a:p>
        </p:txBody>
      </p:sp>
    </p:spTree>
    <p:extLst>
      <p:ext uri="{BB962C8B-B14F-4D97-AF65-F5344CB8AC3E}">
        <p14:creationId xmlns:p14="http://schemas.microsoft.com/office/powerpoint/2010/main" val="70193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321040" cy="1126172"/>
          </a:xfrm>
        </p:spPr>
        <p:txBody>
          <a:bodyPr>
            <a:normAutofit fontScale="90000"/>
          </a:bodyPr>
          <a:lstStyle/>
          <a:p>
            <a:r>
              <a:rPr lang="fr-CA" dirty="0">
                <a:solidFill>
                  <a:srgbClr val="FFFFFF"/>
                </a:solidFill>
              </a:rPr>
              <a:t>La course</a:t>
            </a:r>
            <a:br>
              <a:rPr lang="fr-CA" dirty="0">
                <a:solidFill>
                  <a:srgbClr val="FFFFFF"/>
                </a:solidFill>
              </a:rPr>
            </a:br>
            <a:r>
              <a:rPr lang="fr-CA" dirty="0">
                <a:solidFill>
                  <a:srgbClr val="FFFFFF"/>
                </a:solidFill>
              </a:rPr>
              <a:t>Quelle technique adopter ? </a:t>
            </a:r>
          </a:p>
        </p:txBody>
      </p:sp>
      <p:pic>
        <p:nvPicPr>
          <p:cNvPr id="10" name="Image 9" descr="Sans titre 2.jpg">
            <a:extLst>
              <a:ext uri="{FF2B5EF4-FFF2-40B4-BE49-F238E27FC236}">
                <a16:creationId xmlns:a16="http://schemas.microsoft.com/office/drawing/2014/main" id="{DD453C68-9C94-4ABC-87C1-04622EF5388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4018"/>
          <a:stretch/>
        </p:blipFill>
        <p:spPr>
          <a:xfrm>
            <a:off x="899488" y="2496317"/>
            <a:ext cx="3321228" cy="3073400"/>
          </a:xfrm>
          <a:prstGeom prst="rect">
            <a:avLst/>
          </a:prstGeom>
        </p:spPr>
      </p:pic>
      <p:pic>
        <p:nvPicPr>
          <p:cNvPr id="11" name="Image 10" descr="Sans titre.jpg">
            <a:extLst>
              <a:ext uri="{FF2B5EF4-FFF2-40B4-BE49-F238E27FC236}">
                <a16:creationId xmlns:a16="http://schemas.microsoft.com/office/drawing/2014/main" id="{B187FDBC-AB09-4DBC-93F4-36D69AA326B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4196"/>
          <a:stretch/>
        </p:blipFill>
        <p:spPr>
          <a:xfrm>
            <a:off x="5059024" y="2496317"/>
            <a:ext cx="3455451" cy="3073400"/>
          </a:xfrm>
          <a:prstGeom prst="rect">
            <a:avLst/>
          </a:prstGeom>
        </p:spPr>
      </p:pic>
      <p:sp>
        <p:nvSpPr>
          <p:cNvPr id="12" name="Ellipse 11">
            <a:extLst>
              <a:ext uri="{FF2B5EF4-FFF2-40B4-BE49-F238E27FC236}">
                <a16:creationId xmlns:a16="http://schemas.microsoft.com/office/drawing/2014/main" id="{301EF263-B073-46DD-A082-CACD69D7BFA8}"/>
              </a:ext>
            </a:extLst>
          </p:cNvPr>
          <p:cNvSpPr/>
          <p:nvPr/>
        </p:nvSpPr>
        <p:spPr>
          <a:xfrm>
            <a:off x="528557" y="4653136"/>
            <a:ext cx="1819360" cy="1252759"/>
          </a:xfrm>
          <a:prstGeom prst="ellipse">
            <a:avLst/>
          </a:prstGeom>
          <a:noFill/>
          <a:ln w="7620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AF413D4-5E51-4CC3-A4AB-26C20FB77904}"/>
              </a:ext>
            </a:extLst>
          </p:cNvPr>
          <p:cNvSpPr/>
          <p:nvPr/>
        </p:nvSpPr>
        <p:spPr>
          <a:xfrm>
            <a:off x="4850241" y="4653136"/>
            <a:ext cx="1819360" cy="1252759"/>
          </a:xfrm>
          <a:prstGeom prst="ellipse">
            <a:avLst/>
          </a:prstGeom>
          <a:noFill/>
          <a:ln w="7620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2038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39A41-273B-4054-B6FD-B69C460E8EF4}"/>
              </a:ext>
            </a:extLst>
          </p:cNvPr>
          <p:cNvSpPr/>
          <p:nvPr/>
        </p:nvSpPr>
        <p:spPr>
          <a:xfrm>
            <a:off x="0" y="1582738"/>
            <a:ext cx="9144000" cy="206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07" name="Content Placeholder 1"/>
          <p:cNvSpPr>
            <a:spLocks noGrp="1"/>
          </p:cNvSpPr>
          <p:nvPr>
            <p:ph idx="4294967295"/>
            <p:custDataLst>
              <p:tags r:id="rId1"/>
            </p:custDataLst>
          </p:nvPr>
        </p:nvSpPr>
        <p:spPr>
          <a:xfrm>
            <a:off x="797719" y="1922403"/>
            <a:ext cx="3126210" cy="1578606"/>
          </a:xfrm>
        </p:spPr>
        <p:txBody>
          <a:bodyPr>
            <a:normAutofit/>
          </a:bodyPr>
          <a:lstStyle/>
          <a:p>
            <a:pPr marL="360363" indent="-360363">
              <a:buClr>
                <a:srgbClr val="881811"/>
              </a:buClr>
              <a:buSzPct val="90000"/>
              <a:buFont typeface="Wingdings" panose="05000000000000000000" pitchFamily="2" charset="2"/>
              <a:buChar char="Ø"/>
            </a:pPr>
            <a:r>
              <a:rPr lang="fr-CA" altLang="fr-FR" sz="2400" b="1" dirty="0"/>
              <a:t>Échauffement</a:t>
            </a:r>
          </a:p>
          <a:p>
            <a:pPr marL="360363" indent="-360363">
              <a:buClr>
                <a:srgbClr val="881811"/>
              </a:buClr>
              <a:buSzPct val="90000"/>
              <a:buFont typeface="Wingdings" panose="05000000000000000000" pitchFamily="2" charset="2"/>
              <a:buChar char="Ø"/>
            </a:pPr>
            <a:r>
              <a:rPr lang="fr-CA" altLang="fr-FR" sz="2400" b="1" dirty="0"/>
              <a:t>Entrainement </a:t>
            </a:r>
          </a:p>
          <a:p>
            <a:pPr marL="360363" indent="-360363">
              <a:buClr>
                <a:srgbClr val="881811"/>
              </a:buClr>
              <a:buSzPct val="90000"/>
              <a:buFont typeface="Wingdings" panose="05000000000000000000" pitchFamily="2" charset="2"/>
              <a:buChar char="Ø"/>
            </a:pPr>
            <a:r>
              <a:rPr lang="fr-CA" altLang="fr-FR" sz="2400" b="1" dirty="0"/>
              <a:t>Retour au calme </a:t>
            </a:r>
            <a:endParaRPr lang="en-CA" altLang="fr-FR" sz="2400" dirty="0"/>
          </a:p>
        </p:txBody>
      </p:sp>
      <p:sp>
        <p:nvSpPr>
          <p:cNvPr id="21506" name="Title 1"/>
          <p:cNvSpPr>
            <a:spLocks noGrp="1"/>
          </p:cNvSpPr>
          <p:nvPr>
            <p:ph type="title" idx="4294967295"/>
            <p:custDataLst>
              <p:tags r:id="rId2"/>
            </p:custDataLst>
          </p:nvPr>
        </p:nvSpPr>
        <p:spPr>
          <a:xfrm>
            <a:off x="468313" y="395288"/>
            <a:ext cx="8675687" cy="1016000"/>
          </a:xfrm>
        </p:spPr>
        <p:txBody>
          <a:bodyPr>
            <a:noAutofit/>
          </a:bodyPr>
          <a:lstStyle/>
          <a:p>
            <a:r>
              <a:rPr lang="fr-CA" altLang="fr-FR" sz="4000" dirty="0">
                <a:solidFill>
                  <a:srgbClr val="FFFFFF"/>
                </a:solidFill>
              </a:rPr>
              <a:t>Les composantes </a:t>
            </a:r>
            <a:br>
              <a:rPr lang="fr-CA" altLang="fr-FR" sz="4000" dirty="0">
                <a:solidFill>
                  <a:srgbClr val="FFFFFF"/>
                </a:solidFill>
              </a:rPr>
            </a:br>
            <a:r>
              <a:rPr lang="fr-CA" altLang="fr-FR" sz="4000" dirty="0">
                <a:solidFill>
                  <a:srgbClr val="FFFFFF"/>
                </a:solidFill>
              </a:rPr>
              <a:t>de l’entrainement </a:t>
            </a:r>
          </a:p>
        </p:txBody>
      </p:sp>
      <p:pic>
        <p:nvPicPr>
          <p:cNvPr id="4" name="Image 3">
            <a:extLst>
              <a:ext uri="{FF2B5EF4-FFF2-40B4-BE49-F238E27FC236}">
                <a16:creationId xmlns:a16="http://schemas.microsoft.com/office/drawing/2014/main" id="{3029A28C-7E40-4224-A77C-5CC34FF044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175" b="13798"/>
          <a:stretch/>
        </p:blipFill>
        <p:spPr>
          <a:xfrm>
            <a:off x="0" y="3816475"/>
            <a:ext cx="9144000" cy="3068910"/>
          </a:xfrm>
          <a:prstGeom prst="rect">
            <a:avLst/>
          </a:prstGeom>
        </p:spPr>
      </p:pic>
    </p:spTree>
    <p:extLst>
      <p:ext uri="{BB962C8B-B14F-4D97-AF65-F5344CB8AC3E}">
        <p14:creationId xmlns:p14="http://schemas.microsoft.com/office/powerpoint/2010/main" val="419593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4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069520" cy="1126172"/>
          </a:xfrm>
        </p:spPr>
        <p:txBody>
          <a:bodyPr>
            <a:noAutofit/>
          </a:bodyPr>
          <a:lstStyle/>
          <a:p>
            <a:r>
              <a:rPr lang="fr-CA" sz="4000" dirty="0">
                <a:solidFill>
                  <a:srgbClr val="FFFFFF"/>
                </a:solidFill>
              </a:rPr>
              <a:t>Les avantages </a:t>
            </a:r>
            <a:br>
              <a:rPr lang="fr-CA" sz="4000" dirty="0">
                <a:solidFill>
                  <a:srgbClr val="FFFFFF"/>
                </a:solidFill>
              </a:rPr>
            </a:br>
            <a:r>
              <a:rPr lang="fr-CA" sz="4000" dirty="0">
                <a:solidFill>
                  <a:srgbClr val="FFFFFF"/>
                </a:solidFill>
              </a:rPr>
              <a:t>d’avoir une bonne technique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1844824"/>
            <a:ext cx="7532600" cy="3096344"/>
          </a:xfrm>
        </p:spPr>
        <p:txBody>
          <a:bodyPr>
            <a:normAutofit fontScale="92500" lnSpcReduction="10000"/>
          </a:bodyPr>
          <a:lstStyle/>
          <a:p>
            <a:pPr marL="269875" indent="-269875">
              <a:spcBef>
                <a:spcPts val="2400"/>
              </a:spcBef>
              <a:buClr>
                <a:srgbClr val="881811"/>
              </a:buClr>
              <a:buSzPct val="90000"/>
              <a:buFont typeface="Wingdings" panose="05000000000000000000" pitchFamily="2" charset="2"/>
              <a:buChar char="Ø"/>
            </a:pPr>
            <a:r>
              <a:rPr lang="fr-CA" dirty="0"/>
              <a:t>Lorsque le pied arrive au sol, une partie de l’impact est absorbé par le pied, le tendon d’Achille et le mollet, en plus de la chaussure, du genou, de la hanche et du bas du dos</a:t>
            </a:r>
          </a:p>
          <a:p>
            <a:pPr marL="269875" indent="-269875">
              <a:spcBef>
                <a:spcPts val="2400"/>
              </a:spcBef>
              <a:buClr>
                <a:srgbClr val="881811"/>
              </a:buClr>
              <a:buSzPct val="90000"/>
              <a:buFont typeface="Wingdings" panose="05000000000000000000" pitchFamily="2" charset="2"/>
              <a:buChar char="Ø"/>
            </a:pPr>
            <a:r>
              <a:rPr lang="fr-CA" dirty="0"/>
              <a:t>Cela diminue alors le stress sur l’articulation du genou et de la hanche = Moins de risque de blessure </a:t>
            </a:r>
          </a:p>
          <a:p>
            <a:pPr marL="269875" indent="-269875">
              <a:spcBef>
                <a:spcPts val="2400"/>
              </a:spcBef>
              <a:buClr>
                <a:srgbClr val="881811"/>
              </a:buClr>
              <a:buSzPct val="90000"/>
              <a:buFont typeface="Wingdings" panose="05000000000000000000" pitchFamily="2" charset="2"/>
              <a:buChar char="Ø"/>
            </a:pPr>
            <a:r>
              <a:rPr lang="fr-CA" dirty="0"/>
              <a:t>Regarder vers l’avant permet un meilleur équilibre et une meilleure concentration</a:t>
            </a:r>
          </a:p>
          <a:p>
            <a:pPr marL="269875" indent="-269875">
              <a:spcBef>
                <a:spcPts val="2400"/>
              </a:spcBef>
              <a:buClr>
                <a:srgbClr val="881811"/>
              </a:buClr>
              <a:buSzPct val="90000"/>
              <a:buFont typeface="Wingdings" panose="05000000000000000000" pitchFamily="2" charset="2"/>
              <a:buChar char="Ø"/>
            </a:pPr>
            <a:r>
              <a:rPr lang="fr-CA" dirty="0"/>
              <a:t>Privilégier la distance horizontale plus que la distance verticale </a:t>
            </a:r>
          </a:p>
        </p:txBody>
      </p:sp>
      <p:pic>
        <p:nvPicPr>
          <p:cNvPr id="8" name="Image 7">
            <a:extLst>
              <a:ext uri="{FF2B5EF4-FFF2-40B4-BE49-F238E27FC236}">
                <a16:creationId xmlns:a16="http://schemas.microsoft.com/office/drawing/2014/main" id="{83909483-B3EB-4938-9ABC-D6A1FE27D028}"/>
              </a:ext>
            </a:extLst>
          </p:cNvPr>
          <p:cNvPicPr>
            <a:picLocks noChangeAspect="1"/>
          </p:cNvPicPr>
          <p:nvPr/>
        </p:nvPicPr>
        <p:blipFill>
          <a:blip r:embed="rId4"/>
          <a:stretch>
            <a:fillRect/>
          </a:stretch>
        </p:blipFill>
        <p:spPr>
          <a:xfrm>
            <a:off x="1943708" y="4941168"/>
            <a:ext cx="5256584" cy="1772816"/>
          </a:xfrm>
          <a:prstGeom prst="rect">
            <a:avLst/>
          </a:prstGeom>
        </p:spPr>
      </p:pic>
    </p:spTree>
    <p:extLst>
      <p:ext uri="{BB962C8B-B14F-4D97-AF65-F5344CB8AC3E}">
        <p14:creationId xmlns:p14="http://schemas.microsoft.com/office/powerpoint/2010/main" val="112979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L’entrainement cardiovasculaire </a:t>
            </a:r>
          </a:p>
        </p:txBody>
      </p:sp>
      <p:sp>
        <p:nvSpPr>
          <p:cNvPr id="12" name="Espace réservé du contenu 2">
            <a:extLst>
              <a:ext uri="{FF2B5EF4-FFF2-40B4-BE49-F238E27FC236}">
                <a16:creationId xmlns:a16="http://schemas.microsoft.com/office/drawing/2014/main" id="{BD113387-FF8C-4173-88AF-CA24BCD8702C}"/>
              </a:ext>
            </a:extLst>
          </p:cNvPr>
          <p:cNvSpPr txBox="1">
            <a:spLocks/>
          </p:cNvSpPr>
          <p:nvPr>
            <p:custDataLst>
              <p:tags r:id="rId2"/>
            </p:custDataLst>
          </p:nvPr>
        </p:nvSpPr>
        <p:spPr>
          <a:xfrm>
            <a:off x="2313774" y="1999575"/>
            <a:ext cx="4516453" cy="5480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fr-FR" sz="2800" b="1" dirty="0">
                <a:solidFill>
                  <a:srgbClr val="FFFFFF"/>
                </a:solidFill>
              </a:rPr>
              <a:t>En continu </a:t>
            </a:r>
          </a:p>
        </p:txBody>
      </p:sp>
      <p:graphicFrame>
        <p:nvGraphicFramePr>
          <p:cNvPr id="11" name="Tableau 10">
            <a:extLst>
              <a:ext uri="{FF2B5EF4-FFF2-40B4-BE49-F238E27FC236}">
                <a16:creationId xmlns:a16="http://schemas.microsoft.com/office/drawing/2014/main" id="{5FF46DC2-DCCC-4859-A425-F3929CAC1C8D}"/>
              </a:ext>
            </a:extLst>
          </p:cNvPr>
          <p:cNvGraphicFramePr>
            <a:graphicFrameLocks noGrp="1"/>
          </p:cNvGraphicFramePr>
          <p:nvPr>
            <p:extLst>
              <p:ext uri="{D42A27DB-BD31-4B8C-83A1-F6EECF244321}">
                <p14:modId xmlns:p14="http://schemas.microsoft.com/office/powerpoint/2010/main" val="1094657226"/>
              </p:ext>
            </p:extLst>
          </p:nvPr>
        </p:nvGraphicFramePr>
        <p:xfrm>
          <a:off x="971600" y="2708920"/>
          <a:ext cx="7543800" cy="2445515"/>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581507">
                <a:tc>
                  <a:txBody>
                    <a:bodyPr/>
                    <a:lstStyle/>
                    <a:p>
                      <a:pPr algn="ctr"/>
                      <a:r>
                        <a:rPr lang="fr-FR" dirty="0"/>
                        <a:t>Avantages </a:t>
                      </a:r>
                    </a:p>
                  </a:txBody>
                  <a:tcPr anchor="ctr"/>
                </a:tc>
                <a:tc>
                  <a:txBody>
                    <a:bodyPr/>
                    <a:lstStyle/>
                    <a:p>
                      <a:pPr algn="ctr"/>
                      <a:r>
                        <a:rPr lang="fr-FR" dirty="0"/>
                        <a:t>Inconvénients </a:t>
                      </a:r>
                    </a:p>
                  </a:txBody>
                  <a:tcPr anchor="ctr"/>
                </a:tc>
                <a:extLst>
                  <a:ext uri="{0D108BD9-81ED-4DB2-BD59-A6C34878D82A}">
                    <a16:rowId xmlns:a16="http://schemas.microsoft.com/office/drawing/2014/main" val="10000"/>
                  </a:ext>
                </a:extLst>
              </a:tr>
              <a:tr h="1864008">
                <a:tc>
                  <a:txBody>
                    <a:bodyPr/>
                    <a:lstStyle/>
                    <a:p>
                      <a:pPr marL="285750" indent="-285750">
                        <a:spcBef>
                          <a:spcPts val="1200"/>
                        </a:spcBef>
                        <a:buSzPct val="90000"/>
                        <a:buFont typeface="Wingdings" panose="05000000000000000000" pitchFamily="2" charset="2"/>
                        <a:buChar char="Ø"/>
                      </a:pPr>
                      <a:r>
                        <a:rPr lang="fr-FR" dirty="0">
                          <a:solidFill>
                            <a:schemeClr val="tx1">
                              <a:lumMod val="75000"/>
                              <a:lumOff val="25000"/>
                            </a:schemeClr>
                          </a:solidFill>
                        </a:rPr>
                        <a:t>Facile à exécuter</a:t>
                      </a:r>
                      <a:r>
                        <a:rPr lang="fr-FR" baseline="0" dirty="0">
                          <a:solidFill>
                            <a:schemeClr val="tx1">
                              <a:lumMod val="75000"/>
                              <a:lumOff val="25000"/>
                            </a:schemeClr>
                          </a:solidFill>
                        </a:rPr>
                        <a:t> </a:t>
                      </a:r>
                    </a:p>
                    <a:p>
                      <a:pPr marL="285750" indent="-285750">
                        <a:spcBef>
                          <a:spcPts val="1200"/>
                        </a:spcBef>
                        <a:buSzPct val="90000"/>
                        <a:buFont typeface="Wingdings" panose="05000000000000000000" pitchFamily="2" charset="2"/>
                        <a:buChar char="Ø"/>
                      </a:pPr>
                      <a:r>
                        <a:rPr lang="fr-FR" baseline="0" dirty="0">
                          <a:solidFill>
                            <a:schemeClr val="tx1">
                              <a:lumMod val="75000"/>
                              <a:lumOff val="25000"/>
                            </a:schemeClr>
                          </a:solidFill>
                        </a:rPr>
                        <a:t>Très bon moyen d’échauffement et de retour actif </a:t>
                      </a:r>
                    </a:p>
                    <a:p>
                      <a:pPr marL="285750" indent="-285750">
                        <a:spcBef>
                          <a:spcPts val="1200"/>
                        </a:spcBef>
                        <a:buSzPct val="90000"/>
                        <a:buFont typeface="Wingdings" panose="05000000000000000000" pitchFamily="2" charset="2"/>
                        <a:buChar char="Ø"/>
                      </a:pPr>
                      <a:r>
                        <a:rPr lang="fr-FR" baseline="0" dirty="0">
                          <a:solidFill>
                            <a:schemeClr val="tx1">
                              <a:lumMod val="75000"/>
                              <a:lumOff val="25000"/>
                            </a:schemeClr>
                          </a:solidFill>
                        </a:rPr>
                        <a:t>Prépare aux longues distances</a:t>
                      </a:r>
                      <a:endParaRPr lang="fr-FR"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solidFill>
                      <a:srgbClr val="FFFFFF"/>
                    </a:solidFill>
                  </a:tcPr>
                </a:tc>
                <a:tc>
                  <a:txBody>
                    <a:bodyPr/>
                    <a:lstStyle/>
                    <a:p>
                      <a:pPr marL="285750" indent="-285750">
                        <a:spcBef>
                          <a:spcPts val="1200"/>
                        </a:spcBef>
                        <a:buSzPct val="90000"/>
                        <a:buFont typeface="Wingdings" panose="05000000000000000000" pitchFamily="2" charset="2"/>
                        <a:buChar char="Ø"/>
                      </a:pPr>
                      <a:r>
                        <a:rPr lang="fr-FR" dirty="0">
                          <a:solidFill>
                            <a:schemeClr val="tx1">
                              <a:lumMod val="75000"/>
                              <a:lumOff val="25000"/>
                            </a:schemeClr>
                          </a:solidFill>
                        </a:rPr>
                        <a:t>Peu d’effet sur la capacité</a:t>
                      </a:r>
                      <a:r>
                        <a:rPr lang="fr-FR" baseline="0" dirty="0">
                          <a:solidFill>
                            <a:schemeClr val="tx1">
                              <a:lumMod val="75000"/>
                              <a:lumOff val="25000"/>
                            </a:schemeClr>
                          </a:solidFill>
                        </a:rPr>
                        <a:t> </a:t>
                      </a:r>
                      <a:r>
                        <a:rPr lang="fr-FR" sz="1800" kern="1200" baseline="0" dirty="0">
                          <a:solidFill>
                            <a:schemeClr val="tx1">
                              <a:lumMod val="75000"/>
                              <a:lumOff val="25000"/>
                            </a:schemeClr>
                          </a:solidFill>
                          <a:latin typeface="+mn-lt"/>
                          <a:ea typeface="+mn-ea"/>
                          <a:cs typeface="+mn-cs"/>
                        </a:rPr>
                        <a:t>d’amélioration</a:t>
                      </a:r>
                      <a:r>
                        <a:rPr lang="fr-FR" baseline="0" dirty="0">
                          <a:solidFill>
                            <a:schemeClr val="tx1">
                              <a:lumMod val="75000"/>
                              <a:lumOff val="25000"/>
                            </a:schemeClr>
                          </a:solidFill>
                        </a:rPr>
                        <a:t> de l’aptitude aérobie</a:t>
                      </a:r>
                      <a:endParaRPr lang="fr-FR"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6162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L’entrainement cardiovasculaire </a:t>
            </a:r>
          </a:p>
        </p:txBody>
      </p:sp>
      <p:sp>
        <p:nvSpPr>
          <p:cNvPr id="12" name="Espace réservé du contenu 2">
            <a:extLst>
              <a:ext uri="{FF2B5EF4-FFF2-40B4-BE49-F238E27FC236}">
                <a16:creationId xmlns:a16="http://schemas.microsoft.com/office/drawing/2014/main" id="{BD113387-FF8C-4173-88AF-CA24BCD8702C}"/>
              </a:ext>
            </a:extLst>
          </p:cNvPr>
          <p:cNvSpPr txBox="1">
            <a:spLocks/>
          </p:cNvSpPr>
          <p:nvPr>
            <p:custDataLst>
              <p:tags r:id="rId2"/>
            </p:custDataLst>
          </p:nvPr>
        </p:nvSpPr>
        <p:spPr>
          <a:xfrm>
            <a:off x="2313774" y="1999575"/>
            <a:ext cx="4516453" cy="5480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fr-FR" sz="2800" b="1" dirty="0">
                <a:solidFill>
                  <a:srgbClr val="FFFFFF"/>
                </a:solidFill>
              </a:rPr>
              <a:t>En intervalles </a:t>
            </a:r>
          </a:p>
        </p:txBody>
      </p:sp>
      <p:graphicFrame>
        <p:nvGraphicFramePr>
          <p:cNvPr id="11" name="Tableau 10">
            <a:extLst>
              <a:ext uri="{FF2B5EF4-FFF2-40B4-BE49-F238E27FC236}">
                <a16:creationId xmlns:a16="http://schemas.microsoft.com/office/drawing/2014/main" id="{5FF46DC2-DCCC-4859-A425-F3929CAC1C8D}"/>
              </a:ext>
            </a:extLst>
          </p:cNvPr>
          <p:cNvGraphicFramePr>
            <a:graphicFrameLocks noGrp="1"/>
          </p:cNvGraphicFramePr>
          <p:nvPr>
            <p:extLst>
              <p:ext uri="{D42A27DB-BD31-4B8C-83A1-F6EECF244321}">
                <p14:modId xmlns:p14="http://schemas.microsoft.com/office/powerpoint/2010/main" val="559845946"/>
              </p:ext>
            </p:extLst>
          </p:nvPr>
        </p:nvGraphicFramePr>
        <p:xfrm>
          <a:off x="971600" y="2708920"/>
          <a:ext cx="7543800" cy="3312368"/>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607181">
                <a:tc>
                  <a:txBody>
                    <a:bodyPr/>
                    <a:lstStyle/>
                    <a:p>
                      <a:pPr algn="ctr"/>
                      <a:r>
                        <a:rPr lang="fr-FR" dirty="0"/>
                        <a:t>Avantages </a:t>
                      </a:r>
                    </a:p>
                  </a:txBody>
                  <a:tcPr anchor="ctr"/>
                </a:tc>
                <a:tc>
                  <a:txBody>
                    <a:bodyPr/>
                    <a:lstStyle/>
                    <a:p>
                      <a:pPr algn="ctr"/>
                      <a:r>
                        <a:rPr lang="fr-FR" dirty="0"/>
                        <a:t>Inconvénients </a:t>
                      </a:r>
                    </a:p>
                  </a:txBody>
                  <a:tcPr anchor="ctr"/>
                </a:tc>
                <a:extLst>
                  <a:ext uri="{0D108BD9-81ED-4DB2-BD59-A6C34878D82A}">
                    <a16:rowId xmlns:a16="http://schemas.microsoft.com/office/drawing/2014/main" val="10000"/>
                  </a:ext>
                </a:extLst>
              </a:tr>
              <a:tr h="2705187">
                <a:tc>
                  <a:txBody>
                    <a:bodyPr/>
                    <a:lstStyle/>
                    <a:p>
                      <a:pPr marL="285750" indent="-285750">
                        <a:spcBef>
                          <a:spcPts val="1200"/>
                        </a:spcBef>
                        <a:buSzPct val="90000"/>
                        <a:buFont typeface="Wingdings" panose="05000000000000000000" pitchFamily="2" charset="2"/>
                        <a:buChar char="Ø"/>
                      </a:pPr>
                      <a:r>
                        <a:rPr lang="fr-CA" dirty="0">
                          <a:solidFill>
                            <a:schemeClr val="tx1">
                              <a:lumMod val="75000"/>
                              <a:lumOff val="25000"/>
                            </a:schemeClr>
                          </a:solidFill>
                        </a:rPr>
                        <a:t>Permet de travailler dans des plages d’intensité plus importance </a:t>
                      </a:r>
                    </a:p>
                    <a:p>
                      <a:pPr marL="285750" indent="-285750">
                        <a:spcBef>
                          <a:spcPts val="1200"/>
                        </a:spcBef>
                        <a:buSzPct val="90000"/>
                        <a:buFont typeface="Wingdings" panose="05000000000000000000" pitchFamily="2" charset="2"/>
                        <a:buChar char="Ø"/>
                      </a:pPr>
                      <a:r>
                        <a:rPr lang="fr-CA" dirty="0">
                          <a:solidFill>
                            <a:schemeClr val="tx1">
                              <a:lumMod val="75000"/>
                              <a:lumOff val="25000"/>
                            </a:schemeClr>
                          </a:solidFill>
                        </a:rPr>
                        <a:t>Augmente considérablement l’aptitude aérobie </a:t>
                      </a:r>
                    </a:p>
                    <a:p>
                      <a:pPr marL="285750" indent="-285750">
                        <a:spcBef>
                          <a:spcPts val="1200"/>
                        </a:spcBef>
                        <a:buSzPct val="90000"/>
                        <a:buFont typeface="Wingdings" panose="05000000000000000000" pitchFamily="2" charset="2"/>
                        <a:buChar char="Ø"/>
                      </a:pPr>
                      <a:r>
                        <a:rPr lang="fr-CA" dirty="0">
                          <a:solidFill>
                            <a:schemeClr val="tx1">
                              <a:lumMod val="75000"/>
                              <a:lumOff val="25000"/>
                            </a:schemeClr>
                          </a:solidFill>
                        </a:rPr>
                        <a:t>Développe et entretient l’aptitude à répété des efforts brefs et intenses</a:t>
                      </a:r>
                    </a:p>
                  </a:txBody>
                  <a:tcPr>
                    <a:lnR w="12700" cap="flat" cmpd="sng" algn="ctr">
                      <a:solidFill>
                        <a:schemeClr val="tx1"/>
                      </a:solidFill>
                      <a:prstDash val="solid"/>
                      <a:round/>
                      <a:headEnd type="none" w="med" len="med"/>
                      <a:tailEnd type="none" w="med" len="med"/>
                    </a:lnR>
                    <a:solidFill>
                      <a:srgbClr val="FFFFFF"/>
                    </a:solidFill>
                  </a:tcPr>
                </a:tc>
                <a:tc>
                  <a:txBody>
                    <a:bodyPr/>
                    <a:lstStyle/>
                    <a:p>
                      <a:pPr marL="285750" indent="-285750">
                        <a:spcBef>
                          <a:spcPts val="1200"/>
                        </a:spcBef>
                        <a:buSzPct val="90000"/>
                        <a:buFont typeface="Wingdings" panose="05000000000000000000" pitchFamily="2" charset="2"/>
                        <a:buChar char="Ø"/>
                      </a:pPr>
                      <a:r>
                        <a:rPr lang="fr-CA" dirty="0">
                          <a:solidFill>
                            <a:schemeClr val="tx1">
                              <a:lumMod val="75000"/>
                              <a:lumOff val="25000"/>
                            </a:schemeClr>
                          </a:solidFill>
                        </a:rPr>
                        <a:t>S’accompagne d’un risque plus élevé de blessure </a:t>
                      </a:r>
                      <a:endParaRPr lang="fr-FR"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87581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Exemple de séance en intervalle : Débutant</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2312876"/>
            <a:ext cx="7244568" cy="3168352"/>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2 minutes à 6/10 de votre échelle de perception de l’effort </a:t>
            </a:r>
            <a:br>
              <a:rPr lang="fr-CA" dirty="0"/>
            </a:br>
            <a:r>
              <a:rPr lang="fr-CA" dirty="0"/>
              <a:t>(repos actif)</a:t>
            </a:r>
          </a:p>
          <a:p>
            <a:pPr marL="269875" indent="-269875">
              <a:spcBef>
                <a:spcPts val="2400"/>
              </a:spcBef>
              <a:buClr>
                <a:srgbClr val="881811"/>
              </a:buClr>
              <a:buSzPct val="90000"/>
              <a:buFont typeface="Wingdings" panose="05000000000000000000" pitchFamily="2" charset="2"/>
              <a:buChar char="Ø"/>
            </a:pPr>
            <a:r>
              <a:rPr lang="fr-CA" dirty="0"/>
              <a:t>1 minute à 8/10  de votre échelle de perception de l’effort </a:t>
            </a:r>
          </a:p>
          <a:p>
            <a:pPr marL="269875" indent="-269875">
              <a:spcBef>
                <a:spcPts val="2400"/>
              </a:spcBef>
              <a:buClr>
                <a:srgbClr val="881811"/>
              </a:buClr>
              <a:buSzPct val="90000"/>
              <a:buFont typeface="Wingdings" panose="05000000000000000000" pitchFamily="2" charset="2"/>
              <a:buChar char="Ø"/>
            </a:pPr>
            <a:r>
              <a:rPr lang="fr-CA" dirty="0"/>
              <a:t>Dans une séance normale, on répète cela entre 5 et 10 fois </a:t>
            </a:r>
          </a:p>
          <a:p>
            <a:pPr marL="269875" indent="-269875">
              <a:spcBef>
                <a:spcPts val="2400"/>
              </a:spcBef>
              <a:buClr>
                <a:srgbClr val="881811"/>
              </a:buClr>
              <a:buSzPct val="90000"/>
              <a:buFont typeface="Wingdings" panose="05000000000000000000" pitchFamily="2" charset="2"/>
              <a:buChar char="Ø"/>
            </a:pPr>
            <a:r>
              <a:rPr lang="fr-CA" dirty="0"/>
              <a:t>Pour progresser on peut, diminuer le temps à 6/10, augmenter le temps à 8/10 ou augmenter de 6 à 7/10 pour notre temps de repos actif</a:t>
            </a:r>
          </a:p>
        </p:txBody>
      </p:sp>
    </p:spTree>
    <p:extLst>
      <p:ext uri="{BB962C8B-B14F-4D97-AF65-F5344CB8AC3E}">
        <p14:creationId xmlns:p14="http://schemas.microsoft.com/office/powerpoint/2010/main" val="1461566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Exemple de séance en intervalle : Débutant</a:t>
            </a:r>
          </a:p>
        </p:txBody>
      </p:sp>
      <p:pic>
        <p:nvPicPr>
          <p:cNvPr id="7" name="Image 6">
            <a:extLst>
              <a:ext uri="{FF2B5EF4-FFF2-40B4-BE49-F238E27FC236}">
                <a16:creationId xmlns:a16="http://schemas.microsoft.com/office/drawing/2014/main" id="{234932C8-81FA-441F-A21C-83D00DB8326B}"/>
              </a:ext>
            </a:extLst>
          </p:cNvPr>
          <p:cNvPicPr>
            <a:picLocks noChangeAspect="1"/>
          </p:cNvPicPr>
          <p:nvPr/>
        </p:nvPicPr>
        <p:blipFill rotWithShape="1">
          <a:blip r:embed="rId4"/>
          <a:srcRect t="4904" b="2089"/>
          <a:stretch/>
        </p:blipFill>
        <p:spPr>
          <a:xfrm>
            <a:off x="1292497" y="1700808"/>
            <a:ext cx="6559005" cy="5005747"/>
          </a:xfrm>
          <a:prstGeom prst="rect">
            <a:avLst/>
          </a:prstGeom>
        </p:spPr>
      </p:pic>
    </p:spTree>
    <p:extLst>
      <p:ext uri="{BB962C8B-B14F-4D97-AF65-F5344CB8AC3E}">
        <p14:creationId xmlns:p14="http://schemas.microsoft.com/office/powerpoint/2010/main" val="23609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Comment choisir </a:t>
            </a:r>
            <a:br>
              <a:rPr lang="fr-CA" sz="4000" dirty="0">
                <a:solidFill>
                  <a:srgbClr val="FFFFFF"/>
                </a:solidFill>
              </a:rPr>
            </a:br>
            <a:r>
              <a:rPr lang="fr-CA" sz="4000" dirty="0">
                <a:solidFill>
                  <a:srgbClr val="FFFFFF"/>
                </a:solidFill>
              </a:rPr>
              <a:t>quelle plage travailler ?</a:t>
            </a:r>
          </a:p>
        </p:txBody>
      </p:sp>
      <p:pic>
        <p:nvPicPr>
          <p:cNvPr id="5" name="Image 4">
            <a:extLst>
              <a:ext uri="{FF2B5EF4-FFF2-40B4-BE49-F238E27FC236}">
                <a16:creationId xmlns:a16="http://schemas.microsoft.com/office/drawing/2014/main" id="{666E2C96-B657-44A1-B308-2968F4DA2534}"/>
              </a:ext>
            </a:extLst>
          </p:cNvPr>
          <p:cNvPicPr>
            <a:picLocks noChangeAspect="1"/>
          </p:cNvPicPr>
          <p:nvPr/>
        </p:nvPicPr>
        <p:blipFill>
          <a:blip r:embed="rId4"/>
          <a:stretch>
            <a:fillRect/>
          </a:stretch>
        </p:blipFill>
        <p:spPr>
          <a:xfrm>
            <a:off x="1298849" y="1844824"/>
            <a:ext cx="6546302" cy="4824535"/>
          </a:xfrm>
          <a:prstGeom prst="rect">
            <a:avLst/>
          </a:prstGeom>
        </p:spPr>
      </p:pic>
    </p:spTree>
    <p:extLst>
      <p:ext uri="{BB962C8B-B14F-4D97-AF65-F5344CB8AC3E}">
        <p14:creationId xmlns:p14="http://schemas.microsoft.com/office/powerpoint/2010/main" val="315660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Exemple de planification hebdomadaire </a:t>
            </a:r>
          </a:p>
        </p:txBody>
      </p:sp>
      <p:graphicFrame>
        <p:nvGraphicFramePr>
          <p:cNvPr id="6" name="Tableau 5">
            <a:extLst>
              <a:ext uri="{FF2B5EF4-FFF2-40B4-BE49-F238E27FC236}">
                <a16:creationId xmlns:a16="http://schemas.microsoft.com/office/drawing/2014/main" id="{F2B42196-F4F7-48F1-B608-A3061BFAE6F1}"/>
              </a:ext>
            </a:extLst>
          </p:cNvPr>
          <p:cNvGraphicFramePr>
            <a:graphicFrameLocks noGrp="1"/>
          </p:cNvGraphicFramePr>
          <p:nvPr>
            <p:extLst>
              <p:ext uri="{D42A27DB-BD31-4B8C-83A1-F6EECF244321}">
                <p14:modId xmlns:p14="http://schemas.microsoft.com/office/powerpoint/2010/main" val="2716043448"/>
              </p:ext>
            </p:extLst>
          </p:nvPr>
        </p:nvGraphicFramePr>
        <p:xfrm>
          <a:off x="219197" y="2127977"/>
          <a:ext cx="8705606" cy="1677431"/>
        </p:xfrm>
        <a:graphic>
          <a:graphicData uri="http://schemas.openxmlformats.org/drawingml/2006/table">
            <a:tbl>
              <a:tblPr firstRow="1" bandRow="1">
                <a:tableStyleId>{5C22544A-7EE6-4342-B048-85BDC9FD1C3A}</a:tableStyleId>
              </a:tblPr>
              <a:tblGrid>
                <a:gridCol w="1243658">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1243658">
                  <a:extLst>
                    <a:ext uri="{9D8B030D-6E8A-4147-A177-3AD203B41FA5}">
                      <a16:colId xmlns:a16="http://schemas.microsoft.com/office/drawing/2014/main" val="20002"/>
                    </a:ext>
                  </a:extLst>
                </a:gridCol>
                <a:gridCol w="1243658">
                  <a:extLst>
                    <a:ext uri="{9D8B030D-6E8A-4147-A177-3AD203B41FA5}">
                      <a16:colId xmlns:a16="http://schemas.microsoft.com/office/drawing/2014/main" val="20003"/>
                    </a:ext>
                  </a:extLst>
                </a:gridCol>
                <a:gridCol w="1243658">
                  <a:extLst>
                    <a:ext uri="{9D8B030D-6E8A-4147-A177-3AD203B41FA5}">
                      <a16:colId xmlns:a16="http://schemas.microsoft.com/office/drawing/2014/main" val="20004"/>
                    </a:ext>
                  </a:extLst>
                </a:gridCol>
                <a:gridCol w="1243658">
                  <a:extLst>
                    <a:ext uri="{9D8B030D-6E8A-4147-A177-3AD203B41FA5}">
                      <a16:colId xmlns:a16="http://schemas.microsoft.com/office/drawing/2014/main" val="20005"/>
                    </a:ext>
                  </a:extLst>
                </a:gridCol>
                <a:gridCol w="1243658">
                  <a:extLst>
                    <a:ext uri="{9D8B030D-6E8A-4147-A177-3AD203B41FA5}">
                      <a16:colId xmlns:a16="http://schemas.microsoft.com/office/drawing/2014/main" val="20006"/>
                    </a:ext>
                  </a:extLst>
                </a:gridCol>
              </a:tblGrid>
              <a:tr h="576000">
                <a:tc>
                  <a:txBody>
                    <a:bodyPr/>
                    <a:lstStyle/>
                    <a:p>
                      <a:pPr algn="ctr">
                        <a:spcBef>
                          <a:spcPts val="1200"/>
                        </a:spcBef>
                        <a:spcAft>
                          <a:spcPts val="1200"/>
                        </a:spcAft>
                      </a:pPr>
                      <a:r>
                        <a:rPr lang="fr-FR" sz="1600" dirty="0"/>
                        <a:t>Dimanche</a:t>
                      </a:r>
                    </a:p>
                  </a:txBody>
                  <a:tcPr anchor="ctr"/>
                </a:tc>
                <a:tc>
                  <a:txBody>
                    <a:bodyPr/>
                    <a:lstStyle/>
                    <a:p>
                      <a:pPr algn="ctr">
                        <a:spcBef>
                          <a:spcPts val="1200"/>
                        </a:spcBef>
                        <a:spcAft>
                          <a:spcPts val="1200"/>
                        </a:spcAft>
                      </a:pPr>
                      <a:r>
                        <a:rPr lang="fr-FR" sz="1600" dirty="0"/>
                        <a:t>Lundi</a:t>
                      </a:r>
                    </a:p>
                  </a:txBody>
                  <a:tcPr anchor="ctr"/>
                </a:tc>
                <a:tc>
                  <a:txBody>
                    <a:bodyPr/>
                    <a:lstStyle/>
                    <a:p>
                      <a:pPr algn="ctr">
                        <a:spcBef>
                          <a:spcPts val="1200"/>
                        </a:spcBef>
                        <a:spcAft>
                          <a:spcPts val="1200"/>
                        </a:spcAft>
                      </a:pPr>
                      <a:r>
                        <a:rPr lang="fr-FR" sz="1600" dirty="0"/>
                        <a:t>Mardi</a:t>
                      </a:r>
                    </a:p>
                  </a:txBody>
                  <a:tcPr anchor="ctr"/>
                </a:tc>
                <a:tc>
                  <a:txBody>
                    <a:bodyPr/>
                    <a:lstStyle/>
                    <a:p>
                      <a:pPr algn="ctr">
                        <a:spcBef>
                          <a:spcPts val="1200"/>
                        </a:spcBef>
                        <a:spcAft>
                          <a:spcPts val="1200"/>
                        </a:spcAft>
                      </a:pPr>
                      <a:r>
                        <a:rPr lang="fr-FR" sz="1600" dirty="0"/>
                        <a:t>Mercredi</a:t>
                      </a:r>
                    </a:p>
                  </a:txBody>
                  <a:tcPr anchor="ctr"/>
                </a:tc>
                <a:tc>
                  <a:txBody>
                    <a:bodyPr/>
                    <a:lstStyle/>
                    <a:p>
                      <a:pPr algn="ctr">
                        <a:spcBef>
                          <a:spcPts val="1200"/>
                        </a:spcBef>
                        <a:spcAft>
                          <a:spcPts val="1200"/>
                        </a:spcAft>
                      </a:pPr>
                      <a:r>
                        <a:rPr lang="fr-FR" sz="1600" dirty="0"/>
                        <a:t>Jeudi </a:t>
                      </a:r>
                    </a:p>
                  </a:txBody>
                  <a:tcPr anchor="ctr"/>
                </a:tc>
                <a:tc>
                  <a:txBody>
                    <a:bodyPr/>
                    <a:lstStyle/>
                    <a:p>
                      <a:pPr algn="ctr">
                        <a:spcBef>
                          <a:spcPts val="1200"/>
                        </a:spcBef>
                        <a:spcAft>
                          <a:spcPts val="1200"/>
                        </a:spcAft>
                      </a:pPr>
                      <a:r>
                        <a:rPr lang="fr-FR" sz="1600" dirty="0"/>
                        <a:t>Vendredi </a:t>
                      </a:r>
                    </a:p>
                  </a:txBody>
                  <a:tcPr anchor="ctr"/>
                </a:tc>
                <a:tc>
                  <a:txBody>
                    <a:bodyPr/>
                    <a:lstStyle/>
                    <a:p>
                      <a:pPr algn="ctr">
                        <a:spcBef>
                          <a:spcPts val="1200"/>
                        </a:spcBef>
                        <a:spcAft>
                          <a:spcPts val="1200"/>
                        </a:spcAft>
                      </a:pPr>
                      <a:r>
                        <a:rPr lang="fr-FR" sz="1600" dirty="0"/>
                        <a:t>Samedi</a:t>
                      </a:r>
                    </a:p>
                  </a:txBody>
                  <a:tcPr anchor="ctr"/>
                </a:tc>
                <a:extLst>
                  <a:ext uri="{0D108BD9-81ED-4DB2-BD59-A6C34878D82A}">
                    <a16:rowId xmlns:a16="http://schemas.microsoft.com/office/drawing/2014/main" val="10000"/>
                  </a:ext>
                </a:extLst>
              </a:tr>
              <a:tr h="1101431">
                <a:tc>
                  <a:txBody>
                    <a:bodyPr/>
                    <a:lstStyle/>
                    <a:p>
                      <a:pPr algn="ctr"/>
                      <a:r>
                        <a:rPr lang="fr-FR" sz="1400" dirty="0"/>
                        <a:t>Congé</a:t>
                      </a:r>
                    </a:p>
                  </a:txBody>
                  <a:tcPr anchor="ctr"/>
                </a:tc>
                <a:tc>
                  <a:txBody>
                    <a:bodyPr/>
                    <a:lstStyle/>
                    <a:p>
                      <a:pPr algn="ctr"/>
                      <a:r>
                        <a:rPr lang="fr-FR" sz="1400" dirty="0"/>
                        <a:t>Cardio</a:t>
                      </a:r>
                    </a:p>
                  </a:txBody>
                  <a:tcPr anchor="ctr"/>
                </a:tc>
                <a:tc>
                  <a:txBody>
                    <a:bodyPr/>
                    <a:lstStyle/>
                    <a:p>
                      <a:pPr algn="ctr"/>
                      <a:r>
                        <a:rPr lang="fr-FR" sz="1400" dirty="0" err="1"/>
                        <a:t>Muscu</a:t>
                      </a:r>
                      <a:endParaRPr lang="fr-FR" sz="1400" dirty="0"/>
                    </a:p>
                  </a:txBody>
                  <a:tcPr anchor="ctr"/>
                </a:tc>
                <a:tc>
                  <a:txBody>
                    <a:bodyPr/>
                    <a:lstStyle/>
                    <a:p>
                      <a:pPr algn="ctr"/>
                      <a:r>
                        <a:rPr lang="fr-FR" sz="1400" dirty="0"/>
                        <a:t>Congé</a:t>
                      </a:r>
                    </a:p>
                  </a:txBody>
                  <a:tcPr anchor="ctr"/>
                </a:tc>
                <a:tc>
                  <a:txBody>
                    <a:bodyPr/>
                    <a:lstStyle/>
                    <a:p>
                      <a:pPr algn="ctr"/>
                      <a:r>
                        <a:rPr lang="fr-FR" sz="1400" dirty="0"/>
                        <a:t>Cardio</a:t>
                      </a:r>
                    </a:p>
                  </a:txBody>
                  <a:tcPr anchor="ctr"/>
                </a:tc>
                <a:tc>
                  <a:txBody>
                    <a:bodyPr/>
                    <a:lstStyle/>
                    <a:p>
                      <a:pPr algn="ctr"/>
                      <a:r>
                        <a:rPr lang="fr-FR" sz="1400" dirty="0"/>
                        <a:t>Muscu</a:t>
                      </a:r>
                    </a:p>
                  </a:txBody>
                  <a:tcPr anchor="ctr"/>
                </a:tc>
                <a:tc>
                  <a:txBody>
                    <a:bodyPr/>
                    <a:lstStyle/>
                    <a:p>
                      <a:pPr algn="ctr"/>
                      <a:r>
                        <a:rPr lang="fr-FR" sz="1400" dirty="0"/>
                        <a:t>Entrainement ludique</a:t>
                      </a:r>
                    </a:p>
                  </a:txBody>
                  <a:tcPr anchor="ctr"/>
                </a:tc>
                <a:extLst>
                  <a:ext uri="{0D108BD9-81ED-4DB2-BD59-A6C34878D82A}">
                    <a16:rowId xmlns:a16="http://schemas.microsoft.com/office/drawing/2014/main" val="10001"/>
                  </a:ext>
                </a:extLst>
              </a:tr>
            </a:tbl>
          </a:graphicData>
        </a:graphic>
      </p:graphicFrame>
      <p:pic>
        <p:nvPicPr>
          <p:cNvPr id="7" name="Image 6">
            <a:extLst>
              <a:ext uri="{FF2B5EF4-FFF2-40B4-BE49-F238E27FC236}">
                <a16:creationId xmlns:a16="http://schemas.microsoft.com/office/drawing/2014/main" id="{CB36A63D-6029-4DAF-8873-0012554E05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279867">
            <a:off x="3815170" y="3513404"/>
            <a:ext cx="1513661" cy="1513661"/>
          </a:xfrm>
          <a:prstGeom prst="rect">
            <a:avLst/>
          </a:prstGeom>
        </p:spPr>
      </p:pic>
      <p:sp>
        <p:nvSpPr>
          <p:cNvPr id="9" name="ZoneTexte 8">
            <a:extLst>
              <a:ext uri="{FF2B5EF4-FFF2-40B4-BE49-F238E27FC236}">
                <a16:creationId xmlns:a16="http://schemas.microsoft.com/office/drawing/2014/main" id="{0AE3E913-DD08-4FAC-A735-3C61DAEB3A63}"/>
              </a:ext>
            </a:extLst>
          </p:cNvPr>
          <p:cNvSpPr txBox="1"/>
          <p:nvPr/>
        </p:nvSpPr>
        <p:spPr>
          <a:xfrm>
            <a:off x="646832" y="5455006"/>
            <a:ext cx="7850336" cy="646331"/>
          </a:xfrm>
          <a:prstGeom prst="rect">
            <a:avLst/>
          </a:prstGeom>
          <a:noFill/>
        </p:spPr>
        <p:txBody>
          <a:bodyPr wrap="square">
            <a:spAutoFit/>
          </a:bodyPr>
          <a:lstStyle/>
          <a:p>
            <a:pPr marL="177800" indent="-177800"/>
            <a:r>
              <a:rPr lang="fr-FR" b="1" dirty="0">
                <a:solidFill>
                  <a:schemeClr val="bg1"/>
                </a:solidFill>
              </a:rPr>
              <a:t>* Il est important de ne pas faire deux séances de cardio (course) </a:t>
            </a:r>
            <a:br>
              <a:rPr lang="fr-FR" b="1" dirty="0">
                <a:solidFill>
                  <a:schemeClr val="bg1"/>
                </a:solidFill>
              </a:rPr>
            </a:br>
            <a:r>
              <a:rPr lang="fr-FR" b="1" dirty="0">
                <a:solidFill>
                  <a:schemeClr val="bg1"/>
                </a:solidFill>
              </a:rPr>
              <a:t>(Intensité élevée) deux jours de suite</a:t>
            </a:r>
          </a:p>
        </p:txBody>
      </p:sp>
    </p:spTree>
    <p:extLst>
      <p:ext uri="{BB962C8B-B14F-4D97-AF65-F5344CB8AC3E}">
        <p14:creationId xmlns:p14="http://schemas.microsoft.com/office/powerpoint/2010/main" val="72166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La musculation et la course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1880828"/>
            <a:ext cx="7244568" cy="2160240"/>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Quels groupes musculaires sont sollicités lors de la course ? </a:t>
            </a:r>
          </a:p>
          <a:p>
            <a:pPr marL="269875" indent="-269875">
              <a:spcBef>
                <a:spcPts val="2400"/>
              </a:spcBef>
              <a:buClr>
                <a:srgbClr val="881811"/>
              </a:buClr>
              <a:buSzPct val="90000"/>
              <a:buFont typeface="Wingdings" panose="05000000000000000000" pitchFamily="2" charset="2"/>
              <a:buChar char="Ø"/>
            </a:pPr>
            <a:r>
              <a:rPr lang="fr-CA" dirty="0"/>
              <a:t>Quelle qualité faut-il travailler en musculation pour améliorer ses performances à la course? La force, l’hypertrophie, la puissance ? </a:t>
            </a:r>
          </a:p>
          <a:p>
            <a:pPr marL="269875" indent="-269875">
              <a:spcBef>
                <a:spcPts val="2400"/>
              </a:spcBef>
              <a:buClr>
                <a:srgbClr val="881811"/>
              </a:buClr>
              <a:buSzPct val="90000"/>
              <a:buFont typeface="Wingdings" panose="05000000000000000000" pitchFamily="2" charset="2"/>
              <a:buChar char="Ø"/>
            </a:pPr>
            <a:r>
              <a:rPr lang="fr-CA" dirty="0"/>
              <a:t>Pourquoi faire de la musculation en course ?</a:t>
            </a:r>
          </a:p>
        </p:txBody>
      </p:sp>
      <p:pic>
        <p:nvPicPr>
          <p:cNvPr id="5" name="Image 4">
            <a:extLst>
              <a:ext uri="{FF2B5EF4-FFF2-40B4-BE49-F238E27FC236}">
                <a16:creationId xmlns:a16="http://schemas.microsoft.com/office/drawing/2014/main" id="{1C671E3A-5161-4620-B795-1292A4F855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896" b="32358"/>
          <a:stretch/>
        </p:blipFill>
        <p:spPr>
          <a:xfrm>
            <a:off x="0" y="4372534"/>
            <a:ext cx="9144000" cy="2296826"/>
          </a:xfrm>
          <a:prstGeom prst="rect">
            <a:avLst/>
          </a:prstGeom>
        </p:spPr>
      </p:pic>
    </p:spTree>
    <p:extLst>
      <p:ext uri="{BB962C8B-B14F-4D97-AF65-F5344CB8AC3E}">
        <p14:creationId xmlns:p14="http://schemas.microsoft.com/office/powerpoint/2010/main" val="277144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Groupes musculaires sollicités à la course</a:t>
            </a:r>
          </a:p>
        </p:txBody>
      </p:sp>
      <p:pic>
        <p:nvPicPr>
          <p:cNvPr id="14" name="Image 13">
            <a:extLst>
              <a:ext uri="{FF2B5EF4-FFF2-40B4-BE49-F238E27FC236}">
                <a16:creationId xmlns:a16="http://schemas.microsoft.com/office/drawing/2014/main" id="{5C4794AB-B612-466F-894F-C004F1BEA2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2799" y="1988840"/>
            <a:ext cx="2523058" cy="4421529"/>
          </a:xfrm>
          <a:prstGeom prst="rect">
            <a:avLst/>
          </a:prstGeom>
        </p:spPr>
      </p:pic>
      <p:cxnSp>
        <p:nvCxnSpPr>
          <p:cNvPr id="15" name="Connecteur droit avec flèche 14">
            <a:extLst>
              <a:ext uri="{FF2B5EF4-FFF2-40B4-BE49-F238E27FC236}">
                <a16:creationId xmlns:a16="http://schemas.microsoft.com/office/drawing/2014/main" id="{2CE04910-F89E-40E1-9EE5-6D07C6C8E0A4}"/>
              </a:ext>
            </a:extLst>
          </p:cNvPr>
          <p:cNvCxnSpPr>
            <a:cxnSpLocks/>
          </p:cNvCxnSpPr>
          <p:nvPr/>
        </p:nvCxnSpPr>
        <p:spPr>
          <a:xfrm flipV="1">
            <a:off x="2051720" y="3603829"/>
            <a:ext cx="2958028" cy="51561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D811081C-7BF8-4773-913B-223285C6F9BC}"/>
              </a:ext>
            </a:extLst>
          </p:cNvPr>
          <p:cNvCxnSpPr>
            <a:cxnSpLocks/>
          </p:cNvCxnSpPr>
          <p:nvPr/>
        </p:nvCxnSpPr>
        <p:spPr>
          <a:xfrm flipV="1">
            <a:off x="1763688" y="4653137"/>
            <a:ext cx="3246060" cy="160749"/>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C775F498-DD3D-4CB7-B56C-E67C0FCD6618}"/>
              </a:ext>
            </a:extLst>
          </p:cNvPr>
          <p:cNvCxnSpPr>
            <a:cxnSpLocks/>
          </p:cNvCxnSpPr>
          <p:nvPr/>
        </p:nvCxnSpPr>
        <p:spPr>
          <a:xfrm flipV="1">
            <a:off x="2482918" y="4119443"/>
            <a:ext cx="2526830" cy="407006"/>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316EDED5-5B72-47CC-AA95-F1CDFACB6073}"/>
              </a:ext>
            </a:extLst>
          </p:cNvPr>
          <p:cNvCxnSpPr>
            <a:cxnSpLocks/>
          </p:cNvCxnSpPr>
          <p:nvPr/>
        </p:nvCxnSpPr>
        <p:spPr>
          <a:xfrm flipV="1">
            <a:off x="1403648" y="5157193"/>
            <a:ext cx="3606100" cy="126687"/>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B65255D7-6388-4A49-831D-F8B00D1AB76D}"/>
              </a:ext>
            </a:extLst>
          </p:cNvPr>
          <p:cNvSpPr txBox="1"/>
          <p:nvPr/>
        </p:nvSpPr>
        <p:spPr>
          <a:xfrm>
            <a:off x="5027212" y="3376120"/>
            <a:ext cx="3245696" cy="369332"/>
          </a:xfrm>
          <a:prstGeom prst="rect">
            <a:avLst/>
          </a:prstGeom>
          <a:noFill/>
        </p:spPr>
        <p:txBody>
          <a:bodyPr wrap="square" rtlCol="0">
            <a:spAutoFit/>
          </a:bodyPr>
          <a:lstStyle/>
          <a:p>
            <a:r>
              <a:rPr lang="fr-FR" dirty="0"/>
              <a:t>Grands et moyens fessiers </a:t>
            </a:r>
          </a:p>
        </p:txBody>
      </p:sp>
      <p:sp>
        <p:nvSpPr>
          <p:cNvPr id="20" name="ZoneTexte 19">
            <a:extLst>
              <a:ext uri="{FF2B5EF4-FFF2-40B4-BE49-F238E27FC236}">
                <a16:creationId xmlns:a16="http://schemas.microsoft.com/office/drawing/2014/main" id="{C223A958-943F-4806-9954-BC6C22050422}"/>
              </a:ext>
            </a:extLst>
          </p:cNvPr>
          <p:cNvSpPr txBox="1"/>
          <p:nvPr/>
        </p:nvSpPr>
        <p:spPr>
          <a:xfrm>
            <a:off x="5027212" y="3910337"/>
            <a:ext cx="3245696" cy="369332"/>
          </a:xfrm>
          <a:prstGeom prst="rect">
            <a:avLst/>
          </a:prstGeom>
          <a:noFill/>
        </p:spPr>
        <p:txBody>
          <a:bodyPr wrap="square" rtlCol="0">
            <a:spAutoFit/>
          </a:bodyPr>
          <a:lstStyle/>
          <a:p>
            <a:r>
              <a:rPr lang="fr-FR" dirty="0"/>
              <a:t>Quadriceps</a:t>
            </a:r>
          </a:p>
        </p:txBody>
      </p:sp>
      <p:sp>
        <p:nvSpPr>
          <p:cNvPr id="21" name="ZoneTexte 20">
            <a:extLst>
              <a:ext uri="{FF2B5EF4-FFF2-40B4-BE49-F238E27FC236}">
                <a16:creationId xmlns:a16="http://schemas.microsoft.com/office/drawing/2014/main" id="{68BC7695-B94F-45CB-809E-6249DF5BCCF2}"/>
              </a:ext>
            </a:extLst>
          </p:cNvPr>
          <p:cNvSpPr txBox="1"/>
          <p:nvPr/>
        </p:nvSpPr>
        <p:spPr>
          <a:xfrm>
            <a:off x="5027212" y="4444554"/>
            <a:ext cx="3245696" cy="369332"/>
          </a:xfrm>
          <a:prstGeom prst="rect">
            <a:avLst/>
          </a:prstGeom>
          <a:noFill/>
        </p:spPr>
        <p:txBody>
          <a:bodyPr wrap="square" rtlCol="0">
            <a:spAutoFit/>
          </a:bodyPr>
          <a:lstStyle/>
          <a:p>
            <a:r>
              <a:rPr lang="fr-FR" dirty="0"/>
              <a:t>Ischio-Jambiers </a:t>
            </a:r>
          </a:p>
        </p:txBody>
      </p:sp>
      <p:sp>
        <p:nvSpPr>
          <p:cNvPr id="22" name="ZoneTexte 21">
            <a:extLst>
              <a:ext uri="{FF2B5EF4-FFF2-40B4-BE49-F238E27FC236}">
                <a16:creationId xmlns:a16="http://schemas.microsoft.com/office/drawing/2014/main" id="{7303A7EE-CAF8-4B3E-994D-1208D6C6BFBC}"/>
              </a:ext>
            </a:extLst>
          </p:cNvPr>
          <p:cNvSpPr txBox="1"/>
          <p:nvPr/>
        </p:nvSpPr>
        <p:spPr>
          <a:xfrm>
            <a:off x="5027212" y="4978771"/>
            <a:ext cx="3245696" cy="369332"/>
          </a:xfrm>
          <a:prstGeom prst="rect">
            <a:avLst/>
          </a:prstGeom>
          <a:noFill/>
        </p:spPr>
        <p:txBody>
          <a:bodyPr wrap="square" rtlCol="0">
            <a:spAutoFit/>
          </a:bodyPr>
          <a:lstStyle/>
          <a:p>
            <a:r>
              <a:rPr lang="fr-FR" dirty="0"/>
              <a:t>Mollets (</a:t>
            </a:r>
            <a:r>
              <a:rPr lang="fr-FR" dirty="0" err="1"/>
              <a:t>gastrocs</a:t>
            </a:r>
            <a:r>
              <a:rPr lang="fr-FR" dirty="0"/>
              <a:t> et soléaires)</a:t>
            </a:r>
          </a:p>
        </p:txBody>
      </p:sp>
      <p:cxnSp>
        <p:nvCxnSpPr>
          <p:cNvPr id="23" name="Connecteur droit avec flèche 22">
            <a:extLst>
              <a:ext uri="{FF2B5EF4-FFF2-40B4-BE49-F238E27FC236}">
                <a16:creationId xmlns:a16="http://schemas.microsoft.com/office/drawing/2014/main" id="{87DA5357-6764-43F5-BA30-E7FB6EACB28F}"/>
              </a:ext>
            </a:extLst>
          </p:cNvPr>
          <p:cNvCxnSpPr>
            <a:cxnSpLocks/>
          </p:cNvCxnSpPr>
          <p:nvPr/>
        </p:nvCxnSpPr>
        <p:spPr>
          <a:xfrm flipV="1">
            <a:off x="2482918" y="2981598"/>
            <a:ext cx="2526830" cy="73084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DAC17C9E-71F8-40DF-9C30-D5A6888E3E09}"/>
              </a:ext>
            </a:extLst>
          </p:cNvPr>
          <p:cNvSpPr txBox="1"/>
          <p:nvPr/>
        </p:nvSpPr>
        <p:spPr>
          <a:xfrm>
            <a:off x="5027212" y="2564904"/>
            <a:ext cx="3245696" cy="646331"/>
          </a:xfrm>
          <a:prstGeom prst="rect">
            <a:avLst/>
          </a:prstGeom>
          <a:noFill/>
        </p:spPr>
        <p:txBody>
          <a:bodyPr wrap="square" rtlCol="0">
            <a:spAutoFit/>
          </a:bodyPr>
          <a:lstStyle/>
          <a:p>
            <a:r>
              <a:rPr lang="fr-FR" dirty="0"/>
              <a:t>Abdominaux et </a:t>
            </a:r>
            <a:br>
              <a:rPr lang="fr-FR" dirty="0"/>
            </a:br>
            <a:r>
              <a:rPr lang="fr-FR" dirty="0"/>
              <a:t>muscles stabilisateurs du dos</a:t>
            </a:r>
          </a:p>
        </p:txBody>
      </p:sp>
    </p:spTree>
    <p:extLst>
      <p:ext uri="{BB962C8B-B14F-4D97-AF65-F5344CB8AC3E}">
        <p14:creationId xmlns:p14="http://schemas.microsoft.com/office/powerpoint/2010/main" val="224325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Exemple de </a:t>
            </a:r>
            <a:br>
              <a:rPr lang="fr-CA" sz="4000" dirty="0">
                <a:solidFill>
                  <a:srgbClr val="FFFFFF"/>
                </a:solidFill>
              </a:rPr>
            </a:br>
            <a:r>
              <a:rPr lang="fr-CA" sz="4000" dirty="0">
                <a:solidFill>
                  <a:srgbClr val="FFFFFF"/>
                </a:solidFill>
              </a:rPr>
              <a:t>programme d’entrainement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3856" y="2906942"/>
            <a:ext cx="3788184" cy="1980220"/>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Toujours commencer par les gros groupes musculaires </a:t>
            </a:r>
          </a:p>
          <a:p>
            <a:pPr marL="269875" indent="-269875">
              <a:spcBef>
                <a:spcPts val="2400"/>
              </a:spcBef>
              <a:buClr>
                <a:srgbClr val="881811"/>
              </a:buClr>
              <a:buSzPct val="90000"/>
              <a:buFont typeface="Wingdings" panose="05000000000000000000" pitchFamily="2" charset="2"/>
              <a:buChar char="Ø"/>
            </a:pPr>
            <a:r>
              <a:rPr lang="fr-CA" dirty="0"/>
              <a:t>Toujours terminer par les exercices ciblant les abdominaux et le dos </a:t>
            </a:r>
          </a:p>
        </p:txBody>
      </p:sp>
      <p:sp>
        <p:nvSpPr>
          <p:cNvPr id="7" name="ZoneTexte 6">
            <a:extLst>
              <a:ext uri="{FF2B5EF4-FFF2-40B4-BE49-F238E27FC236}">
                <a16:creationId xmlns:a16="http://schemas.microsoft.com/office/drawing/2014/main" id="{5FC985CB-21E4-4496-B455-2B6BDFF74424}"/>
              </a:ext>
            </a:extLst>
          </p:cNvPr>
          <p:cNvSpPr txBox="1"/>
          <p:nvPr/>
        </p:nvSpPr>
        <p:spPr>
          <a:xfrm>
            <a:off x="999840" y="6234755"/>
            <a:ext cx="6768752" cy="400110"/>
          </a:xfrm>
          <a:prstGeom prst="rect">
            <a:avLst/>
          </a:prstGeom>
          <a:noFill/>
        </p:spPr>
        <p:txBody>
          <a:bodyPr wrap="square">
            <a:spAutoFit/>
          </a:bodyPr>
          <a:lstStyle/>
          <a:p>
            <a:pPr marL="0" indent="0">
              <a:spcBef>
                <a:spcPts val="2400"/>
              </a:spcBef>
              <a:buClr>
                <a:srgbClr val="881811"/>
              </a:buClr>
              <a:buSzPct val="90000"/>
              <a:buNone/>
            </a:pPr>
            <a:r>
              <a:rPr lang="fr-CA" sz="2000" b="1" dirty="0">
                <a:solidFill>
                  <a:schemeClr val="bg1"/>
                </a:solidFill>
              </a:rPr>
              <a:t>** Ne pas oublier de respirer pendant les exercices </a:t>
            </a:r>
          </a:p>
        </p:txBody>
      </p:sp>
      <p:pic>
        <p:nvPicPr>
          <p:cNvPr id="8" name="Image 7">
            <a:extLst>
              <a:ext uri="{FF2B5EF4-FFF2-40B4-BE49-F238E27FC236}">
                <a16:creationId xmlns:a16="http://schemas.microsoft.com/office/drawing/2014/main" id="{8EEF393B-2080-41AD-94FC-C254224F8F7B}"/>
              </a:ext>
            </a:extLst>
          </p:cNvPr>
          <p:cNvPicPr>
            <a:picLocks noChangeAspect="1"/>
          </p:cNvPicPr>
          <p:nvPr/>
        </p:nvPicPr>
        <p:blipFill rotWithShape="1">
          <a:blip r:embed="rId4"/>
          <a:srcRect b="7481"/>
          <a:stretch/>
        </p:blipFill>
        <p:spPr>
          <a:xfrm>
            <a:off x="4782040" y="2330488"/>
            <a:ext cx="3956785" cy="2898712"/>
          </a:xfrm>
          <a:prstGeom prst="rect">
            <a:avLst/>
          </a:prstGeom>
        </p:spPr>
      </p:pic>
      <p:pic>
        <p:nvPicPr>
          <p:cNvPr id="9" name="Image 8">
            <a:extLst>
              <a:ext uri="{FF2B5EF4-FFF2-40B4-BE49-F238E27FC236}">
                <a16:creationId xmlns:a16="http://schemas.microsoft.com/office/drawing/2014/main" id="{B7898E0C-4E66-4D25-881C-538DFBB1BC4C}"/>
              </a:ext>
            </a:extLst>
          </p:cNvPr>
          <p:cNvPicPr>
            <a:picLocks noChangeAspect="1"/>
          </p:cNvPicPr>
          <p:nvPr/>
        </p:nvPicPr>
        <p:blipFill rotWithShape="1">
          <a:blip r:embed="rId4">
            <a:duotone>
              <a:schemeClr val="bg2">
                <a:shade val="45000"/>
                <a:satMod val="135000"/>
              </a:schemeClr>
              <a:prstClr val="white"/>
            </a:duotone>
          </a:blip>
          <a:srcRect t="93105"/>
          <a:stretch/>
        </p:blipFill>
        <p:spPr>
          <a:xfrm>
            <a:off x="4782040" y="5272634"/>
            <a:ext cx="3956785" cy="216024"/>
          </a:xfrm>
          <a:prstGeom prst="rect">
            <a:avLst/>
          </a:prstGeom>
        </p:spPr>
      </p:pic>
    </p:spTree>
    <p:extLst>
      <p:ext uri="{BB962C8B-B14F-4D97-AF65-F5344CB8AC3E}">
        <p14:creationId xmlns:p14="http://schemas.microsoft.com/office/powerpoint/2010/main" val="78304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286605"/>
            <a:ext cx="7543800" cy="1126172"/>
          </a:xfrm>
        </p:spPr>
        <p:txBody>
          <a:bodyPr/>
          <a:lstStyle/>
          <a:p>
            <a:r>
              <a:rPr lang="fr-CA" dirty="0">
                <a:solidFill>
                  <a:srgbClr val="FFFFFF"/>
                </a:solidFill>
              </a:rPr>
              <a:t>L’échauffement</a:t>
            </a:r>
          </a:p>
        </p:txBody>
      </p:sp>
      <p:sp>
        <p:nvSpPr>
          <p:cNvPr id="3" name="Espace réservé du contenu 2"/>
          <p:cNvSpPr>
            <a:spLocks noGrp="1"/>
          </p:cNvSpPr>
          <p:nvPr>
            <p:ph idx="1"/>
            <p:custDataLst>
              <p:tags r:id="rId2"/>
            </p:custDataLst>
          </p:nvPr>
        </p:nvSpPr>
        <p:spPr>
          <a:xfrm>
            <a:off x="899593" y="2107469"/>
            <a:ext cx="7467167" cy="2761691"/>
          </a:xfrm>
        </p:spPr>
        <p:txBody>
          <a:bodyPr>
            <a:normAutofit/>
          </a:bodyPr>
          <a:lstStyle/>
          <a:p>
            <a:pPr marL="0" indent="0">
              <a:buNone/>
            </a:pPr>
            <a:r>
              <a:rPr lang="fr-CA" dirty="0"/>
              <a:t>Le mal aimé, le plus oublié. L’échauffement est primordial, c’est lui qui va diminuer le risque de blessure. Le but de l’échauffement est d’augmenter la température corporelle. Il doit être spécifique à l’entrainement visé. </a:t>
            </a:r>
          </a:p>
          <a:p>
            <a:pPr marL="0" indent="0">
              <a:buNone/>
            </a:pPr>
            <a:r>
              <a:rPr lang="fr-CA" dirty="0"/>
              <a:t>Pour un entrainement de 60 minutes, on vise un échauffement de 5-10 minutes.</a:t>
            </a:r>
          </a:p>
          <a:p>
            <a:pPr marL="0" indent="0">
              <a:buNone/>
            </a:pPr>
            <a:r>
              <a:rPr lang="fr-CA" dirty="0"/>
              <a:t>Par exemple, une  marche rapide de 3 minutes permet de bien préparer le corps à une course d’environ 30 minutes.</a:t>
            </a:r>
          </a:p>
        </p:txBody>
      </p:sp>
    </p:spTree>
    <p:extLst>
      <p:ext uri="{BB962C8B-B14F-4D97-AF65-F5344CB8AC3E}">
        <p14:creationId xmlns:p14="http://schemas.microsoft.com/office/powerpoint/2010/main" val="2310251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Membres inférieurs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024844"/>
            <a:ext cx="7716030" cy="2232248"/>
          </a:xfrm>
        </p:spPr>
        <p:txBody>
          <a:bodyPr>
            <a:normAutofit/>
          </a:bodyPr>
          <a:lstStyle/>
          <a:p>
            <a:pPr marL="269875" indent="-269875">
              <a:buClr>
                <a:srgbClr val="881811"/>
              </a:buClr>
              <a:buSzPct val="90000"/>
              <a:buFont typeface="Wingdings" panose="05000000000000000000" pitchFamily="2" charset="2"/>
              <a:buChar char="Ø"/>
            </a:pPr>
            <a:r>
              <a:rPr lang="fr-CA" dirty="0"/>
              <a:t>Squat sur une jambe </a:t>
            </a:r>
          </a:p>
          <a:p>
            <a:pPr marL="269875" indent="-269875">
              <a:buClr>
                <a:srgbClr val="881811"/>
              </a:buClr>
              <a:buSzPct val="90000"/>
              <a:buFont typeface="Wingdings" panose="05000000000000000000" pitchFamily="2" charset="2"/>
              <a:buChar char="Ø"/>
            </a:pPr>
            <a:r>
              <a:rPr lang="fr-CA" dirty="0"/>
              <a:t>Fentes sautées </a:t>
            </a:r>
          </a:p>
          <a:p>
            <a:pPr marL="269875" indent="-269875">
              <a:buClr>
                <a:srgbClr val="881811"/>
              </a:buClr>
              <a:buSzPct val="90000"/>
              <a:buFont typeface="Wingdings" panose="05000000000000000000" pitchFamily="2" charset="2"/>
              <a:buChar char="Ø"/>
            </a:pPr>
            <a:r>
              <a:rPr lang="fr-CA" dirty="0"/>
              <a:t>Pont sur une ou deux jambes </a:t>
            </a:r>
          </a:p>
          <a:p>
            <a:pPr marL="269875" indent="-269875">
              <a:buClr>
                <a:srgbClr val="881811"/>
              </a:buClr>
              <a:buSzPct val="90000"/>
              <a:buFont typeface="Wingdings" panose="05000000000000000000" pitchFamily="2" charset="2"/>
              <a:buChar char="Ø"/>
            </a:pPr>
            <a:r>
              <a:rPr lang="fr-CA" dirty="0"/>
              <a:t>Squat avec élévation latérale de la jambe</a:t>
            </a:r>
          </a:p>
          <a:p>
            <a:pPr marL="269875" indent="-269875">
              <a:buClr>
                <a:srgbClr val="881811"/>
              </a:buClr>
              <a:buSzPct val="90000"/>
              <a:buFont typeface="Wingdings" panose="05000000000000000000" pitchFamily="2" charset="2"/>
              <a:buChar char="Ø"/>
            </a:pPr>
            <a:r>
              <a:rPr lang="fr-CA" dirty="0"/>
              <a:t>Flexion plantaire </a:t>
            </a:r>
          </a:p>
        </p:txBody>
      </p:sp>
      <p:sp>
        <p:nvSpPr>
          <p:cNvPr id="7" name="ZoneTexte 6">
            <a:extLst>
              <a:ext uri="{FF2B5EF4-FFF2-40B4-BE49-F238E27FC236}">
                <a16:creationId xmlns:a16="http://schemas.microsoft.com/office/drawing/2014/main" id="{77CCD630-448A-41C2-AF1B-396D69C9DEEA}"/>
              </a:ext>
            </a:extLst>
          </p:cNvPr>
          <p:cNvSpPr txBox="1"/>
          <p:nvPr/>
        </p:nvSpPr>
        <p:spPr>
          <a:xfrm>
            <a:off x="827584" y="4905164"/>
            <a:ext cx="6408712" cy="584775"/>
          </a:xfrm>
          <a:prstGeom prst="rect">
            <a:avLst/>
          </a:prstGeom>
          <a:noFill/>
        </p:spPr>
        <p:txBody>
          <a:bodyPr wrap="square">
            <a:spAutoFit/>
          </a:bodyPr>
          <a:lstStyle/>
          <a:p>
            <a:pPr marL="457200" indent="-457200">
              <a:buClr>
                <a:schemeClr val="bg1"/>
              </a:buClr>
              <a:buSzPct val="90000"/>
              <a:buFont typeface="Wingdings" panose="05000000000000000000" pitchFamily="2" charset="2"/>
              <a:buChar char="Ø"/>
            </a:pPr>
            <a:r>
              <a:rPr lang="fr-CA" sz="3200" b="1" dirty="0">
                <a:solidFill>
                  <a:schemeClr val="bg1"/>
                </a:solidFill>
              </a:rPr>
              <a:t>3 séries de 8-12 répétitions </a:t>
            </a:r>
          </a:p>
        </p:txBody>
      </p:sp>
    </p:spTree>
    <p:extLst>
      <p:ext uri="{BB962C8B-B14F-4D97-AF65-F5344CB8AC3E}">
        <p14:creationId xmlns:p14="http://schemas.microsoft.com/office/powerpoint/2010/main" val="347024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Membres inférieurs </a:t>
            </a:r>
          </a:p>
        </p:txBody>
      </p:sp>
      <p:sp>
        <p:nvSpPr>
          <p:cNvPr id="14" name="Flèche vers la droite 12">
            <a:extLst>
              <a:ext uri="{FF2B5EF4-FFF2-40B4-BE49-F238E27FC236}">
                <a16:creationId xmlns:a16="http://schemas.microsoft.com/office/drawing/2014/main" id="{CAFB3B61-3F0D-48A1-840C-4D27DCBC674A}"/>
              </a:ext>
            </a:extLst>
          </p:cNvPr>
          <p:cNvSpPr/>
          <p:nvPr/>
        </p:nvSpPr>
        <p:spPr>
          <a:xfrm>
            <a:off x="5501126" y="2639612"/>
            <a:ext cx="932848"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a droite 19">
            <a:extLst>
              <a:ext uri="{FF2B5EF4-FFF2-40B4-BE49-F238E27FC236}">
                <a16:creationId xmlns:a16="http://schemas.microsoft.com/office/drawing/2014/main" id="{C4292F6B-4C30-4405-A3EE-89C3BE4592D7}"/>
              </a:ext>
            </a:extLst>
          </p:cNvPr>
          <p:cNvSpPr/>
          <p:nvPr/>
        </p:nvSpPr>
        <p:spPr>
          <a:xfrm rot="10800000">
            <a:off x="3779911" y="5218423"/>
            <a:ext cx="1080119"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Flèche à angle droit 21">
            <a:extLst>
              <a:ext uri="{FF2B5EF4-FFF2-40B4-BE49-F238E27FC236}">
                <a16:creationId xmlns:a16="http://schemas.microsoft.com/office/drawing/2014/main" id="{0C76E0F1-D5C3-4631-92AC-F2F106B24CB7}"/>
              </a:ext>
            </a:extLst>
          </p:cNvPr>
          <p:cNvSpPr/>
          <p:nvPr/>
        </p:nvSpPr>
        <p:spPr>
          <a:xfrm flipH="1">
            <a:off x="1115616" y="3933056"/>
            <a:ext cx="857856" cy="1714375"/>
          </a:xfrm>
          <a:prstGeom prst="bentUp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lèche à angle droit 21">
            <a:extLst>
              <a:ext uri="{FF2B5EF4-FFF2-40B4-BE49-F238E27FC236}">
                <a16:creationId xmlns:a16="http://schemas.microsoft.com/office/drawing/2014/main" id="{9FE7DA6B-1784-46CE-9900-A0A22B3495E2}"/>
              </a:ext>
            </a:extLst>
          </p:cNvPr>
          <p:cNvSpPr/>
          <p:nvPr/>
        </p:nvSpPr>
        <p:spPr>
          <a:xfrm rot="16200000" flipH="1">
            <a:off x="6481045" y="4407732"/>
            <a:ext cx="1750492" cy="801141"/>
          </a:xfrm>
          <a:prstGeom prst="bentUpArrow">
            <a:avLst>
              <a:gd name="adj1" fmla="val 33322"/>
              <a:gd name="adj2" fmla="val 27291"/>
              <a:gd name="adj3" fmla="val 32909"/>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2DCB10A-3280-4F49-B3AE-ED9D9986A59B}"/>
              </a:ext>
            </a:extLst>
          </p:cNvPr>
          <p:cNvPicPr>
            <a:picLocks noChangeAspect="1"/>
          </p:cNvPicPr>
          <p:nvPr/>
        </p:nvPicPr>
        <p:blipFill>
          <a:blip r:embed="rId4"/>
          <a:stretch>
            <a:fillRect/>
          </a:stretch>
        </p:blipFill>
        <p:spPr>
          <a:xfrm>
            <a:off x="3457013" y="2070100"/>
            <a:ext cx="1932075" cy="1653856"/>
          </a:xfrm>
          <a:prstGeom prst="rect">
            <a:avLst/>
          </a:prstGeom>
        </p:spPr>
      </p:pic>
      <p:pic>
        <p:nvPicPr>
          <p:cNvPr id="18" name="Image 17">
            <a:extLst>
              <a:ext uri="{FF2B5EF4-FFF2-40B4-BE49-F238E27FC236}">
                <a16:creationId xmlns:a16="http://schemas.microsoft.com/office/drawing/2014/main" id="{A7F9DD02-91B7-47A8-A3BB-D151306DB5C7}"/>
              </a:ext>
            </a:extLst>
          </p:cNvPr>
          <p:cNvPicPr>
            <a:picLocks noChangeAspect="1"/>
          </p:cNvPicPr>
          <p:nvPr/>
        </p:nvPicPr>
        <p:blipFill rotWithShape="1">
          <a:blip r:embed="rId5"/>
          <a:srcRect b="20185"/>
          <a:stretch/>
        </p:blipFill>
        <p:spPr>
          <a:xfrm>
            <a:off x="6546013" y="2070100"/>
            <a:ext cx="2072124" cy="1653856"/>
          </a:xfrm>
          <a:prstGeom prst="rect">
            <a:avLst/>
          </a:prstGeom>
        </p:spPr>
      </p:pic>
      <p:pic>
        <p:nvPicPr>
          <p:cNvPr id="19" name="Image 18">
            <a:extLst>
              <a:ext uri="{FF2B5EF4-FFF2-40B4-BE49-F238E27FC236}">
                <a16:creationId xmlns:a16="http://schemas.microsoft.com/office/drawing/2014/main" id="{3A262C62-51D2-489B-89FB-71F1382A1BAD}"/>
              </a:ext>
            </a:extLst>
          </p:cNvPr>
          <p:cNvPicPr>
            <a:picLocks noChangeAspect="1"/>
          </p:cNvPicPr>
          <p:nvPr/>
        </p:nvPicPr>
        <p:blipFill rotWithShape="1">
          <a:blip r:embed="rId6"/>
          <a:srcRect l="19490" t="15084" r="21139" b="15388"/>
          <a:stretch/>
        </p:blipFill>
        <p:spPr>
          <a:xfrm>
            <a:off x="5074838" y="4844177"/>
            <a:ext cx="1785426" cy="1163906"/>
          </a:xfrm>
          <a:prstGeom prst="rect">
            <a:avLst/>
          </a:prstGeom>
        </p:spPr>
      </p:pic>
      <p:pic>
        <p:nvPicPr>
          <p:cNvPr id="20" name="Image 19">
            <a:extLst>
              <a:ext uri="{FF2B5EF4-FFF2-40B4-BE49-F238E27FC236}">
                <a16:creationId xmlns:a16="http://schemas.microsoft.com/office/drawing/2014/main" id="{1741B64D-202E-484E-9265-16862432A80D}"/>
              </a:ext>
            </a:extLst>
          </p:cNvPr>
          <p:cNvPicPr>
            <a:picLocks noChangeAspect="1"/>
          </p:cNvPicPr>
          <p:nvPr/>
        </p:nvPicPr>
        <p:blipFill rotWithShape="1">
          <a:blip r:embed="rId7"/>
          <a:srcRect l="14917" t="15528" r="11871" b="8514"/>
          <a:stretch/>
        </p:blipFill>
        <p:spPr>
          <a:xfrm>
            <a:off x="2188280" y="4417450"/>
            <a:ext cx="1380542" cy="2017360"/>
          </a:xfrm>
          <a:prstGeom prst="rect">
            <a:avLst/>
          </a:prstGeom>
        </p:spPr>
      </p:pic>
      <p:pic>
        <p:nvPicPr>
          <p:cNvPr id="4" name="Image 3">
            <a:extLst>
              <a:ext uri="{FF2B5EF4-FFF2-40B4-BE49-F238E27FC236}">
                <a16:creationId xmlns:a16="http://schemas.microsoft.com/office/drawing/2014/main" id="{27C157EF-5D6E-48D9-8554-9C6AE02B8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376" y="2070100"/>
            <a:ext cx="1642713" cy="1714375"/>
          </a:xfrm>
          <a:prstGeom prst="rect">
            <a:avLst/>
          </a:prstGeom>
        </p:spPr>
      </p:pic>
    </p:spTree>
    <p:extLst>
      <p:ext uri="{BB962C8B-B14F-4D97-AF65-F5344CB8AC3E}">
        <p14:creationId xmlns:p14="http://schemas.microsoft.com/office/powerpoint/2010/main" val="232568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2075135"/>
            <a:ext cx="914400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Membres supérieurs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45165"/>
            <a:ext cx="7716030" cy="1764196"/>
          </a:xfrm>
        </p:spPr>
        <p:txBody>
          <a:bodyPr>
            <a:normAutofit/>
          </a:bodyPr>
          <a:lstStyle/>
          <a:p>
            <a:pPr marL="269875" indent="-269875">
              <a:buClr>
                <a:srgbClr val="881811"/>
              </a:buClr>
              <a:buSzPct val="90000"/>
              <a:buFont typeface="Wingdings" panose="05000000000000000000" pitchFamily="2" charset="2"/>
              <a:buChar char="Ø"/>
            </a:pPr>
            <a:r>
              <a:rPr lang="fr-CA" dirty="0"/>
              <a:t>Flexion des coudes avec poids </a:t>
            </a:r>
          </a:p>
          <a:p>
            <a:pPr marL="269875" indent="-269875">
              <a:buClr>
                <a:srgbClr val="881811"/>
              </a:buClr>
              <a:buSzPct val="90000"/>
              <a:buFont typeface="Wingdings" panose="05000000000000000000" pitchFamily="2" charset="2"/>
              <a:buChar char="Ø"/>
            </a:pPr>
            <a:r>
              <a:rPr lang="fr-CA" dirty="0"/>
              <a:t>Extension des coudes sur chaise (dips) </a:t>
            </a:r>
          </a:p>
          <a:p>
            <a:pPr marL="269875" indent="-269875">
              <a:buClr>
                <a:srgbClr val="881811"/>
              </a:buClr>
              <a:buSzPct val="90000"/>
              <a:buFont typeface="Wingdings" panose="05000000000000000000" pitchFamily="2" charset="2"/>
              <a:buChar char="Ø"/>
            </a:pPr>
            <a:r>
              <a:rPr lang="fr-CA" dirty="0"/>
              <a:t>Push-up </a:t>
            </a:r>
          </a:p>
          <a:p>
            <a:pPr marL="269875" indent="-269875">
              <a:buClr>
                <a:srgbClr val="881811"/>
              </a:buClr>
              <a:buSzPct val="90000"/>
              <a:buFont typeface="Wingdings" panose="05000000000000000000" pitchFamily="2" charset="2"/>
              <a:buChar char="Ø"/>
            </a:pPr>
            <a:r>
              <a:rPr lang="fr-CA" dirty="0"/>
              <a:t>Burpees </a:t>
            </a:r>
          </a:p>
        </p:txBody>
      </p:sp>
      <p:sp>
        <p:nvSpPr>
          <p:cNvPr id="7" name="ZoneTexte 6">
            <a:extLst>
              <a:ext uri="{FF2B5EF4-FFF2-40B4-BE49-F238E27FC236}">
                <a16:creationId xmlns:a16="http://schemas.microsoft.com/office/drawing/2014/main" id="{77CCD630-448A-41C2-AF1B-396D69C9DEEA}"/>
              </a:ext>
            </a:extLst>
          </p:cNvPr>
          <p:cNvSpPr txBox="1"/>
          <p:nvPr/>
        </p:nvSpPr>
        <p:spPr>
          <a:xfrm>
            <a:off x="827584" y="4905164"/>
            <a:ext cx="6408712" cy="584775"/>
          </a:xfrm>
          <a:prstGeom prst="rect">
            <a:avLst/>
          </a:prstGeom>
          <a:noFill/>
        </p:spPr>
        <p:txBody>
          <a:bodyPr wrap="square">
            <a:spAutoFit/>
          </a:bodyPr>
          <a:lstStyle/>
          <a:p>
            <a:pPr marL="457200" indent="-457200">
              <a:buClr>
                <a:schemeClr val="bg1"/>
              </a:buClr>
              <a:buSzPct val="90000"/>
              <a:buFont typeface="Wingdings" panose="05000000000000000000" pitchFamily="2" charset="2"/>
              <a:buChar char="Ø"/>
            </a:pPr>
            <a:r>
              <a:rPr lang="fr-CA" sz="3200" b="1" dirty="0">
                <a:solidFill>
                  <a:schemeClr val="bg1"/>
                </a:solidFill>
              </a:rPr>
              <a:t>3 séries de 8-12 répétitions </a:t>
            </a:r>
          </a:p>
        </p:txBody>
      </p:sp>
    </p:spTree>
    <p:extLst>
      <p:ext uri="{BB962C8B-B14F-4D97-AF65-F5344CB8AC3E}">
        <p14:creationId xmlns:p14="http://schemas.microsoft.com/office/powerpoint/2010/main" val="2883279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Flèche vers la droite 12">
            <a:extLst>
              <a:ext uri="{FF2B5EF4-FFF2-40B4-BE49-F238E27FC236}">
                <a16:creationId xmlns:a16="http://schemas.microsoft.com/office/drawing/2014/main" id="{CAFB3B61-3F0D-48A1-840C-4D27DCBC674A}"/>
              </a:ext>
            </a:extLst>
          </p:cNvPr>
          <p:cNvSpPr/>
          <p:nvPr/>
        </p:nvSpPr>
        <p:spPr>
          <a:xfrm>
            <a:off x="3925556" y="1319889"/>
            <a:ext cx="932848"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a droite 19">
            <a:extLst>
              <a:ext uri="{FF2B5EF4-FFF2-40B4-BE49-F238E27FC236}">
                <a16:creationId xmlns:a16="http://schemas.microsoft.com/office/drawing/2014/main" id="{C4292F6B-4C30-4405-A3EE-89C3BE4592D7}"/>
              </a:ext>
            </a:extLst>
          </p:cNvPr>
          <p:cNvSpPr/>
          <p:nvPr/>
        </p:nvSpPr>
        <p:spPr>
          <a:xfrm rot="10800000">
            <a:off x="3851921" y="5218423"/>
            <a:ext cx="1080119"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4BD92D5B-06DC-43E2-BBB2-2A3B8A6F01EA}"/>
              </a:ext>
            </a:extLst>
          </p:cNvPr>
          <p:cNvPicPr>
            <a:picLocks noChangeAspect="1"/>
          </p:cNvPicPr>
          <p:nvPr/>
        </p:nvPicPr>
        <p:blipFill>
          <a:blip r:embed="rId3"/>
          <a:stretch>
            <a:fillRect/>
          </a:stretch>
        </p:blipFill>
        <p:spPr>
          <a:xfrm>
            <a:off x="630935" y="692697"/>
            <a:ext cx="3074709" cy="1769218"/>
          </a:xfrm>
          <a:prstGeom prst="rect">
            <a:avLst/>
          </a:prstGeom>
        </p:spPr>
      </p:pic>
      <p:pic>
        <p:nvPicPr>
          <p:cNvPr id="13" name="Image 12">
            <a:extLst>
              <a:ext uri="{FF2B5EF4-FFF2-40B4-BE49-F238E27FC236}">
                <a16:creationId xmlns:a16="http://schemas.microsoft.com/office/drawing/2014/main" id="{1C81F326-A87F-457B-942B-08630A035014}"/>
              </a:ext>
            </a:extLst>
          </p:cNvPr>
          <p:cNvPicPr>
            <a:picLocks noChangeAspect="1"/>
          </p:cNvPicPr>
          <p:nvPr/>
        </p:nvPicPr>
        <p:blipFill>
          <a:blip r:embed="rId4"/>
          <a:stretch>
            <a:fillRect/>
          </a:stretch>
        </p:blipFill>
        <p:spPr>
          <a:xfrm>
            <a:off x="5079805" y="692696"/>
            <a:ext cx="3610651" cy="1769219"/>
          </a:xfrm>
          <a:prstGeom prst="rect">
            <a:avLst/>
          </a:prstGeom>
        </p:spPr>
      </p:pic>
      <p:pic>
        <p:nvPicPr>
          <p:cNvPr id="22" name="Image 21">
            <a:extLst>
              <a:ext uri="{FF2B5EF4-FFF2-40B4-BE49-F238E27FC236}">
                <a16:creationId xmlns:a16="http://schemas.microsoft.com/office/drawing/2014/main" id="{907DFDA8-B98E-4BF7-B6F0-2F51C4CA81E6}"/>
              </a:ext>
            </a:extLst>
          </p:cNvPr>
          <p:cNvPicPr>
            <a:picLocks noChangeAspect="1"/>
          </p:cNvPicPr>
          <p:nvPr/>
        </p:nvPicPr>
        <p:blipFill>
          <a:blip r:embed="rId5"/>
          <a:stretch>
            <a:fillRect/>
          </a:stretch>
        </p:blipFill>
        <p:spPr>
          <a:xfrm>
            <a:off x="5343067" y="4100985"/>
            <a:ext cx="3084127" cy="2234875"/>
          </a:xfrm>
          <a:prstGeom prst="rect">
            <a:avLst/>
          </a:prstGeom>
        </p:spPr>
      </p:pic>
      <p:pic>
        <p:nvPicPr>
          <p:cNvPr id="23" name="Image 22">
            <a:extLst>
              <a:ext uri="{FF2B5EF4-FFF2-40B4-BE49-F238E27FC236}">
                <a16:creationId xmlns:a16="http://schemas.microsoft.com/office/drawing/2014/main" id="{40AB896C-6EF2-41C2-911F-E1C8FCE7988A}"/>
              </a:ext>
            </a:extLst>
          </p:cNvPr>
          <p:cNvPicPr>
            <a:picLocks noChangeAspect="1"/>
          </p:cNvPicPr>
          <p:nvPr/>
        </p:nvPicPr>
        <p:blipFill>
          <a:blip r:embed="rId6"/>
          <a:stretch>
            <a:fillRect/>
          </a:stretch>
        </p:blipFill>
        <p:spPr>
          <a:xfrm>
            <a:off x="675347" y="4085164"/>
            <a:ext cx="2985885" cy="2239413"/>
          </a:xfrm>
          <a:prstGeom prst="rect">
            <a:avLst/>
          </a:prstGeom>
        </p:spPr>
      </p:pic>
      <p:sp>
        <p:nvSpPr>
          <p:cNvPr id="28" name="Flèche vers la droite 12">
            <a:extLst>
              <a:ext uri="{FF2B5EF4-FFF2-40B4-BE49-F238E27FC236}">
                <a16:creationId xmlns:a16="http://schemas.microsoft.com/office/drawing/2014/main" id="{DDE4FF6C-EB76-49BB-A623-D04BC78E810C}"/>
              </a:ext>
            </a:extLst>
          </p:cNvPr>
          <p:cNvSpPr/>
          <p:nvPr/>
        </p:nvSpPr>
        <p:spPr>
          <a:xfrm rot="5400000">
            <a:off x="6418706" y="3011740"/>
            <a:ext cx="932848"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12">
            <a:extLst>
              <a:ext uri="{FF2B5EF4-FFF2-40B4-BE49-F238E27FC236}">
                <a16:creationId xmlns:a16="http://schemas.microsoft.com/office/drawing/2014/main" id="{DEF91830-7D85-4F5E-B433-ED8C5E43D105}"/>
              </a:ext>
            </a:extLst>
          </p:cNvPr>
          <p:cNvSpPr/>
          <p:nvPr/>
        </p:nvSpPr>
        <p:spPr>
          <a:xfrm rot="16200000">
            <a:off x="1701865" y="3011740"/>
            <a:ext cx="932848" cy="514832"/>
          </a:xfrm>
          <a:prstGeom prst="rightArrow">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297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2075135"/>
            <a:ext cx="914400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a:bodyPr>
          <a:lstStyle/>
          <a:p>
            <a:r>
              <a:rPr lang="fr-CA" dirty="0">
                <a:solidFill>
                  <a:srgbClr val="FFFFFF"/>
                </a:solidFill>
              </a:rPr>
              <a:t>Dos et abdominaux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345165"/>
            <a:ext cx="7716030" cy="1764196"/>
          </a:xfrm>
        </p:spPr>
        <p:txBody>
          <a:bodyPr>
            <a:normAutofit/>
          </a:bodyPr>
          <a:lstStyle/>
          <a:p>
            <a:pPr marL="269875" indent="-269875">
              <a:buClr>
                <a:srgbClr val="881811"/>
              </a:buClr>
              <a:buSzPct val="90000"/>
              <a:buFont typeface="Wingdings" panose="05000000000000000000" pitchFamily="2" charset="2"/>
              <a:buChar char="Ø"/>
            </a:pPr>
            <a:r>
              <a:rPr lang="fr-CA" dirty="0"/>
              <a:t>Abaissement des jambes </a:t>
            </a:r>
          </a:p>
          <a:p>
            <a:pPr marL="269875" indent="-269875">
              <a:buClr>
                <a:srgbClr val="881811"/>
              </a:buClr>
              <a:buSzPct val="90000"/>
              <a:buFont typeface="Wingdings" panose="05000000000000000000" pitchFamily="2" charset="2"/>
              <a:buChar char="Ø"/>
            </a:pPr>
            <a:r>
              <a:rPr lang="fr-CA" dirty="0" err="1"/>
              <a:t>Mountain</a:t>
            </a:r>
            <a:r>
              <a:rPr lang="fr-CA" dirty="0"/>
              <a:t> </a:t>
            </a:r>
            <a:r>
              <a:rPr lang="fr-CA" dirty="0" err="1"/>
              <a:t>climber</a:t>
            </a:r>
            <a:r>
              <a:rPr lang="fr-CA" dirty="0"/>
              <a:t> </a:t>
            </a:r>
          </a:p>
          <a:p>
            <a:pPr marL="269875" indent="-269875">
              <a:buClr>
                <a:srgbClr val="881811"/>
              </a:buClr>
              <a:buSzPct val="90000"/>
              <a:buFont typeface="Wingdings" panose="05000000000000000000" pitchFamily="2" charset="2"/>
              <a:buChar char="Ø"/>
            </a:pPr>
            <a:r>
              <a:rPr lang="fr-CA" dirty="0"/>
              <a:t>Planche </a:t>
            </a:r>
          </a:p>
          <a:p>
            <a:pPr marL="269875" indent="-269875">
              <a:buClr>
                <a:srgbClr val="881811"/>
              </a:buClr>
              <a:buSzPct val="90000"/>
              <a:buFont typeface="Wingdings" panose="05000000000000000000" pitchFamily="2" charset="2"/>
              <a:buChar char="Ø"/>
            </a:pPr>
            <a:r>
              <a:rPr lang="fr-CA" dirty="0" err="1"/>
              <a:t>Birddog</a:t>
            </a:r>
            <a:r>
              <a:rPr lang="fr-CA" dirty="0"/>
              <a:t> </a:t>
            </a:r>
          </a:p>
        </p:txBody>
      </p:sp>
      <p:sp>
        <p:nvSpPr>
          <p:cNvPr id="7" name="ZoneTexte 6">
            <a:extLst>
              <a:ext uri="{FF2B5EF4-FFF2-40B4-BE49-F238E27FC236}">
                <a16:creationId xmlns:a16="http://schemas.microsoft.com/office/drawing/2014/main" id="{77CCD630-448A-41C2-AF1B-396D69C9DEEA}"/>
              </a:ext>
            </a:extLst>
          </p:cNvPr>
          <p:cNvSpPr txBox="1"/>
          <p:nvPr/>
        </p:nvSpPr>
        <p:spPr>
          <a:xfrm>
            <a:off x="827584" y="4905164"/>
            <a:ext cx="6408712" cy="584775"/>
          </a:xfrm>
          <a:prstGeom prst="rect">
            <a:avLst/>
          </a:prstGeom>
          <a:noFill/>
        </p:spPr>
        <p:txBody>
          <a:bodyPr wrap="square">
            <a:spAutoFit/>
          </a:bodyPr>
          <a:lstStyle/>
          <a:p>
            <a:pPr marL="457200" indent="-457200">
              <a:buClr>
                <a:schemeClr val="bg1"/>
              </a:buClr>
              <a:buSzPct val="90000"/>
              <a:buFont typeface="Wingdings" panose="05000000000000000000" pitchFamily="2" charset="2"/>
              <a:buChar char="Ø"/>
            </a:pPr>
            <a:r>
              <a:rPr lang="fr-CA" sz="3200" b="1" dirty="0">
                <a:solidFill>
                  <a:schemeClr val="bg1"/>
                </a:solidFill>
              </a:rPr>
              <a:t>3 séries de 8-12 répétitions </a:t>
            </a:r>
          </a:p>
        </p:txBody>
      </p:sp>
    </p:spTree>
    <p:extLst>
      <p:ext uri="{BB962C8B-B14F-4D97-AF65-F5344CB8AC3E}">
        <p14:creationId xmlns:p14="http://schemas.microsoft.com/office/powerpoint/2010/main" val="161129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Dos et abdominaux </a:t>
            </a:r>
          </a:p>
        </p:txBody>
      </p:sp>
      <p:pic>
        <p:nvPicPr>
          <p:cNvPr id="26" name="Image 25">
            <a:extLst>
              <a:ext uri="{FF2B5EF4-FFF2-40B4-BE49-F238E27FC236}">
                <a16:creationId xmlns:a16="http://schemas.microsoft.com/office/drawing/2014/main" id="{56A42D72-F27E-499C-8FF1-82DF925118D3}"/>
              </a:ext>
            </a:extLst>
          </p:cNvPr>
          <p:cNvPicPr>
            <a:picLocks noChangeAspect="1"/>
          </p:cNvPicPr>
          <p:nvPr/>
        </p:nvPicPr>
        <p:blipFill>
          <a:blip r:embed="rId4" cstate="print"/>
          <a:stretch>
            <a:fillRect/>
          </a:stretch>
        </p:blipFill>
        <p:spPr>
          <a:xfrm>
            <a:off x="6444208" y="3513885"/>
            <a:ext cx="2587439" cy="1366997"/>
          </a:xfrm>
          <a:prstGeom prst="rect">
            <a:avLst/>
          </a:prstGeom>
        </p:spPr>
      </p:pic>
      <p:pic>
        <p:nvPicPr>
          <p:cNvPr id="27" name="Image 26">
            <a:extLst>
              <a:ext uri="{FF2B5EF4-FFF2-40B4-BE49-F238E27FC236}">
                <a16:creationId xmlns:a16="http://schemas.microsoft.com/office/drawing/2014/main" id="{2555E9DE-24FD-466E-9E46-7E354D138C0F}"/>
              </a:ext>
            </a:extLst>
          </p:cNvPr>
          <p:cNvPicPr>
            <a:picLocks noChangeAspect="1"/>
          </p:cNvPicPr>
          <p:nvPr/>
        </p:nvPicPr>
        <p:blipFill>
          <a:blip r:embed="rId5"/>
          <a:stretch>
            <a:fillRect/>
          </a:stretch>
        </p:blipFill>
        <p:spPr>
          <a:xfrm>
            <a:off x="171810" y="3240844"/>
            <a:ext cx="2872489" cy="1913078"/>
          </a:xfrm>
          <a:prstGeom prst="rect">
            <a:avLst/>
          </a:prstGeom>
        </p:spPr>
      </p:pic>
      <p:pic>
        <p:nvPicPr>
          <p:cNvPr id="28" name="Image 27">
            <a:extLst>
              <a:ext uri="{FF2B5EF4-FFF2-40B4-BE49-F238E27FC236}">
                <a16:creationId xmlns:a16="http://schemas.microsoft.com/office/drawing/2014/main" id="{77515391-1BFF-4631-AA9D-234C597A9F7A}"/>
              </a:ext>
            </a:extLst>
          </p:cNvPr>
          <p:cNvPicPr>
            <a:picLocks noChangeAspect="1"/>
          </p:cNvPicPr>
          <p:nvPr/>
        </p:nvPicPr>
        <p:blipFill rotWithShape="1">
          <a:blip r:embed="rId6"/>
          <a:srcRect l="14539" r="17323"/>
          <a:stretch/>
        </p:blipFill>
        <p:spPr>
          <a:xfrm>
            <a:off x="3311700" y="1916011"/>
            <a:ext cx="2587439" cy="2133600"/>
          </a:xfrm>
          <a:prstGeom prst="rect">
            <a:avLst/>
          </a:prstGeom>
        </p:spPr>
      </p:pic>
      <p:pic>
        <p:nvPicPr>
          <p:cNvPr id="29" name="Image 28">
            <a:extLst>
              <a:ext uri="{FF2B5EF4-FFF2-40B4-BE49-F238E27FC236}">
                <a16:creationId xmlns:a16="http://schemas.microsoft.com/office/drawing/2014/main" id="{C1884A18-D906-4BCD-B87F-1C2D5D42EF9A}"/>
              </a:ext>
            </a:extLst>
          </p:cNvPr>
          <p:cNvPicPr>
            <a:picLocks noChangeAspect="1"/>
          </p:cNvPicPr>
          <p:nvPr/>
        </p:nvPicPr>
        <p:blipFill>
          <a:blip r:embed="rId7"/>
          <a:stretch>
            <a:fillRect/>
          </a:stretch>
        </p:blipFill>
        <p:spPr>
          <a:xfrm>
            <a:off x="3106819" y="4199476"/>
            <a:ext cx="2997200" cy="2489200"/>
          </a:xfrm>
          <a:prstGeom prst="rect">
            <a:avLst/>
          </a:prstGeom>
        </p:spPr>
      </p:pic>
    </p:spTree>
    <p:extLst>
      <p:ext uri="{BB962C8B-B14F-4D97-AF65-F5344CB8AC3E}">
        <p14:creationId xmlns:p14="http://schemas.microsoft.com/office/powerpoint/2010/main" val="38414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Étirements spécifiques </a:t>
            </a:r>
            <a:br>
              <a:rPr lang="fr-CA" sz="4000" dirty="0">
                <a:solidFill>
                  <a:srgbClr val="FFFFFF"/>
                </a:solidFill>
              </a:rPr>
            </a:br>
            <a:r>
              <a:rPr lang="fr-CA" sz="4000" dirty="0">
                <a:solidFill>
                  <a:srgbClr val="FFFFFF"/>
                </a:solidFill>
              </a:rPr>
              <a:t>à la course </a:t>
            </a:r>
          </a:p>
        </p:txBody>
      </p:sp>
      <p:pic>
        <p:nvPicPr>
          <p:cNvPr id="14" name="Image 13">
            <a:extLst>
              <a:ext uri="{FF2B5EF4-FFF2-40B4-BE49-F238E27FC236}">
                <a16:creationId xmlns:a16="http://schemas.microsoft.com/office/drawing/2014/main" id="{5C4794AB-B612-466F-894F-C004F1BEA2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2799" y="1988840"/>
            <a:ext cx="2523058" cy="4421529"/>
          </a:xfrm>
          <a:prstGeom prst="rect">
            <a:avLst/>
          </a:prstGeom>
        </p:spPr>
      </p:pic>
      <p:cxnSp>
        <p:nvCxnSpPr>
          <p:cNvPr id="15" name="Connecteur droit avec flèche 14">
            <a:extLst>
              <a:ext uri="{FF2B5EF4-FFF2-40B4-BE49-F238E27FC236}">
                <a16:creationId xmlns:a16="http://schemas.microsoft.com/office/drawing/2014/main" id="{2CE04910-F89E-40E1-9EE5-6D07C6C8E0A4}"/>
              </a:ext>
            </a:extLst>
          </p:cNvPr>
          <p:cNvCxnSpPr>
            <a:cxnSpLocks/>
          </p:cNvCxnSpPr>
          <p:nvPr/>
        </p:nvCxnSpPr>
        <p:spPr>
          <a:xfrm flipV="1">
            <a:off x="2051720" y="3603829"/>
            <a:ext cx="2958028" cy="51561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D811081C-7BF8-4773-913B-223285C6F9BC}"/>
              </a:ext>
            </a:extLst>
          </p:cNvPr>
          <p:cNvCxnSpPr>
            <a:cxnSpLocks/>
          </p:cNvCxnSpPr>
          <p:nvPr/>
        </p:nvCxnSpPr>
        <p:spPr>
          <a:xfrm flipV="1">
            <a:off x="1763688" y="4653137"/>
            <a:ext cx="3246060" cy="160749"/>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C775F498-DD3D-4CB7-B56C-E67C0FCD6618}"/>
              </a:ext>
            </a:extLst>
          </p:cNvPr>
          <p:cNvCxnSpPr>
            <a:cxnSpLocks/>
          </p:cNvCxnSpPr>
          <p:nvPr/>
        </p:nvCxnSpPr>
        <p:spPr>
          <a:xfrm flipV="1">
            <a:off x="2482918" y="4119443"/>
            <a:ext cx="2526830" cy="407006"/>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316EDED5-5B72-47CC-AA95-F1CDFACB6073}"/>
              </a:ext>
            </a:extLst>
          </p:cNvPr>
          <p:cNvCxnSpPr>
            <a:cxnSpLocks/>
          </p:cNvCxnSpPr>
          <p:nvPr/>
        </p:nvCxnSpPr>
        <p:spPr>
          <a:xfrm flipV="1">
            <a:off x="1403648" y="5157193"/>
            <a:ext cx="3606100" cy="126687"/>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B65255D7-6388-4A49-831D-F8B00D1AB76D}"/>
              </a:ext>
            </a:extLst>
          </p:cNvPr>
          <p:cNvSpPr txBox="1"/>
          <p:nvPr/>
        </p:nvSpPr>
        <p:spPr>
          <a:xfrm>
            <a:off x="5027212" y="3376120"/>
            <a:ext cx="3245696" cy="369332"/>
          </a:xfrm>
          <a:prstGeom prst="rect">
            <a:avLst/>
          </a:prstGeom>
          <a:noFill/>
        </p:spPr>
        <p:txBody>
          <a:bodyPr wrap="square" rtlCol="0">
            <a:spAutoFit/>
          </a:bodyPr>
          <a:lstStyle/>
          <a:p>
            <a:r>
              <a:rPr lang="fr-FR" dirty="0"/>
              <a:t>Grands et moyens fessiers </a:t>
            </a:r>
          </a:p>
        </p:txBody>
      </p:sp>
      <p:sp>
        <p:nvSpPr>
          <p:cNvPr id="20" name="ZoneTexte 19">
            <a:extLst>
              <a:ext uri="{FF2B5EF4-FFF2-40B4-BE49-F238E27FC236}">
                <a16:creationId xmlns:a16="http://schemas.microsoft.com/office/drawing/2014/main" id="{C223A958-943F-4806-9954-BC6C22050422}"/>
              </a:ext>
            </a:extLst>
          </p:cNvPr>
          <p:cNvSpPr txBox="1"/>
          <p:nvPr/>
        </p:nvSpPr>
        <p:spPr>
          <a:xfrm>
            <a:off x="5027212" y="3910337"/>
            <a:ext cx="3245696" cy="369332"/>
          </a:xfrm>
          <a:prstGeom prst="rect">
            <a:avLst/>
          </a:prstGeom>
          <a:noFill/>
        </p:spPr>
        <p:txBody>
          <a:bodyPr wrap="square" rtlCol="0">
            <a:spAutoFit/>
          </a:bodyPr>
          <a:lstStyle/>
          <a:p>
            <a:r>
              <a:rPr lang="fr-FR" dirty="0"/>
              <a:t>Quadriceps</a:t>
            </a:r>
          </a:p>
        </p:txBody>
      </p:sp>
      <p:sp>
        <p:nvSpPr>
          <p:cNvPr id="21" name="ZoneTexte 20">
            <a:extLst>
              <a:ext uri="{FF2B5EF4-FFF2-40B4-BE49-F238E27FC236}">
                <a16:creationId xmlns:a16="http://schemas.microsoft.com/office/drawing/2014/main" id="{68BC7695-B94F-45CB-809E-6249DF5BCCF2}"/>
              </a:ext>
            </a:extLst>
          </p:cNvPr>
          <p:cNvSpPr txBox="1"/>
          <p:nvPr/>
        </p:nvSpPr>
        <p:spPr>
          <a:xfrm>
            <a:off x="5027212" y="4444554"/>
            <a:ext cx="3245696" cy="369332"/>
          </a:xfrm>
          <a:prstGeom prst="rect">
            <a:avLst/>
          </a:prstGeom>
          <a:noFill/>
        </p:spPr>
        <p:txBody>
          <a:bodyPr wrap="square" rtlCol="0">
            <a:spAutoFit/>
          </a:bodyPr>
          <a:lstStyle/>
          <a:p>
            <a:r>
              <a:rPr lang="fr-FR" dirty="0"/>
              <a:t>Ischio-Jambiers </a:t>
            </a:r>
          </a:p>
        </p:txBody>
      </p:sp>
      <p:sp>
        <p:nvSpPr>
          <p:cNvPr id="22" name="ZoneTexte 21">
            <a:extLst>
              <a:ext uri="{FF2B5EF4-FFF2-40B4-BE49-F238E27FC236}">
                <a16:creationId xmlns:a16="http://schemas.microsoft.com/office/drawing/2014/main" id="{7303A7EE-CAF8-4B3E-994D-1208D6C6BFBC}"/>
              </a:ext>
            </a:extLst>
          </p:cNvPr>
          <p:cNvSpPr txBox="1"/>
          <p:nvPr/>
        </p:nvSpPr>
        <p:spPr>
          <a:xfrm>
            <a:off x="5027212" y="4978771"/>
            <a:ext cx="3245696" cy="369332"/>
          </a:xfrm>
          <a:prstGeom prst="rect">
            <a:avLst/>
          </a:prstGeom>
          <a:noFill/>
        </p:spPr>
        <p:txBody>
          <a:bodyPr wrap="square" rtlCol="0">
            <a:spAutoFit/>
          </a:bodyPr>
          <a:lstStyle/>
          <a:p>
            <a:r>
              <a:rPr lang="fr-FR" dirty="0"/>
              <a:t>Mollets (</a:t>
            </a:r>
            <a:r>
              <a:rPr lang="fr-FR" dirty="0" err="1"/>
              <a:t>gastrocs</a:t>
            </a:r>
            <a:r>
              <a:rPr lang="fr-FR" dirty="0"/>
              <a:t> et soléaires)</a:t>
            </a:r>
          </a:p>
        </p:txBody>
      </p:sp>
      <p:cxnSp>
        <p:nvCxnSpPr>
          <p:cNvPr id="23" name="Connecteur droit avec flèche 22">
            <a:extLst>
              <a:ext uri="{FF2B5EF4-FFF2-40B4-BE49-F238E27FC236}">
                <a16:creationId xmlns:a16="http://schemas.microsoft.com/office/drawing/2014/main" id="{87DA5357-6764-43F5-BA30-E7FB6EACB28F}"/>
              </a:ext>
            </a:extLst>
          </p:cNvPr>
          <p:cNvCxnSpPr>
            <a:cxnSpLocks/>
          </p:cNvCxnSpPr>
          <p:nvPr/>
        </p:nvCxnSpPr>
        <p:spPr>
          <a:xfrm flipV="1">
            <a:off x="2482918" y="2981598"/>
            <a:ext cx="2526830" cy="73084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DAC17C9E-71F8-40DF-9C30-D5A6888E3E09}"/>
              </a:ext>
            </a:extLst>
          </p:cNvPr>
          <p:cNvSpPr txBox="1"/>
          <p:nvPr/>
        </p:nvSpPr>
        <p:spPr>
          <a:xfrm>
            <a:off x="5027212" y="2564904"/>
            <a:ext cx="3245696" cy="646331"/>
          </a:xfrm>
          <a:prstGeom prst="rect">
            <a:avLst/>
          </a:prstGeom>
          <a:noFill/>
        </p:spPr>
        <p:txBody>
          <a:bodyPr wrap="square" rtlCol="0">
            <a:spAutoFit/>
          </a:bodyPr>
          <a:lstStyle/>
          <a:p>
            <a:r>
              <a:rPr lang="fr-FR" dirty="0"/>
              <a:t>Abdominaux et </a:t>
            </a:r>
            <a:br>
              <a:rPr lang="fr-FR" dirty="0"/>
            </a:br>
            <a:r>
              <a:rPr lang="fr-FR" dirty="0"/>
              <a:t>muscles stabilisateurs du dos</a:t>
            </a:r>
          </a:p>
        </p:txBody>
      </p:sp>
    </p:spTree>
    <p:extLst>
      <p:ext uri="{BB962C8B-B14F-4D97-AF65-F5344CB8AC3E}">
        <p14:creationId xmlns:p14="http://schemas.microsoft.com/office/powerpoint/2010/main" val="154728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2075135"/>
            <a:ext cx="914400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Étirement des </a:t>
            </a:r>
            <a:br>
              <a:rPr lang="fr-CA" dirty="0">
                <a:solidFill>
                  <a:srgbClr val="FFFFFF"/>
                </a:solidFill>
              </a:rPr>
            </a:br>
            <a:r>
              <a:rPr lang="fr-CA" dirty="0">
                <a:solidFill>
                  <a:srgbClr val="FFFFFF"/>
                </a:solidFill>
              </a:rPr>
              <a:t>membres inférieurs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577334"/>
            <a:ext cx="7716030" cy="1299859"/>
          </a:xfrm>
        </p:spPr>
        <p:txBody>
          <a:bodyPr>
            <a:normAutofit/>
          </a:bodyPr>
          <a:lstStyle/>
          <a:p>
            <a:pPr marL="269875" indent="-269875">
              <a:buClr>
                <a:srgbClr val="881811"/>
              </a:buClr>
              <a:buSzPct val="90000"/>
              <a:buFont typeface="Wingdings" panose="05000000000000000000" pitchFamily="2" charset="2"/>
              <a:buChar char="Ø"/>
            </a:pPr>
            <a:r>
              <a:rPr lang="fr-CA" dirty="0"/>
              <a:t>Quadriceps </a:t>
            </a:r>
          </a:p>
          <a:p>
            <a:pPr marL="269875" indent="-269875">
              <a:buClr>
                <a:srgbClr val="881811"/>
              </a:buClr>
              <a:buSzPct val="90000"/>
              <a:buFont typeface="Wingdings" panose="05000000000000000000" pitchFamily="2" charset="2"/>
              <a:buChar char="Ø"/>
            </a:pPr>
            <a:r>
              <a:rPr lang="fr-CA" dirty="0"/>
              <a:t>Ischio (coureur) </a:t>
            </a:r>
          </a:p>
          <a:p>
            <a:pPr marL="269875" indent="-269875">
              <a:buClr>
                <a:srgbClr val="881811"/>
              </a:buClr>
              <a:buSzPct val="90000"/>
              <a:buFont typeface="Wingdings" panose="05000000000000000000" pitchFamily="2" charset="2"/>
              <a:buChar char="Ø"/>
            </a:pPr>
            <a:r>
              <a:rPr lang="fr-CA" dirty="0"/>
              <a:t>Mollet </a:t>
            </a:r>
          </a:p>
        </p:txBody>
      </p:sp>
      <p:sp>
        <p:nvSpPr>
          <p:cNvPr id="7" name="ZoneTexte 6">
            <a:extLst>
              <a:ext uri="{FF2B5EF4-FFF2-40B4-BE49-F238E27FC236}">
                <a16:creationId xmlns:a16="http://schemas.microsoft.com/office/drawing/2014/main" id="{77CCD630-448A-41C2-AF1B-396D69C9DEEA}"/>
              </a:ext>
            </a:extLst>
          </p:cNvPr>
          <p:cNvSpPr txBox="1"/>
          <p:nvPr/>
        </p:nvSpPr>
        <p:spPr>
          <a:xfrm>
            <a:off x="827584" y="4905164"/>
            <a:ext cx="6408712" cy="584775"/>
          </a:xfrm>
          <a:prstGeom prst="rect">
            <a:avLst/>
          </a:prstGeom>
          <a:noFill/>
        </p:spPr>
        <p:txBody>
          <a:bodyPr wrap="square">
            <a:spAutoFit/>
          </a:bodyPr>
          <a:lstStyle/>
          <a:p>
            <a:pPr marL="457200" indent="-457200">
              <a:buClr>
                <a:schemeClr val="bg1"/>
              </a:buClr>
              <a:buSzPct val="90000"/>
              <a:buFont typeface="Wingdings" panose="05000000000000000000" pitchFamily="2" charset="2"/>
              <a:buChar char="Ø"/>
            </a:pPr>
            <a:r>
              <a:rPr lang="fr-CA" sz="3200" b="1" dirty="0">
                <a:solidFill>
                  <a:schemeClr val="bg1"/>
                </a:solidFill>
              </a:rPr>
              <a:t>3x 30 secondes </a:t>
            </a:r>
          </a:p>
        </p:txBody>
      </p:sp>
    </p:spTree>
    <p:extLst>
      <p:ext uri="{BB962C8B-B14F-4D97-AF65-F5344CB8AC3E}">
        <p14:creationId xmlns:p14="http://schemas.microsoft.com/office/powerpoint/2010/main" val="342339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Étirement des </a:t>
            </a:r>
            <a:br>
              <a:rPr lang="fr-CA" sz="4000" dirty="0">
                <a:solidFill>
                  <a:srgbClr val="FFFFFF"/>
                </a:solidFill>
              </a:rPr>
            </a:br>
            <a:r>
              <a:rPr lang="fr-CA" sz="4000" dirty="0">
                <a:solidFill>
                  <a:srgbClr val="FFFFFF"/>
                </a:solidFill>
              </a:rPr>
              <a:t>membres inférieurs </a:t>
            </a:r>
          </a:p>
        </p:txBody>
      </p:sp>
      <p:pic>
        <p:nvPicPr>
          <p:cNvPr id="8" name="Image 7">
            <a:extLst>
              <a:ext uri="{FF2B5EF4-FFF2-40B4-BE49-F238E27FC236}">
                <a16:creationId xmlns:a16="http://schemas.microsoft.com/office/drawing/2014/main" id="{6F6DFAD3-D66B-406F-83F8-BBFC9AC7815A}"/>
              </a:ext>
            </a:extLst>
          </p:cNvPr>
          <p:cNvPicPr>
            <a:picLocks noChangeAspect="1"/>
          </p:cNvPicPr>
          <p:nvPr/>
        </p:nvPicPr>
        <p:blipFill rotWithShape="1">
          <a:blip r:embed="rId4"/>
          <a:srcRect l="32411" r="32326"/>
          <a:stretch/>
        </p:blipFill>
        <p:spPr>
          <a:xfrm>
            <a:off x="432797" y="2517621"/>
            <a:ext cx="1728193" cy="3298613"/>
          </a:xfrm>
          <a:prstGeom prst="rect">
            <a:avLst/>
          </a:prstGeom>
        </p:spPr>
      </p:pic>
      <p:pic>
        <p:nvPicPr>
          <p:cNvPr id="9" name="Image 8">
            <a:extLst>
              <a:ext uri="{FF2B5EF4-FFF2-40B4-BE49-F238E27FC236}">
                <a16:creationId xmlns:a16="http://schemas.microsoft.com/office/drawing/2014/main" id="{457EDE52-3AF9-4043-9E9C-D46A99D065B2}"/>
              </a:ext>
            </a:extLst>
          </p:cNvPr>
          <p:cNvPicPr>
            <a:picLocks noChangeAspect="1"/>
          </p:cNvPicPr>
          <p:nvPr/>
        </p:nvPicPr>
        <p:blipFill rotWithShape="1">
          <a:blip r:embed="rId5">
            <a:extLst>
              <a:ext uri="{28A0092B-C50C-407E-A947-70E740481C1C}">
                <a14:useLocalDpi xmlns:a14="http://schemas.microsoft.com/office/drawing/2010/main" val="0"/>
              </a:ext>
            </a:extLst>
          </a:blip>
          <a:srcRect l="23563" t="1261" r="-1" b="14864"/>
          <a:stretch/>
        </p:blipFill>
        <p:spPr>
          <a:xfrm>
            <a:off x="2483768" y="2852936"/>
            <a:ext cx="3782057" cy="2766725"/>
          </a:xfrm>
          <a:prstGeom prst="rect">
            <a:avLst/>
          </a:prstGeom>
        </p:spPr>
      </p:pic>
      <p:pic>
        <p:nvPicPr>
          <p:cNvPr id="10" name="Image 9">
            <a:extLst>
              <a:ext uri="{FF2B5EF4-FFF2-40B4-BE49-F238E27FC236}">
                <a16:creationId xmlns:a16="http://schemas.microsoft.com/office/drawing/2014/main" id="{56E0EE8D-E2E6-4434-A442-DBE48E89E3E5}"/>
              </a:ext>
            </a:extLst>
          </p:cNvPr>
          <p:cNvPicPr>
            <a:picLocks noChangeAspect="1"/>
          </p:cNvPicPr>
          <p:nvPr/>
        </p:nvPicPr>
        <p:blipFill>
          <a:blip r:embed="rId6"/>
          <a:stretch>
            <a:fillRect/>
          </a:stretch>
        </p:blipFill>
        <p:spPr>
          <a:xfrm flipH="1">
            <a:off x="6444208" y="2127975"/>
            <a:ext cx="2472071" cy="4077904"/>
          </a:xfrm>
          <a:prstGeom prst="rect">
            <a:avLst/>
          </a:prstGeom>
        </p:spPr>
      </p:pic>
      <p:pic>
        <p:nvPicPr>
          <p:cNvPr id="11" name="Image 10">
            <a:extLst>
              <a:ext uri="{FF2B5EF4-FFF2-40B4-BE49-F238E27FC236}">
                <a16:creationId xmlns:a16="http://schemas.microsoft.com/office/drawing/2014/main" id="{7B03C0DB-B7EC-4576-8C28-1A0C62DAB89F}"/>
              </a:ext>
            </a:extLst>
          </p:cNvPr>
          <p:cNvPicPr>
            <a:picLocks noChangeAspect="1"/>
          </p:cNvPicPr>
          <p:nvPr/>
        </p:nvPicPr>
        <p:blipFill rotWithShape="1">
          <a:blip r:embed="rId6"/>
          <a:srcRect r="95803" b="45499"/>
          <a:stretch/>
        </p:blipFill>
        <p:spPr>
          <a:xfrm>
            <a:off x="8666096" y="2065722"/>
            <a:ext cx="103763" cy="2222500"/>
          </a:xfrm>
          <a:prstGeom prst="rect">
            <a:avLst/>
          </a:prstGeom>
        </p:spPr>
      </p:pic>
      <p:sp>
        <p:nvSpPr>
          <p:cNvPr id="3" name="Rectangle 2">
            <a:extLst>
              <a:ext uri="{FF2B5EF4-FFF2-40B4-BE49-F238E27FC236}">
                <a16:creationId xmlns:a16="http://schemas.microsoft.com/office/drawing/2014/main" id="{A9BF3DC0-DDD1-42D7-9BAC-C1A799F55459}"/>
              </a:ext>
            </a:extLst>
          </p:cNvPr>
          <p:cNvSpPr/>
          <p:nvPr/>
        </p:nvSpPr>
        <p:spPr>
          <a:xfrm>
            <a:off x="8773600" y="1988840"/>
            <a:ext cx="262896"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6061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2075135"/>
            <a:ext cx="914400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864670" cy="1126172"/>
          </a:xfrm>
        </p:spPr>
        <p:txBody>
          <a:bodyPr>
            <a:normAutofit fontScale="90000"/>
          </a:bodyPr>
          <a:lstStyle/>
          <a:p>
            <a:r>
              <a:rPr lang="fr-CA" dirty="0">
                <a:solidFill>
                  <a:srgbClr val="FFFFFF"/>
                </a:solidFill>
              </a:rPr>
              <a:t>Étirement des membres supérieurs &amp; tronc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71600" y="2577334"/>
            <a:ext cx="7716030" cy="1299859"/>
          </a:xfrm>
        </p:spPr>
        <p:txBody>
          <a:bodyPr>
            <a:normAutofit/>
          </a:bodyPr>
          <a:lstStyle/>
          <a:p>
            <a:pPr marL="269875" indent="-269875">
              <a:buClr>
                <a:srgbClr val="881811"/>
              </a:buClr>
              <a:buSzPct val="90000"/>
              <a:buFont typeface="Wingdings" panose="05000000000000000000" pitchFamily="2" charset="2"/>
              <a:buChar char="Ø"/>
            </a:pPr>
            <a:r>
              <a:rPr lang="fr-CA" dirty="0"/>
              <a:t>Triceps</a:t>
            </a:r>
          </a:p>
          <a:p>
            <a:pPr marL="269875" indent="-269875">
              <a:buClr>
                <a:srgbClr val="881811"/>
              </a:buClr>
              <a:buSzPct val="90000"/>
              <a:buFont typeface="Wingdings" panose="05000000000000000000" pitchFamily="2" charset="2"/>
              <a:buChar char="Ø"/>
            </a:pPr>
            <a:r>
              <a:rPr lang="fr-CA" dirty="0"/>
              <a:t>Pectoraux </a:t>
            </a:r>
          </a:p>
          <a:p>
            <a:pPr marL="269875" indent="-269875">
              <a:buClr>
                <a:srgbClr val="881811"/>
              </a:buClr>
              <a:buSzPct val="90000"/>
              <a:buFont typeface="Wingdings" panose="05000000000000000000" pitchFamily="2" charset="2"/>
              <a:buChar char="Ø"/>
            </a:pPr>
            <a:r>
              <a:rPr lang="fr-CA" dirty="0"/>
              <a:t>Étirement du tronc sur espalier </a:t>
            </a:r>
          </a:p>
        </p:txBody>
      </p:sp>
      <p:sp>
        <p:nvSpPr>
          <p:cNvPr id="7" name="ZoneTexte 6">
            <a:extLst>
              <a:ext uri="{FF2B5EF4-FFF2-40B4-BE49-F238E27FC236}">
                <a16:creationId xmlns:a16="http://schemas.microsoft.com/office/drawing/2014/main" id="{77CCD630-448A-41C2-AF1B-396D69C9DEEA}"/>
              </a:ext>
            </a:extLst>
          </p:cNvPr>
          <p:cNvSpPr txBox="1"/>
          <p:nvPr/>
        </p:nvSpPr>
        <p:spPr>
          <a:xfrm>
            <a:off x="827584" y="4905164"/>
            <a:ext cx="6408712" cy="584775"/>
          </a:xfrm>
          <a:prstGeom prst="rect">
            <a:avLst/>
          </a:prstGeom>
          <a:noFill/>
        </p:spPr>
        <p:txBody>
          <a:bodyPr wrap="square">
            <a:spAutoFit/>
          </a:bodyPr>
          <a:lstStyle/>
          <a:p>
            <a:pPr marL="457200" indent="-457200">
              <a:buClr>
                <a:schemeClr val="bg1"/>
              </a:buClr>
              <a:buSzPct val="90000"/>
              <a:buFont typeface="Wingdings" panose="05000000000000000000" pitchFamily="2" charset="2"/>
              <a:buChar char="Ø"/>
            </a:pPr>
            <a:r>
              <a:rPr lang="fr-CA" sz="3200" b="1" dirty="0">
                <a:solidFill>
                  <a:schemeClr val="bg1"/>
                </a:solidFill>
              </a:rPr>
              <a:t>3x 30 secondes </a:t>
            </a:r>
          </a:p>
        </p:txBody>
      </p:sp>
    </p:spTree>
    <p:extLst>
      <p:ext uri="{BB962C8B-B14F-4D97-AF65-F5344CB8AC3E}">
        <p14:creationId xmlns:p14="http://schemas.microsoft.com/office/powerpoint/2010/main" val="3845399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286605"/>
            <a:ext cx="7543800" cy="1126172"/>
          </a:xfrm>
        </p:spPr>
        <p:txBody>
          <a:bodyPr/>
          <a:lstStyle/>
          <a:p>
            <a:r>
              <a:rPr lang="fr-CA" dirty="0">
                <a:solidFill>
                  <a:srgbClr val="FFFFFF"/>
                </a:solidFill>
              </a:rPr>
              <a:t>L’entrainement</a:t>
            </a:r>
          </a:p>
        </p:txBody>
      </p:sp>
      <p:sp>
        <p:nvSpPr>
          <p:cNvPr id="3" name="Espace réservé du contenu 2"/>
          <p:cNvSpPr>
            <a:spLocks noGrp="1"/>
          </p:cNvSpPr>
          <p:nvPr>
            <p:ph idx="1"/>
            <p:custDataLst>
              <p:tags r:id="rId2"/>
            </p:custDataLst>
          </p:nvPr>
        </p:nvSpPr>
        <p:spPr>
          <a:xfrm>
            <a:off x="899593" y="2084159"/>
            <a:ext cx="7467167" cy="3049723"/>
          </a:xfrm>
        </p:spPr>
        <p:txBody>
          <a:bodyPr>
            <a:normAutofit/>
          </a:bodyPr>
          <a:lstStyle/>
          <a:p>
            <a:r>
              <a:rPr lang="fr-FR" dirty="0"/>
              <a:t>Partie la plus importante. On cible ce que l’on veut travailler à l’aide d’objectif. Il est important de ne pas dépasser un entrainement vigoureux  de 2h/jour. </a:t>
            </a:r>
          </a:p>
          <a:p>
            <a:r>
              <a:rPr lang="fr-FR" dirty="0"/>
              <a:t>Il existe plus particulièrement deux types d’entrainement: musculaire et cardiovasculaire </a:t>
            </a:r>
          </a:p>
          <a:p>
            <a:r>
              <a:rPr lang="fr-FR" dirty="0"/>
              <a:t>Souvent on essaie de mettre la portion cardiovasculaire à la fin de l’entrainement puisque de nombreuses études ont démontré que cela permettait une élimination des toxines accumulées lors de l’entrainement et cela favorise un sentiment de détente </a:t>
            </a:r>
          </a:p>
        </p:txBody>
      </p:sp>
    </p:spTree>
    <p:extLst>
      <p:ext uri="{BB962C8B-B14F-4D97-AF65-F5344CB8AC3E}">
        <p14:creationId xmlns:p14="http://schemas.microsoft.com/office/powerpoint/2010/main" val="27929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Étirement des membres supérieurs &amp; tronc </a:t>
            </a:r>
          </a:p>
        </p:txBody>
      </p:sp>
      <p:sp>
        <p:nvSpPr>
          <p:cNvPr id="3" name="Rectangle 2">
            <a:extLst>
              <a:ext uri="{FF2B5EF4-FFF2-40B4-BE49-F238E27FC236}">
                <a16:creationId xmlns:a16="http://schemas.microsoft.com/office/drawing/2014/main" id="{A9BF3DC0-DDD1-42D7-9BAC-C1A799F55459}"/>
              </a:ext>
            </a:extLst>
          </p:cNvPr>
          <p:cNvSpPr/>
          <p:nvPr/>
        </p:nvSpPr>
        <p:spPr>
          <a:xfrm>
            <a:off x="8773600" y="1988840"/>
            <a:ext cx="262896"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Image 11">
            <a:extLst>
              <a:ext uri="{FF2B5EF4-FFF2-40B4-BE49-F238E27FC236}">
                <a16:creationId xmlns:a16="http://schemas.microsoft.com/office/drawing/2014/main" id="{651E0D34-71CC-4D1A-9DD3-7D32206BDF49}"/>
              </a:ext>
            </a:extLst>
          </p:cNvPr>
          <p:cNvPicPr>
            <a:picLocks noChangeAspect="1"/>
          </p:cNvPicPr>
          <p:nvPr/>
        </p:nvPicPr>
        <p:blipFill rotWithShape="1">
          <a:blip r:embed="rId4"/>
          <a:srcRect l="6845" r="16808"/>
          <a:stretch/>
        </p:blipFill>
        <p:spPr>
          <a:xfrm>
            <a:off x="166844" y="2802892"/>
            <a:ext cx="2592288" cy="2806867"/>
          </a:xfrm>
          <a:prstGeom prst="rect">
            <a:avLst/>
          </a:prstGeom>
        </p:spPr>
      </p:pic>
      <p:pic>
        <p:nvPicPr>
          <p:cNvPr id="13" name="Image 12">
            <a:extLst>
              <a:ext uri="{FF2B5EF4-FFF2-40B4-BE49-F238E27FC236}">
                <a16:creationId xmlns:a16="http://schemas.microsoft.com/office/drawing/2014/main" id="{1D5B8780-144F-453E-88E3-4DA5586B8007}"/>
              </a:ext>
            </a:extLst>
          </p:cNvPr>
          <p:cNvPicPr>
            <a:picLocks noChangeAspect="1"/>
          </p:cNvPicPr>
          <p:nvPr/>
        </p:nvPicPr>
        <p:blipFill rotWithShape="1">
          <a:blip r:embed="rId5"/>
          <a:srcRect l="12481"/>
          <a:stretch/>
        </p:blipFill>
        <p:spPr>
          <a:xfrm>
            <a:off x="3007788" y="2684798"/>
            <a:ext cx="2361419" cy="3043054"/>
          </a:xfrm>
          <a:prstGeom prst="rect">
            <a:avLst/>
          </a:prstGeom>
        </p:spPr>
      </p:pic>
      <p:pic>
        <p:nvPicPr>
          <p:cNvPr id="14" name="Image 13">
            <a:extLst>
              <a:ext uri="{FF2B5EF4-FFF2-40B4-BE49-F238E27FC236}">
                <a16:creationId xmlns:a16="http://schemas.microsoft.com/office/drawing/2014/main" id="{0C63EE26-8B8E-4E0A-96E7-6F97DC67EBF3}"/>
              </a:ext>
            </a:extLst>
          </p:cNvPr>
          <p:cNvPicPr>
            <a:picLocks noChangeAspect="1"/>
          </p:cNvPicPr>
          <p:nvPr/>
        </p:nvPicPr>
        <p:blipFill rotWithShape="1">
          <a:blip r:embed="rId6"/>
          <a:srcRect r="15653" b="8050"/>
          <a:stretch/>
        </p:blipFill>
        <p:spPr>
          <a:xfrm>
            <a:off x="5617864" y="2852936"/>
            <a:ext cx="3359292" cy="2706778"/>
          </a:xfrm>
          <a:prstGeom prst="rect">
            <a:avLst/>
          </a:prstGeom>
        </p:spPr>
      </p:pic>
    </p:spTree>
    <p:extLst>
      <p:ext uri="{BB962C8B-B14F-4D97-AF65-F5344CB8AC3E}">
        <p14:creationId xmlns:p14="http://schemas.microsoft.com/office/powerpoint/2010/main" val="841215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Quoi manger </a:t>
            </a:r>
            <a:br>
              <a:rPr lang="fr-CA" sz="4000" dirty="0">
                <a:solidFill>
                  <a:srgbClr val="FFFFFF"/>
                </a:solidFill>
              </a:rPr>
            </a:br>
            <a:r>
              <a:rPr lang="fr-CA" sz="4000" dirty="0">
                <a:solidFill>
                  <a:srgbClr val="FFFFFF"/>
                </a:solidFill>
              </a:rPr>
              <a:t>avant une course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2312876"/>
            <a:ext cx="4148224" cy="3924436"/>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Manger des glucides 2-4h avant l’exercice favorise l’endurance et la performance </a:t>
            </a:r>
          </a:p>
          <a:p>
            <a:pPr marL="269875" indent="-269875">
              <a:spcBef>
                <a:spcPts val="2400"/>
              </a:spcBef>
              <a:buClr>
                <a:srgbClr val="881811"/>
              </a:buClr>
              <a:buSzPct val="90000"/>
              <a:buFont typeface="Wingdings" panose="05000000000000000000" pitchFamily="2" charset="2"/>
              <a:buChar char="Ø"/>
            </a:pPr>
            <a:r>
              <a:rPr lang="fr-CA" dirty="0"/>
              <a:t>Une collation pas trop riche en protéines et lipides (-20%)</a:t>
            </a:r>
          </a:p>
          <a:p>
            <a:pPr marL="269875" indent="-269875">
              <a:spcBef>
                <a:spcPts val="2400"/>
              </a:spcBef>
              <a:buClr>
                <a:srgbClr val="881811"/>
              </a:buClr>
              <a:buSzPct val="90000"/>
              <a:buFont typeface="Wingdings" panose="05000000000000000000" pitchFamily="2" charset="2"/>
              <a:buChar char="Ø"/>
            </a:pPr>
            <a:r>
              <a:rPr lang="fr-CA" dirty="0"/>
              <a:t>Prendre une collation qui ne contient pas trop de fibre </a:t>
            </a:r>
          </a:p>
          <a:p>
            <a:pPr marL="269875" indent="-269875">
              <a:spcBef>
                <a:spcPts val="2400"/>
              </a:spcBef>
              <a:buClr>
                <a:srgbClr val="881811"/>
              </a:buClr>
              <a:buSzPct val="90000"/>
              <a:buFont typeface="Wingdings" panose="05000000000000000000" pitchFamily="2" charset="2"/>
              <a:buChar char="Ø"/>
            </a:pPr>
            <a:r>
              <a:rPr lang="fr-CA" dirty="0"/>
              <a:t>Bien s’hydrater même avant une course permet une bonne performance lors de celle-ci</a:t>
            </a:r>
          </a:p>
        </p:txBody>
      </p:sp>
      <p:pic>
        <p:nvPicPr>
          <p:cNvPr id="5" name="Image 4">
            <a:extLst>
              <a:ext uri="{FF2B5EF4-FFF2-40B4-BE49-F238E27FC236}">
                <a16:creationId xmlns:a16="http://schemas.microsoft.com/office/drawing/2014/main" id="{3BCBB518-0654-4344-AE77-933D16DAFB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
          <a:stretch/>
        </p:blipFill>
        <p:spPr>
          <a:xfrm>
            <a:off x="5687616" y="1700808"/>
            <a:ext cx="3456384" cy="5157192"/>
          </a:xfrm>
          <a:prstGeom prst="rect">
            <a:avLst/>
          </a:prstGeom>
        </p:spPr>
      </p:pic>
    </p:spTree>
    <p:extLst>
      <p:ext uri="{BB962C8B-B14F-4D97-AF65-F5344CB8AC3E}">
        <p14:creationId xmlns:p14="http://schemas.microsoft.com/office/powerpoint/2010/main" val="200115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Quoi prendre </a:t>
            </a:r>
            <a:br>
              <a:rPr lang="fr-CA" sz="4000" dirty="0">
                <a:solidFill>
                  <a:srgbClr val="FFFFFF"/>
                </a:solidFill>
              </a:rPr>
            </a:br>
            <a:r>
              <a:rPr lang="fr-CA" sz="4000" dirty="0">
                <a:solidFill>
                  <a:srgbClr val="FFFFFF"/>
                </a:solidFill>
              </a:rPr>
              <a:t>pendant une course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2312876"/>
            <a:ext cx="4076216" cy="3924436"/>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Course de moins de 30 min,</a:t>
            </a:r>
            <a:br>
              <a:rPr lang="fr-CA" dirty="0"/>
            </a:br>
            <a:r>
              <a:rPr lang="fr-CA" dirty="0"/>
              <a:t>si on est bien hydratée et que la température est clémente </a:t>
            </a:r>
            <a:br>
              <a:rPr lang="fr-CA" dirty="0"/>
            </a:br>
            <a:r>
              <a:rPr lang="fr-CA" dirty="0"/>
              <a:t>(- 20 degrés), pendant la course aucune boisson n’est nécessaire. Cependant, on doit bien se réhydrater par la suite. </a:t>
            </a:r>
          </a:p>
          <a:p>
            <a:pPr marL="269875" indent="-269875">
              <a:spcBef>
                <a:spcPts val="2400"/>
              </a:spcBef>
              <a:buClr>
                <a:srgbClr val="881811"/>
              </a:buClr>
              <a:buSzPct val="90000"/>
              <a:buFont typeface="Wingdings" panose="05000000000000000000" pitchFamily="2" charset="2"/>
              <a:buChar char="Ø"/>
            </a:pPr>
            <a:r>
              <a:rPr lang="fr-CA" dirty="0"/>
              <a:t>Pour les courses de plus de </a:t>
            </a:r>
            <a:br>
              <a:rPr lang="fr-CA" dirty="0"/>
            </a:br>
            <a:r>
              <a:rPr lang="fr-CA" dirty="0"/>
              <a:t>30 minutes, il est important de prendre de petites/moyennes gorgées toutes les 15-20 minutes </a:t>
            </a:r>
          </a:p>
        </p:txBody>
      </p:sp>
      <p:pic>
        <p:nvPicPr>
          <p:cNvPr id="7" name="Image 6">
            <a:extLst>
              <a:ext uri="{FF2B5EF4-FFF2-40B4-BE49-F238E27FC236}">
                <a16:creationId xmlns:a16="http://schemas.microsoft.com/office/drawing/2014/main" id="{38FC3B2F-258E-4036-98FB-68D7B5F7AD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24" r="2332"/>
          <a:stretch/>
        </p:blipFill>
        <p:spPr>
          <a:xfrm>
            <a:off x="5580112" y="1696852"/>
            <a:ext cx="3563888" cy="5161148"/>
          </a:xfrm>
          <a:prstGeom prst="rect">
            <a:avLst/>
          </a:prstGeom>
        </p:spPr>
      </p:pic>
    </p:spTree>
    <p:extLst>
      <p:ext uri="{BB962C8B-B14F-4D97-AF65-F5344CB8AC3E}">
        <p14:creationId xmlns:p14="http://schemas.microsoft.com/office/powerpoint/2010/main" val="99444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Quoi manger </a:t>
            </a:r>
            <a:br>
              <a:rPr lang="fr-CA" sz="4000" dirty="0">
                <a:solidFill>
                  <a:srgbClr val="FFFFFF"/>
                </a:solidFill>
              </a:rPr>
            </a:br>
            <a:r>
              <a:rPr lang="fr-CA" sz="4000" dirty="0">
                <a:solidFill>
                  <a:srgbClr val="FFFFFF"/>
                </a:solidFill>
              </a:rPr>
              <a:t>après une course ? </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2312876"/>
            <a:ext cx="5444368" cy="3924436"/>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Il est important de manger des glucides et protéines 30 minutes après un effort d’intensité modéré à élever ayant duré plus de 30 minutes </a:t>
            </a:r>
          </a:p>
          <a:p>
            <a:pPr marL="269875" indent="-269875">
              <a:spcBef>
                <a:spcPts val="2400"/>
              </a:spcBef>
              <a:buClr>
                <a:srgbClr val="881811"/>
              </a:buClr>
              <a:buSzPct val="90000"/>
              <a:buFont typeface="Wingdings" panose="05000000000000000000" pitchFamily="2" charset="2"/>
              <a:buChar char="Ø"/>
            </a:pPr>
            <a:r>
              <a:rPr lang="fr-CA" dirty="0"/>
              <a:t>Il est également important de ne pas oublier de se réhydrater après l’effort </a:t>
            </a:r>
          </a:p>
          <a:p>
            <a:pPr marL="269875" indent="-269875">
              <a:spcBef>
                <a:spcPts val="2400"/>
              </a:spcBef>
              <a:buClr>
                <a:srgbClr val="881811"/>
              </a:buClr>
              <a:buSzPct val="90000"/>
              <a:buFont typeface="Wingdings" panose="05000000000000000000" pitchFamily="2" charset="2"/>
              <a:buChar char="Ø"/>
            </a:pPr>
            <a:r>
              <a:rPr lang="fr-CA" dirty="0"/>
              <a:t>On parle de 1-1,5ml d’eau par kcal dépensé </a:t>
            </a:r>
            <a:br>
              <a:rPr lang="fr-CA" dirty="0"/>
            </a:br>
            <a:r>
              <a:rPr lang="fr-CA" dirty="0"/>
              <a:t>Par exemple pour une course de 30 minutes pour laquelle on a dépensé 250 calories, </a:t>
            </a:r>
            <a:br>
              <a:rPr lang="fr-CA" dirty="0"/>
            </a:br>
            <a:r>
              <a:rPr lang="fr-CA" dirty="0"/>
              <a:t>il est important de boire minimum 250-375 ml d’eau</a:t>
            </a:r>
          </a:p>
        </p:txBody>
      </p:sp>
      <p:pic>
        <p:nvPicPr>
          <p:cNvPr id="5" name="Image 4">
            <a:extLst>
              <a:ext uri="{FF2B5EF4-FFF2-40B4-BE49-F238E27FC236}">
                <a16:creationId xmlns:a16="http://schemas.microsoft.com/office/drawing/2014/main" id="{E808C529-29BB-4903-957C-2DC812F749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14" t="14812" r="22524"/>
          <a:stretch/>
        </p:blipFill>
        <p:spPr>
          <a:xfrm>
            <a:off x="6732240" y="1700808"/>
            <a:ext cx="2411760" cy="5165452"/>
          </a:xfrm>
          <a:prstGeom prst="rect">
            <a:avLst/>
          </a:prstGeom>
        </p:spPr>
      </p:pic>
    </p:spTree>
    <p:extLst>
      <p:ext uri="{BB962C8B-B14F-4D97-AF65-F5344CB8AC3E}">
        <p14:creationId xmlns:p14="http://schemas.microsoft.com/office/powerpoint/2010/main" val="69374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E87999D-56E3-46DE-A424-E8070298848A}"/>
              </a:ext>
            </a:extLst>
          </p:cNvPr>
          <p:cNvPicPr>
            <a:picLocks noChangeAspect="1"/>
          </p:cNvPicPr>
          <p:nvPr/>
        </p:nvPicPr>
        <p:blipFill rotWithShape="1">
          <a:blip r:embed="rId5"/>
          <a:srcRect l="6179" r="1582"/>
          <a:stretch/>
        </p:blipFill>
        <p:spPr>
          <a:xfrm>
            <a:off x="-1" y="-248"/>
            <a:ext cx="9143989" cy="4915076"/>
          </a:xfrm>
          <a:prstGeom prst="rect">
            <a:avLst/>
          </a:prstGeom>
        </p:spPr>
      </p:pic>
      <p:sp>
        <p:nvSpPr>
          <p:cNvPr id="10" name="Rectangle 9">
            <a:extLst>
              <a:ext uri="{FF2B5EF4-FFF2-40B4-BE49-F238E27FC236}">
                <a16:creationId xmlns:a16="http://schemas.microsoft.com/office/drawing/2014/main" id="{D70AB344-D865-4549-A7A2-359424A5B4D7}"/>
              </a:ext>
            </a:extLst>
          </p:cNvPr>
          <p:cNvSpPr/>
          <p:nvPr/>
        </p:nvSpPr>
        <p:spPr>
          <a:xfrm>
            <a:off x="-2" y="3573016"/>
            <a:ext cx="9144001" cy="1341812"/>
          </a:xfrm>
          <a:prstGeom prst="rect">
            <a:avLst/>
          </a:pr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93096"/>
            <a:ext cx="7997512" cy="822960"/>
          </a:xfrm>
          <a:effectLst>
            <a:outerShdw blurRad="127000" dist="228600" dir="2700000" sx="43000" sy="43000" algn="tl" rotWithShape="0">
              <a:schemeClr val="tx1"/>
            </a:outerShdw>
          </a:effectLst>
        </p:spPr>
        <p:txBody>
          <a:bodyPr/>
          <a:lstStyle/>
          <a:p>
            <a:r>
              <a:rPr lang="fr-FR" sz="6000" dirty="0">
                <a:effectLst>
                  <a:outerShdw blurRad="50800" dist="38100" dir="2700000" algn="tl" rotWithShape="0">
                    <a:prstClr val="black"/>
                  </a:outerShdw>
                </a:effectLst>
              </a:rPr>
              <a:t>Le fameux «Mur» lors du marathon</a:t>
            </a:r>
            <a:endParaRPr lang="fr-CA" sz="6000" dirty="0">
              <a:effectLst>
                <a:outerShdw blurRad="50800" dist="38100" dir="2700000" algn="tl" rotWithShape="0">
                  <a:prstClr val="black"/>
                </a:outerShdw>
              </a:effectLst>
            </a:endParaRPr>
          </a:p>
        </p:txBody>
      </p:sp>
      <p:sp>
        <p:nvSpPr>
          <p:cNvPr id="3" name="Espace réservé du contenu 2"/>
          <p:cNvSpPr>
            <a:spLocks noGrp="1"/>
          </p:cNvSpPr>
          <p:nvPr>
            <p:ph type="body" sz="half" idx="2"/>
            <p:custDataLst>
              <p:tags r:id="rId2"/>
            </p:custDataLst>
          </p:nvPr>
        </p:nvSpPr>
        <p:spPr>
          <a:xfrm>
            <a:off x="822960" y="5229200"/>
            <a:ext cx="7589520" cy="594360"/>
          </a:xfrm>
        </p:spPr>
        <p:txBody>
          <a:bodyPr/>
          <a:lstStyle/>
          <a:p>
            <a:r>
              <a:rPr lang="fr-CA" sz="2400" b="1" dirty="0"/>
              <a:t>Qu’est-ce qui cause ce mur selon vous ?</a:t>
            </a:r>
          </a:p>
        </p:txBody>
      </p:sp>
    </p:spTree>
    <p:extLst>
      <p:ext uri="{BB962C8B-B14F-4D97-AF65-F5344CB8AC3E}">
        <p14:creationId xmlns:p14="http://schemas.microsoft.com/office/powerpoint/2010/main" val="22898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15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8501568" cy="1126172"/>
          </a:xfrm>
        </p:spPr>
        <p:txBody>
          <a:bodyPr>
            <a:noAutofit/>
          </a:bodyPr>
          <a:lstStyle/>
          <a:p>
            <a:r>
              <a:rPr lang="fr-CA" sz="4000" dirty="0">
                <a:solidFill>
                  <a:srgbClr val="FFFFFF"/>
                </a:solidFill>
              </a:rPr>
              <a:t>Le «Mur» du marathon</a:t>
            </a:r>
          </a:p>
        </p:txBody>
      </p:sp>
      <p:sp>
        <p:nvSpPr>
          <p:cNvPr id="6" name="Espace réservé du contenu 5">
            <a:extLst>
              <a:ext uri="{FF2B5EF4-FFF2-40B4-BE49-F238E27FC236}">
                <a16:creationId xmlns:a16="http://schemas.microsoft.com/office/drawing/2014/main" id="{EC035250-1BB5-49A3-A8A9-11278F71FD30}"/>
              </a:ext>
            </a:extLst>
          </p:cNvPr>
          <p:cNvSpPr>
            <a:spLocks noGrp="1"/>
          </p:cNvSpPr>
          <p:nvPr>
            <p:ph idx="1"/>
          </p:nvPr>
        </p:nvSpPr>
        <p:spPr>
          <a:xfrm>
            <a:off x="999840" y="2312876"/>
            <a:ext cx="4076216" cy="3924436"/>
          </a:xfrm>
        </p:spPr>
        <p:txBody>
          <a:bodyPr>
            <a:normAutofit/>
          </a:bodyPr>
          <a:lstStyle/>
          <a:p>
            <a:pPr marL="269875" indent="-269875">
              <a:spcBef>
                <a:spcPts val="2400"/>
              </a:spcBef>
              <a:buClr>
                <a:srgbClr val="881811"/>
              </a:buClr>
              <a:buSzPct val="90000"/>
              <a:buFont typeface="Wingdings" panose="05000000000000000000" pitchFamily="2" charset="2"/>
              <a:buChar char="Ø"/>
            </a:pPr>
            <a:r>
              <a:rPr lang="fr-CA" dirty="0"/>
              <a:t>Manque de réserve de glycogène</a:t>
            </a:r>
          </a:p>
          <a:p>
            <a:pPr marL="269875" indent="-269875">
              <a:spcBef>
                <a:spcPts val="2400"/>
              </a:spcBef>
              <a:buClr>
                <a:srgbClr val="881811"/>
              </a:buClr>
              <a:buSzPct val="90000"/>
              <a:buFont typeface="Wingdings" panose="05000000000000000000" pitchFamily="2" charset="2"/>
              <a:buChar char="Ø"/>
            </a:pPr>
            <a:r>
              <a:rPr lang="fr-CA" dirty="0"/>
              <a:t>Les réserves de glycogènes prennent 24-48h pour être formées, on ne peut donc pas combler ce manque à l’exercice </a:t>
            </a:r>
          </a:p>
          <a:p>
            <a:pPr marL="269875" indent="-269875">
              <a:spcBef>
                <a:spcPts val="2400"/>
              </a:spcBef>
              <a:buClr>
                <a:srgbClr val="881811"/>
              </a:buClr>
              <a:buSzPct val="90000"/>
              <a:buFont typeface="Wingdings" panose="05000000000000000000" pitchFamily="2" charset="2"/>
              <a:buChar char="Ø"/>
            </a:pPr>
            <a:r>
              <a:rPr lang="fr-CA" dirty="0"/>
              <a:t>On doit donc maintenir un rythme constant tout au long de la course et éviter un départ très rapide et bien s’alimenter avant une course de longue distance.</a:t>
            </a:r>
          </a:p>
        </p:txBody>
      </p:sp>
      <p:pic>
        <p:nvPicPr>
          <p:cNvPr id="5" name="Image 4">
            <a:extLst>
              <a:ext uri="{FF2B5EF4-FFF2-40B4-BE49-F238E27FC236}">
                <a16:creationId xmlns:a16="http://schemas.microsoft.com/office/drawing/2014/main" id="{E0186C3E-9254-41E0-B690-33973C80C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674" t="15400" r="15351"/>
          <a:stretch/>
        </p:blipFill>
        <p:spPr>
          <a:xfrm>
            <a:off x="5580112" y="1700808"/>
            <a:ext cx="3563888" cy="5157192"/>
          </a:xfrm>
          <a:prstGeom prst="rect">
            <a:avLst/>
          </a:prstGeom>
        </p:spPr>
      </p:pic>
    </p:spTree>
    <p:extLst>
      <p:ext uri="{BB962C8B-B14F-4D97-AF65-F5344CB8AC3E}">
        <p14:creationId xmlns:p14="http://schemas.microsoft.com/office/powerpoint/2010/main" val="210177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286605"/>
            <a:ext cx="7543800" cy="1126172"/>
          </a:xfrm>
        </p:spPr>
        <p:txBody>
          <a:bodyPr/>
          <a:lstStyle/>
          <a:p>
            <a:r>
              <a:rPr lang="fr-CA" dirty="0">
                <a:solidFill>
                  <a:srgbClr val="FFFFFF"/>
                </a:solidFill>
              </a:rPr>
              <a:t>Le retour au calme </a:t>
            </a:r>
          </a:p>
        </p:txBody>
      </p:sp>
      <p:sp>
        <p:nvSpPr>
          <p:cNvPr id="3" name="Espace réservé du contenu 2"/>
          <p:cNvSpPr>
            <a:spLocks noGrp="1"/>
          </p:cNvSpPr>
          <p:nvPr>
            <p:ph idx="1"/>
            <p:custDataLst>
              <p:tags r:id="rId2"/>
            </p:custDataLst>
          </p:nvPr>
        </p:nvSpPr>
        <p:spPr>
          <a:xfrm>
            <a:off x="899593" y="2084159"/>
            <a:ext cx="7467167" cy="3049723"/>
          </a:xfrm>
        </p:spPr>
        <p:txBody>
          <a:bodyPr>
            <a:normAutofit/>
          </a:bodyPr>
          <a:lstStyle/>
          <a:p>
            <a:pPr marL="0" indent="0">
              <a:buNone/>
            </a:pPr>
            <a:r>
              <a:rPr lang="fr-FR" dirty="0"/>
              <a:t>Partie la plus importante. On cible ce que l’on veut travailler à l’aide d’objectif. Il est important de ne pas dépasser un entrainement vigoureux de 2h/jour. </a:t>
            </a:r>
          </a:p>
          <a:p>
            <a:pPr marL="0" indent="0">
              <a:buNone/>
            </a:pPr>
            <a:r>
              <a:rPr lang="fr-FR" dirty="0"/>
              <a:t>Il existe plus particulièrement deux types d’entrainement : musculaire et cardiovasculaire </a:t>
            </a:r>
          </a:p>
          <a:p>
            <a:pPr marL="0" indent="0">
              <a:buNone/>
            </a:pPr>
            <a:r>
              <a:rPr lang="fr-FR" dirty="0"/>
              <a:t>Souvent, on essaie de mettre la portion cardiovasculaire à la fin de l’entrainement puisque de nombreuses études ont démontré que cela permettait une élimination des toxines accumulées lors de l’entrainement et cela favorise un sentiment de détente.</a:t>
            </a:r>
          </a:p>
        </p:txBody>
      </p:sp>
    </p:spTree>
    <p:extLst>
      <p:ext uri="{BB962C8B-B14F-4D97-AF65-F5344CB8AC3E}">
        <p14:creationId xmlns:p14="http://schemas.microsoft.com/office/powerpoint/2010/main" val="872963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Les  types de contractions</a:t>
            </a:r>
          </a:p>
        </p:txBody>
      </p:sp>
      <p:sp>
        <p:nvSpPr>
          <p:cNvPr id="3" name="Espace réservé du contenu 2"/>
          <p:cNvSpPr>
            <a:spLocks noGrp="1"/>
          </p:cNvSpPr>
          <p:nvPr>
            <p:ph idx="1"/>
            <p:custDataLst>
              <p:tags r:id="rId2"/>
            </p:custDataLst>
          </p:nvPr>
        </p:nvSpPr>
        <p:spPr>
          <a:xfrm>
            <a:off x="4943215" y="5219800"/>
            <a:ext cx="3744415" cy="1658154"/>
          </a:xfrm>
        </p:spPr>
        <p:txBody>
          <a:bodyPr>
            <a:normAutofit fontScale="92500" lnSpcReduction="20000"/>
          </a:bodyPr>
          <a:lstStyle/>
          <a:p>
            <a:r>
              <a:rPr lang="fr-FR" sz="2000" b="1" i="1" dirty="0"/>
              <a:t>Inconvénients</a:t>
            </a:r>
          </a:p>
          <a:p>
            <a:pPr marL="360363" indent="-360363">
              <a:buClr>
                <a:srgbClr val="881811"/>
              </a:buClr>
              <a:buSzPct val="90000"/>
              <a:buFont typeface="Wingdings" panose="05000000000000000000" pitchFamily="2" charset="2"/>
              <a:buChar char="Ø"/>
            </a:pPr>
            <a:r>
              <a:rPr lang="fr-FR" dirty="0"/>
              <a:t>D</a:t>
            </a:r>
            <a:r>
              <a:rPr lang="fr-FR" sz="2000" dirty="0"/>
              <a:t>ésadaptation importante;</a:t>
            </a:r>
          </a:p>
          <a:p>
            <a:pPr marL="360363" indent="-360363">
              <a:buClr>
                <a:srgbClr val="881811"/>
              </a:buClr>
              <a:buSzPct val="90000"/>
              <a:buFont typeface="Wingdings" panose="05000000000000000000" pitchFamily="2" charset="2"/>
              <a:buChar char="Ø"/>
            </a:pPr>
            <a:r>
              <a:rPr lang="fr-FR" dirty="0"/>
              <a:t>R</a:t>
            </a:r>
            <a:r>
              <a:rPr lang="fr-FR" sz="2000" dirty="0"/>
              <a:t>écupération longue et risque de fortes </a:t>
            </a:r>
            <a:r>
              <a:rPr lang="fr-FR" sz="2000" b="1" dirty="0">
                <a:hlinkClick r:id="rId6"/>
              </a:rPr>
              <a:t>courbatures</a:t>
            </a:r>
            <a:endParaRPr lang="fr-FR" sz="2000" dirty="0">
              <a:hlinkClick r:id="rId6"/>
            </a:endParaRPr>
          </a:p>
          <a:p>
            <a:pPr marL="360363" indent="-360363">
              <a:buClr>
                <a:srgbClr val="881811"/>
              </a:buClr>
              <a:buSzPct val="90000"/>
              <a:buFont typeface="Wingdings" panose="05000000000000000000" pitchFamily="2" charset="2"/>
              <a:buChar char="Ø"/>
            </a:pPr>
            <a:r>
              <a:rPr lang="fr-FR" dirty="0"/>
              <a:t>C</a:t>
            </a:r>
            <a:r>
              <a:rPr lang="fr-FR" sz="2000" dirty="0"/>
              <a:t>harges lourdes.</a:t>
            </a:r>
          </a:p>
        </p:txBody>
      </p:sp>
      <p:sp>
        <p:nvSpPr>
          <p:cNvPr id="7" name="Espace réservé du contenu 2">
            <a:extLst>
              <a:ext uri="{FF2B5EF4-FFF2-40B4-BE49-F238E27FC236}">
                <a16:creationId xmlns:a16="http://schemas.microsoft.com/office/drawing/2014/main" id="{1C39CC1A-45F4-422B-A4DE-167313E89D01}"/>
              </a:ext>
            </a:extLst>
          </p:cNvPr>
          <p:cNvSpPr txBox="1">
            <a:spLocks/>
          </p:cNvSpPr>
          <p:nvPr>
            <p:custDataLst>
              <p:tags r:id="rId3"/>
            </p:custDataLst>
          </p:nvPr>
        </p:nvSpPr>
        <p:spPr>
          <a:xfrm>
            <a:off x="579654" y="5219800"/>
            <a:ext cx="3848330" cy="1658154"/>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b="1" i="1" dirty="0"/>
              <a:t>Avantages</a:t>
            </a:r>
          </a:p>
          <a:p>
            <a:pPr marL="360363" indent="-360363">
              <a:buClr>
                <a:srgbClr val="881811"/>
              </a:buClr>
              <a:buSzPct val="90000"/>
              <a:buFont typeface="Wingdings" panose="05000000000000000000" pitchFamily="2" charset="2"/>
              <a:buChar char="Ø"/>
            </a:pPr>
            <a:r>
              <a:rPr lang="fr-FR" sz="2100" dirty="0"/>
              <a:t>Sollicitation différente des fibres;</a:t>
            </a:r>
          </a:p>
          <a:p>
            <a:pPr marL="360363" indent="-360363">
              <a:buClr>
                <a:srgbClr val="881811"/>
              </a:buClr>
              <a:buSzPct val="90000"/>
              <a:buFont typeface="Wingdings" panose="05000000000000000000" pitchFamily="2" charset="2"/>
              <a:buChar char="Ø"/>
            </a:pPr>
            <a:r>
              <a:rPr lang="fr-FR" sz="2100" dirty="0"/>
              <a:t>Très efficace couplé avec le concentrique pour augmenter la masse musculaire </a:t>
            </a:r>
          </a:p>
        </p:txBody>
      </p:sp>
      <p:pic>
        <p:nvPicPr>
          <p:cNvPr id="8" name="Image 7">
            <a:extLst>
              <a:ext uri="{FF2B5EF4-FFF2-40B4-BE49-F238E27FC236}">
                <a16:creationId xmlns:a16="http://schemas.microsoft.com/office/drawing/2014/main" id="{8938DAE1-BDB4-4885-9CF6-27D88A744FFF}"/>
              </a:ext>
            </a:extLst>
          </p:cNvPr>
          <p:cNvPicPr>
            <a:picLocks noChangeAspect="1"/>
          </p:cNvPicPr>
          <p:nvPr/>
        </p:nvPicPr>
        <p:blipFill>
          <a:blip r:embed="rId7"/>
          <a:stretch>
            <a:fillRect/>
          </a:stretch>
        </p:blipFill>
        <p:spPr>
          <a:xfrm>
            <a:off x="579654" y="1843194"/>
            <a:ext cx="3744415" cy="3173763"/>
          </a:xfrm>
          <a:prstGeom prst="rect">
            <a:avLst/>
          </a:prstGeom>
        </p:spPr>
      </p:pic>
      <p:pic>
        <p:nvPicPr>
          <p:cNvPr id="9" name="Image 8">
            <a:extLst>
              <a:ext uri="{FF2B5EF4-FFF2-40B4-BE49-F238E27FC236}">
                <a16:creationId xmlns:a16="http://schemas.microsoft.com/office/drawing/2014/main" id="{81F90ED4-8842-4050-AF8B-D55C679E46D2}"/>
              </a:ext>
            </a:extLst>
          </p:cNvPr>
          <p:cNvPicPr>
            <a:picLocks noChangeAspect="1"/>
          </p:cNvPicPr>
          <p:nvPr/>
        </p:nvPicPr>
        <p:blipFill>
          <a:blip r:embed="rId8"/>
          <a:stretch>
            <a:fillRect/>
          </a:stretch>
        </p:blipFill>
        <p:spPr>
          <a:xfrm>
            <a:off x="4926713" y="1843194"/>
            <a:ext cx="3724083" cy="3173763"/>
          </a:xfrm>
          <a:prstGeom prst="rect">
            <a:avLst/>
          </a:prstGeom>
        </p:spPr>
      </p:pic>
    </p:spTree>
    <p:extLst>
      <p:ext uri="{BB962C8B-B14F-4D97-AF65-F5344CB8AC3E}">
        <p14:creationId xmlns:p14="http://schemas.microsoft.com/office/powerpoint/2010/main" val="426430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6BD43403-CF4C-42D6-967A-26F7F475D741}"/>
              </a:ext>
            </a:extLst>
          </p:cNvPr>
          <p:cNvPicPr>
            <a:picLocks noChangeAspect="1"/>
          </p:cNvPicPr>
          <p:nvPr/>
        </p:nvPicPr>
        <p:blipFill rotWithShape="1">
          <a:blip r:embed="rId7"/>
          <a:srcRect t="21731" b="-4524"/>
          <a:stretch/>
        </p:blipFill>
        <p:spPr>
          <a:xfrm>
            <a:off x="1547664" y="2103408"/>
            <a:ext cx="6336704" cy="2771746"/>
          </a:xfrm>
          <a:prstGeom prst="rect">
            <a:avLst/>
          </a:prstGeom>
        </p:spPr>
      </p:pic>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Les  types de contractions</a:t>
            </a:r>
          </a:p>
        </p:txBody>
      </p:sp>
      <p:sp>
        <p:nvSpPr>
          <p:cNvPr id="3" name="Espace réservé du contenu 2"/>
          <p:cNvSpPr>
            <a:spLocks noGrp="1"/>
          </p:cNvSpPr>
          <p:nvPr>
            <p:ph idx="1"/>
            <p:custDataLst>
              <p:tags r:id="rId2"/>
            </p:custDataLst>
          </p:nvPr>
        </p:nvSpPr>
        <p:spPr>
          <a:xfrm>
            <a:off x="4943215" y="4653136"/>
            <a:ext cx="3744415" cy="2305692"/>
          </a:xfrm>
        </p:spPr>
        <p:txBody>
          <a:bodyPr>
            <a:normAutofit fontScale="92500" lnSpcReduction="10000"/>
          </a:bodyPr>
          <a:lstStyle/>
          <a:p>
            <a:r>
              <a:rPr lang="fr-FR" sz="2000" b="1" i="1" dirty="0"/>
              <a:t>Inconvénients</a:t>
            </a:r>
          </a:p>
          <a:p>
            <a:pPr marL="360363" indent="-360363">
              <a:buClr>
                <a:srgbClr val="881811"/>
              </a:buClr>
              <a:buSzPct val="90000"/>
              <a:buFont typeface="Wingdings" panose="05000000000000000000" pitchFamily="2" charset="2"/>
              <a:buChar char="Ø"/>
            </a:pPr>
            <a:r>
              <a:rPr lang="fr-CA" dirty="0"/>
              <a:t>Gain de force uniquement dans la position de travail</a:t>
            </a:r>
          </a:p>
          <a:p>
            <a:pPr marL="360363" indent="-360363">
              <a:buClr>
                <a:srgbClr val="881811"/>
              </a:buClr>
              <a:buSzPct val="90000"/>
              <a:buFont typeface="Wingdings" panose="05000000000000000000" pitchFamily="2" charset="2"/>
              <a:buChar char="Ø"/>
            </a:pPr>
            <a:r>
              <a:rPr lang="fr-CA" dirty="0"/>
              <a:t>Ne peut être utilisé longtemps</a:t>
            </a:r>
          </a:p>
          <a:p>
            <a:pPr marL="360363" indent="-360363">
              <a:buClr>
                <a:srgbClr val="881811"/>
              </a:buClr>
              <a:buSzPct val="90000"/>
              <a:buFont typeface="Wingdings" panose="05000000000000000000" pitchFamily="2" charset="2"/>
              <a:buChar char="Ø"/>
            </a:pPr>
            <a:r>
              <a:rPr lang="fr-CA" dirty="0"/>
              <a:t>Défavorable à la coordination</a:t>
            </a:r>
          </a:p>
          <a:p>
            <a:pPr marL="360363" indent="0">
              <a:buClr>
                <a:srgbClr val="881811"/>
              </a:buClr>
              <a:buSzPct val="90000"/>
              <a:buNone/>
            </a:pPr>
            <a:r>
              <a:rPr lang="fr-CA" dirty="0"/>
              <a:t>*Attention Valsalva</a:t>
            </a:r>
          </a:p>
        </p:txBody>
      </p:sp>
      <p:sp>
        <p:nvSpPr>
          <p:cNvPr id="7" name="Espace réservé du contenu 2">
            <a:extLst>
              <a:ext uri="{FF2B5EF4-FFF2-40B4-BE49-F238E27FC236}">
                <a16:creationId xmlns:a16="http://schemas.microsoft.com/office/drawing/2014/main" id="{1C39CC1A-45F4-422B-A4DE-167313E89D01}"/>
              </a:ext>
            </a:extLst>
          </p:cNvPr>
          <p:cNvSpPr txBox="1">
            <a:spLocks/>
          </p:cNvSpPr>
          <p:nvPr>
            <p:custDataLst>
              <p:tags r:id="rId3"/>
            </p:custDataLst>
          </p:nvPr>
        </p:nvSpPr>
        <p:spPr>
          <a:xfrm>
            <a:off x="579654" y="4706368"/>
            <a:ext cx="3848330" cy="194956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b="1" i="1" dirty="0"/>
              <a:t>Avantages</a:t>
            </a:r>
          </a:p>
          <a:p>
            <a:pPr marL="360363" indent="-360363">
              <a:buClr>
                <a:srgbClr val="881811"/>
              </a:buClr>
              <a:buSzPct val="90000"/>
              <a:buFont typeface="Wingdings" panose="05000000000000000000" pitchFamily="2" charset="2"/>
              <a:buChar char="Ø"/>
            </a:pPr>
            <a:r>
              <a:rPr lang="fr-CA" sz="2100" dirty="0"/>
              <a:t>Facile à mettre en œuvre</a:t>
            </a:r>
          </a:p>
          <a:p>
            <a:pPr marL="360363" indent="-360363">
              <a:buClr>
                <a:srgbClr val="881811"/>
              </a:buClr>
              <a:buSzPct val="90000"/>
              <a:buFont typeface="Wingdings" panose="05000000000000000000" pitchFamily="2" charset="2"/>
              <a:buChar char="Ø"/>
            </a:pPr>
            <a:r>
              <a:rPr lang="fr-CA" sz="2100" dirty="0"/>
              <a:t>Travailler les positions difficiles</a:t>
            </a:r>
          </a:p>
          <a:p>
            <a:pPr marL="360363" indent="-360363">
              <a:buClr>
                <a:srgbClr val="881811"/>
              </a:buClr>
              <a:buSzPct val="90000"/>
              <a:buFont typeface="Wingdings" panose="05000000000000000000" pitchFamily="2" charset="2"/>
              <a:buChar char="Ø"/>
            </a:pPr>
            <a:r>
              <a:rPr lang="fr-CA" sz="2100" dirty="0"/>
              <a:t>Activer les muscles de façon maximale grâce à la fatigue</a:t>
            </a:r>
          </a:p>
        </p:txBody>
      </p:sp>
      <p:sp>
        <p:nvSpPr>
          <p:cNvPr id="12" name="Espace réservé du contenu 2">
            <a:extLst>
              <a:ext uri="{FF2B5EF4-FFF2-40B4-BE49-F238E27FC236}">
                <a16:creationId xmlns:a16="http://schemas.microsoft.com/office/drawing/2014/main" id="{BD113387-FF8C-4173-88AF-CA24BCD8702C}"/>
              </a:ext>
            </a:extLst>
          </p:cNvPr>
          <p:cNvSpPr txBox="1">
            <a:spLocks/>
          </p:cNvSpPr>
          <p:nvPr>
            <p:custDataLst>
              <p:tags r:id="rId4"/>
            </p:custDataLst>
          </p:nvPr>
        </p:nvSpPr>
        <p:spPr>
          <a:xfrm>
            <a:off x="2313774" y="1800851"/>
            <a:ext cx="4516453" cy="5480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2800" b="1" dirty="0"/>
              <a:t>Contraction isométrique </a:t>
            </a:r>
          </a:p>
        </p:txBody>
      </p:sp>
    </p:spTree>
    <p:extLst>
      <p:ext uri="{BB962C8B-B14F-4D97-AF65-F5344CB8AC3E}">
        <p14:creationId xmlns:p14="http://schemas.microsoft.com/office/powerpoint/2010/main" val="159306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B37BC-1846-4C2F-9C62-D3547A021B77}"/>
              </a:ext>
            </a:extLst>
          </p:cNvPr>
          <p:cNvSpPr/>
          <p:nvPr/>
        </p:nvSpPr>
        <p:spPr>
          <a:xfrm>
            <a:off x="0" y="1700808"/>
            <a:ext cx="914400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a:extLst>
              <a:ext uri="{FF2B5EF4-FFF2-40B4-BE49-F238E27FC236}">
                <a16:creationId xmlns:a16="http://schemas.microsoft.com/office/drawing/2014/main" id="{5DD6B169-5F24-4707-8656-678F4B317048}"/>
              </a:ext>
            </a:extLst>
          </p:cNvPr>
          <p:cNvPicPr>
            <a:picLocks noChangeAspect="1"/>
          </p:cNvPicPr>
          <p:nvPr/>
        </p:nvPicPr>
        <p:blipFill>
          <a:blip r:embed="rId7"/>
          <a:stretch>
            <a:fillRect/>
          </a:stretch>
        </p:blipFill>
        <p:spPr>
          <a:xfrm>
            <a:off x="3157984" y="2058268"/>
            <a:ext cx="2540000" cy="2882900"/>
          </a:xfrm>
          <a:prstGeom prst="rect">
            <a:avLst/>
          </a:prstGeom>
        </p:spPr>
      </p:pic>
      <p:sp>
        <p:nvSpPr>
          <p:cNvPr id="2" name="Titre 1"/>
          <p:cNvSpPr>
            <a:spLocks noGrp="1"/>
          </p:cNvSpPr>
          <p:nvPr>
            <p:ph type="title"/>
            <p:custDataLst>
              <p:tags r:id="rId1"/>
            </p:custDataLst>
          </p:nvPr>
        </p:nvSpPr>
        <p:spPr>
          <a:xfrm>
            <a:off x="822960" y="423190"/>
            <a:ext cx="7543800" cy="1126172"/>
          </a:xfrm>
        </p:spPr>
        <p:txBody>
          <a:bodyPr>
            <a:normAutofit fontScale="90000"/>
          </a:bodyPr>
          <a:lstStyle/>
          <a:p>
            <a:r>
              <a:rPr lang="fr-CA" dirty="0">
                <a:solidFill>
                  <a:srgbClr val="FFFFFF"/>
                </a:solidFill>
              </a:rPr>
              <a:t>Les  types de contractions</a:t>
            </a:r>
          </a:p>
        </p:txBody>
      </p:sp>
      <p:sp>
        <p:nvSpPr>
          <p:cNvPr id="3" name="Espace réservé du contenu 2"/>
          <p:cNvSpPr>
            <a:spLocks noGrp="1"/>
          </p:cNvSpPr>
          <p:nvPr>
            <p:ph idx="1"/>
            <p:custDataLst>
              <p:tags r:id="rId2"/>
            </p:custDataLst>
          </p:nvPr>
        </p:nvSpPr>
        <p:spPr>
          <a:xfrm>
            <a:off x="4943215" y="5011740"/>
            <a:ext cx="3744415" cy="2305692"/>
          </a:xfrm>
        </p:spPr>
        <p:txBody>
          <a:bodyPr>
            <a:normAutofit/>
          </a:bodyPr>
          <a:lstStyle/>
          <a:p>
            <a:r>
              <a:rPr lang="fr-FR" sz="2000" b="1" i="1" dirty="0"/>
              <a:t>Inconvénients</a:t>
            </a:r>
          </a:p>
          <a:p>
            <a:pPr marL="360363" indent="-360363">
              <a:buClr>
                <a:srgbClr val="881811"/>
              </a:buClr>
              <a:buSzPct val="90000"/>
              <a:buFont typeface="Wingdings" panose="05000000000000000000" pitchFamily="2" charset="2"/>
              <a:buChar char="Ø"/>
            </a:pPr>
            <a:r>
              <a:rPr lang="fr-CA" dirty="0"/>
              <a:t>Risque de blessure élevé </a:t>
            </a:r>
          </a:p>
          <a:p>
            <a:pPr marL="360363" indent="-360363">
              <a:buClr>
                <a:srgbClr val="881811"/>
              </a:buClr>
              <a:buSzPct val="90000"/>
              <a:buFont typeface="Wingdings" panose="05000000000000000000" pitchFamily="2" charset="2"/>
              <a:buChar char="Ø"/>
            </a:pPr>
            <a:r>
              <a:rPr lang="fr-CA" dirty="0"/>
              <a:t>Choc important au niveau des articulations</a:t>
            </a:r>
          </a:p>
        </p:txBody>
      </p:sp>
      <p:sp>
        <p:nvSpPr>
          <p:cNvPr id="7" name="Espace réservé du contenu 2">
            <a:extLst>
              <a:ext uri="{FF2B5EF4-FFF2-40B4-BE49-F238E27FC236}">
                <a16:creationId xmlns:a16="http://schemas.microsoft.com/office/drawing/2014/main" id="{1C39CC1A-45F4-422B-A4DE-167313E89D01}"/>
              </a:ext>
            </a:extLst>
          </p:cNvPr>
          <p:cNvSpPr txBox="1">
            <a:spLocks/>
          </p:cNvSpPr>
          <p:nvPr>
            <p:custDataLst>
              <p:tags r:id="rId3"/>
            </p:custDataLst>
          </p:nvPr>
        </p:nvSpPr>
        <p:spPr>
          <a:xfrm>
            <a:off x="579654" y="5064972"/>
            <a:ext cx="3848330" cy="1949568"/>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b="1" i="1" dirty="0"/>
              <a:t>Avantages</a:t>
            </a:r>
          </a:p>
          <a:p>
            <a:pPr marL="360363" indent="-360363">
              <a:buClr>
                <a:srgbClr val="881811"/>
              </a:buClr>
              <a:buSzPct val="90000"/>
              <a:buFont typeface="Wingdings" panose="05000000000000000000" pitchFamily="2" charset="2"/>
              <a:buChar char="Ø"/>
            </a:pPr>
            <a:r>
              <a:rPr lang="fr-CA" sz="2100" dirty="0"/>
              <a:t>Facile à mettre en œuvre</a:t>
            </a:r>
          </a:p>
          <a:p>
            <a:pPr marL="360363" indent="-360363">
              <a:buClr>
                <a:srgbClr val="881811"/>
              </a:buClr>
              <a:buSzPct val="90000"/>
              <a:buFont typeface="Wingdings" panose="05000000000000000000" pitchFamily="2" charset="2"/>
              <a:buChar char="Ø"/>
            </a:pPr>
            <a:r>
              <a:rPr lang="fr-CA" sz="2100" dirty="0"/>
              <a:t>Travaille plusieurs groupes musculaires </a:t>
            </a:r>
          </a:p>
          <a:p>
            <a:pPr marL="360363" indent="-360363">
              <a:buClr>
                <a:srgbClr val="881811"/>
              </a:buClr>
              <a:buSzPct val="90000"/>
              <a:buFont typeface="Wingdings" panose="05000000000000000000" pitchFamily="2" charset="2"/>
              <a:buChar char="Ø"/>
            </a:pPr>
            <a:r>
              <a:rPr lang="fr-CA" sz="2100" dirty="0"/>
              <a:t>Permet de travailler la puissance </a:t>
            </a:r>
          </a:p>
        </p:txBody>
      </p:sp>
      <p:sp>
        <p:nvSpPr>
          <p:cNvPr id="12" name="Espace réservé du contenu 2">
            <a:extLst>
              <a:ext uri="{FF2B5EF4-FFF2-40B4-BE49-F238E27FC236}">
                <a16:creationId xmlns:a16="http://schemas.microsoft.com/office/drawing/2014/main" id="{BD113387-FF8C-4173-88AF-CA24BCD8702C}"/>
              </a:ext>
            </a:extLst>
          </p:cNvPr>
          <p:cNvSpPr txBox="1">
            <a:spLocks/>
          </p:cNvSpPr>
          <p:nvPr>
            <p:custDataLst>
              <p:tags r:id="rId4"/>
            </p:custDataLst>
          </p:nvPr>
        </p:nvSpPr>
        <p:spPr>
          <a:xfrm>
            <a:off x="2313774" y="1800851"/>
            <a:ext cx="4516453" cy="5480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FR" sz="2800" b="1" dirty="0"/>
              <a:t>Contraction </a:t>
            </a:r>
            <a:r>
              <a:rPr lang="fr-FR" sz="2800" b="1" dirty="0" err="1"/>
              <a:t>plyométrique</a:t>
            </a:r>
            <a:r>
              <a:rPr lang="fr-FR" sz="2800" b="1" dirty="0"/>
              <a:t> </a:t>
            </a:r>
          </a:p>
        </p:txBody>
      </p:sp>
    </p:spTree>
    <p:extLst>
      <p:ext uri="{BB962C8B-B14F-4D97-AF65-F5344CB8AC3E}">
        <p14:creationId xmlns:p14="http://schemas.microsoft.com/office/powerpoint/2010/main" val="439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39A41-273B-4054-B6FD-B69C460E8EF4}"/>
              </a:ext>
            </a:extLst>
          </p:cNvPr>
          <p:cNvSpPr/>
          <p:nvPr/>
        </p:nvSpPr>
        <p:spPr>
          <a:xfrm>
            <a:off x="0" y="1582738"/>
            <a:ext cx="9144000" cy="343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07" name="Content Placeholder 1"/>
          <p:cNvSpPr>
            <a:spLocks noGrp="1"/>
          </p:cNvSpPr>
          <p:nvPr>
            <p:ph idx="4294967295"/>
            <p:custDataLst>
              <p:tags r:id="rId1"/>
            </p:custDataLst>
          </p:nvPr>
        </p:nvSpPr>
        <p:spPr>
          <a:xfrm>
            <a:off x="797718" y="1922403"/>
            <a:ext cx="8016875" cy="2946758"/>
          </a:xfrm>
        </p:spPr>
        <p:txBody>
          <a:bodyPr>
            <a:normAutofit/>
          </a:bodyPr>
          <a:lstStyle/>
          <a:p>
            <a:pPr marL="360363" indent="-360363">
              <a:spcBef>
                <a:spcPts val="2400"/>
              </a:spcBef>
              <a:buClr>
                <a:srgbClr val="881811"/>
              </a:buClr>
              <a:buSzPct val="90000"/>
              <a:buFont typeface="Wingdings" panose="05000000000000000000" pitchFamily="2" charset="2"/>
              <a:buChar char="Ø"/>
            </a:pPr>
            <a:r>
              <a:rPr lang="fr-CA" altLang="fr-FR" sz="2100" b="1" dirty="0"/>
              <a:t>Séries :</a:t>
            </a:r>
            <a:r>
              <a:rPr lang="fr-CA" altLang="fr-FR" sz="2100" dirty="0"/>
              <a:t> Nombre de fois que l’on doit répéter nos répétitions</a:t>
            </a:r>
          </a:p>
          <a:p>
            <a:pPr marL="360363" indent="-360363">
              <a:spcBef>
                <a:spcPts val="2400"/>
              </a:spcBef>
              <a:buClr>
                <a:srgbClr val="881811"/>
              </a:buClr>
              <a:buSzPct val="90000"/>
              <a:buFont typeface="Wingdings" panose="05000000000000000000" pitchFamily="2" charset="2"/>
              <a:buChar char="Ø"/>
            </a:pPr>
            <a:r>
              <a:rPr lang="fr-FR" sz="2100" b="1" dirty="0"/>
              <a:t>Répétition : </a:t>
            </a:r>
            <a:r>
              <a:rPr lang="fr-FR" sz="2100" dirty="0"/>
              <a:t>Nombre de fois que l’on doit faire l’exercice </a:t>
            </a:r>
          </a:p>
          <a:p>
            <a:pPr marL="360363" indent="-360363">
              <a:spcBef>
                <a:spcPts val="2400"/>
              </a:spcBef>
              <a:buClr>
                <a:srgbClr val="881811"/>
              </a:buClr>
              <a:buSzPct val="90000"/>
              <a:buFont typeface="Wingdings" panose="05000000000000000000" pitchFamily="2" charset="2"/>
              <a:buChar char="Ø"/>
              <a:tabLst>
                <a:tab pos="1339850" algn="l"/>
              </a:tabLst>
            </a:pPr>
            <a:r>
              <a:rPr lang="fr-FR" sz="2100" b="1" dirty="0"/>
              <a:t>Tempo : </a:t>
            </a:r>
            <a:r>
              <a:rPr lang="fr-FR" sz="2100" dirty="0"/>
              <a:t>Temps que l’on doit passer en concentrique/isométrique/excentrique</a:t>
            </a:r>
          </a:p>
          <a:p>
            <a:pPr marL="360363" indent="-360363">
              <a:spcBef>
                <a:spcPts val="2400"/>
              </a:spcBef>
              <a:buClr>
                <a:srgbClr val="881811"/>
              </a:buClr>
              <a:buSzPct val="90000"/>
              <a:buFont typeface="Wingdings" panose="05000000000000000000" pitchFamily="2" charset="2"/>
              <a:buChar char="Ø"/>
            </a:pPr>
            <a:r>
              <a:rPr lang="fr-FR" sz="2100" b="1" dirty="0"/>
              <a:t>Respiration : </a:t>
            </a:r>
            <a:r>
              <a:rPr lang="fr-FR" sz="2100" dirty="0"/>
              <a:t>Inspiration en concentrique / Expiration en excentrique </a:t>
            </a:r>
          </a:p>
          <a:p>
            <a:endParaRPr lang="en-CA" altLang="fr-FR" sz="1800" dirty="0"/>
          </a:p>
        </p:txBody>
      </p:sp>
      <p:sp>
        <p:nvSpPr>
          <p:cNvPr id="21506" name="Title 1"/>
          <p:cNvSpPr>
            <a:spLocks noGrp="1"/>
          </p:cNvSpPr>
          <p:nvPr>
            <p:ph type="title" idx="4294967295"/>
            <p:custDataLst>
              <p:tags r:id="rId2"/>
            </p:custDataLst>
          </p:nvPr>
        </p:nvSpPr>
        <p:spPr>
          <a:xfrm>
            <a:off x="468313" y="395288"/>
            <a:ext cx="8675687" cy="1016000"/>
          </a:xfrm>
        </p:spPr>
        <p:txBody>
          <a:bodyPr>
            <a:noAutofit/>
          </a:bodyPr>
          <a:lstStyle/>
          <a:p>
            <a:r>
              <a:rPr lang="fr-CA" altLang="fr-FR" sz="3200" dirty="0">
                <a:solidFill>
                  <a:srgbClr val="FFFFFF"/>
                </a:solidFill>
              </a:rPr>
              <a:t>Les composantes d’un entrainement : Les paramètres d’exécution</a:t>
            </a:r>
          </a:p>
        </p:txBody>
      </p:sp>
      <p:sp>
        <p:nvSpPr>
          <p:cNvPr id="2" name="ZoneTexte 1">
            <a:extLst>
              <a:ext uri="{FF2B5EF4-FFF2-40B4-BE49-F238E27FC236}">
                <a16:creationId xmlns:a16="http://schemas.microsoft.com/office/drawing/2014/main" id="{28C0EEB3-5F6D-428E-925A-489C47823133}"/>
              </a:ext>
            </a:extLst>
          </p:cNvPr>
          <p:cNvSpPr txBox="1"/>
          <p:nvPr/>
        </p:nvSpPr>
        <p:spPr>
          <a:xfrm>
            <a:off x="1187624" y="5171708"/>
            <a:ext cx="6912768" cy="1569660"/>
          </a:xfrm>
          <a:prstGeom prst="rect">
            <a:avLst/>
          </a:prstGeom>
          <a:noFill/>
        </p:spPr>
        <p:txBody>
          <a:bodyPr wrap="square" rtlCol="0">
            <a:spAutoFit/>
          </a:bodyPr>
          <a:lstStyle/>
          <a:p>
            <a:pPr algn="ctr"/>
            <a:r>
              <a:rPr lang="fr-CA" sz="3200" b="1" cap="none" spc="0" dirty="0">
                <a:ln w="12700">
                  <a:noFill/>
                  <a:prstDash val="solid"/>
                </a:ln>
                <a:solidFill>
                  <a:schemeClr val="bg1"/>
                </a:solidFill>
                <a:effectLst>
                  <a:outerShdw blurRad="41275" dist="20320" dir="1800000" algn="tl" rotWithShape="0">
                    <a:srgbClr val="000000">
                      <a:alpha val="40000"/>
                    </a:srgbClr>
                  </a:outerShdw>
                </a:effectLst>
              </a:rPr>
              <a:t>Exemple : </a:t>
            </a:r>
            <a:br>
              <a:rPr lang="fr-CA" sz="3200" b="1" cap="none" spc="0" dirty="0">
                <a:ln w="12700">
                  <a:noFill/>
                  <a:prstDash val="solid"/>
                </a:ln>
                <a:solidFill>
                  <a:schemeClr val="bg1"/>
                </a:solidFill>
                <a:effectLst>
                  <a:outerShdw blurRad="41275" dist="20320" dir="1800000" algn="tl" rotWithShape="0">
                    <a:srgbClr val="000000">
                      <a:alpha val="40000"/>
                    </a:srgbClr>
                  </a:outerShdw>
                </a:effectLst>
              </a:rPr>
            </a:br>
            <a:r>
              <a:rPr lang="fr-CA" sz="3200" b="1" cap="none" spc="0" dirty="0">
                <a:ln w="12700">
                  <a:noFill/>
                  <a:prstDash val="solid"/>
                </a:ln>
                <a:solidFill>
                  <a:schemeClr val="bg1"/>
                </a:solidFill>
                <a:effectLst>
                  <a:outerShdw blurRad="41275" dist="20320" dir="1800000" algn="tl" rotWithShape="0">
                    <a:srgbClr val="000000">
                      <a:alpha val="40000"/>
                    </a:srgbClr>
                  </a:outerShdw>
                </a:effectLst>
              </a:rPr>
              <a:t>3x15 </a:t>
            </a:r>
            <a:r>
              <a:rPr lang="fr-CA" sz="3200" b="1" cap="none" spc="0" dirty="0" err="1">
                <a:ln w="12700">
                  <a:noFill/>
                  <a:prstDash val="solid"/>
                </a:ln>
                <a:solidFill>
                  <a:schemeClr val="bg1"/>
                </a:solidFill>
                <a:effectLst>
                  <a:outerShdw blurRad="41275" dist="20320" dir="1800000" algn="tl" rotWithShape="0">
                    <a:srgbClr val="000000">
                      <a:alpha val="40000"/>
                    </a:srgbClr>
                  </a:outerShdw>
                </a:effectLst>
              </a:rPr>
              <a:t>rép</a:t>
            </a:r>
            <a:r>
              <a:rPr lang="fr-CA" sz="3200" b="1" cap="none" spc="0" dirty="0">
                <a:ln w="12700">
                  <a:noFill/>
                  <a:prstDash val="solid"/>
                </a:ln>
                <a:solidFill>
                  <a:schemeClr val="bg1"/>
                </a:solidFill>
                <a:effectLst>
                  <a:outerShdw blurRad="41275" dist="20320" dir="1800000" algn="tl" rotWithShape="0">
                    <a:srgbClr val="000000">
                      <a:alpha val="40000"/>
                    </a:srgbClr>
                  </a:outerShdw>
                </a:effectLst>
              </a:rPr>
              <a:t>.</a:t>
            </a:r>
          </a:p>
          <a:p>
            <a:pPr algn="ctr"/>
            <a:r>
              <a:rPr lang="fr-CA" sz="3200" b="1" dirty="0">
                <a:ln w="12700">
                  <a:noFill/>
                  <a:prstDash val="solid"/>
                </a:ln>
                <a:solidFill>
                  <a:schemeClr val="bg1"/>
                </a:solidFill>
                <a:effectLst>
                  <a:outerShdw blurRad="41275" dist="20320" dir="1800000" algn="tl" rotWithShape="0">
                    <a:srgbClr val="000000">
                      <a:alpha val="40000"/>
                    </a:srgbClr>
                  </a:outerShdw>
                </a:effectLst>
              </a:rPr>
              <a:t>Tempo 3-4-3</a:t>
            </a:r>
            <a:endParaRPr lang="fr-CA" sz="3200" b="1" cap="none" spc="0" dirty="0">
              <a:ln w="12700">
                <a:no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570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Rétrospective">
  <a:themeElements>
    <a:clrScheme name="Personnalisé 1">
      <a:dk1>
        <a:sysClr val="windowText" lastClr="000000"/>
      </a:dk1>
      <a:lt1>
        <a:sysClr val="window" lastClr="FFFFFF"/>
      </a:lt1>
      <a:dk2>
        <a:srgbClr val="000000"/>
      </a:dk2>
      <a:lt2>
        <a:srgbClr val="E9E5DC"/>
      </a:lt2>
      <a:accent1>
        <a:srgbClr val="000000"/>
      </a:accent1>
      <a:accent2>
        <a:srgbClr val="881811"/>
      </a:accent2>
      <a:accent3>
        <a:srgbClr val="A28E6A"/>
      </a:accent3>
      <a:accent4>
        <a:srgbClr val="956251"/>
      </a:accent4>
      <a:accent5>
        <a:srgbClr val="918485"/>
      </a:accent5>
      <a:accent6>
        <a:srgbClr val="855D5D"/>
      </a:accent6>
      <a:hlink>
        <a:srgbClr val="00B0F0"/>
      </a:hlink>
      <a:folHlink>
        <a:srgbClr val="0070C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5315</TotalTime>
  <Words>1614</Words>
  <Application>Microsoft Office PowerPoint</Application>
  <PresentationFormat>Affichage à l'écran (4:3)</PresentationFormat>
  <Paragraphs>253</Paragraphs>
  <Slides>45</Slides>
  <Notes>45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45</vt:i4>
      </vt:variant>
    </vt:vector>
  </HeadingPairs>
  <TitlesOfParts>
    <vt:vector size="50" baseType="lpstr">
      <vt:lpstr>Arial</vt:lpstr>
      <vt:lpstr>Arial Black</vt:lpstr>
      <vt:lpstr>Calibri</vt:lpstr>
      <vt:lpstr>Wingdings</vt:lpstr>
      <vt:lpstr>Rétrospective</vt:lpstr>
      <vt:lpstr>Présentation PowerPoint</vt:lpstr>
      <vt:lpstr>Les composantes  de l’entrainement </vt:lpstr>
      <vt:lpstr>L’échauffement</vt:lpstr>
      <vt:lpstr>L’entrainement</vt:lpstr>
      <vt:lpstr>Le retour au calme </vt:lpstr>
      <vt:lpstr>Les  types de contractions</vt:lpstr>
      <vt:lpstr>Les  types de contractions</vt:lpstr>
      <vt:lpstr>Les  types de contractions</vt:lpstr>
      <vt:lpstr>Les composantes d’un entrainement : Les paramètres d’exécution</vt:lpstr>
      <vt:lpstr>La charge  et les répétitions</vt:lpstr>
      <vt:lpstr>La charge </vt:lpstr>
      <vt:lpstr>L’entrainement fonctionnel</vt:lpstr>
      <vt:lpstr>L’entrainement en circuit </vt:lpstr>
      <vt:lpstr>Se fixer un objectif : SMART </vt:lpstr>
      <vt:lpstr>Le VO2 Max</vt:lpstr>
      <vt:lpstr>La course  par où commencer ?</vt:lpstr>
      <vt:lpstr>L’échauffement </vt:lpstr>
      <vt:lpstr>Le VO2 Max</vt:lpstr>
      <vt:lpstr>La course Quelle technique adopter ? </vt:lpstr>
      <vt:lpstr>Les avantages  d’avoir une bonne technique </vt:lpstr>
      <vt:lpstr>L’entrainement cardiovasculaire </vt:lpstr>
      <vt:lpstr>L’entrainement cardiovasculaire </vt:lpstr>
      <vt:lpstr>Exemple de séance en intervalle : Débutant</vt:lpstr>
      <vt:lpstr>Exemple de séance en intervalle : Débutant</vt:lpstr>
      <vt:lpstr>Comment choisir  quelle plage travailler ?</vt:lpstr>
      <vt:lpstr>Exemple de planification hebdomadaire </vt:lpstr>
      <vt:lpstr>La musculation et la course </vt:lpstr>
      <vt:lpstr>Groupes musculaires sollicités à la course</vt:lpstr>
      <vt:lpstr>Exemple de  programme d’entrainement </vt:lpstr>
      <vt:lpstr>Membres inférieurs </vt:lpstr>
      <vt:lpstr>Membres inférieurs </vt:lpstr>
      <vt:lpstr>Membres supérieurs </vt:lpstr>
      <vt:lpstr>Présentation PowerPoint</vt:lpstr>
      <vt:lpstr>Dos et abdominaux </vt:lpstr>
      <vt:lpstr>Dos et abdominaux </vt:lpstr>
      <vt:lpstr>Étirements spécifiques  à la course </vt:lpstr>
      <vt:lpstr>Étirement des  membres inférieurs </vt:lpstr>
      <vt:lpstr>Étirement des  membres inférieurs </vt:lpstr>
      <vt:lpstr>Étirement des membres supérieurs &amp; tronc </vt:lpstr>
      <vt:lpstr>Étirement des membres supérieurs &amp; tronc </vt:lpstr>
      <vt:lpstr>Quoi manger  avant une course ?</vt:lpstr>
      <vt:lpstr>Quoi prendre  pendant une course ?</vt:lpstr>
      <vt:lpstr>Quoi manger  après une course ? </vt:lpstr>
      <vt:lpstr>Le fameux «Mur» lors du marathon</vt:lpstr>
      <vt:lpstr>Le «Mur» du marathon</vt:lpstr>
    </vt:vector>
  </TitlesOfParts>
  <Company>uqtr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SAINES HABITUDES DE VIE ÉCOLE SECONDAIRE CHAVIGNY</dc:title>
  <dc:creator>Alex Fontaine</dc:creator>
  <cp:lastModifiedBy>Ricard, Gabriel</cp:lastModifiedBy>
  <cp:revision>311</cp:revision>
  <dcterms:created xsi:type="dcterms:W3CDTF">2016-05-28T17:48:41Z</dcterms:created>
  <dcterms:modified xsi:type="dcterms:W3CDTF">2021-12-12T15:26:06Z</dcterms:modified>
</cp:coreProperties>
</file>