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8"/>
  </p:notesMasterIdLst>
  <p:sldIdLst>
    <p:sldId id="256" r:id="rId2"/>
    <p:sldId id="267" r:id="rId3"/>
    <p:sldId id="360" r:id="rId4"/>
    <p:sldId id="341" r:id="rId5"/>
    <p:sldId id="333" r:id="rId6"/>
    <p:sldId id="402" r:id="rId7"/>
    <p:sldId id="403" r:id="rId8"/>
    <p:sldId id="404" r:id="rId9"/>
    <p:sldId id="405" r:id="rId10"/>
    <p:sldId id="331" r:id="rId11"/>
    <p:sldId id="406" r:id="rId12"/>
    <p:sldId id="407" r:id="rId13"/>
    <p:sldId id="362" r:id="rId14"/>
    <p:sldId id="408" r:id="rId15"/>
    <p:sldId id="363" r:id="rId16"/>
    <p:sldId id="410" r:id="rId17"/>
    <p:sldId id="409" r:id="rId18"/>
    <p:sldId id="411" r:id="rId19"/>
    <p:sldId id="412" r:id="rId20"/>
    <p:sldId id="413" r:id="rId21"/>
    <p:sldId id="414" r:id="rId22"/>
    <p:sldId id="415" r:id="rId23"/>
    <p:sldId id="416" r:id="rId24"/>
    <p:sldId id="417" r:id="rId25"/>
    <p:sldId id="418" r:id="rId26"/>
    <p:sldId id="264" r:id="rId27"/>
  </p:sldIdLst>
  <p:sldSz cx="9144000" cy="6858000" type="screen4x3"/>
  <p:notesSz cx="6877050" cy="10001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1811"/>
    <a:srgbClr val="FFFFFF"/>
    <a:srgbClr val="FA0095"/>
    <a:srgbClr val="00960E"/>
    <a:srgbClr val="811811"/>
    <a:srgbClr val="013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7" autoAdjust="0"/>
    <p:restoredTop sz="81734" autoAdjust="0"/>
  </p:normalViewPr>
  <p:slideViewPr>
    <p:cSldViewPr>
      <p:cViewPr>
        <p:scale>
          <a:sx n="75" d="100"/>
          <a:sy n="75" d="100"/>
        </p:scale>
        <p:origin x="852" y="5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>
      <p:cViewPr>
        <p:scale>
          <a:sx n="190" d="100"/>
          <a:sy n="190" d="100"/>
        </p:scale>
        <p:origin x="90" y="1656"/>
      </p:cViewPr>
      <p:guideLst>
        <p:guide orient="horz" pos="3150"/>
        <p:guide pos="216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179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50179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fld id="{C53945D7-A0A0-4BE6-8E05-087805D8A0BC}" type="datetimeFigureOut">
              <a:rPr lang="fr-CA" smtClean="0"/>
              <a:t>2021-12-27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1249363"/>
            <a:ext cx="4502150" cy="3376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42" tIns="48221" rIns="96442" bIns="48221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7705" y="4813102"/>
            <a:ext cx="5501640" cy="3937992"/>
          </a:xfrm>
          <a:prstGeom prst="rect">
            <a:avLst/>
          </a:prstGeom>
        </p:spPr>
        <p:txBody>
          <a:bodyPr vert="horz" lIns="96442" tIns="48221" rIns="96442" bIns="48221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99452"/>
            <a:ext cx="2980055" cy="50179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95404" y="9499452"/>
            <a:ext cx="2980055" cy="50179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fld id="{494821F4-5D26-47B3-8FCE-C2EAE2B881C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2134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20736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0026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9112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0914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r>
              <a:rPr lang="fr" dirty="0"/>
              <a:t>Parler de la non nécessité d’avoir 2 heures pour aller au gym.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5040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endParaRPr lang="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0358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3743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endParaRPr lang="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3590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endParaRPr lang="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7083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4404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endParaRPr lang="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7507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fr-CA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9487" eaLnBrk="0" hangingPunct="0">
              <a:defRPr sz="25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3589" indent="-301381" defTabSz="979487" eaLnBrk="0" hangingPunct="0">
              <a:defRPr sz="25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5522" indent="-241104" defTabSz="979487" eaLnBrk="0" hangingPunct="0">
              <a:defRPr sz="25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87731" indent="-241104" defTabSz="979487" eaLnBrk="0" hangingPunct="0">
              <a:defRPr sz="25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69940" indent="-241104" defTabSz="979487" eaLnBrk="0" hangingPunct="0">
              <a:defRPr sz="25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2149" indent="-241104" algn="ctr" defTabSz="979487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34357" indent="-241104" algn="ctr" defTabSz="979487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16566" indent="-241104" algn="ctr" defTabSz="979487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098775" indent="-241104" algn="ctr" defTabSz="979487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0E8CB94-C932-432D-8E34-F56CB685C04E}" type="slidenum">
              <a:rPr lang="en-US" altLang="fr-FR" sz="1300"/>
              <a:pPr eaLnBrk="1" hangingPunct="1"/>
              <a:t>2</a:t>
            </a:fld>
            <a:endParaRPr lang="en-US" altLang="fr-FR" sz="1300"/>
          </a:p>
        </p:txBody>
      </p:sp>
    </p:spTree>
    <p:extLst>
      <p:ext uri="{BB962C8B-B14F-4D97-AF65-F5344CB8AC3E}">
        <p14:creationId xmlns:p14="http://schemas.microsoft.com/office/powerpoint/2010/main" val="1297044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endParaRPr lang="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5697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70041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2375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4179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dirty="0"/>
              <a:t>Les élèves ont 5 minutes pour remplir la grille horaire de leurs activités hebdomadaires (imprimer une grille par étudiant).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8944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86031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990919" y="9673085"/>
            <a:ext cx="3051690" cy="50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197" tIns="49099" rIns="98197" bIns="49099" anchor="b"/>
          <a:lstStyle>
            <a:lvl1pPr algn="l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8B4F55-22D4-4BC9-A2A6-596DB07D6F2A}" type="slidenum">
              <a:rPr lang="en-US" altLang="fr-FR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US" altLang="fr-FR">
              <a:solidFill>
                <a:schemeClr val="tx2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4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17403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023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4337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5985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0768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3090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21F4-5D26-47B3-8FCE-C2EAE2B881C6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975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AC3-BEA3-4506-BE0D-3D4019E85E88}" type="slidenum">
              <a:rPr lang="fr-CA" smtClean="0"/>
              <a:pPr/>
              <a:t>‹N°›</a:t>
            </a:fld>
            <a:endParaRPr lang="fr-C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28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68D86-EA80-4D2D-8954-6EA03F050AA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162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4B8C-ADAD-4E92-AEA5-2E621429379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5014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E22A0-2D87-479C-8169-BB4647ED57A1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604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DCCE-3302-40EF-84B7-7787884A4D2A}" type="slidenum">
              <a:rPr lang="fr-CA" smtClean="0"/>
              <a:pPr/>
              <a:t>‹N°›</a:t>
            </a:fld>
            <a:endParaRPr lang="fr-C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4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E7F4-C561-4182-913E-32CC55AFFDD4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377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C0CF-66A7-45E4-BECD-D8B416F6C38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866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4045-1DB3-4D0F-8F26-83B59589488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08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1A254-0EB9-4DE3-A29F-390004AF86B5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38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8D347C-6D32-4DAA-AA24-E9F0C04B447B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64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0A715-D528-4326-A359-706E33812540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015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91CBE31-F8BC-4B43-9ADD-14958EA7E7AA}" type="slidenum">
              <a:rPr lang="fr-CA" smtClean="0"/>
              <a:pPr/>
              <a:t>‹N°›</a:t>
            </a:fld>
            <a:endParaRPr lang="fr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70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3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ep.ca/CMFiles/Guidelines/CSEP_Guidelines_Handbook_fr.pdf" TargetMode="External"/><Relationship Id="rId3" Type="http://schemas.openxmlformats.org/officeDocument/2006/relationships/tags" Target="../tags/tag37.xml"/><Relationship Id="rId7" Type="http://schemas.openxmlformats.org/officeDocument/2006/relationships/hyperlink" Target="http://www.phac-aspc.gc.ca/hp-ps/hl-mvs/pa-ap/06paap-fra.php" TargetMode="Externa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26.xml"/><Relationship Id="rId11" Type="http://schemas.openxmlformats.org/officeDocument/2006/relationships/hyperlink" Target="http://www.passeportsante.net/" TargetMode="External"/><Relationship Id="rId5" Type="http://schemas.openxmlformats.org/officeDocument/2006/relationships/slideLayout" Target="../slideLayouts/slideLayout7.xml"/><Relationship Id="rId10" Type="http://schemas.openxmlformats.org/officeDocument/2006/relationships/hyperlink" Target="http://www.umoncton.ca/umcm-saee/files/saee/wf/Se%20motiver%20et%20poursuivre%20l&#8217;activit&#233;%20physique.pdf" TargetMode="External"/><Relationship Id="rId4" Type="http://schemas.openxmlformats.org/officeDocument/2006/relationships/tags" Target="../tags/tag38.xml"/><Relationship Id="rId9" Type="http://schemas.openxmlformats.org/officeDocument/2006/relationships/hyperlink" Target="http://www.statcan.gc.ca/pub/82-625-x/2011001/article/11553-fra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D692059-26A8-4220-B53A-966F2102C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9" b="-14111"/>
          <a:stretch/>
        </p:blipFill>
        <p:spPr>
          <a:xfrm>
            <a:off x="1619672" y="1844824"/>
            <a:ext cx="7524328" cy="49411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0366D2-B6BF-494B-B3CE-063F6E04F2EC}"/>
              </a:ext>
            </a:extLst>
          </p:cNvPr>
          <p:cNvSpPr/>
          <p:nvPr/>
        </p:nvSpPr>
        <p:spPr>
          <a:xfrm>
            <a:off x="1619672" y="4941251"/>
            <a:ext cx="7524328" cy="1916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BEA87C-FD1D-4ED7-9AEE-3950711C62DF}"/>
              </a:ext>
            </a:extLst>
          </p:cNvPr>
          <p:cNvSpPr/>
          <p:nvPr/>
        </p:nvSpPr>
        <p:spPr>
          <a:xfrm rot="21399192">
            <a:off x="1669143" y="4678496"/>
            <a:ext cx="7596517" cy="1916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1835695" y="5373216"/>
            <a:ext cx="6696745" cy="98368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fr-CA" sz="1200" cap="none" dirty="0">
                <a:solidFill>
                  <a:schemeClr val="tx1"/>
                </a:solidFill>
                <a:cs typeface="Arial" panose="020B0604020202020204" pitchFamily="34" charset="0"/>
              </a:rPr>
              <a:t>Emmanuelle Chapleau, inf. B. Sc. </a:t>
            </a:r>
          </a:p>
          <a:p>
            <a:pPr>
              <a:spcBef>
                <a:spcPts val="600"/>
              </a:spcBef>
            </a:pPr>
            <a:r>
              <a:rPr lang="fr-CA" sz="1200" cap="none" dirty="0">
                <a:solidFill>
                  <a:schemeClr val="tx1"/>
                </a:solidFill>
                <a:cs typeface="Arial" panose="020B0604020202020204" pitchFamily="34" charset="0"/>
              </a:rPr>
              <a:t>Laurence Proulx, inf. B. Sc.</a:t>
            </a:r>
          </a:p>
          <a:p>
            <a:pPr>
              <a:spcBef>
                <a:spcPts val="600"/>
              </a:spcBef>
            </a:pPr>
            <a:r>
              <a:rPr lang="fr-CA" sz="1200" cap="none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Étudiantes à la maîtrise en Sc. infirmières en soins de première ligne</a:t>
            </a:r>
          </a:p>
          <a:p>
            <a:pPr>
              <a:spcBef>
                <a:spcPts val="600"/>
              </a:spcBef>
            </a:pPr>
            <a:endParaRPr lang="fr-CA" sz="1200" cap="none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3FD694-234B-4479-95E6-56CA6537A82E}"/>
              </a:ext>
            </a:extLst>
          </p:cNvPr>
          <p:cNvSpPr/>
          <p:nvPr/>
        </p:nvSpPr>
        <p:spPr>
          <a:xfrm>
            <a:off x="1619672" y="0"/>
            <a:ext cx="7524328" cy="1912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35696" y="332656"/>
            <a:ext cx="645812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r>
              <a:rPr lang="fr-CA" sz="4000" b="1" kern="0" dirty="0">
                <a:latin typeface="+mj-lt"/>
                <a:cs typeface="Arial" panose="020B0604020202020204" pitchFamily="34" charset="0"/>
              </a:rPr>
              <a:t>À tous les jours, </a:t>
            </a:r>
            <a:br>
              <a:rPr lang="fr-CA" sz="4000" b="1" kern="0" dirty="0">
                <a:latin typeface="+mj-lt"/>
                <a:cs typeface="Arial" panose="020B0604020202020204" pitchFamily="34" charset="0"/>
              </a:rPr>
            </a:br>
            <a:r>
              <a:rPr lang="fr-CA" sz="4000" b="1" kern="0" dirty="0">
                <a:latin typeface="+mj-lt"/>
                <a:cs typeface="Arial" panose="020B0604020202020204" pitchFamily="34" charset="0"/>
              </a:rPr>
              <a:t>moi je bouge!</a:t>
            </a:r>
            <a:endParaRPr lang="fr-FR" sz="4000" b="1" kern="0" dirty="0"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8F7A77DB-F6AA-486B-8794-12AEF743F8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" t="16393" r="-338" b="3011"/>
          <a:stretch/>
        </p:blipFill>
        <p:spPr>
          <a:xfrm>
            <a:off x="12" y="0"/>
            <a:ext cx="9143989" cy="4915076"/>
          </a:xfr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0" y="4293096"/>
            <a:ext cx="7585234" cy="822960"/>
          </a:xfrm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CA" sz="6000" dirty="0"/>
              <a:t>Questionnement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822960" y="5301208"/>
            <a:ext cx="7925504" cy="822960"/>
          </a:xfrm>
        </p:spPr>
        <p:txBody>
          <a:bodyPr>
            <a:normAutofit/>
          </a:bodyPr>
          <a:lstStyle/>
          <a:p>
            <a:r>
              <a:rPr lang="fr-CA" sz="2400" b="1" dirty="0"/>
              <a:t>D’après vous, qu’est-ce qui rend difficile l’application de ces recommandations?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8800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0E5EF2-254E-42BC-9478-A83299BE73CC}"/>
              </a:ext>
            </a:extLst>
          </p:cNvPr>
          <p:cNvSpPr/>
          <p:nvPr/>
        </p:nvSpPr>
        <p:spPr>
          <a:xfrm>
            <a:off x="0" y="1844824"/>
            <a:ext cx="9144000" cy="4263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0" y="332656"/>
            <a:ext cx="7493456" cy="1311393"/>
          </a:xfrm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CA" sz="32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Les meilleures excuses pour ne pas pratiquer d’activité physique</a:t>
            </a:r>
            <a:r>
              <a:rPr lang="fr" sz="3200" baseline="300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1</a:t>
            </a:r>
            <a:endParaRPr lang="fr-CA" sz="32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822960" y="6309320"/>
            <a:ext cx="7853496" cy="462920"/>
          </a:xfrm>
        </p:spPr>
        <p:txBody>
          <a:bodyPr>
            <a:normAutofit/>
          </a:bodyPr>
          <a:lstStyle/>
          <a:p>
            <a:pPr marL="269875" lvl="0" indent="-269875">
              <a:buClr>
                <a:schemeClr val="dk1"/>
              </a:buClr>
              <a:buSzPct val="110000"/>
            </a:pPr>
            <a:r>
              <a:rPr lang="fr" sz="1600" b="1" baseline="300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1</a:t>
            </a:r>
            <a:r>
              <a:rPr lang="fr" sz="16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 </a:t>
            </a:r>
            <a:r>
              <a:rPr lang="fr-CA" sz="16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Passeportsanté.net</a:t>
            </a:r>
            <a:endParaRPr lang="fr" sz="1600" dirty="0">
              <a:solidFill>
                <a:schemeClr val="bg1"/>
              </a:solidFill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0BA48C-E044-4F5F-8CDA-2A53C55F0F30}"/>
              </a:ext>
            </a:extLst>
          </p:cNvPr>
          <p:cNvSpPr txBox="1"/>
          <p:nvPr/>
        </p:nvSpPr>
        <p:spPr>
          <a:xfrm>
            <a:off x="801824" y="2222358"/>
            <a:ext cx="749345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6830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66666"/>
              </a:buClr>
              <a:buSzPct val="100000"/>
              <a:buFont typeface="Wingdings" panose="05000000000000000000" pitchFamily="2" charset="2"/>
              <a:buChar char="Ø"/>
            </a:pPr>
            <a:r>
              <a:rPr lang="fr" sz="2000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Manque de temps et horaires chargés (école / travail)</a:t>
            </a:r>
          </a:p>
          <a:p>
            <a:pPr marL="457200" lvl="0" indent="-36830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66666"/>
              </a:buClr>
              <a:buSzPct val="100000"/>
              <a:buFont typeface="Wingdings" panose="05000000000000000000" pitchFamily="2" charset="2"/>
              <a:buChar char="Ø"/>
            </a:pPr>
            <a:r>
              <a:rPr lang="fr" sz="2000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« Ça sert à rien, c’est trop long avant de voir des changements »</a:t>
            </a:r>
          </a:p>
          <a:p>
            <a:pPr marL="457200" lvl="0" indent="-36830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66666"/>
              </a:buClr>
              <a:buSzPct val="100000"/>
              <a:buFont typeface="Wingdings" panose="05000000000000000000" pitchFamily="2" charset="2"/>
              <a:buChar char="Ø"/>
            </a:pPr>
            <a:r>
              <a:rPr lang="fr" sz="2000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« Je ne suis pas habile dans les sports »</a:t>
            </a:r>
          </a:p>
          <a:p>
            <a:pPr marL="457200" lvl="0" indent="-36830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66666"/>
              </a:buClr>
              <a:buSzPct val="100000"/>
              <a:buFont typeface="Wingdings" panose="05000000000000000000" pitchFamily="2" charset="2"/>
              <a:buChar char="Ø"/>
            </a:pPr>
            <a:r>
              <a:rPr lang="fr" sz="2000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Manque de motivation</a:t>
            </a:r>
          </a:p>
          <a:p>
            <a:pPr marL="457200" lvl="0" indent="-36830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66666"/>
              </a:buClr>
              <a:buSzPct val="100000"/>
              <a:buFont typeface="Wingdings" panose="05000000000000000000" pitchFamily="2" charset="2"/>
              <a:buChar char="Ø"/>
            </a:pPr>
            <a:r>
              <a:rPr lang="fr" sz="2000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« Je suis trop fatigué »</a:t>
            </a:r>
          </a:p>
          <a:p>
            <a:pPr marL="457200" lvl="0" indent="-36830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66666"/>
              </a:buClr>
              <a:buSzPct val="100000"/>
              <a:buFont typeface="Wingdings" panose="05000000000000000000" pitchFamily="2" charset="2"/>
              <a:buChar char="Ø"/>
            </a:pPr>
            <a:r>
              <a:rPr lang="fr" sz="2000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Netflix, jeux vidéos, activités sédentaires…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274368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0" y="579999"/>
            <a:ext cx="7543800" cy="973748"/>
          </a:xfrm>
        </p:spPr>
        <p:txBody>
          <a:bodyPr>
            <a:normAutofit fontScale="90000"/>
          </a:bodyPr>
          <a:lstStyle/>
          <a:p>
            <a:r>
              <a:rPr lang="fr-CA" sz="60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Il y a des solutions!</a:t>
            </a:r>
            <a:endParaRPr lang="fr-CA" sz="6000" dirty="0">
              <a:solidFill>
                <a:srgbClr val="FFFFFF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B78575-60C8-4A03-91CC-1D1AA76118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8"/>
          <a:stretch/>
        </p:blipFill>
        <p:spPr>
          <a:xfrm>
            <a:off x="0" y="1700808"/>
            <a:ext cx="9144000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6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3B37BC-1846-4C2F-9C62-D3547A021B77}"/>
              </a:ext>
            </a:extLst>
          </p:cNvPr>
          <p:cNvSpPr/>
          <p:nvPr/>
        </p:nvSpPr>
        <p:spPr>
          <a:xfrm>
            <a:off x="0" y="1700808"/>
            <a:ext cx="9144000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06428" y="94929"/>
            <a:ext cx="7853496" cy="1414203"/>
          </a:xfrm>
        </p:spPr>
        <p:txBody>
          <a:bodyPr>
            <a:normAutofit fontScale="90000"/>
          </a:bodyPr>
          <a:lstStyle/>
          <a:p>
            <a:r>
              <a:rPr lang="fr-CA" sz="4000" dirty="0">
                <a:ln w="28575">
                  <a:solidFill>
                    <a:schemeClr val="bg1"/>
                  </a:solidFill>
                </a:ln>
                <a:noFill/>
              </a:rPr>
              <a:t>TRUCS ET ASTUCES</a:t>
            </a:r>
            <a:br>
              <a:rPr lang="fr-CA" sz="4000" dirty="0">
                <a:solidFill>
                  <a:srgbClr val="FFFFFF"/>
                </a:solidFill>
              </a:rPr>
            </a:br>
            <a:r>
              <a:rPr lang="fr-CA" sz="3600" spc="-100" dirty="0">
                <a:solidFill>
                  <a:schemeClr val="bg1"/>
                </a:solidFill>
              </a:rPr>
              <a:t>Manque de temps et horaire chargé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5F6E578-261B-4D78-A1F9-4DB7E90D2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133311"/>
            <a:ext cx="7493457" cy="2231338"/>
          </a:xfrm>
        </p:spPr>
        <p:txBody>
          <a:bodyPr/>
          <a:lstStyle/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" dirty="0">
                <a:solidFill>
                  <a:srgbClr val="666666"/>
                </a:solidFill>
                <a:sym typeface="PT Sans Narrow"/>
              </a:rPr>
              <a:t>Séparer les 60 min en 4 séances de 15 minutes est une bonne option pour l’intégrer à ton horaire!</a:t>
            </a:r>
          </a:p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" dirty="0">
                <a:solidFill>
                  <a:srgbClr val="666666"/>
                </a:solidFill>
                <a:sym typeface="PT Sans Narrow"/>
              </a:rPr>
              <a:t>Se déplacer à pieds, en vélo, en patin à roulettes dès que possible  </a:t>
            </a:r>
          </a:p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" dirty="0">
                <a:solidFill>
                  <a:srgbClr val="666666"/>
                </a:solidFill>
                <a:sym typeface="PT Sans Narrow"/>
              </a:rPr>
              <a:t>Choisir les escaliers plutôt que l'ascenseur/escaliers roulants lorsque possible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D3EC04-FD9A-4E34-B3F6-182230581090}"/>
              </a:ext>
            </a:extLst>
          </p:cNvPr>
          <p:cNvSpPr txBox="1"/>
          <p:nvPr/>
        </p:nvSpPr>
        <p:spPr>
          <a:xfrm>
            <a:off x="2766092" y="5237243"/>
            <a:ext cx="4686228" cy="1077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20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Saviez-vous que…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20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Les bénéfices de l’activité physique sont présents après </a:t>
            </a:r>
            <a:r>
              <a:rPr lang="fr" sz="20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10 min</a:t>
            </a:r>
            <a:r>
              <a:rPr lang="fr" sz="20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 d’exercice?</a:t>
            </a:r>
            <a:endParaRPr lang="fr-CA" sz="20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50F9A10-7DB4-4D66-B405-DB78E02E38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233">
            <a:off x="1541817" y="5237243"/>
            <a:ext cx="1077924" cy="10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6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3B37BC-1846-4C2F-9C62-D3547A021B77}"/>
              </a:ext>
            </a:extLst>
          </p:cNvPr>
          <p:cNvSpPr/>
          <p:nvPr/>
        </p:nvSpPr>
        <p:spPr>
          <a:xfrm>
            <a:off x="0" y="2152624"/>
            <a:ext cx="9144000" cy="1943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06428" y="533668"/>
            <a:ext cx="7826012" cy="1414203"/>
          </a:xfrm>
        </p:spPr>
        <p:txBody>
          <a:bodyPr>
            <a:normAutofit fontScale="90000"/>
          </a:bodyPr>
          <a:lstStyle/>
          <a:p>
            <a:r>
              <a:rPr lang="fr-CA" sz="4000" dirty="0">
                <a:ln w="28575">
                  <a:solidFill>
                    <a:schemeClr val="bg1"/>
                  </a:solidFill>
                </a:ln>
                <a:noFill/>
              </a:rPr>
              <a:t>TRUCS ET ASTUCES</a:t>
            </a:r>
            <a:br>
              <a:rPr lang="fr-CA" sz="4000" dirty="0">
                <a:solidFill>
                  <a:srgbClr val="FFFFFF"/>
                </a:solidFill>
              </a:rPr>
            </a:br>
            <a:r>
              <a:rPr lang="fr-CA" sz="3600" spc="-100" dirty="0">
                <a:solidFill>
                  <a:schemeClr val="bg1"/>
                </a:solidFill>
              </a:rPr>
              <a:t>C’est trop long avant de voir des changements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5F6E578-261B-4D78-A1F9-4DB7E90D2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387963"/>
            <a:ext cx="7349441" cy="1473085"/>
          </a:xfrm>
        </p:spPr>
        <p:txBody>
          <a:bodyPr>
            <a:norm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CA" dirty="0">
                <a:solidFill>
                  <a:srgbClr val="666666"/>
                </a:solidFill>
                <a:sym typeface="PT Sans Narrow"/>
              </a:rPr>
              <a:t>Les bienfaits de l’activité physique se font ressentir dès la </a:t>
            </a:r>
            <a:r>
              <a:rPr lang="fr-CA" b="1" dirty="0">
                <a:solidFill>
                  <a:srgbClr val="666666"/>
                </a:solidFill>
                <a:sym typeface="PT Sans Narrow"/>
              </a:rPr>
              <a:t>1</a:t>
            </a:r>
            <a:r>
              <a:rPr lang="fr-CA" b="1" baseline="30000" dirty="0">
                <a:solidFill>
                  <a:srgbClr val="666666"/>
                </a:solidFill>
                <a:sym typeface="PT Sans Narrow"/>
              </a:rPr>
              <a:t>ère </a:t>
            </a:r>
            <a:r>
              <a:rPr lang="fr-CA" b="1" dirty="0">
                <a:solidFill>
                  <a:srgbClr val="666666"/>
                </a:solidFill>
                <a:sym typeface="PT Sans Narrow"/>
              </a:rPr>
              <a:t>séance</a:t>
            </a:r>
            <a:r>
              <a:rPr lang="fr-CA" dirty="0">
                <a:solidFill>
                  <a:srgbClr val="666666"/>
                </a:solidFill>
                <a:sym typeface="PT Sans Narrow"/>
              </a:rPr>
              <a:t>. </a:t>
            </a:r>
          </a:p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CA" dirty="0">
                <a:solidFill>
                  <a:srgbClr val="666666"/>
                </a:solidFill>
                <a:sym typeface="PT Sans Narrow"/>
              </a:rPr>
              <a:t>Les </a:t>
            </a:r>
            <a:r>
              <a:rPr lang="fr-CA" b="1" dirty="0">
                <a:solidFill>
                  <a:srgbClr val="881811"/>
                </a:solidFill>
                <a:sym typeface="PT Sans Narrow"/>
              </a:rPr>
              <a:t>effets physiologiques et mentaux </a:t>
            </a:r>
            <a:r>
              <a:rPr lang="fr-CA" dirty="0">
                <a:solidFill>
                  <a:srgbClr val="666666"/>
                </a:solidFill>
                <a:sym typeface="PT Sans Narrow"/>
              </a:rPr>
              <a:t>se font sentir après seulement quelques semaines d’entraînement.</a:t>
            </a:r>
            <a:r>
              <a:rPr lang="fr-CA" baseline="30000" dirty="0">
                <a:solidFill>
                  <a:srgbClr val="666666"/>
                </a:solidFill>
                <a:sym typeface="PT Sans Narrow"/>
              </a:rPr>
              <a:t>1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0449B15-0D3E-48AF-BEDF-B88FA7BF74CD}"/>
              </a:ext>
            </a:extLst>
          </p:cNvPr>
          <p:cNvGrpSpPr/>
          <p:nvPr/>
        </p:nvGrpSpPr>
        <p:grpSpPr>
          <a:xfrm>
            <a:off x="1376150" y="4509120"/>
            <a:ext cx="6486567" cy="1431867"/>
            <a:chOff x="1331501" y="4499515"/>
            <a:chExt cx="6486567" cy="1431867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7D3EC04-FD9A-4E34-B3F6-182230581090}"/>
                </a:ext>
              </a:extLst>
            </p:cNvPr>
            <p:cNvSpPr txBox="1"/>
            <p:nvPr/>
          </p:nvSpPr>
          <p:spPr>
            <a:xfrm>
              <a:off x="2555776" y="4499515"/>
              <a:ext cx="5262292" cy="1431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fr" sz="2000" b="1" dirty="0">
                  <a:solidFill>
                    <a:schemeClr val="bg1"/>
                  </a:solidFill>
                  <a:ea typeface="PT Sans Narrow"/>
                  <a:cs typeface="PT Sans Narrow"/>
                  <a:sym typeface="PT Sans Narrow"/>
                </a:rPr>
                <a:t>Saviez-vous que… </a:t>
              </a:r>
            </a:p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fr-CA" sz="2000" dirty="0">
                  <a:solidFill>
                    <a:schemeClr val="bg1"/>
                  </a:solidFill>
                  <a:ea typeface="PT Sans Narrow"/>
                  <a:cs typeface="PT Sans Narrow"/>
                  <a:sym typeface="PT Sans Narrow"/>
                </a:rPr>
                <a:t>Il est démontré que les gens </a:t>
              </a:r>
              <a:r>
                <a:rPr lang="fr-CA" sz="2000" b="1" dirty="0">
                  <a:solidFill>
                    <a:schemeClr val="bg1"/>
                  </a:solidFill>
                  <a:ea typeface="PT Sans Narrow"/>
                  <a:cs typeface="PT Sans Narrow"/>
                  <a:sym typeface="PT Sans Narrow"/>
                </a:rPr>
                <a:t>sédentaires</a:t>
              </a:r>
              <a:r>
                <a:rPr lang="fr-CA" sz="2000" dirty="0">
                  <a:solidFill>
                    <a:schemeClr val="bg1"/>
                  </a:solidFill>
                  <a:ea typeface="PT Sans Narrow"/>
                  <a:cs typeface="PT Sans Narrow"/>
                  <a:sym typeface="PT Sans Narrow"/>
                </a:rPr>
                <a:t> sont plus souvent </a:t>
              </a:r>
              <a:r>
                <a:rPr lang="fr-CA" sz="2000" b="1" u="sng" dirty="0">
                  <a:solidFill>
                    <a:schemeClr val="bg1"/>
                  </a:solidFill>
                  <a:ea typeface="PT Sans Narrow"/>
                  <a:cs typeface="PT Sans Narrow"/>
                  <a:sym typeface="PT Sans Narrow"/>
                </a:rPr>
                <a:t>malades</a:t>
              </a:r>
              <a:r>
                <a:rPr lang="fr-CA" sz="2000" dirty="0">
                  <a:solidFill>
                    <a:schemeClr val="bg1"/>
                  </a:solidFill>
                  <a:ea typeface="PT Sans Narrow"/>
                  <a:cs typeface="PT Sans Narrow"/>
                  <a:sym typeface="PT Sans Narrow"/>
                </a:rPr>
                <a:t> et vont plus souvent chez le </a:t>
              </a:r>
              <a:r>
                <a:rPr lang="fr-CA" sz="2000" b="1" u="sng" dirty="0">
                  <a:solidFill>
                    <a:schemeClr val="bg1"/>
                  </a:solidFill>
                  <a:ea typeface="PT Sans Narrow"/>
                  <a:cs typeface="PT Sans Narrow"/>
                  <a:sym typeface="PT Sans Narrow"/>
                </a:rPr>
                <a:t>médecin</a:t>
              </a:r>
              <a:r>
                <a:rPr lang="fr-CA" sz="2000" dirty="0">
                  <a:solidFill>
                    <a:schemeClr val="bg1"/>
                  </a:solidFill>
                  <a:ea typeface="PT Sans Narrow"/>
                  <a:cs typeface="PT Sans Narrow"/>
                  <a:sym typeface="PT Sans Narrow"/>
                </a:rPr>
                <a:t>?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50F9A10-7DB4-4D66-B405-DB78E02E3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60233">
              <a:off x="1331501" y="4499515"/>
              <a:ext cx="1077924" cy="1077924"/>
            </a:xfrm>
            <a:prstGeom prst="rect">
              <a:avLst/>
            </a:prstGeom>
          </p:spPr>
        </p:pic>
      </p:grp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CE6F170-8D15-41EB-948A-5C91B77E1BE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22960" y="6309320"/>
            <a:ext cx="7853496" cy="46292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Clr>
                <a:schemeClr val="dk1"/>
              </a:buClr>
              <a:buSzPct val="110000"/>
            </a:pPr>
            <a:r>
              <a:rPr lang="fr" sz="1600" b="1" baseline="3000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1</a:t>
            </a:r>
            <a:r>
              <a:rPr lang="fr" sz="1600" b="1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 </a:t>
            </a:r>
            <a:r>
              <a:rPr lang="fr-CA" sz="160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Passeportsanté.net</a:t>
            </a:r>
            <a:endParaRPr lang="fr" sz="1600" dirty="0">
              <a:solidFill>
                <a:schemeClr val="bg1"/>
              </a:solidFill>
              <a:ea typeface="PT Sans Narrow"/>
              <a:cs typeface="PT Sans Narrow"/>
              <a:sym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2770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3B37BC-1846-4C2F-9C62-D3547A021B77}"/>
              </a:ext>
            </a:extLst>
          </p:cNvPr>
          <p:cNvSpPr/>
          <p:nvPr/>
        </p:nvSpPr>
        <p:spPr>
          <a:xfrm>
            <a:off x="0" y="1268760"/>
            <a:ext cx="9144000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Shape 199">
            <a:extLst>
              <a:ext uri="{FF2B5EF4-FFF2-40B4-BE49-F238E27FC236}">
                <a16:creationId xmlns:a16="http://schemas.microsoft.com/office/drawing/2014/main" id="{E2515F6C-1A60-41F1-A59C-9C8142E86D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512" r="6512"/>
          <a:stretch/>
        </p:blipFill>
        <p:spPr>
          <a:xfrm>
            <a:off x="0" y="1675464"/>
            <a:ext cx="9144000" cy="3795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30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3B37BC-1846-4C2F-9C62-D3547A021B77}"/>
              </a:ext>
            </a:extLst>
          </p:cNvPr>
          <p:cNvSpPr/>
          <p:nvPr/>
        </p:nvSpPr>
        <p:spPr>
          <a:xfrm>
            <a:off x="0" y="1700808"/>
            <a:ext cx="9144000" cy="2663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06428" y="94929"/>
            <a:ext cx="7970028" cy="1414203"/>
          </a:xfrm>
        </p:spPr>
        <p:txBody>
          <a:bodyPr>
            <a:normAutofit fontScale="90000"/>
          </a:bodyPr>
          <a:lstStyle/>
          <a:p>
            <a:r>
              <a:rPr lang="fr-CA" sz="4000" dirty="0">
                <a:ln w="28575">
                  <a:solidFill>
                    <a:schemeClr val="bg1"/>
                  </a:solidFill>
                </a:ln>
                <a:noFill/>
              </a:rPr>
              <a:t>TRUCS ET ASTUCES</a:t>
            </a:r>
            <a:br>
              <a:rPr lang="fr-CA" sz="4000" dirty="0">
                <a:solidFill>
                  <a:srgbClr val="FFFFFF"/>
                </a:solidFill>
              </a:rPr>
            </a:br>
            <a:r>
              <a:rPr lang="fr-CA" sz="3600" spc="-100" dirty="0">
                <a:solidFill>
                  <a:schemeClr val="bg1"/>
                </a:solidFill>
              </a:rPr>
              <a:t>Je ne suis pas habile dans les sports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5F6E578-261B-4D78-A1F9-4DB7E90D2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133311"/>
            <a:ext cx="7781489" cy="2231338"/>
          </a:xfrm>
        </p:spPr>
        <p:txBody>
          <a:bodyPr/>
          <a:lstStyle/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CA" dirty="0">
                <a:solidFill>
                  <a:srgbClr val="666666"/>
                </a:solidFill>
                <a:sym typeface="PT Sans Narrow"/>
              </a:rPr>
              <a:t>Ce ne sont pas toutes les activités sportives qui nécessitent un haut niveau d’habileté motrice</a:t>
            </a:r>
          </a:p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CA" dirty="0">
                <a:solidFill>
                  <a:srgbClr val="666666"/>
                </a:solidFill>
                <a:sym typeface="PT Sans Narrow"/>
              </a:rPr>
              <a:t>Choisissez des activités telles que le </a:t>
            </a:r>
            <a:r>
              <a:rPr lang="fr-CA" dirty="0" err="1">
                <a:solidFill>
                  <a:srgbClr val="666666"/>
                </a:solidFill>
                <a:sym typeface="PT Sans Narrow"/>
              </a:rPr>
              <a:t>step</a:t>
            </a:r>
            <a:r>
              <a:rPr lang="fr-CA" dirty="0">
                <a:solidFill>
                  <a:srgbClr val="666666"/>
                </a:solidFill>
                <a:sym typeface="PT Sans Narrow"/>
              </a:rPr>
              <a:t>, l’</a:t>
            </a:r>
            <a:r>
              <a:rPr lang="fr-CA" dirty="0" err="1">
                <a:solidFill>
                  <a:srgbClr val="666666"/>
                </a:solidFill>
                <a:sym typeface="PT Sans Narrow"/>
              </a:rPr>
              <a:t>aquaforme</a:t>
            </a:r>
            <a:r>
              <a:rPr lang="fr-CA" dirty="0">
                <a:solidFill>
                  <a:srgbClr val="666666"/>
                </a:solidFill>
                <a:sym typeface="PT Sans Narrow"/>
              </a:rPr>
              <a:t>, le vélo…</a:t>
            </a:r>
          </a:p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CA" dirty="0">
                <a:solidFill>
                  <a:srgbClr val="666666"/>
                </a:solidFill>
                <a:sym typeface="PT Sans Narrow"/>
              </a:rPr>
              <a:t>Vous n’avez pas besoin d’être « bon » dans les sports pour devenir une personne active physiquement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1C40B5-0C2B-4107-88AD-3F664A2ADF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6" b="11628"/>
          <a:stretch/>
        </p:blipFill>
        <p:spPr>
          <a:xfrm>
            <a:off x="0" y="4556325"/>
            <a:ext cx="9144000" cy="400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1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3B37BC-1846-4C2F-9C62-D3547A021B77}"/>
              </a:ext>
            </a:extLst>
          </p:cNvPr>
          <p:cNvSpPr/>
          <p:nvPr/>
        </p:nvSpPr>
        <p:spPr>
          <a:xfrm>
            <a:off x="0" y="1628800"/>
            <a:ext cx="9144000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06428" y="533668"/>
            <a:ext cx="7826012" cy="1414203"/>
          </a:xfrm>
        </p:spPr>
        <p:txBody>
          <a:bodyPr>
            <a:normAutofit fontScale="90000"/>
          </a:bodyPr>
          <a:lstStyle/>
          <a:p>
            <a:r>
              <a:rPr lang="fr-CA" sz="4000" dirty="0">
                <a:ln w="28575">
                  <a:solidFill>
                    <a:schemeClr val="bg1"/>
                  </a:solidFill>
                </a:ln>
                <a:noFill/>
              </a:rPr>
              <a:t>TRUCS ET ASTUCES</a:t>
            </a:r>
            <a:br>
              <a:rPr lang="fr-CA" sz="4000" dirty="0">
                <a:solidFill>
                  <a:srgbClr val="FFFFFF"/>
                </a:solidFill>
              </a:rPr>
            </a:br>
            <a:r>
              <a:rPr lang="fr-CA" sz="3600" spc="-100" dirty="0">
                <a:solidFill>
                  <a:schemeClr val="bg1"/>
                </a:solidFill>
              </a:rPr>
              <a:t>Manque de motivation</a:t>
            </a:r>
            <a:br>
              <a:rPr lang="fr-CA" sz="3600" spc="-100" dirty="0">
                <a:solidFill>
                  <a:schemeClr val="bg1"/>
                </a:solidFill>
              </a:rPr>
            </a:br>
            <a:endParaRPr lang="fr-CA" sz="3600" spc="-100" dirty="0">
              <a:solidFill>
                <a:schemeClr val="bg1"/>
              </a:solidFill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5F6E578-261B-4D78-A1F9-4DB7E90D2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158618"/>
            <a:ext cx="7349441" cy="2396749"/>
          </a:xfrm>
        </p:spPr>
        <p:txBody>
          <a:bodyPr>
            <a:norm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CA" dirty="0">
                <a:solidFill>
                  <a:srgbClr val="666666"/>
                </a:solidFill>
                <a:sym typeface="PT Sans Narrow"/>
              </a:rPr>
              <a:t>Relever des défis sportifs avec un/une ami(e) qui a les mêmes intérêts sportifs</a:t>
            </a:r>
          </a:p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CA" dirty="0">
                <a:solidFill>
                  <a:srgbClr val="666666"/>
                </a:solidFill>
                <a:sym typeface="PT Sans Narrow"/>
              </a:rPr>
              <a:t>Se fixer des objectifs réalistes sur une base hebdomadaire</a:t>
            </a:r>
          </a:p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CA" dirty="0">
                <a:solidFill>
                  <a:srgbClr val="666666"/>
                </a:solidFill>
                <a:sym typeface="PT Sans Narrow"/>
              </a:rPr>
              <a:t>Récompenser (sainement) l’atteinte de ses objectifs</a:t>
            </a:r>
          </a:p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CA" dirty="0">
                <a:solidFill>
                  <a:srgbClr val="666666"/>
                </a:solidFill>
                <a:sym typeface="PT Sans Narrow"/>
              </a:rPr>
              <a:t>Choisir des exercices qui vous plaisent </a:t>
            </a:r>
          </a:p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CA" dirty="0">
                <a:solidFill>
                  <a:srgbClr val="666666"/>
                </a:solidFill>
                <a:sym typeface="PT Sans Narrow"/>
              </a:rPr>
              <a:t>Inviter son compagnon canin à courir avec soi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0449B15-0D3E-48AF-BEDF-B88FA7BF74CD}"/>
              </a:ext>
            </a:extLst>
          </p:cNvPr>
          <p:cNvGrpSpPr/>
          <p:nvPr/>
        </p:nvGrpSpPr>
        <p:grpSpPr>
          <a:xfrm>
            <a:off x="1376150" y="5350222"/>
            <a:ext cx="6486567" cy="1077924"/>
            <a:chOff x="1331501" y="4499515"/>
            <a:chExt cx="6486567" cy="1077924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7D3EC04-FD9A-4E34-B3F6-182230581090}"/>
                </a:ext>
              </a:extLst>
            </p:cNvPr>
            <p:cNvSpPr txBox="1"/>
            <p:nvPr/>
          </p:nvSpPr>
          <p:spPr>
            <a:xfrm>
              <a:off x="2555776" y="4499515"/>
              <a:ext cx="5262292" cy="10779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fr" sz="2000" b="1" dirty="0">
                  <a:solidFill>
                    <a:schemeClr val="bg1"/>
                  </a:solidFill>
                  <a:ea typeface="PT Sans Narrow"/>
                  <a:cs typeface="PT Sans Narrow"/>
                  <a:sym typeface="PT Sans Narrow"/>
                </a:rPr>
                <a:t>Saviez-vous que… </a:t>
              </a:r>
            </a:p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fr-CA" sz="2000" dirty="0">
                  <a:solidFill>
                    <a:schemeClr val="bg1"/>
                  </a:solidFill>
                  <a:ea typeface="PT Sans Narrow"/>
                  <a:cs typeface="PT Sans Narrow"/>
                  <a:sym typeface="PT Sans Narrow"/>
                </a:rPr>
                <a:t>Les jeunes qui font </a:t>
              </a:r>
              <a:r>
                <a:rPr lang="fr-CA" sz="2000" u="sng" dirty="0">
                  <a:solidFill>
                    <a:schemeClr val="bg1"/>
                  </a:solidFill>
                  <a:ea typeface="PT Sans Narrow"/>
                  <a:cs typeface="PT Sans Narrow"/>
                  <a:sym typeface="PT Sans Narrow"/>
                </a:rPr>
                <a:t>plus d’activité physique </a:t>
              </a:r>
              <a:r>
                <a:rPr lang="fr-CA" sz="2000" dirty="0">
                  <a:solidFill>
                    <a:schemeClr val="bg1"/>
                  </a:solidFill>
                  <a:ea typeface="PT Sans Narrow"/>
                  <a:cs typeface="PT Sans Narrow"/>
                  <a:sym typeface="PT Sans Narrow"/>
                </a:rPr>
                <a:t>ont de </a:t>
              </a:r>
              <a:r>
                <a:rPr lang="fr-CA" sz="2000" u="sng" dirty="0">
                  <a:solidFill>
                    <a:schemeClr val="bg1"/>
                  </a:solidFill>
                  <a:ea typeface="PT Sans Narrow"/>
                  <a:cs typeface="PT Sans Narrow"/>
                  <a:sym typeface="PT Sans Narrow"/>
                </a:rPr>
                <a:t>meilleures notes </a:t>
              </a:r>
              <a:r>
                <a:rPr lang="fr-CA" sz="2000" dirty="0">
                  <a:solidFill>
                    <a:schemeClr val="bg1"/>
                  </a:solidFill>
                  <a:ea typeface="PT Sans Narrow"/>
                  <a:cs typeface="PT Sans Narrow"/>
                  <a:sym typeface="PT Sans Narrow"/>
                </a:rPr>
                <a:t>à l’école?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50F9A10-7DB4-4D66-B405-DB78E02E3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60233">
              <a:off x="1331501" y="4499515"/>
              <a:ext cx="1077924" cy="1077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21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0E5EF2-254E-42BC-9478-A83299BE73CC}"/>
              </a:ext>
            </a:extLst>
          </p:cNvPr>
          <p:cNvSpPr/>
          <p:nvPr/>
        </p:nvSpPr>
        <p:spPr>
          <a:xfrm>
            <a:off x="0" y="1628800"/>
            <a:ext cx="9144000" cy="4479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0" y="509997"/>
            <a:ext cx="8573576" cy="822960"/>
          </a:xfrm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CA" kern="0" spc="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C’est quoi un objectif réaliste?</a:t>
            </a:r>
            <a:endParaRPr lang="fr-CA" kern="0" spc="0" dirty="0">
              <a:solidFill>
                <a:schemeClr val="bg1"/>
              </a:solidFill>
            </a:endParaRPr>
          </a:p>
        </p:txBody>
      </p:sp>
      <p:sp>
        <p:nvSpPr>
          <p:cNvPr id="6" name="Shape 144">
            <a:extLst>
              <a:ext uri="{FF2B5EF4-FFF2-40B4-BE49-F238E27FC236}">
                <a16:creationId xmlns:a16="http://schemas.microsoft.com/office/drawing/2014/main" id="{DF52AA66-284C-42A8-AA83-1B5FF37BC8B7}"/>
              </a:ext>
            </a:extLst>
          </p:cNvPr>
          <p:cNvSpPr txBox="1">
            <a:spLocks/>
          </p:cNvSpPr>
          <p:nvPr/>
        </p:nvSpPr>
        <p:spPr>
          <a:xfrm>
            <a:off x="935596" y="3068960"/>
            <a:ext cx="2952328" cy="2664296"/>
          </a:xfrm>
          <a:prstGeom prst="rect">
            <a:avLst/>
          </a:prstGeom>
          <a:noFill/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algn="just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</a:pPr>
            <a:r>
              <a:rPr lang="fr-CA" sz="2000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Grégory a commencé à être actif physiquement. Au terme du mois, il aimerait courir 5 km en 2 minutes de moins qu’au début de son entraînement. </a:t>
            </a:r>
          </a:p>
        </p:txBody>
      </p:sp>
      <p:sp>
        <p:nvSpPr>
          <p:cNvPr id="7" name="Shape 145">
            <a:extLst>
              <a:ext uri="{FF2B5EF4-FFF2-40B4-BE49-F238E27FC236}">
                <a16:creationId xmlns:a16="http://schemas.microsoft.com/office/drawing/2014/main" id="{B4F4FD75-3EF5-45EA-BB05-BC7685DD0088}"/>
              </a:ext>
            </a:extLst>
          </p:cNvPr>
          <p:cNvSpPr txBox="1">
            <a:spLocks/>
          </p:cNvSpPr>
          <p:nvPr/>
        </p:nvSpPr>
        <p:spPr>
          <a:xfrm>
            <a:off x="4873269" y="3068960"/>
            <a:ext cx="3204864" cy="241252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algn="just">
              <a:lnSpc>
                <a:spcPct val="100000"/>
              </a:lnSpc>
              <a:spcAft>
                <a:spcPts val="200"/>
              </a:spcAft>
              <a:buClr>
                <a:srgbClr val="666666"/>
              </a:buClr>
            </a:pPr>
            <a:r>
              <a:rPr lang="fr-CA" sz="2000" dirty="0">
                <a:solidFill>
                  <a:srgbClr val="666666"/>
                </a:solidFill>
                <a:sym typeface="PT Sans Narrow"/>
              </a:rPr>
              <a:t>Charles ne se trouve pas assez bâti pour un garçon de 16 ans. Il décide de s’inscrire au gym et se promet d’y aller 3 heures de temps à tous les soirs.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ED485C3-7774-4734-BBF0-E3A62BF60149}"/>
              </a:ext>
            </a:extLst>
          </p:cNvPr>
          <p:cNvSpPr/>
          <p:nvPr/>
        </p:nvSpPr>
        <p:spPr>
          <a:xfrm>
            <a:off x="683568" y="1923491"/>
            <a:ext cx="3456384" cy="1008112"/>
          </a:xfrm>
          <a:prstGeom prst="roundRect">
            <a:avLst/>
          </a:prstGeom>
          <a:solidFill>
            <a:srgbClr val="881811"/>
          </a:solidFill>
          <a:ln w="38100">
            <a:solidFill>
              <a:srgbClr val="8818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" sz="1800" spc="-40" dirty="0">
                <a:solidFill>
                  <a:schemeClr val="bg1"/>
                </a:solidFill>
                <a:latin typeface="+mj-lt"/>
                <a:ea typeface="PT Sans Narrow"/>
                <a:cs typeface="PT Sans Narrow"/>
                <a:sym typeface="PT Sans Narrow"/>
              </a:rPr>
              <a:t>Situation A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910275B-8DF3-4BB1-972A-A51E67D1229C}"/>
              </a:ext>
            </a:extLst>
          </p:cNvPr>
          <p:cNvSpPr/>
          <p:nvPr/>
        </p:nvSpPr>
        <p:spPr>
          <a:xfrm>
            <a:off x="4747509" y="1923491"/>
            <a:ext cx="3456384" cy="1008112"/>
          </a:xfrm>
          <a:prstGeom prst="roundRect">
            <a:avLst/>
          </a:prstGeom>
          <a:solidFill>
            <a:srgbClr val="881811"/>
          </a:solidFill>
          <a:ln w="38100">
            <a:solidFill>
              <a:srgbClr val="8818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" sz="1800" spc="-40" dirty="0">
                <a:solidFill>
                  <a:schemeClr val="bg1"/>
                </a:solidFill>
                <a:latin typeface="+mj-lt"/>
                <a:ea typeface="PT Sans Narrow"/>
                <a:cs typeface="PT Sans Narrow"/>
                <a:sym typeface="PT Sans Narrow"/>
              </a:rPr>
              <a:t>Situation B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6E4E6E3-4925-474F-B0AB-389669348CFE}"/>
              </a:ext>
            </a:extLst>
          </p:cNvPr>
          <p:cNvSpPr/>
          <p:nvPr/>
        </p:nvSpPr>
        <p:spPr>
          <a:xfrm>
            <a:off x="683568" y="1923491"/>
            <a:ext cx="3456384" cy="3749677"/>
          </a:xfrm>
          <a:prstGeom prst="roundRect">
            <a:avLst>
              <a:gd name="adj" fmla="val 5489"/>
            </a:avLst>
          </a:prstGeom>
          <a:noFill/>
          <a:ln w="38100">
            <a:solidFill>
              <a:srgbClr val="8818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" sz="1800" spc="-40" dirty="0">
              <a:solidFill>
                <a:schemeClr val="bg1"/>
              </a:solidFill>
              <a:latin typeface="+mj-lt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BE1EC29-E368-49EB-81E9-471FA6BBC3EA}"/>
              </a:ext>
            </a:extLst>
          </p:cNvPr>
          <p:cNvSpPr/>
          <p:nvPr/>
        </p:nvSpPr>
        <p:spPr>
          <a:xfrm>
            <a:off x="4747509" y="2204864"/>
            <a:ext cx="3456384" cy="3468304"/>
          </a:xfrm>
          <a:prstGeom prst="roundRect">
            <a:avLst>
              <a:gd name="adj" fmla="val 5489"/>
            </a:avLst>
          </a:prstGeom>
          <a:noFill/>
          <a:ln w="38100">
            <a:solidFill>
              <a:srgbClr val="8818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" sz="1800" spc="-40" dirty="0">
              <a:solidFill>
                <a:schemeClr val="bg1"/>
              </a:solidFill>
              <a:latin typeface="+mj-lt"/>
              <a:ea typeface="PT Sans Narrow"/>
              <a:cs typeface="PT Sans Narrow"/>
              <a:sym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978473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3B37BC-1846-4C2F-9C62-D3547A021B77}"/>
              </a:ext>
            </a:extLst>
          </p:cNvPr>
          <p:cNvSpPr/>
          <p:nvPr/>
        </p:nvSpPr>
        <p:spPr>
          <a:xfrm>
            <a:off x="0" y="1700808"/>
            <a:ext cx="9144000" cy="2663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06428" y="94929"/>
            <a:ext cx="7970028" cy="1414203"/>
          </a:xfrm>
        </p:spPr>
        <p:txBody>
          <a:bodyPr>
            <a:normAutofit/>
          </a:bodyPr>
          <a:lstStyle/>
          <a:p>
            <a:r>
              <a:rPr lang="fr-CA" sz="4000" dirty="0">
                <a:ln w="28575">
                  <a:solidFill>
                    <a:schemeClr val="bg1"/>
                  </a:solidFill>
                </a:ln>
                <a:noFill/>
              </a:rPr>
              <a:t>TRUCS ET ASTUCES</a:t>
            </a:r>
            <a:br>
              <a:rPr lang="fr-CA" sz="4000" dirty="0">
                <a:solidFill>
                  <a:srgbClr val="FFFFFF"/>
                </a:solidFill>
              </a:rPr>
            </a:br>
            <a:r>
              <a:rPr lang="fr-CA" sz="3600" spc="-100" dirty="0">
                <a:solidFill>
                  <a:schemeClr val="bg1"/>
                </a:solidFill>
              </a:rPr>
              <a:t>Je suis trop fatigué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5F6E578-261B-4D78-A1F9-4DB7E90D2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564903"/>
            <a:ext cx="7781489" cy="1799745"/>
          </a:xfrm>
        </p:spPr>
        <p:txBody>
          <a:bodyPr/>
          <a:lstStyle/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CA" dirty="0">
                <a:solidFill>
                  <a:srgbClr val="666666"/>
                </a:solidFill>
                <a:sym typeface="PT Sans Narrow"/>
              </a:rPr>
              <a:t>C’est souvent le </a:t>
            </a:r>
            <a:r>
              <a:rPr lang="fr-CA" b="1" dirty="0">
                <a:solidFill>
                  <a:srgbClr val="666666"/>
                </a:solidFill>
                <a:sym typeface="PT Sans Narrow"/>
              </a:rPr>
              <a:t>manque d’exercice </a:t>
            </a:r>
            <a:r>
              <a:rPr lang="fr-CA" dirty="0">
                <a:solidFill>
                  <a:srgbClr val="666666"/>
                </a:solidFill>
                <a:sym typeface="PT Sans Narrow"/>
              </a:rPr>
              <a:t>qui rend fatigué</a:t>
            </a:r>
          </a:p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CA" dirty="0">
                <a:solidFill>
                  <a:srgbClr val="666666"/>
                </a:solidFill>
                <a:sym typeface="PT Sans Narrow"/>
              </a:rPr>
              <a:t>Faire de l’exercice physique régulière donne de l’énergie</a:t>
            </a:r>
          </a:p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CA" dirty="0">
                <a:solidFill>
                  <a:srgbClr val="666666"/>
                </a:solidFill>
                <a:sym typeface="PT Sans Narrow"/>
              </a:rPr>
              <a:t>L’activité physique améliore la qualité du sommeil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1C40B5-0C2B-4107-88AD-3F664A2ADF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58" b="-5702"/>
          <a:stretch/>
        </p:blipFill>
        <p:spPr>
          <a:xfrm>
            <a:off x="0" y="4556325"/>
            <a:ext cx="9144000" cy="4001500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A6AC4502-A153-4120-9F21-C36B136398F2}"/>
              </a:ext>
            </a:extLst>
          </p:cNvPr>
          <p:cNvSpPr txBox="1">
            <a:spLocks/>
          </p:cNvSpPr>
          <p:nvPr/>
        </p:nvSpPr>
        <p:spPr>
          <a:xfrm>
            <a:off x="822959" y="2132855"/>
            <a:ext cx="7781489" cy="5040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None/>
            </a:pPr>
            <a:r>
              <a:rPr lang="fr-CA" sz="2400" b="1" dirty="0">
                <a:solidFill>
                  <a:srgbClr val="881811"/>
                </a:solidFill>
                <a:sym typeface="PT Sans Narrow"/>
              </a:rPr>
              <a:t>Au contraire! </a:t>
            </a:r>
          </a:p>
          <a:p>
            <a:pPr marL="457200" indent="-3810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fr-CA" dirty="0">
              <a:solidFill>
                <a:srgbClr val="666666"/>
              </a:solidFill>
              <a:sym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1856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439A41-273B-4054-B6FD-B69C460E8EF4}"/>
              </a:ext>
            </a:extLst>
          </p:cNvPr>
          <p:cNvSpPr/>
          <p:nvPr/>
        </p:nvSpPr>
        <p:spPr>
          <a:xfrm>
            <a:off x="0" y="1582738"/>
            <a:ext cx="9144000" cy="4393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1507" name="Content Placeholder 1"/>
          <p:cNvSpPr>
            <a:spLocks noGrp="1"/>
          </p:cNvSpPr>
          <p:nvPr>
            <p:ph idx="4294967295"/>
            <p:custDataLst>
              <p:tags r:id="rId1"/>
            </p:custDataLst>
          </p:nvPr>
        </p:nvSpPr>
        <p:spPr>
          <a:xfrm>
            <a:off x="611560" y="1922463"/>
            <a:ext cx="7632848" cy="4054251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881811"/>
              </a:buClr>
              <a:buSzPct val="90000"/>
              <a:buFont typeface="+mj-lt"/>
              <a:buAutoNum type="arabicPeriod"/>
            </a:pPr>
            <a:r>
              <a:rPr lang="fr-CA" altLang="fr-FR" sz="2400" b="1" dirty="0"/>
              <a:t>Objectifs d’apprentissage</a:t>
            </a:r>
          </a:p>
          <a:p>
            <a:pPr marL="457200" indent="-457200">
              <a:buClr>
                <a:srgbClr val="881811"/>
              </a:buClr>
              <a:buSzPct val="90000"/>
              <a:buFont typeface="+mj-lt"/>
              <a:buAutoNum type="arabicPeriod"/>
            </a:pPr>
            <a:r>
              <a:rPr lang="fr-CA" altLang="fr-FR" sz="2400" b="1" dirty="0"/>
              <a:t>Sondage sur l’activité physique des étudiants</a:t>
            </a:r>
          </a:p>
          <a:p>
            <a:pPr marL="457200" indent="-457200">
              <a:buClr>
                <a:srgbClr val="881811"/>
              </a:buClr>
              <a:buSzPct val="90000"/>
              <a:buFont typeface="+mj-lt"/>
              <a:buAutoNum type="arabicPeriod"/>
            </a:pPr>
            <a:r>
              <a:rPr lang="fr-CA" altLang="fr-FR" sz="2400" b="1" dirty="0"/>
              <a:t>Quelques statistiques</a:t>
            </a:r>
          </a:p>
          <a:p>
            <a:pPr marL="457200" indent="-457200">
              <a:buClr>
                <a:srgbClr val="881811"/>
              </a:buClr>
              <a:buSzPct val="90000"/>
              <a:buFont typeface="+mj-lt"/>
              <a:buAutoNum type="arabicPeriod"/>
            </a:pPr>
            <a:r>
              <a:rPr lang="fr-CA" altLang="fr-FR" sz="2400" b="1" dirty="0"/>
              <a:t>Recommandations officielles et défis au quotidien</a:t>
            </a:r>
          </a:p>
          <a:p>
            <a:pPr marL="457200" indent="-457200">
              <a:buClr>
                <a:srgbClr val="881811"/>
              </a:buClr>
              <a:buSzPct val="90000"/>
              <a:buFont typeface="+mj-lt"/>
              <a:buAutoNum type="arabicPeriod"/>
            </a:pPr>
            <a:r>
              <a:rPr lang="fr-CA" altLang="fr-FR" sz="2400" b="1" dirty="0"/>
              <a:t>Trucs et astuces</a:t>
            </a:r>
          </a:p>
          <a:p>
            <a:pPr marL="457200" indent="-457200">
              <a:buClr>
                <a:srgbClr val="881811"/>
              </a:buClr>
              <a:buSzPct val="90000"/>
              <a:buFont typeface="+mj-lt"/>
              <a:buAutoNum type="arabicPeriod"/>
            </a:pPr>
            <a:r>
              <a:rPr lang="fr-CA" altLang="fr-FR" sz="2400" b="1" dirty="0"/>
              <a:t>Mises en situation</a:t>
            </a:r>
          </a:p>
          <a:p>
            <a:pPr marL="457200" indent="-457200">
              <a:buClr>
                <a:srgbClr val="881811"/>
              </a:buClr>
              <a:buSzPct val="90000"/>
              <a:buFont typeface="+mj-lt"/>
              <a:buAutoNum type="arabicPeriod"/>
            </a:pPr>
            <a:r>
              <a:rPr lang="fr-CA" altLang="fr-FR" sz="2400" b="1" dirty="0"/>
              <a:t>Conseils</a:t>
            </a:r>
          </a:p>
        </p:txBody>
      </p:sp>
      <p:sp>
        <p:nvSpPr>
          <p:cNvPr id="21506" name="Title 1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468313" y="395288"/>
            <a:ext cx="8675687" cy="1016000"/>
          </a:xfrm>
        </p:spPr>
        <p:txBody>
          <a:bodyPr>
            <a:noAutofit/>
          </a:bodyPr>
          <a:lstStyle/>
          <a:p>
            <a:r>
              <a:rPr lang="fr-CA" altLang="fr-FR" sz="4000" dirty="0">
                <a:solidFill>
                  <a:srgbClr val="FFFFFF"/>
                </a:solidFill>
              </a:rPr>
              <a:t>Plan de l’activité</a:t>
            </a:r>
          </a:p>
        </p:txBody>
      </p:sp>
    </p:spTree>
    <p:extLst>
      <p:ext uri="{BB962C8B-B14F-4D97-AF65-F5344CB8AC3E}">
        <p14:creationId xmlns:p14="http://schemas.microsoft.com/office/powerpoint/2010/main" val="4195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3B37BC-1846-4C2F-9C62-D3547A021B77}"/>
              </a:ext>
            </a:extLst>
          </p:cNvPr>
          <p:cNvSpPr/>
          <p:nvPr/>
        </p:nvSpPr>
        <p:spPr>
          <a:xfrm>
            <a:off x="0" y="1700808"/>
            <a:ext cx="9144000" cy="2160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06428" y="94929"/>
            <a:ext cx="7970028" cy="1414203"/>
          </a:xfrm>
        </p:spPr>
        <p:txBody>
          <a:bodyPr>
            <a:normAutofit/>
          </a:bodyPr>
          <a:lstStyle/>
          <a:p>
            <a:r>
              <a:rPr lang="fr-CA" sz="4000" dirty="0">
                <a:ln w="28575">
                  <a:solidFill>
                    <a:schemeClr val="bg1"/>
                  </a:solidFill>
                </a:ln>
                <a:noFill/>
              </a:rPr>
              <a:t>TRUCS ET ASTUCES</a:t>
            </a:r>
            <a:br>
              <a:rPr lang="fr-CA" sz="4000" dirty="0">
                <a:solidFill>
                  <a:srgbClr val="FFFFFF"/>
                </a:solidFill>
              </a:rPr>
            </a:br>
            <a:r>
              <a:rPr lang="fr-CA" sz="3600" spc="-100" dirty="0">
                <a:solidFill>
                  <a:schemeClr val="bg1"/>
                </a:solidFill>
              </a:rPr>
              <a:t>Netflix, télévision, jeux vidéos...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5F6E578-261B-4D78-A1F9-4DB7E90D2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916832"/>
            <a:ext cx="7781489" cy="1944215"/>
          </a:xfrm>
        </p:spPr>
        <p:txBody>
          <a:bodyPr/>
          <a:lstStyle/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CA" dirty="0">
                <a:solidFill>
                  <a:srgbClr val="666666"/>
                </a:solidFill>
                <a:sym typeface="PT Sans Narrow"/>
              </a:rPr>
              <a:t>Faites du vélo stationnaire ou du tapis roulant tout en écoutant votre émission préférée</a:t>
            </a:r>
          </a:p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CA" dirty="0">
                <a:solidFill>
                  <a:srgbClr val="666666"/>
                </a:solidFill>
                <a:sym typeface="PT Sans Narrow"/>
              </a:rPr>
              <a:t>Donnez vous des défis pendant les annonces publicitaires : redressements assis, push-up, jumping jack…</a:t>
            </a:r>
          </a:p>
          <a:p>
            <a:pPr marL="457200" lvl="0" indent="-381000" rtl="0">
              <a:spcBef>
                <a:spcPts val="6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CA" dirty="0">
                <a:solidFill>
                  <a:srgbClr val="666666"/>
                </a:solidFill>
                <a:sym typeface="PT Sans Narrow"/>
              </a:rPr>
              <a:t>Choisissez des jeux vidéos qui vous font bouger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1C40B5-0C2B-4107-88AD-3F664A2ADF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39" b="-5031"/>
          <a:stretch/>
        </p:blipFill>
        <p:spPr>
          <a:xfrm>
            <a:off x="0" y="4221088"/>
            <a:ext cx="9144000" cy="43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7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0" y="579999"/>
            <a:ext cx="7543800" cy="973748"/>
          </a:xfrm>
        </p:spPr>
        <p:txBody>
          <a:bodyPr>
            <a:noAutofit/>
          </a:bodyPr>
          <a:lstStyle/>
          <a:p>
            <a:r>
              <a:rPr lang="fr-CA" sz="40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Exemple </a:t>
            </a:r>
            <a:br>
              <a:rPr lang="fr-CA" sz="40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</a:br>
            <a:r>
              <a:rPr lang="fr-CA" sz="40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d’organisation d’horaire</a:t>
            </a:r>
            <a:endParaRPr lang="fr-CA" sz="4000" dirty="0">
              <a:solidFill>
                <a:srgbClr val="FFFFFF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B78575-60C8-4A03-91CC-1D1AA76118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8"/>
          <a:stretch/>
        </p:blipFill>
        <p:spPr>
          <a:xfrm>
            <a:off x="0" y="1700808"/>
            <a:ext cx="9144000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0E5EF2-254E-42BC-9478-A83299BE73CC}"/>
              </a:ext>
            </a:extLst>
          </p:cNvPr>
          <p:cNvSpPr/>
          <p:nvPr/>
        </p:nvSpPr>
        <p:spPr>
          <a:xfrm>
            <a:off x="0" y="1556792"/>
            <a:ext cx="9144000" cy="3312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0" y="509997"/>
            <a:ext cx="7493456" cy="822960"/>
          </a:xfrm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CA" sz="40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Mise en situation</a:t>
            </a:r>
            <a:endParaRPr lang="fr-CA" sz="4000" dirty="0">
              <a:solidFill>
                <a:schemeClr val="bg1"/>
              </a:solidFill>
            </a:endParaRPr>
          </a:p>
        </p:txBody>
      </p:sp>
      <p:sp>
        <p:nvSpPr>
          <p:cNvPr id="6" name="Shape 144">
            <a:extLst>
              <a:ext uri="{FF2B5EF4-FFF2-40B4-BE49-F238E27FC236}">
                <a16:creationId xmlns:a16="http://schemas.microsoft.com/office/drawing/2014/main" id="{DF52AA66-284C-42A8-AA83-1B5FF37BC8B7}"/>
              </a:ext>
            </a:extLst>
          </p:cNvPr>
          <p:cNvSpPr txBox="1">
            <a:spLocks/>
          </p:cNvSpPr>
          <p:nvPr/>
        </p:nvSpPr>
        <p:spPr>
          <a:xfrm>
            <a:off x="572100" y="2780927"/>
            <a:ext cx="8104356" cy="1440160"/>
          </a:xfrm>
          <a:prstGeom prst="rect">
            <a:avLst/>
          </a:prstGeom>
          <a:noFill/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81000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fr-CA" sz="2000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Elle va à l’école à tous les jours. </a:t>
            </a:r>
          </a:p>
          <a:p>
            <a:pPr marL="457200" indent="-381000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fr-CA" sz="2000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Elle habite à 10 minutes d’auto de l’école.</a:t>
            </a:r>
          </a:p>
          <a:p>
            <a:pPr marL="457200" indent="-381000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fr-CA" sz="2000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Elle aime bien l’athlétisme et le soccer.</a:t>
            </a:r>
          </a:p>
          <a:p>
            <a:pPr marL="457200" indent="-381000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fr-CA" sz="2000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Elle a un frère et s’entend bien avec ses voisins qui ont son âge.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ED485C3-7774-4734-BBF0-E3A62BF60149}"/>
              </a:ext>
            </a:extLst>
          </p:cNvPr>
          <p:cNvSpPr/>
          <p:nvPr/>
        </p:nvSpPr>
        <p:spPr>
          <a:xfrm>
            <a:off x="683568" y="1995498"/>
            <a:ext cx="3456384" cy="713421"/>
          </a:xfrm>
          <a:prstGeom prst="roundRect">
            <a:avLst/>
          </a:prstGeom>
          <a:solidFill>
            <a:srgbClr val="881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" sz="2400" spc="-40" dirty="0">
                <a:solidFill>
                  <a:schemeClr val="bg1"/>
                </a:solidFill>
                <a:latin typeface="+mj-lt"/>
                <a:ea typeface="PT Sans Narrow"/>
                <a:cs typeface="PT Sans Narrow"/>
                <a:sym typeface="PT Sans Narrow"/>
              </a:rPr>
              <a:t>Sherene, 16 ans</a:t>
            </a:r>
          </a:p>
        </p:txBody>
      </p:sp>
    </p:spTree>
    <p:extLst>
      <p:ext uri="{BB962C8B-B14F-4D97-AF65-F5344CB8AC3E}">
        <p14:creationId xmlns:p14="http://schemas.microsoft.com/office/powerpoint/2010/main" val="257620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id="{C18268F4-3A28-495D-9C43-432CEE466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" y="1916832"/>
            <a:ext cx="9144000" cy="3758203"/>
          </a:xfrm>
          <a:prstGeom prst="rect">
            <a:avLst/>
          </a:prstGeom>
        </p:spPr>
      </p:pic>
      <p:sp>
        <p:nvSpPr>
          <p:cNvPr id="38" name="Titre 1">
            <a:extLst>
              <a:ext uri="{FF2B5EF4-FFF2-40B4-BE49-F238E27FC236}">
                <a16:creationId xmlns:a16="http://schemas.microsoft.com/office/drawing/2014/main" id="{5561FFAB-3FD4-40AE-8AA5-3F64F1308D7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0" y="548680"/>
            <a:ext cx="7543800" cy="973748"/>
          </a:xfrm>
        </p:spPr>
        <p:txBody>
          <a:bodyPr>
            <a:noAutofit/>
          </a:bodyPr>
          <a:lstStyle/>
          <a:p>
            <a:r>
              <a:rPr lang="fr-CA" sz="40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Exemple </a:t>
            </a:r>
            <a:br>
              <a:rPr lang="fr-CA" sz="40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</a:br>
            <a:r>
              <a:rPr lang="fr-CA" sz="40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d’organisation d’horaire</a:t>
            </a:r>
            <a:endParaRPr lang="fr-CA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6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0" y="579999"/>
            <a:ext cx="7543800" cy="973748"/>
          </a:xfrm>
        </p:spPr>
        <p:txBody>
          <a:bodyPr>
            <a:noAutofit/>
          </a:bodyPr>
          <a:lstStyle/>
          <a:p>
            <a:r>
              <a:rPr lang="fr-CA" sz="40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À vous de jouer!</a:t>
            </a:r>
            <a:endParaRPr lang="fr-CA" sz="4000" dirty="0">
              <a:solidFill>
                <a:srgbClr val="FFFFFF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B78575-60C8-4A03-91CC-1D1AA76118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8"/>
          <a:stretch/>
        </p:blipFill>
        <p:spPr>
          <a:xfrm>
            <a:off x="0" y="1700808"/>
            <a:ext cx="9144000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8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71FF1E0-A394-4C6E-8EC1-7BA7EBC8D0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r="56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0E5EF2-254E-42BC-9478-A83299BE73CC}"/>
              </a:ext>
            </a:extLst>
          </p:cNvPr>
          <p:cNvSpPr/>
          <p:nvPr/>
        </p:nvSpPr>
        <p:spPr>
          <a:xfrm>
            <a:off x="0" y="12080"/>
            <a:ext cx="9144000" cy="2120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6" name="Shape 144">
            <a:extLst>
              <a:ext uri="{FF2B5EF4-FFF2-40B4-BE49-F238E27FC236}">
                <a16:creationId xmlns:a16="http://schemas.microsoft.com/office/drawing/2014/main" id="{DF52AA66-284C-42A8-AA83-1B5FF37BC8B7}"/>
              </a:ext>
            </a:extLst>
          </p:cNvPr>
          <p:cNvSpPr txBox="1">
            <a:spLocks/>
          </p:cNvSpPr>
          <p:nvPr/>
        </p:nvSpPr>
        <p:spPr>
          <a:xfrm>
            <a:off x="519822" y="188640"/>
            <a:ext cx="8104356" cy="1440160"/>
          </a:xfrm>
          <a:prstGeom prst="rect">
            <a:avLst/>
          </a:prstGeom>
          <a:noFill/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algn="ctr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</a:pPr>
            <a:r>
              <a:rPr lang="fr-CA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Il est temps de passer à l’action !!</a:t>
            </a:r>
          </a:p>
          <a:p>
            <a:pPr marL="76200" algn="ctr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</a:pPr>
            <a:r>
              <a:rPr lang="fr-CA" b="1" u="sng" dirty="0">
                <a:solidFill>
                  <a:srgbClr val="881811"/>
                </a:solidFill>
                <a:ea typeface="PT Sans Narrow"/>
                <a:cs typeface="PT Sans Narrow"/>
                <a:sym typeface="PT Sans Narrow"/>
              </a:rPr>
              <a:t>60 minutes</a:t>
            </a:r>
            <a:r>
              <a:rPr lang="fr-CA" b="1" dirty="0">
                <a:solidFill>
                  <a:srgbClr val="881811"/>
                </a:solidFill>
                <a:ea typeface="PT Sans Narrow"/>
                <a:cs typeface="PT Sans Narrow"/>
                <a:sym typeface="PT Sans Narrow"/>
              </a:rPr>
              <a:t> </a:t>
            </a:r>
            <a:r>
              <a:rPr lang="fr-CA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par jour peuvent faire une différence.</a:t>
            </a:r>
          </a:p>
        </p:txBody>
      </p:sp>
    </p:spTree>
    <p:extLst>
      <p:ext uri="{BB962C8B-B14F-4D97-AF65-F5344CB8AC3E}">
        <p14:creationId xmlns:p14="http://schemas.microsoft.com/office/powerpoint/2010/main" val="243199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96D6C-EE01-4B79-BE7E-7293E4010137}"/>
              </a:ext>
            </a:extLst>
          </p:cNvPr>
          <p:cNvSpPr/>
          <p:nvPr/>
        </p:nvSpPr>
        <p:spPr>
          <a:xfrm>
            <a:off x="0" y="1916113"/>
            <a:ext cx="9144000" cy="2953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7650" name="Text Box 1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6588125" y="3068638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 algn="l" eaLnBrk="0" hangingPunct="0">
              <a:spcBef>
                <a:spcPct val="30000"/>
              </a:spcBef>
              <a:spcAft>
                <a:spcPct val="3000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30000"/>
              </a:spcBef>
              <a:spcAft>
                <a:spcPct val="3000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15000"/>
              </a:spcBef>
              <a:spcAft>
                <a:spcPct val="15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</a:pPr>
            <a:endParaRPr lang="fr-FR" altLang="fr-FR">
              <a:solidFill>
                <a:schemeClr val="tx2"/>
              </a:solidFill>
            </a:endParaRPr>
          </a:p>
        </p:txBody>
      </p:sp>
      <p:sp>
        <p:nvSpPr>
          <p:cNvPr id="27651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91611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30000"/>
              </a:spcBef>
              <a:spcAft>
                <a:spcPct val="3000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30000"/>
              </a:spcBef>
              <a:spcAft>
                <a:spcPct val="3000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15000"/>
              </a:spcBef>
              <a:spcAft>
                <a:spcPct val="15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endParaRPr lang="en-CA" altLang="fr-FR">
              <a:solidFill>
                <a:schemeClr val="tx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  <p:custDataLst>
              <p:tags r:id="rId3"/>
            </p:custDataLst>
          </p:nvPr>
        </p:nvSpPr>
        <p:spPr>
          <a:xfrm>
            <a:off x="755576" y="1006266"/>
            <a:ext cx="7543800" cy="828675"/>
          </a:xfrm>
        </p:spPr>
        <p:txBody>
          <a:bodyPr/>
          <a:lstStyle/>
          <a:p>
            <a:r>
              <a:rPr lang="fr-CA" dirty="0">
                <a:solidFill>
                  <a:srgbClr val="FFFFFF"/>
                </a:solidFill>
              </a:rPr>
              <a:t>Références</a:t>
            </a:r>
          </a:p>
        </p:txBody>
      </p:sp>
      <p:sp>
        <p:nvSpPr>
          <p:cNvPr id="27653" name="Content Placeholder 1"/>
          <p:cNvSpPr>
            <a:spLocks noGrp="1"/>
          </p:cNvSpPr>
          <p:nvPr>
            <p:ph sz="half" idx="4294967295"/>
            <p:custDataLst>
              <p:tags r:id="rId4"/>
            </p:custDataLst>
          </p:nvPr>
        </p:nvSpPr>
        <p:spPr>
          <a:xfrm>
            <a:off x="755576" y="2068488"/>
            <a:ext cx="8136904" cy="4061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1400" dirty="0"/>
              <a:t>Agence de la santé publique du Canada : </a:t>
            </a:r>
            <a:r>
              <a:rPr lang="fr-CA" sz="1400" dirty="0">
                <a:hlinkClick r:id="rId7"/>
              </a:rPr>
              <a:t>http://www.phac-aspc.gc.ca/hp-ps/hl-mvs/pa-ap/06paap-fra.php</a:t>
            </a:r>
            <a:r>
              <a:rPr lang="fr-CA" sz="1400" dirty="0"/>
              <a:t> </a:t>
            </a:r>
          </a:p>
          <a:p>
            <a:pPr marL="0" indent="0">
              <a:buNone/>
            </a:pPr>
            <a:r>
              <a:rPr lang="fr-CA" sz="1400" dirty="0"/>
              <a:t>Directives canadiennes en matière d’activité physique et de comportement sédentaire : </a:t>
            </a:r>
            <a:r>
              <a:rPr lang="fr-CA" sz="1400" dirty="0">
                <a:hlinkClick r:id="rId8"/>
              </a:rPr>
              <a:t>http://www.csep.ca/CMFiles/Guidelines/CSEP_Guidelines_Handbook_fr.pdf</a:t>
            </a:r>
            <a:r>
              <a:rPr lang="fr-CA" sz="1400" dirty="0"/>
              <a:t> </a:t>
            </a:r>
          </a:p>
          <a:p>
            <a:pPr marL="0" indent="0">
              <a:buNone/>
            </a:pPr>
            <a:r>
              <a:rPr lang="fr-CA" sz="1400" dirty="0"/>
              <a:t>Enquête canadienne sur les mesures de la santé de 2007 à 2009 : </a:t>
            </a:r>
            <a:r>
              <a:rPr lang="fr-CA" sz="1400" dirty="0">
                <a:hlinkClick r:id="rId9"/>
              </a:rPr>
              <a:t>http://www.statcan.gc.ca/pub/82-625-x/2011001/article/11553-fra.htm</a:t>
            </a:r>
            <a:r>
              <a:rPr lang="fr-CA" sz="1400" dirty="0"/>
              <a:t> </a:t>
            </a:r>
          </a:p>
          <a:p>
            <a:pPr marL="0" indent="0">
              <a:buNone/>
            </a:pPr>
            <a:r>
              <a:rPr lang="fr-CA" sz="1400" dirty="0">
                <a:hlinkClick r:id="rId10"/>
              </a:rPr>
              <a:t>www.umoncton.ca/</a:t>
            </a:r>
            <a:r>
              <a:rPr lang="fr-CA" sz="1400" dirty="0" err="1">
                <a:hlinkClick r:id="rId10"/>
              </a:rPr>
              <a:t>umcm-saee</a:t>
            </a:r>
            <a:r>
              <a:rPr lang="fr-CA" sz="1400" dirty="0">
                <a:hlinkClick r:id="rId10"/>
              </a:rPr>
              <a:t>/files/</a:t>
            </a:r>
            <a:r>
              <a:rPr lang="fr-CA" sz="1400" dirty="0" err="1">
                <a:hlinkClick r:id="rId10"/>
              </a:rPr>
              <a:t>saee</a:t>
            </a:r>
            <a:r>
              <a:rPr lang="fr-CA" sz="1400" dirty="0">
                <a:hlinkClick r:id="rId10"/>
              </a:rPr>
              <a:t>/</a:t>
            </a:r>
            <a:r>
              <a:rPr lang="fr-CA" sz="1400" dirty="0" err="1">
                <a:hlinkClick r:id="rId10"/>
              </a:rPr>
              <a:t>wf</a:t>
            </a:r>
            <a:r>
              <a:rPr lang="fr-CA" sz="1400" dirty="0">
                <a:hlinkClick r:id="rId10"/>
              </a:rPr>
              <a:t>/Se%20motiver%20et%20poursuivre%20l’activité%20physique</a:t>
            </a:r>
            <a:r>
              <a:rPr lang="fr-CA" sz="1400">
                <a:hlinkClick r:id="rId10"/>
              </a:rPr>
              <a:t>.pdf</a:t>
            </a:r>
            <a:r>
              <a:rPr lang="fr-CA" sz="1400"/>
              <a:t> </a:t>
            </a:r>
            <a:endParaRPr lang="fr-CA" sz="1400" dirty="0"/>
          </a:p>
          <a:p>
            <a:pPr marL="0" indent="0">
              <a:buNone/>
            </a:pPr>
            <a:r>
              <a:rPr lang="fr-CA" sz="1400" dirty="0">
                <a:hlinkClick r:id="rId11"/>
              </a:rPr>
              <a:t>www.passeportsante.net</a:t>
            </a:r>
            <a:r>
              <a:rPr lang="fr-CA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085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3B37BC-1846-4C2F-9C62-D3547A021B77}"/>
              </a:ext>
            </a:extLst>
          </p:cNvPr>
          <p:cNvSpPr/>
          <p:nvPr/>
        </p:nvSpPr>
        <p:spPr>
          <a:xfrm>
            <a:off x="0" y="1700808"/>
            <a:ext cx="9144000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0" y="286605"/>
            <a:ext cx="7997512" cy="1126172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rgbClr val="FFFFFF"/>
                </a:solidFill>
              </a:rPr>
              <a:t>Objectifs d’apprentissage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99593" y="2107469"/>
            <a:ext cx="7467167" cy="2761691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881811"/>
              </a:buClr>
              <a:buFont typeface="+mj-lt"/>
              <a:buAutoNum type="arabicPeriod"/>
            </a:pPr>
            <a:r>
              <a:rPr lang="fr-CA" dirty="0"/>
              <a:t>Connaître les recommandations officielles en matière d’activité physique pour un adolescent.</a:t>
            </a:r>
          </a:p>
          <a:p>
            <a:pPr marL="457200" indent="-457200">
              <a:buClr>
                <a:srgbClr val="881811"/>
              </a:buClr>
              <a:buFont typeface="+mj-lt"/>
              <a:buAutoNum type="arabicPeriod"/>
            </a:pPr>
            <a:r>
              <a:rPr lang="fr-CA" dirty="0"/>
              <a:t>Nommer des astuces afin d’inclure les activités physiques à son horaire. </a:t>
            </a:r>
          </a:p>
        </p:txBody>
      </p:sp>
    </p:spTree>
    <p:extLst>
      <p:ext uri="{BB962C8B-B14F-4D97-AF65-F5344CB8AC3E}">
        <p14:creationId xmlns:p14="http://schemas.microsoft.com/office/powerpoint/2010/main" val="231025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0" y="579999"/>
            <a:ext cx="7543800" cy="973748"/>
          </a:xfrm>
        </p:spPr>
        <p:txBody>
          <a:bodyPr>
            <a:normAutofit fontScale="90000"/>
          </a:bodyPr>
          <a:lstStyle/>
          <a:p>
            <a:r>
              <a:rPr lang="fr" sz="60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Parmi vous, qui…?</a:t>
            </a:r>
            <a:endParaRPr lang="fr-CA" sz="6000" dirty="0">
              <a:solidFill>
                <a:srgbClr val="FFFFFF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B78575-60C8-4A03-91CC-1D1AA76118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2" b="18352"/>
          <a:stretch/>
        </p:blipFill>
        <p:spPr>
          <a:xfrm>
            <a:off x="0" y="1940011"/>
            <a:ext cx="9144000" cy="386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3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0E5EF2-254E-42BC-9478-A83299BE73CC}"/>
              </a:ext>
            </a:extLst>
          </p:cNvPr>
          <p:cNvSpPr/>
          <p:nvPr/>
        </p:nvSpPr>
        <p:spPr>
          <a:xfrm>
            <a:off x="0" y="1844824"/>
            <a:ext cx="9144000" cy="4263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0" y="821089"/>
            <a:ext cx="7493456" cy="822960"/>
          </a:xfrm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" sz="32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Pourcentage d'enfants et de jeunes atteignant certains critères d'activité physique</a:t>
            </a:r>
            <a:r>
              <a:rPr lang="fr" sz="3200" baseline="300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1</a:t>
            </a:r>
            <a:endParaRPr lang="fr-CA" sz="32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822960" y="6309320"/>
            <a:ext cx="7853496" cy="462920"/>
          </a:xfrm>
        </p:spPr>
        <p:txBody>
          <a:bodyPr>
            <a:normAutofit/>
          </a:bodyPr>
          <a:lstStyle/>
          <a:p>
            <a:pPr marL="269875" lvl="0" indent="-269875">
              <a:buClr>
                <a:schemeClr val="dk1"/>
              </a:buClr>
              <a:buSzPct val="110000"/>
            </a:pPr>
            <a:r>
              <a:rPr lang="fr" sz="1600" b="1" baseline="300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1</a:t>
            </a:r>
            <a:r>
              <a:rPr lang="fr" sz="16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 </a:t>
            </a:r>
            <a:r>
              <a:rPr lang="fr" sz="16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Enquête canadienne sur les mesures de la santé de 2007 à 2009</a:t>
            </a:r>
          </a:p>
        </p:txBody>
      </p:sp>
      <p:pic>
        <p:nvPicPr>
          <p:cNvPr id="7" name="Shape 98">
            <a:extLst>
              <a:ext uri="{FF2B5EF4-FFF2-40B4-BE49-F238E27FC236}">
                <a16:creationId xmlns:a16="http://schemas.microsoft.com/office/drawing/2014/main" id="{160787A2-4C16-4E37-9992-17B3908D84AB}"/>
              </a:ext>
            </a:extLst>
          </p:cNvPr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2501" t="2110" r="1491" b="5134"/>
          <a:stretch/>
        </p:blipFill>
        <p:spPr>
          <a:xfrm>
            <a:off x="947857" y="1973217"/>
            <a:ext cx="7248287" cy="4120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78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0" y="821089"/>
            <a:ext cx="7205424" cy="822960"/>
          </a:xfrm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CA" sz="32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Directives canadiennes en matière d’activité physique et de comportement sédentaire </a:t>
            </a:r>
            <a:r>
              <a:rPr lang="fr" sz="3200" baseline="300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1</a:t>
            </a:r>
            <a:endParaRPr lang="fr-CA" sz="32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822960" y="6236938"/>
            <a:ext cx="7061408" cy="535302"/>
          </a:xfrm>
        </p:spPr>
        <p:txBody>
          <a:bodyPr>
            <a:normAutofit/>
          </a:bodyPr>
          <a:lstStyle/>
          <a:p>
            <a:pPr marL="180975" lvl="0" indent="-180975">
              <a:buClr>
                <a:schemeClr val="dk1"/>
              </a:buClr>
              <a:buSzPct val="110000"/>
            </a:pPr>
            <a:r>
              <a:rPr lang="fr" sz="1600" b="1" baseline="300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1</a:t>
            </a:r>
            <a:r>
              <a:rPr lang="fr" sz="16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 	</a:t>
            </a:r>
            <a:r>
              <a:rPr lang="fr-CA" sz="16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Directives canadiennes en matières d’activité physique et de comportement sédentaire</a:t>
            </a:r>
            <a:endParaRPr lang="fr" sz="1600" dirty="0">
              <a:solidFill>
                <a:schemeClr val="bg1"/>
              </a:solidFill>
              <a:ea typeface="PT Sans Narrow"/>
              <a:cs typeface="PT Sans Narrow"/>
              <a:sym typeface="PT Sans Narrow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0880CB7-708F-459F-9558-8F9ADB62C668}"/>
              </a:ext>
            </a:extLst>
          </p:cNvPr>
          <p:cNvGrpSpPr/>
          <p:nvPr/>
        </p:nvGrpSpPr>
        <p:grpSpPr>
          <a:xfrm>
            <a:off x="840601" y="2300330"/>
            <a:ext cx="7462799" cy="3299342"/>
            <a:chOff x="687439" y="2300330"/>
            <a:chExt cx="7462799" cy="3299342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9AE0B222-77BA-4B87-9F6B-73415CA0069D}"/>
                </a:ext>
              </a:extLst>
            </p:cNvPr>
            <p:cNvGrpSpPr/>
            <p:nvPr/>
          </p:nvGrpSpPr>
          <p:grpSpPr>
            <a:xfrm>
              <a:off x="3394181" y="2642796"/>
              <a:ext cx="1785600" cy="2956876"/>
              <a:chOff x="3460864" y="2642796"/>
              <a:chExt cx="1785600" cy="2956876"/>
            </a:xfrm>
            <a:effectLst/>
          </p:grpSpPr>
          <p:sp>
            <p:nvSpPr>
              <p:cNvPr id="10" name="Shape 111">
                <a:extLst>
                  <a:ext uri="{FF2B5EF4-FFF2-40B4-BE49-F238E27FC236}">
                    <a16:creationId xmlns:a16="http://schemas.microsoft.com/office/drawing/2014/main" id="{24BDF903-EF83-4162-AC50-61456655F174}"/>
                  </a:ext>
                </a:extLst>
              </p:cNvPr>
              <p:cNvSpPr txBox="1"/>
              <p:nvPr/>
            </p:nvSpPr>
            <p:spPr>
              <a:xfrm>
                <a:off x="3460864" y="4405974"/>
                <a:ext cx="1785600" cy="11936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algn="ctr">
                  <a:spcBef>
                    <a:spcPts val="0"/>
                  </a:spcBef>
                  <a:buNone/>
                </a:pPr>
                <a:r>
                  <a:rPr lang="fr" sz="2400" b="1" dirty="0">
                    <a:solidFill>
                      <a:schemeClr val="bg1"/>
                    </a:solidFill>
                    <a:latin typeface="+mj-lt"/>
                    <a:ea typeface="PT Sans Narrow"/>
                    <a:cs typeface="PT Sans Narrow"/>
                    <a:sym typeface="PT Sans Narrow"/>
                  </a:rPr>
                  <a:t>60 min / Jour</a:t>
                </a:r>
              </a:p>
            </p:txBody>
          </p:sp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91D67317-F1CD-4A53-ADF4-0B4B8093B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7460" y="2642796"/>
                <a:ext cx="1572408" cy="1572408"/>
              </a:xfrm>
              <a:prstGeom prst="rect">
                <a:avLst/>
              </a:prstGeom>
            </p:spPr>
          </p:pic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F0627225-AD45-4ADF-93E8-C47B2CB514D6}"/>
                </a:ext>
              </a:extLst>
            </p:cNvPr>
            <p:cNvGrpSpPr/>
            <p:nvPr/>
          </p:nvGrpSpPr>
          <p:grpSpPr>
            <a:xfrm>
              <a:off x="687439" y="2300330"/>
              <a:ext cx="1935286" cy="3299342"/>
              <a:chOff x="687439" y="2300330"/>
              <a:chExt cx="1935286" cy="3299342"/>
            </a:xfrm>
            <a:effectLst/>
          </p:grpSpPr>
          <p:sp>
            <p:nvSpPr>
              <p:cNvPr id="8" name="Shape 110">
                <a:extLst>
                  <a:ext uri="{FF2B5EF4-FFF2-40B4-BE49-F238E27FC236}">
                    <a16:creationId xmlns:a16="http://schemas.microsoft.com/office/drawing/2014/main" id="{D7484B7B-C0FB-4CD1-BE57-01CC9FC7FECA}"/>
                  </a:ext>
                </a:extLst>
              </p:cNvPr>
              <p:cNvSpPr txBox="1"/>
              <p:nvPr/>
            </p:nvSpPr>
            <p:spPr>
              <a:xfrm>
                <a:off x="762282" y="4405974"/>
                <a:ext cx="1785600" cy="11936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algn="ctr">
                  <a:spcBef>
                    <a:spcPts val="0"/>
                  </a:spcBef>
                  <a:buNone/>
                </a:pPr>
                <a:r>
                  <a:rPr lang="fr" sz="2400" b="1" dirty="0">
                    <a:solidFill>
                      <a:schemeClr val="bg1"/>
                    </a:solidFill>
                    <a:latin typeface="+mj-lt"/>
                    <a:ea typeface="PT Sans Narrow"/>
                    <a:cs typeface="PT Sans Narrow"/>
                    <a:sym typeface="PT Sans Narrow"/>
                  </a:rPr>
                  <a:t>12-17 ans</a:t>
                </a:r>
                <a:r>
                  <a:rPr lang="fr" b="1" dirty="0">
                    <a:solidFill>
                      <a:schemeClr val="bg1"/>
                    </a:solidFill>
                    <a:latin typeface="+mj-lt"/>
                    <a:ea typeface="PT Sans Narrow"/>
                    <a:cs typeface="PT Sans Narrow"/>
                    <a:sym typeface="PT Sans Narrow"/>
                  </a:rPr>
                  <a:t> </a:t>
                </a:r>
              </a:p>
            </p:txBody>
          </p:sp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4444EA99-9C6D-472B-924C-8002DD678F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87439" y="2300330"/>
                <a:ext cx="1935286" cy="1936420"/>
              </a:xfrm>
              <a:prstGeom prst="rect">
                <a:avLst/>
              </a:prstGeom>
            </p:spPr>
          </p:pic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05BB7F13-EB7C-45AD-98F9-B75B026C7CDC}"/>
                </a:ext>
              </a:extLst>
            </p:cNvPr>
            <p:cNvGrpSpPr/>
            <p:nvPr/>
          </p:nvGrpSpPr>
          <p:grpSpPr>
            <a:xfrm>
              <a:off x="5951238" y="2657037"/>
              <a:ext cx="2199000" cy="2942635"/>
              <a:chOff x="5951238" y="2657037"/>
              <a:chExt cx="2199000" cy="2942635"/>
            </a:xfrm>
            <a:effectLst/>
          </p:grpSpPr>
          <p:sp>
            <p:nvSpPr>
              <p:cNvPr id="12" name="Shape 113">
                <a:extLst>
                  <a:ext uri="{FF2B5EF4-FFF2-40B4-BE49-F238E27FC236}">
                    <a16:creationId xmlns:a16="http://schemas.microsoft.com/office/drawing/2014/main" id="{1EBAAB64-40F7-426D-8483-B45EBF5D63DB}"/>
                  </a:ext>
                </a:extLst>
              </p:cNvPr>
              <p:cNvSpPr txBox="1"/>
              <p:nvPr/>
            </p:nvSpPr>
            <p:spPr>
              <a:xfrm>
                <a:off x="5951238" y="4405973"/>
                <a:ext cx="2199000" cy="11936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algn="ctr">
                  <a:spcBef>
                    <a:spcPts val="0"/>
                  </a:spcBef>
                  <a:buNone/>
                </a:pPr>
                <a:r>
                  <a:rPr lang="fr" sz="2400" b="1" dirty="0">
                    <a:solidFill>
                      <a:schemeClr val="bg1"/>
                    </a:solidFill>
                    <a:latin typeface="+mj-lt"/>
                    <a:ea typeface="PT Sans Narrow"/>
                    <a:cs typeface="PT Sans Narrow"/>
                    <a:sym typeface="PT Sans Narrow"/>
                  </a:rPr>
                  <a:t>Intensité modérée à élevée</a:t>
                </a:r>
              </a:p>
            </p:txBody>
          </p:sp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8938C47D-FF12-4F62-93ED-6A9A3247B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264534" y="2657037"/>
                <a:ext cx="1572408" cy="15439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520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0" y="821089"/>
            <a:ext cx="7205424" cy="822960"/>
          </a:xfrm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CA" sz="32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Directives canadiennes en matière d’activité physique et de comportement sédentaire </a:t>
            </a:r>
            <a:r>
              <a:rPr lang="fr" sz="3200" baseline="300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1</a:t>
            </a:r>
            <a:endParaRPr lang="fr-CA" sz="32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822960" y="6236938"/>
            <a:ext cx="7061408" cy="535302"/>
          </a:xfrm>
        </p:spPr>
        <p:txBody>
          <a:bodyPr>
            <a:normAutofit/>
          </a:bodyPr>
          <a:lstStyle/>
          <a:p>
            <a:pPr marL="180975" lvl="0" indent="-180975">
              <a:buClr>
                <a:schemeClr val="dk1"/>
              </a:buClr>
              <a:buSzPct val="110000"/>
            </a:pPr>
            <a:r>
              <a:rPr lang="fr" sz="1600" b="1" baseline="300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1</a:t>
            </a:r>
            <a:r>
              <a:rPr lang="fr" sz="16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 	</a:t>
            </a:r>
            <a:r>
              <a:rPr lang="fr-CA" sz="16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Directives canadiennes en matières d’activité physique et de comportement sédentaire</a:t>
            </a:r>
            <a:endParaRPr lang="fr" sz="1600" dirty="0">
              <a:solidFill>
                <a:schemeClr val="bg1"/>
              </a:solidFill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" name="Cœur 3">
            <a:extLst>
              <a:ext uri="{FF2B5EF4-FFF2-40B4-BE49-F238E27FC236}">
                <a16:creationId xmlns:a16="http://schemas.microsoft.com/office/drawing/2014/main" id="{0960D6FB-38E0-4963-BF29-BD85DEEB533E}"/>
              </a:ext>
            </a:extLst>
          </p:cNvPr>
          <p:cNvSpPr/>
          <p:nvPr/>
        </p:nvSpPr>
        <p:spPr>
          <a:xfrm>
            <a:off x="700469" y="2122276"/>
            <a:ext cx="951952" cy="904354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Shape 123">
            <a:extLst>
              <a:ext uri="{FF2B5EF4-FFF2-40B4-BE49-F238E27FC236}">
                <a16:creationId xmlns:a16="http://schemas.microsoft.com/office/drawing/2014/main" id="{0E7B2670-604B-430B-8D74-E671137B8981}"/>
              </a:ext>
            </a:extLst>
          </p:cNvPr>
          <p:cNvSpPr txBox="1"/>
          <p:nvPr/>
        </p:nvSpPr>
        <p:spPr>
          <a:xfrm>
            <a:off x="2210500" y="2184834"/>
            <a:ext cx="5973300" cy="956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2400" dirty="0">
                <a:solidFill>
                  <a:schemeClr val="bg1"/>
                </a:solidFill>
                <a:latin typeface="+mj-lt"/>
                <a:ea typeface="PT Sans Narrow"/>
                <a:cs typeface="PT Sans Narrow"/>
                <a:sym typeface="PT Sans Narrow"/>
              </a:rPr>
              <a:t>Activité d’intensité élevée 3 fois par semaine </a:t>
            </a:r>
          </a:p>
        </p:txBody>
      </p:sp>
      <p:sp>
        <p:nvSpPr>
          <p:cNvPr id="21" name="Shape 124">
            <a:extLst>
              <a:ext uri="{FF2B5EF4-FFF2-40B4-BE49-F238E27FC236}">
                <a16:creationId xmlns:a16="http://schemas.microsoft.com/office/drawing/2014/main" id="{ECFC45B8-3C1C-421B-8E72-A5654DDB0C3D}"/>
              </a:ext>
            </a:extLst>
          </p:cNvPr>
          <p:cNvSpPr txBox="1"/>
          <p:nvPr/>
        </p:nvSpPr>
        <p:spPr>
          <a:xfrm>
            <a:off x="2235650" y="3429000"/>
            <a:ext cx="6405300" cy="9561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2400" dirty="0">
                <a:solidFill>
                  <a:schemeClr val="bg1"/>
                </a:solidFill>
                <a:latin typeface="+mj-lt"/>
                <a:ea typeface="PT Sans Narrow"/>
                <a:cs typeface="PT Sans Narrow"/>
                <a:sym typeface="PT Sans Narrow"/>
              </a:rPr>
              <a:t>Activité pour renforcir les muscles et les os 3 fois par semaine </a:t>
            </a:r>
          </a:p>
        </p:txBody>
      </p:sp>
      <p:sp>
        <p:nvSpPr>
          <p:cNvPr id="22" name="Shape 127">
            <a:extLst>
              <a:ext uri="{FF2B5EF4-FFF2-40B4-BE49-F238E27FC236}">
                <a16:creationId xmlns:a16="http://schemas.microsoft.com/office/drawing/2014/main" id="{F31799B6-DB98-4468-AE80-5D49B47CF47B}"/>
              </a:ext>
            </a:extLst>
          </p:cNvPr>
          <p:cNvSpPr txBox="1"/>
          <p:nvPr/>
        </p:nvSpPr>
        <p:spPr>
          <a:xfrm>
            <a:off x="2197150" y="4659797"/>
            <a:ext cx="6349200" cy="13048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2400" dirty="0">
                <a:solidFill>
                  <a:schemeClr val="bg1"/>
                </a:solidFill>
                <a:latin typeface="+mj-lt"/>
                <a:ea typeface="PT Sans Narrow"/>
                <a:cs typeface="PT Sans Narrow"/>
                <a:sym typeface="PT Sans Narrow"/>
              </a:rPr>
              <a:t>S’adonner chaque jour à encore plus d’activité physique entraîne plus de bienfaits pour la santé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E192CB-74B0-41A2-9AA2-CB39D07EF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8" y="3319318"/>
            <a:ext cx="1121515" cy="11334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EB19429-D347-4B1A-B9B0-DCFC6CF90D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79" y="4854357"/>
            <a:ext cx="1196933" cy="7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4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0E5EF2-254E-42BC-9478-A83299BE73CC}"/>
              </a:ext>
            </a:extLst>
          </p:cNvPr>
          <p:cNvSpPr/>
          <p:nvPr/>
        </p:nvSpPr>
        <p:spPr>
          <a:xfrm>
            <a:off x="0" y="1484784"/>
            <a:ext cx="9144000" cy="4623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0" y="509997"/>
            <a:ext cx="7493456" cy="822960"/>
          </a:xfrm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CA" sz="48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Parlons d’intensité</a:t>
            </a:r>
            <a:r>
              <a:rPr lang="fr" sz="4800" baseline="300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1</a:t>
            </a:r>
            <a:r>
              <a:rPr lang="fr-CA" sz="48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...</a:t>
            </a:r>
            <a:endParaRPr lang="fr-CA" sz="32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822960" y="6309320"/>
            <a:ext cx="7853496" cy="462920"/>
          </a:xfrm>
        </p:spPr>
        <p:txBody>
          <a:bodyPr>
            <a:normAutofit/>
          </a:bodyPr>
          <a:lstStyle/>
          <a:p>
            <a:pPr marL="269875" lvl="0" indent="-269875">
              <a:buClr>
                <a:schemeClr val="dk1"/>
              </a:buClr>
              <a:buSzPct val="110000"/>
            </a:pPr>
            <a:r>
              <a:rPr lang="fr" sz="1600" b="1" baseline="300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1</a:t>
            </a:r>
            <a:r>
              <a:rPr lang="fr" sz="16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 </a:t>
            </a:r>
            <a:r>
              <a:rPr lang="fr-CA" sz="16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Agence de la santé publique du Canada</a:t>
            </a:r>
            <a:endParaRPr lang="fr" sz="1600" dirty="0">
              <a:solidFill>
                <a:schemeClr val="bg1"/>
              </a:solidFill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" name="Shape 136">
            <a:extLst>
              <a:ext uri="{FF2B5EF4-FFF2-40B4-BE49-F238E27FC236}">
                <a16:creationId xmlns:a16="http://schemas.microsoft.com/office/drawing/2014/main" id="{1B59EECD-AF8B-449B-896D-9BB24FA5C87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325" y="1919634"/>
            <a:ext cx="8415350" cy="3754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66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0E5EF2-254E-42BC-9478-A83299BE73CC}"/>
              </a:ext>
            </a:extLst>
          </p:cNvPr>
          <p:cNvSpPr/>
          <p:nvPr/>
        </p:nvSpPr>
        <p:spPr>
          <a:xfrm>
            <a:off x="0" y="1484784"/>
            <a:ext cx="9144000" cy="4623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0" y="509997"/>
            <a:ext cx="7493456" cy="822960"/>
          </a:xfrm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CA" sz="40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Qu’est-ce qu’une activité de renforcement?</a:t>
            </a:r>
            <a:r>
              <a:rPr lang="fr" sz="4000" baseline="300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1</a:t>
            </a:r>
            <a:endParaRPr lang="fr-CA" sz="40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822960" y="6309320"/>
            <a:ext cx="7853496" cy="462920"/>
          </a:xfrm>
        </p:spPr>
        <p:txBody>
          <a:bodyPr>
            <a:normAutofit/>
          </a:bodyPr>
          <a:lstStyle/>
          <a:p>
            <a:pPr marL="269875" lvl="0" indent="-269875">
              <a:buClr>
                <a:schemeClr val="dk1"/>
              </a:buClr>
              <a:buSzPct val="110000"/>
            </a:pPr>
            <a:r>
              <a:rPr lang="fr" sz="1600" b="1" baseline="300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1</a:t>
            </a:r>
            <a:r>
              <a:rPr lang="fr" sz="1600" b="1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 </a:t>
            </a:r>
            <a:r>
              <a:rPr lang="fr-CA" sz="1600" dirty="0">
                <a:solidFill>
                  <a:schemeClr val="bg1"/>
                </a:solidFill>
                <a:ea typeface="PT Sans Narrow"/>
                <a:cs typeface="PT Sans Narrow"/>
                <a:sym typeface="PT Sans Narrow"/>
              </a:rPr>
              <a:t>Agence de la santé publique du Canada</a:t>
            </a:r>
            <a:endParaRPr lang="fr" sz="1600" dirty="0">
              <a:solidFill>
                <a:schemeClr val="bg1"/>
              </a:solidFill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" name="Shape 144">
            <a:extLst>
              <a:ext uri="{FF2B5EF4-FFF2-40B4-BE49-F238E27FC236}">
                <a16:creationId xmlns:a16="http://schemas.microsoft.com/office/drawing/2014/main" id="{DF52AA66-284C-42A8-AA83-1B5FF37BC8B7}"/>
              </a:ext>
            </a:extLst>
          </p:cNvPr>
          <p:cNvSpPr txBox="1">
            <a:spLocks/>
          </p:cNvSpPr>
          <p:nvPr/>
        </p:nvSpPr>
        <p:spPr>
          <a:xfrm>
            <a:off x="572100" y="3068960"/>
            <a:ext cx="4215924" cy="2304256"/>
          </a:xfrm>
          <a:prstGeom prst="rect">
            <a:avLst/>
          </a:prstGeom>
          <a:noFill/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81000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fr" sz="2000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Faire des pompes et des redressements assis</a:t>
            </a:r>
          </a:p>
          <a:p>
            <a:pPr marL="457200" indent="-381000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fr" sz="2000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Soulever des poids et des haltères</a:t>
            </a:r>
          </a:p>
          <a:p>
            <a:pPr marL="457200" indent="-381000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fr" sz="2000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Monter des marches</a:t>
            </a:r>
          </a:p>
          <a:p>
            <a:pPr marL="457200" indent="-381000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fr" sz="2000" dirty="0">
                <a:solidFill>
                  <a:srgbClr val="666666"/>
                </a:solidFill>
                <a:ea typeface="PT Sans Narrow"/>
                <a:cs typeface="PT Sans Narrow"/>
                <a:sym typeface="PT Sans Narrow"/>
              </a:rPr>
              <a:t>Faire du vélo</a:t>
            </a:r>
          </a:p>
        </p:txBody>
      </p:sp>
      <p:sp>
        <p:nvSpPr>
          <p:cNvPr id="7" name="Shape 145">
            <a:extLst>
              <a:ext uri="{FF2B5EF4-FFF2-40B4-BE49-F238E27FC236}">
                <a16:creationId xmlns:a16="http://schemas.microsoft.com/office/drawing/2014/main" id="{B4F4FD75-3EF5-45EA-BB05-BC7685DD0088}"/>
              </a:ext>
            </a:extLst>
          </p:cNvPr>
          <p:cNvSpPr txBox="1">
            <a:spLocks/>
          </p:cNvSpPr>
          <p:nvPr/>
        </p:nvSpPr>
        <p:spPr>
          <a:xfrm>
            <a:off x="4747509" y="3068960"/>
            <a:ext cx="3999900" cy="241252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81000">
              <a:lnSpc>
                <a:spcPct val="100000"/>
              </a:lnSpc>
              <a:spcAft>
                <a:spcPts val="200"/>
              </a:spcAft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fr" sz="2000" dirty="0">
                <a:solidFill>
                  <a:srgbClr val="666666"/>
                </a:solidFill>
                <a:sym typeface="PT Sans Narrow"/>
              </a:rPr>
              <a:t>Course</a:t>
            </a:r>
          </a:p>
          <a:p>
            <a:pPr marL="457200" indent="-381000">
              <a:lnSpc>
                <a:spcPct val="100000"/>
              </a:lnSpc>
              <a:spcAft>
                <a:spcPts val="200"/>
              </a:spcAft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fr" sz="2000" dirty="0">
                <a:solidFill>
                  <a:srgbClr val="666666"/>
                </a:solidFill>
                <a:sym typeface="PT Sans Narrow"/>
              </a:rPr>
              <a:t>La marche</a:t>
            </a:r>
          </a:p>
          <a:p>
            <a:pPr marL="457200" indent="-381000">
              <a:lnSpc>
                <a:spcPct val="100000"/>
              </a:lnSpc>
              <a:spcAft>
                <a:spcPts val="200"/>
              </a:spcAft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fr" sz="2000" dirty="0">
                <a:solidFill>
                  <a:srgbClr val="666666"/>
                </a:solidFill>
                <a:sym typeface="PT Sans Narrow"/>
              </a:rPr>
              <a:t>Le yoga </a:t>
            </a:r>
          </a:p>
          <a:p>
            <a:pPr marL="457200" indent="-381000">
              <a:lnSpc>
                <a:spcPct val="100000"/>
              </a:lnSpc>
              <a:spcAft>
                <a:spcPts val="200"/>
              </a:spcAft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fr" sz="2000" dirty="0">
                <a:solidFill>
                  <a:srgbClr val="666666"/>
                </a:solidFill>
                <a:sym typeface="PT Sans Narrow"/>
              </a:rPr>
              <a:t>Le saut à la corde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ED485C3-7774-4734-BBF0-E3A62BF60149}"/>
              </a:ext>
            </a:extLst>
          </p:cNvPr>
          <p:cNvSpPr/>
          <p:nvPr/>
        </p:nvSpPr>
        <p:spPr>
          <a:xfrm>
            <a:off x="683568" y="1923491"/>
            <a:ext cx="3456384" cy="1008112"/>
          </a:xfrm>
          <a:prstGeom prst="roundRect">
            <a:avLst/>
          </a:prstGeom>
          <a:solidFill>
            <a:srgbClr val="881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" sz="1800" spc="-40" dirty="0">
                <a:solidFill>
                  <a:schemeClr val="bg1"/>
                </a:solidFill>
                <a:latin typeface="+mj-lt"/>
                <a:ea typeface="PT Sans Narrow"/>
                <a:cs typeface="PT Sans Narrow"/>
                <a:sym typeface="PT Sans Narrow"/>
              </a:rPr>
              <a:t>Activités qui développent la musculature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910275B-8DF3-4BB1-972A-A51E67D1229C}"/>
              </a:ext>
            </a:extLst>
          </p:cNvPr>
          <p:cNvSpPr/>
          <p:nvPr/>
        </p:nvSpPr>
        <p:spPr>
          <a:xfrm>
            <a:off x="4747509" y="1923491"/>
            <a:ext cx="3456384" cy="1008112"/>
          </a:xfrm>
          <a:prstGeom prst="roundRect">
            <a:avLst/>
          </a:prstGeom>
          <a:solidFill>
            <a:srgbClr val="881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800" spc="-40" dirty="0">
                <a:solidFill>
                  <a:schemeClr val="bg1"/>
                </a:solidFill>
                <a:latin typeface="+mj-lt"/>
                <a:ea typeface="PT Sans Narrow"/>
                <a:cs typeface="PT Sans Narrow"/>
                <a:sym typeface="PT Sans Narrow"/>
              </a:rPr>
              <a:t>Activités qui contribuent à rendre les os plus forts</a:t>
            </a:r>
          </a:p>
        </p:txBody>
      </p:sp>
    </p:spTree>
    <p:extLst>
      <p:ext uri="{BB962C8B-B14F-4D97-AF65-F5344CB8AC3E}">
        <p14:creationId xmlns:p14="http://schemas.microsoft.com/office/powerpoint/2010/main" val="261616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Rétrospective">
  <a:themeElements>
    <a:clrScheme name="Personnalisé 1">
      <a:dk1>
        <a:sysClr val="windowText" lastClr="000000"/>
      </a:dk1>
      <a:lt1>
        <a:sysClr val="window" lastClr="FFFFFF"/>
      </a:lt1>
      <a:dk2>
        <a:srgbClr val="000000"/>
      </a:dk2>
      <a:lt2>
        <a:srgbClr val="E9E5DC"/>
      </a:lt2>
      <a:accent1>
        <a:srgbClr val="000000"/>
      </a:accent1>
      <a:accent2>
        <a:srgbClr val="881811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00B0F0"/>
      </a:hlink>
      <a:folHlink>
        <a:srgbClr val="0070C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5480</TotalTime>
  <Words>1056</Words>
  <Application>Microsoft Office PowerPoint</Application>
  <PresentationFormat>Affichage à l'écran (4:3)</PresentationFormat>
  <Paragraphs>136</Paragraphs>
  <Slides>26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Wingdings</vt:lpstr>
      <vt:lpstr>Rétrospective</vt:lpstr>
      <vt:lpstr>Présentation PowerPoint</vt:lpstr>
      <vt:lpstr>Plan de l’activité</vt:lpstr>
      <vt:lpstr>Objectifs d’apprentissage</vt:lpstr>
      <vt:lpstr>Parmi vous, qui…?</vt:lpstr>
      <vt:lpstr>Pourcentage d'enfants et de jeunes atteignant certains critères d'activité physique1</vt:lpstr>
      <vt:lpstr>Directives canadiennes en matière d’activité physique et de comportement sédentaire 1</vt:lpstr>
      <vt:lpstr>Directives canadiennes en matière d’activité physique et de comportement sédentaire 1</vt:lpstr>
      <vt:lpstr>Parlons d’intensité1...</vt:lpstr>
      <vt:lpstr>Qu’est-ce qu’une activité de renforcement?1</vt:lpstr>
      <vt:lpstr>Questionnement</vt:lpstr>
      <vt:lpstr>Les meilleures excuses pour ne pas pratiquer d’activité physique1</vt:lpstr>
      <vt:lpstr>Il y a des solutions!</vt:lpstr>
      <vt:lpstr>TRUCS ET ASTUCES Manque de temps et horaire chargé </vt:lpstr>
      <vt:lpstr>TRUCS ET ASTUCES C’est trop long avant de voir des changements</vt:lpstr>
      <vt:lpstr>Présentation PowerPoint</vt:lpstr>
      <vt:lpstr>TRUCS ET ASTUCES Je ne suis pas habile dans les sports</vt:lpstr>
      <vt:lpstr>TRUCS ET ASTUCES Manque de motivation </vt:lpstr>
      <vt:lpstr>C’est quoi un objectif réaliste?</vt:lpstr>
      <vt:lpstr>TRUCS ET ASTUCES Je suis trop fatigué </vt:lpstr>
      <vt:lpstr>TRUCS ET ASTUCES Netflix, télévision, jeux vidéos... </vt:lpstr>
      <vt:lpstr>Exemple  d’organisation d’horaire</vt:lpstr>
      <vt:lpstr>Mise en situation</vt:lpstr>
      <vt:lpstr>Exemple  d’organisation d’horaire</vt:lpstr>
      <vt:lpstr>À vous de jouer!</vt:lpstr>
      <vt:lpstr>Présentation PowerPoint</vt:lpstr>
      <vt:lpstr>Références</vt:lpstr>
    </vt:vector>
  </TitlesOfParts>
  <Company>uqtr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DES SAINES HABITUDES DE VIE ÉCOLE SECONDAIRE CHAVIGNY</dc:title>
  <dc:creator>Alex Fontaine</dc:creator>
  <cp:lastModifiedBy>Ricard, Gabriel</cp:lastModifiedBy>
  <cp:revision>357</cp:revision>
  <dcterms:created xsi:type="dcterms:W3CDTF">2016-05-28T17:48:41Z</dcterms:created>
  <dcterms:modified xsi:type="dcterms:W3CDTF">2021-12-27T17:40:48Z</dcterms:modified>
</cp:coreProperties>
</file>