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341" r:id="rId13"/>
    <p:sldId id="264" r:id="rId14"/>
  </p:sldIdLst>
  <p:sldSz cx="9144000" cy="6858000" type="screen4x3"/>
  <p:notesSz cx="6877050" cy="10001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0095"/>
    <a:srgbClr val="00960E"/>
    <a:srgbClr val="881811"/>
    <a:srgbClr val="811811"/>
    <a:srgbClr val="013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81734" autoAdjust="0"/>
  </p:normalViewPr>
  <p:slideViewPr>
    <p:cSldViewPr>
      <p:cViewPr varScale="1">
        <p:scale>
          <a:sx n="94" d="100"/>
          <a:sy n="94" d="100"/>
        </p:scale>
        <p:origin x="18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90" d="100"/>
          <a:sy n="190" d="100"/>
        </p:scale>
        <p:origin x="90" y="165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53945D7-A0A0-4BE6-8E05-087805D8A0BC}" type="datetimeFigureOut">
              <a:rPr lang="fr-CA" smtClean="0"/>
              <a:t>2023-06-15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49363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94821F4-5D26-47B3-8FCE-C2EAE2B881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13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73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55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614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Pour athlètes : kinésiologue peut aider pour monter un programme d’entraînement adéquat incorporant échauffement spécifique</a:t>
            </a:r>
            <a:r>
              <a:rPr lang="fr-CA" baseline="0" dirty="0"/>
              <a:t> + techniques d’étirement adapté au sport.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2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990919" y="9673085"/>
            <a:ext cx="3051690" cy="5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97" tIns="49099" rIns="98197" bIns="49099" anchor="b"/>
          <a:lstStyle>
            <a:lvl1pPr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8B4F55-22D4-4BC9-A2A6-596DB07D6F2A}" type="slidenum">
              <a:rPr lang="en-US" altLang="fr-FR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Exemple de la voiture.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47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Point 2 : Le cerveau est responsable d'orchestrer l'ensemble des chaînes muscu </a:t>
            </a:r>
            <a:r>
              <a:rPr lang="fr-CA" dirty="0" err="1"/>
              <a:t>pr</a:t>
            </a:r>
            <a:r>
              <a:rPr lang="fr-CA" dirty="0"/>
              <a:t> produire le </a:t>
            </a:r>
            <a:r>
              <a:rPr lang="fr-CA" dirty="0" err="1"/>
              <a:t>mvt</a:t>
            </a:r>
            <a:r>
              <a:rPr lang="fr-CA" dirty="0"/>
              <a:t> le + adapté possible à la situation. Pr pouvoir faire ça, le cerveau a besoin d'agents de renseignements = les capteurs en font partie. Ils se retrouvent sur la peau et dans les articulations. Ils vont renseigner le cerveau sur la position exacte de l'articulation par rapport par rapport à l'ensemble du corps et son environnement.</a:t>
            </a:r>
          </a:p>
          <a:p>
            <a:r>
              <a:rPr lang="fr-CA" dirty="0"/>
              <a:t>Point 3 : muscles bien échauffé = capacité de se contracter &amp; de se relâcher + efficacement car meilleure communication entre le cerveau &amp; les chaînes muscu.</a:t>
            </a:r>
          </a:p>
          <a:p>
            <a:r>
              <a:rPr lang="fr-CA" dirty="0"/>
              <a:t>Point 4 : Psychologique : améliore aussi l’attention et la concentration</a:t>
            </a:r>
          </a:p>
          <a:p>
            <a:r>
              <a:rPr lang="fr-CA" dirty="0"/>
              <a:t>Dernier point : permet d'emmagasiner l'énergie  produite (grâce aux </a:t>
            </a:r>
            <a:r>
              <a:rPr lang="fr-CA" dirty="0" err="1"/>
              <a:t>mvts</a:t>
            </a:r>
            <a:r>
              <a:rPr lang="fr-CA" dirty="0"/>
              <a:t> d'</a:t>
            </a:r>
            <a:r>
              <a:rPr lang="fr-CA" dirty="0" err="1"/>
              <a:t>échauff</a:t>
            </a:r>
            <a:r>
              <a:rPr lang="fr-CA" dirty="0"/>
              <a:t>.) afin de pouvoir l'utiliser &amp; la restituer lors des </a:t>
            </a:r>
            <a:r>
              <a:rPr lang="fr-CA" dirty="0" err="1"/>
              <a:t>mvts</a:t>
            </a:r>
            <a:r>
              <a:rPr lang="fr-CA" dirty="0"/>
              <a:t> de l'</a:t>
            </a:r>
            <a:r>
              <a:rPr lang="fr-CA" dirty="0" err="1"/>
              <a:t>act</a:t>
            </a:r>
            <a:r>
              <a:rPr lang="fr-CA" dirty="0"/>
              <a:t>. sportive. = Évite que l'énergie produite par l'</a:t>
            </a:r>
            <a:r>
              <a:rPr lang="fr-CA" dirty="0" err="1"/>
              <a:t>Act</a:t>
            </a:r>
            <a:r>
              <a:rPr lang="fr-CA" dirty="0"/>
              <a:t>. se stocke dans les tendons (car les muscles ne seront pas dans une situation optimale) = affecte les tendons (usure prématurée) tendons = se regénère- bien &amp; - vite que les muscles = inflammation tendineuse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270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767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 existe 4 types principaux d’étirements</a:t>
            </a:r>
            <a:r>
              <a:rPr lang="fr-CA" baseline="0" dirty="0"/>
              <a:t> communément utilisés.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49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46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Pourquoi à la fin? Parce que ce type d’étirement</a:t>
            </a:r>
            <a:r>
              <a:rPr lang="fr-CA" baseline="0" dirty="0"/>
              <a:t> fait diminuer la puissance (force &amp; vitesse). Donc pas bon avant une épreuve sportive. Ne pas non plus le faire à froid, car risque d’élongation ou de déchirure musculaire.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288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Prépare</a:t>
            </a:r>
            <a:r>
              <a:rPr lang="fr-CA" baseline="0" dirty="0"/>
              <a:t> le muscle à l’effort.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620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Blessures :</a:t>
            </a:r>
            <a:r>
              <a:rPr lang="fr-CA" baseline="0" dirty="0"/>
              <a:t> En raison du </a:t>
            </a:r>
            <a:r>
              <a:rPr lang="fr-CA" baseline="0" dirty="0" err="1"/>
              <a:t>mvt</a:t>
            </a:r>
            <a:r>
              <a:rPr lang="fr-CA" baseline="0" dirty="0"/>
              <a:t> de rebond, l’étirement balistique conduit à tirer en continu sur la </a:t>
            </a:r>
            <a:r>
              <a:rPr lang="fr-CA" baseline="0" dirty="0" err="1"/>
              <a:t>jct</a:t>
            </a:r>
            <a:r>
              <a:rPr lang="fr-CA" baseline="0" dirty="0"/>
              <a:t> NM qui déclencherait le réflexe myotatique.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861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AC3-BEA3-4506-BE0D-3D4019E85E88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8D86-EA80-4D2D-8954-6EA03F050AA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6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B8C-ADAD-4E92-AEA5-2E621429379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1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0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CCE-3302-40EF-84B7-7787884A4D2A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E7F4-C561-4182-913E-32CC55AFFDD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37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C0CF-66A7-45E4-BECD-D8B416F6C3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86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045-1DB3-4D0F-8F26-83B59589488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8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254-0EB9-4DE3-A29F-390004AF86B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D347C-6D32-4DAA-AA24-E9F0C04B447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6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A715-D528-4326-A359-706E3381254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1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1CBE31-F8BC-4B43-9ADD-14958EA7E7AA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iolocomotion.com/fr/blog/article/etirements-statiques-vs-dynamiques/" TargetMode="External"/><Relationship Id="rId3" Type="http://schemas.openxmlformats.org/officeDocument/2006/relationships/tags" Target="../tags/tag16.xml"/><Relationship Id="rId7" Type="http://schemas.openxmlformats.org/officeDocument/2006/relationships/hyperlink" Target="http://www.janiclessardforcier.com/entrainement/les-etirements-pourquoi-comment-et-quand/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s://youtu.be/emw4_CV5eR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youtu.be/v1ZrxjYthW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D692059-26A8-4220-B53A-966F2102C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2" b="-35460"/>
          <a:stretch/>
        </p:blipFill>
        <p:spPr>
          <a:xfrm>
            <a:off x="1619672" y="1844824"/>
            <a:ext cx="7524328" cy="49411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DB7794-7C82-472F-9BA0-3D5FEE1D44E6}"/>
              </a:ext>
            </a:extLst>
          </p:cNvPr>
          <p:cNvSpPr/>
          <p:nvPr/>
        </p:nvSpPr>
        <p:spPr>
          <a:xfrm>
            <a:off x="1619672" y="4941251"/>
            <a:ext cx="7524328" cy="191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3751D-C275-442D-A042-BD5D4F85577B}"/>
              </a:ext>
            </a:extLst>
          </p:cNvPr>
          <p:cNvSpPr/>
          <p:nvPr/>
        </p:nvSpPr>
        <p:spPr>
          <a:xfrm rot="21399192">
            <a:off x="1669143" y="4678496"/>
            <a:ext cx="7596517" cy="191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835695" y="6021288"/>
            <a:ext cx="6458127" cy="3356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CA" sz="1200" cap="none" dirty="0">
                <a:solidFill>
                  <a:schemeClr val="tx1"/>
                </a:solidFill>
                <a:cs typeface="Arial" panose="020B0604020202020204" pitchFamily="34" charset="0"/>
              </a:rPr>
              <a:t>Sarah Giguère, étudiante en kinésiologie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D694-234B-4479-95E6-56CA6537A82E}"/>
              </a:ext>
            </a:extLst>
          </p:cNvPr>
          <p:cNvSpPr/>
          <p:nvPr/>
        </p:nvSpPr>
        <p:spPr>
          <a:xfrm>
            <a:off x="1619672" y="0"/>
            <a:ext cx="7524328" cy="20608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7684" y="451265"/>
            <a:ext cx="7308304" cy="146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r>
              <a:rPr lang="fr-CA" sz="3000" b="1" kern="0" dirty="0">
                <a:latin typeface="+mj-lt"/>
                <a:cs typeface="Arial" panose="020B0604020202020204" pitchFamily="34" charset="0"/>
              </a:rPr>
              <a:t>Échauffement et étirements</a:t>
            </a:r>
            <a:endParaRPr lang="fr-FR" sz="3000" b="1" kern="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kern="0" dirty="0">
                <a:latin typeface="+mj-lt"/>
                <a:cs typeface="Arial" panose="020B0604020202020204" pitchFamily="34" charset="0"/>
              </a:rPr>
              <a:t>Comment bien s’échauffer par rapport au 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kern="0" dirty="0">
                <a:latin typeface="+mj-lt"/>
                <a:cs typeface="Arial" panose="020B0604020202020204" pitchFamily="34" charset="0"/>
              </a:rPr>
              <a:t>Quel type d’étirement choisir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Étirement PNF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884528" cy="4104456"/>
          </a:xfrm>
        </p:spPr>
        <p:txBody>
          <a:bodyPr>
            <a:normAutofit/>
          </a:bodyPr>
          <a:lstStyle/>
          <a:p>
            <a:r>
              <a:rPr lang="fr-CA" sz="2000" b="1" dirty="0"/>
              <a:t>Un mélange entre l’étirement statique et une contraction isométrique.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 Le meilleur pour améliorer la flexibilité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 Peut être fait seul ou avec un partenaire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 Idéal pour les sports demandant une grande souplesse (gymnastique, arts martiaux, cheerleading…) </a:t>
            </a:r>
          </a:p>
        </p:txBody>
      </p:sp>
    </p:spTree>
    <p:extLst>
      <p:ext uri="{BB962C8B-B14F-4D97-AF65-F5344CB8AC3E}">
        <p14:creationId xmlns:p14="http://schemas.microsoft.com/office/powerpoint/2010/main" val="36378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Astuces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668504" cy="4104456"/>
          </a:xfrm>
        </p:spPr>
        <p:txBody>
          <a:bodyPr>
            <a:normAutofit lnSpcReduction="10000"/>
          </a:bodyPr>
          <a:lstStyle/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Toujours s’échauffer avant l’activité sportive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Le type d’étirement/échauffement choisi dépend de l’activité sportive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Ne jamais ressentir de douleur, seulement une légère tension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Éviter les étirements excessifs avant un entraînement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Porter des vêtements appropriés selon l’activité/environnement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Ne pas oublier de respirer…Inspirer, expirer!!!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Privilégier  un retour au calme </a:t>
            </a:r>
          </a:p>
        </p:txBody>
      </p:sp>
    </p:spTree>
    <p:extLst>
      <p:ext uri="{BB962C8B-B14F-4D97-AF65-F5344CB8AC3E}">
        <p14:creationId xmlns:p14="http://schemas.microsoft.com/office/powerpoint/2010/main" val="6088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579999"/>
            <a:ext cx="7543800" cy="973748"/>
          </a:xfrm>
        </p:spPr>
        <p:txBody>
          <a:bodyPr>
            <a:normAutofit/>
          </a:bodyPr>
          <a:lstStyle/>
          <a:p>
            <a:r>
              <a:rPr lang="fr-CA" sz="6000" dirty="0">
                <a:solidFill>
                  <a:srgbClr val="FFFFFF"/>
                </a:solidFill>
              </a:rPr>
              <a:t>Conclusion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B78575-60C8-4A03-91CC-1D1AA76118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4" b="12387"/>
          <a:stretch/>
        </p:blipFill>
        <p:spPr>
          <a:xfrm>
            <a:off x="0" y="1940010"/>
            <a:ext cx="9144000" cy="42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B96D6C-EE01-4B79-BE7E-7293E4010137}"/>
              </a:ext>
            </a:extLst>
          </p:cNvPr>
          <p:cNvSpPr/>
          <p:nvPr/>
        </p:nvSpPr>
        <p:spPr>
          <a:xfrm>
            <a:off x="0" y="980728"/>
            <a:ext cx="9144000" cy="538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650" name="Text Box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6588125" y="30686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algn="l" eaLnBrk="0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spcAft>
                <a:spcPct val="3000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15000"/>
              </a:spcBef>
              <a:spcAft>
                <a:spcPct val="15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</a:pPr>
            <a:endParaRPr lang="fr-FR" altLang="fr-FR">
              <a:solidFill>
                <a:schemeClr val="tx2"/>
              </a:solidFill>
            </a:endParaRPr>
          </a:p>
        </p:txBody>
      </p:sp>
      <p:sp>
        <p:nvSpPr>
          <p:cNvPr id="27651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9161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30000"/>
              </a:spcBef>
              <a:spcAft>
                <a:spcPct val="300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spcAft>
                <a:spcPct val="3000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15000"/>
              </a:spcBef>
              <a:spcAft>
                <a:spcPct val="15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CA" altLang="fr-FR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755576" y="61913"/>
            <a:ext cx="7543800" cy="828675"/>
          </a:xfrm>
        </p:spPr>
        <p:txBody>
          <a:bodyPr/>
          <a:lstStyle/>
          <a:p>
            <a:r>
              <a:rPr lang="fr-CA" dirty="0">
                <a:solidFill>
                  <a:srgbClr val="FFFFFF"/>
                </a:solidFill>
              </a:rPr>
              <a:t>Références</a:t>
            </a:r>
          </a:p>
        </p:txBody>
      </p:sp>
      <p:sp>
        <p:nvSpPr>
          <p:cNvPr id="27653" name="Content Placeholder 1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755576" y="1214277"/>
            <a:ext cx="8136904" cy="4915371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CA" sz="1400" dirty="0" err="1"/>
              <a:t>Carrio</a:t>
            </a:r>
            <a:r>
              <a:rPr lang="fr-CA" sz="1400" dirty="0"/>
              <a:t>, C.(2015) ÉCHAUFFEMENT, GAINAGE ET PLYOMÉTRIE POUR TOUS - éditions </a:t>
            </a:r>
            <a:r>
              <a:rPr lang="fr-CA" sz="1400" dirty="0" err="1"/>
              <a:t>Amphora</a:t>
            </a:r>
            <a:r>
              <a:rPr lang="fr-CA" sz="1400" dirty="0"/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CA" sz="1400" dirty="0"/>
              <a:t>Ramsay, C., avec, J.M. et Ross, P. (2012) Stretching: Anatomie et mouvements: Un guide pour accroître votre flexibilité. Saint-Constant, QC: </a:t>
            </a:r>
            <a:r>
              <a:rPr lang="fr-CA" sz="1400" dirty="0" err="1"/>
              <a:t>Broquet</a:t>
            </a:r>
            <a:r>
              <a:rPr lang="fr-CA" sz="14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CA" sz="1400" dirty="0"/>
              <a:t>Kovacs, M. et </a:t>
            </a:r>
            <a:r>
              <a:rPr lang="fr-CA" sz="1400" dirty="0" err="1"/>
              <a:t>Forbord</a:t>
            </a:r>
            <a:r>
              <a:rPr lang="fr-CA" sz="1400" dirty="0"/>
              <a:t>, A. (2009) Dynamic stretching: The </a:t>
            </a:r>
            <a:r>
              <a:rPr lang="fr-CA" sz="1400" dirty="0" err="1"/>
              <a:t>revolutionary</a:t>
            </a:r>
            <a:r>
              <a:rPr lang="fr-CA" sz="1400" dirty="0"/>
              <a:t> new warm-up </a:t>
            </a:r>
            <a:r>
              <a:rPr lang="fr-CA" sz="1400" dirty="0" err="1"/>
              <a:t>method</a:t>
            </a:r>
            <a:r>
              <a:rPr lang="fr-CA" sz="1400" dirty="0"/>
              <a:t> to </a:t>
            </a:r>
            <a:r>
              <a:rPr lang="fr-CA" sz="1400" dirty="0" err="1"/>
              <a:t>improve</a:t>
            </a:r>
            <a:r>
              <a:rPr lang="fr-CA" sz="1400" dirty="0"/>
              <a:t> power, performance and range of </a:t>
            </a:r>
            <a:r>
              <a:rPr lang="fr-CA" sz="1400" dirty="0" err="1"/>
              <a:t>movement</a:t>
            </a:r>
            <a:r>
              <a:rPr lang="fr-CA" sz="1400" dirty="0"/>
              <a:t>. Berkeley, CA: </a:t>
            </a:r>
            <a:r>
              <a:rPr lang="fr-CA" sz="1400" dirty="0" err="1"/>
              <a:t>Ulysses</a:t>
            </a:r>
            <a:r>
              <a:rPr lang="fr-CA" sz="1400" dirty="0"/>
              <a:t> </a:t>
            </a:r>
            <a:r>
              <a:rPr lang="fr-CA" sz="1400" dirty="0" err="1"/>
              <a:t>Press</a:t>
            </a:r>
            <a:r>
              <a:rPr lang="fr-CA" sz="14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CA" sz="1400" dirty="0" err="1"/>
              <a:t>Tenke</a:t>
            </a:r>
            <a:r>
              <a:rPr lang="fr-CA" sz="1400" dirty="0"/>
              <a:t>, Z., Higgins, A. et Little, E. (2001) Warm-up and </a:t>
            </a:r>
            <a:r>
              <a:rPr lang="fr-CA" sz="1400" dirty="0" err="1"/>
              <a:t>preparation</a:t>
            </a:r>
            <a:r>
              <a:rPr lang="fr-CA" sz="1400" dirty="0"/>
              <a:t> for </a:t>
            </a:r>
            <a:r>
              <a:rPr lang="fr-CA" sz="1400" dirty="0" err="1"/>
              <a:t>athletes</a:t>
            </a:r>
            <a:r>
              <a:rPr lang="fr-CA" sz="1400" dirty="0"/>
              <a:t> of all sports A </a:t>
            </a:r>
            <a:r>
              <a:rPr lang="fr-CA" sz="1400" dirty="0" err="1"/>
              <a:t>complete</a:t>
            </a:r>
            <a:r>
              <a:rPr lang="fr-CA" sz="1400" dirty="0"/>
              <a:t> book of warm-up and </a:t>
            </a:r>
            <a:r>
              <a:rPr lang="fr-CA" sz="1400" dirty="0" err="1"/>
              <a:t>Flexibility</a:t>
            </a:r>
            <a:r>
              <a:rPr lang="fr-CA" sz="1400" dirty="0"/>
              <a:t>. Toronto: Sport Books Publisher.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CA" sz="1400" dirty="0" err="1"/>
              <a:t>McAtee</a:t>
            </a:r>
            <a:r>
              <a:rPr lang="fr-CA" sz="1400" dirty="0"/>
              <a:t>, R.E. et Charland, J. (1999) </a:t>
            </a:r>
            <a:r>
              <a:rPr lang="fr-CA" sz="1400" dirty="0" err="1"/>
              <a:t>Facilitated</a:t>
            </a:r>
            <a:r>
              <a:rPr lang="fr-CA" sz="1400" dirty="0"/>
              <a:t> stretching: </a:t>
            </a:r>
            <a:r>
              <a:rPr lang="fr-CA" sz="1400" dirty="0" err="1"/>
              <a:t>Assisted</a:t>
            </a:r>
            <a:r>
              <a:rPr lang="fr-CA" sz="1400" dirty="0"/>
              <a:t> and </a:t>
            </a:r>
            <a:r>
              <a:rPr lang="fr-CA" sz="1400" dirty="0" err="1"/>
              <a:t>unassisted</a:t>
            </a:r>
            <a:r>
              <a:rPr lang="fr-CA" sz="1400" dirty="0"/>
              <a:t> PNF stretching made </a:t>
            </a:r>
            <a:r>
              <a:rPr lang="fr-CA" sz="1400" dirty="0" err="1"/>
              <a:t>easy</a:t>
            </a:r>
            <a:r>
              <a:rPr lang="fr-CA" sz="1400" dirty="0"/>
              <a:t>. 2</a:t>
            </a:r>
            <a:r>
              <a:rPr lang="fr-CA" sz="1400" baseline="30000" dirty="0"/>
              <a:t>e</a:t>
            </a:r>
            <a:r>
              <a:rPr lang="fr-CA" sz="1400" dirty="0"/>
              <a:t> édition. Champaign, IL: Human </a:t>
            </a:r>
            <a:r>
              <a:rPr lang="fr-CA" sz="1400" dirty="0" err="1"/>
              <a:t>Kinetics</a:t>
            </a:r>
            <a:r>
              <a:rPr lang="fr-CA" sz="1400" dirty="0"/>
              <a:t> Publishers.</a:t>
            </a:r>
          </a:p>
          <a:p>
            <a:pPr marL="0" indent="0">
              <a:buNone/>
            </a:pPr>
            <a:endParaRPr lang="fr-CA" sz="1400" dirty="0"/>
          </a:p>
          <a:p>
            <a:r>
              <a:rPr lang="fr-CA" sz="1400" b="1" dirty="0"/>
              <a:t>Sources images : </a:t>
            </a:r>
            <a:br>
              <a:rPr lang="fr-CA" sz="1400" dirty="0"/>
            </a:br>
            <a:r>
              <a:rPr lang="fr-CA" sz="1400" dirty="0">
                <a:hlinkClick r:id="rId7"/>
              </a:rPr>
              <a:t>http://www.janiclessardforcier.com/entrainement/les-etirements-pourquoi-comment-et-quand/</a:t>
            </a:r>
            <a:r>
              <a:rPr lang="fr-CA" sz="1400" dirty="0"/>
              <a:t>  </a:t>
            </a:r>
          </a:p>
          <a:p>
            <a:r>
              <a:rPr lang="fr-CA" sz="1400" dirty="0">
                <a:hlinkClick r:id="rId8"/>
              </a:rPr>
              <a:t>http://www.studiolocomotion.com/fr/blog/article/etirements-statiques-vs-dynamiques/</a:t>
            </a:r>
            <a:r>
              <a:rPr lang="fr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0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Échauffement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668504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Clr>
                <a:srgbClr val="881811"/>
              </a:buClr>
              <a:buSzPct val="90000"/>
              <a:buNone/>
            </a:pPr>
            <a:r>
              <a:rPr lang="fr-CA" dirty="0"/>
              <a:t>Préparer progressivement l’organisme à l’activité physique.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↑ de la température intérieure de l’organisme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↑ de la température musculaire = muscles + élastiques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Donne un temps de latence au système cardio-vasculaire &amp; cardio-pulmonaire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Amélioration de l’ensemble des échanges gazeux = ↑ puissance </a:t>
            </a:r>
          </a:p>
        </p:txBody>
      </p:sp>
    </p:spTree>
    <p:extLst>
      <p:ext uri="{BB962C8B-B14F-4D97-AF65-F5344CB8AC3E}">
        <p14:creationId xmlns:p14="http://schemas.microsoft.com/office/powerpoint/2010/main" val="6374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668504" cy="410445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↑ de la mobilité de certaines articulations</a:t>
            </a:r>
          </a:p>
          <a:p>
            <a:pPr marL="901700" lvl="1" indent="-355600">
              <a:lnSpc>
                <a:spcPct val="100000"/>
              </a:lnSpc>
              <a:buClr>
                <a:srgbClr val="881811"/>
              </a:buClr>
              <a:buSzPct val="75000"/>
              <a:buFont typeface="Wingdings" panose="05000000000000000000" pitchFamily="2" charset="2"/>
              <a:buChar char="è"/>
            </a:pPr>
            <a:r>
              <a:rPr lang="fr-CA" dirty="0"/>
              <a:t>chevilles, hanche, épaule…</a:t>
            </a:r>
            <a:br>
              <a:rPr lang="fr-CA" dirty="0"/>
            </a:b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↑ de la sensibilité des capteurs </a:t>
            </a:r>
            <a:r>
              <a:rPr lang="fr-CA" dirty="0" err="1"/>
              <a:t>neuroproprioceptifs</a:t>
            </a:r>
            <a:r>
              <a:rPr lang="fr-CA" dirty="0"/>
              <a:t> </a:t>
            </a:r>
            <a:br>
              <a:rPr lang="fr-CA" dirty="0"/>
            </a:b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Amélioration de la performance sportive </a:t>
            </a:r>
            <a:br>
              <a:rPr lang="fr-CA" dirty="0"/>
            </a:br>
            <a:r>
              <a:rPr lang="fr-CA" dirty="0"/>
              <a:t>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Préparation psychologique</a:t>
            </a:r>
            <a:br>
              <a:rPr lang="fr-CA" dirty="0"/>
            </a:b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↓ des risques de blessure </a:t>
            </a:r>
          </a:p>
        </p:txBody>
      </p:sp>
    </p:spTree>
    <p:extLst>
      <p:ext uri="{BB962C8B-B14F-4D97-AF65-F5344CB8AC3E}">
        <p14:creationId xmlns:p14="http://schemas.microsoft.com/office/powerpoint/2010/main" val="36457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Types d’échauffement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596496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Clr>
                <a:srgbClr val="881811"/>
              </a:buClr>
              <a:buSzPct val="90000"/>
              <a:buNone/>
            </a:pPr>
            <a:r>
              <a:rPr lang="fr-CA" b="1" dirty="0"/>
              <a:t>Important d’être spécifique au sport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Faire un échauffement général du corps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Mettre ensuite l’emphase sur les parties du corps qui seront plus sollicitées lors de l’activité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Certains sports demandes un plus grand échauffement que d’autres (ex: sprint, arts martiaux, etc.)</a:t>
            </a:r>
          </a:p>
        </p:txBody>
      </p:sp>
    </p:spTree>
    <p:extLst>
      <p:ext uri="{BB962C8B-B14F-4D97-AF65-F5344CB8AC3E}">
        <p14:creationId xmlns:p14="http://schemas.microsoft.com/office/powerpoint/2010/main" val="42549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Étirements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596496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000" b="1" dirty="0"/>
              <a:t>Différents types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Étirement statique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Étirement dynamique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Étirement balistique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Étirement PNF </a:t>
            </a:r>
            <a:br>
              <a:rPr lang="fr-CA" dirty="0"/>
            </a:br>
            <a:r>
              <a:rPr lang="fr-CA" dirty="0"/>
              <a:t>(Facilitation Neuromusculaire Proprioceptive) </a:t>
            </a:r>
          </a:p>
        </p:txBody>
      </p:sp>
    </p:spTree>
    <p:extLst>
      <p:ext uri="{BB962C8B-B14F-4D97-AF65-F5344CB8AC3E}">
        <p14:creationId xmlns:p14="http://schemas.microsoft.com/office/powerpoint/2010/main" val="2186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668504" cy="410445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 Améliorer la posture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 Améliorer la performance sportive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 Améliorer la mobilité/flexibilité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 Soulage la douleur et le stress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ü"/>
            </a:pPr>
            <a:r>
              <a:rPr lang="fr-CA" dirty="0"/>
              <a:t> Diminuer les risques de blessures</a:t>
            </a:r>
          </a:p>
        </p:txBody>
      </p:sp>
    </p:spTree>
    <p:extLst>
      <p:ext uri="{BB962C8B-B14F-4D97-AF65-F5344CB8AC3E}">
        <p14:creationId xmlns:p14="http://schemas.microsoft.com/office/powerpoint/2010/main" val="1976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Étirement statique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7892640" cy="4104456"/>
          </a:xfrm>
        </p:spPr>
        <p:txBody>
          <a:bodyPr>
            <a:normAutofit/>
          </a:bodyPr>
          <a:lstStyle/>
          <a:p>
            <a:r>
              <a:rPr lang="fr-CA" sz="2000" b="1" dirty="0"/>
              <a:t>Étirer un muscle à son point le plus éloigné, puis maintenir cette posture.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Maintenir la position 30 secondes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Effectuer ce type d’étirement à la fin de l’entraînement</a:t>
            </a:r>
          </a:p>
          <a:p>
            <a:pPr marL="723900" indent="-90488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75000"/>
              <a:buFont typeface="Wingdings" panose="05000000000000000000" pitchFamily="2" charset="2"/>
              <a:buChar char="è"/>
            </a:pPr>
            <a:r>
              <a:rPr lang="fr-CA" i="1" dirty="0"/>
              <a:t>   </a:t>
            </a:r>
            <a:r>
              <a:rPr lang="fr-CA" sz="1600" i="1" dirty="0"/>
              <a:t>Ne </a:t>
            </a:r>
            <a:r>
              <a:rPr lang="fr-CA" sz="1600" b="1" i="1" u="sng" dirty="0">
                <a:solidFill>
                  <a:srgbClr val="C00000"/>
                </a:solidFill>
              </a:rPr>
              <a:t>JAMAIS</a:t>
            </a:r>
            <a:r>
              <a:rPr lang="fr-CA" sz="1600" i="1" dirty="0"/>
              <a:t> effectuer ce genre d’étirement à froid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Bénéfique pour les sports requérant une grande flexibilité</a:t>
            </a:r>
          </a:p>
        </p:txBody>
      </p:sp>
      <p:pic>
        <p:nvPicPr>
          <p:cNvPr id="5" name="Espace réservé du contenu 3" descr="statique.png">
            <a:extLst>
              <a:ext uri="{FF2B5EF4-FFF2-40B4-BE49-F238E27FC236}">
                <a16:creationId xmlns:a16="http://schemas.microsoft.com/office/drawing/2014/main" id="{B01BE3E0-AD20-4B69-9CBF-3B7302A3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5" y="5013176"/>
            <a:ext cx="2520280" cy="16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Étirement dynamique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884528" cy="4104456"/>
          </a:xfrm>
        </p:spPr>
        <p:txBody>
          <a:bodyPr>
            <a:normAutofit/>
          </a:bodyPr>
          <a:lstStyle/>
          <a:p>
            <a:r>
              <a:rPr lang="fr-CA" sz="2000" b="1" dirty="0"/>
              <a:t>Exécuter des mouvements maîtrisés pour augmenter l’amplitude de mouvement d’une partie du corps déterminée.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Incorporer les mouvements spécifiques au sport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Effectuer ce type d’étirement pendant  l’échauffement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Bonne préparation physique pour la majorité des sports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endParaRPr lang="fr-CA" dirty="0"/>
          </a:p>
          <a:p>
            <a:pPr marL="355600" indent="0">
              <a:lnSpc>
                <a:spcPct val="100000"/>
              </a:lnSpc>
              <a:buClr>
                <a:srgbClr val="881811"/>
              </a:buClr>
              <a:buSzPct val="90000"/>
              <a:buNone/>
            </a:pPr>
            <a:r>
              <a:rPr lang="fr-CA" sz="20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https://youtu.be/emw4_CV5eR8</a:t>
            </a:r>
            <a:endParaRPr lang="fr-CA" sz="2000" b="1" dirty="0">
              <a:solidFill>
                <a:srgbClr val="C00000"/>
              </a:solidFill>
            </a:endParaRP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2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B37BC-1846-4C2F-9C62-D3547A021B77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423190"/>
            <a:ext cx="8501568" cy="1126172"/>
          </a:xfrm>
        </p:spPr>
        <p:txBody>
          <a:bodyPr>
            <a:no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Étirement balistique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035250-1BB5-49A3-A8A9-11278F71F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40" y="2132856"/>
            <a:ext cx="6884528" cy="4104456"/>
          </a:xfrm>
        </p:spPr>
        <p:txBody>
          <a:bodyPr>
            <a:normAutofit fontScale="92500" lnSpcReduction="10000"/>
          </a:bodyPr>
          <a:lstStyle/>
          <a:p>
            <a:r>
              <a:rPr lang="fr-CA" sz="2000" b="1" dirty="0"/>
              <a:t>Ce type d’étirement implique des mouvements répétés pour activer les muscles afin d’augmenter la température générale du corps.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90000"/>
              <a:buNone/>
            </a:pPr>
            <a:endParaRPr lang="fr-CA" dirty="0"/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Absence de maintien d’une position (Rebonds répétitifs)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Effectuer ce type d’étirement avant l’activité sportive</a:t>
            </a:r>
          </a:p>
          <a:p>
            <a:pPr marL="901700" indent="-355600">
              <a:lnSpc>
                <a:spcPct val="100000"/>
              </a:lnSpc>
              <a:spcBef>
                <a:spcPts val="0"/>
              </a:spcBef>
              <a:buClr>
                <a:srgbClr val="881811"/>
              </a:buClr>
              <a:buSzPct val="75000"/>
              <a:buFont typeface="Wingdings" panose="05000000000000000000" pitchFamily="2" charset="2"/>
              <a:buChar char="è"/>
            </a:pPr>
            <a:r>
              <a:rPr lang="fr-CA" sz="2100" dirty="0"/>
              <a:t>Amélioration </a:t>
            </a:r>
            <a:r>
              <a:rPr lang="fr-CA" dirty="0"/>
              <a:t>de la performance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Mouvement plus exigent pour le corps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r>
              <a:rPr lang="fr-CA" dirty="0"/>
              <a:t>Plus grand risque de blessures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endParaRPr lang="fr-CA" dirty="0"/>
          </a:p>
          <a:p>
            <a:pPr marL="355600" indent="0">
              <a:lnSpc>
                <a:spcPct val="100000"/>
              </a:lnSpc>
              <a:buClr>
                <a:srgbClr val="881811"/>
              </a:buClr>
              <a:buSzPct val="90000"/>
              <a:buNone/>
            </a:pPr>
            <a:r>
              <a:rPr lang="fr-CA" sz="20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https://youtu.be/v1ZrxjYthWY</a:t>
            </a:r>
            <a:r>
              <a:rPr lang="fr-CA" sz="2000" b="1" dirty="0">
                <a:solidFill>
                  <a:srgbClr val="C00000"/>
                </a:solidFill>
              </a:rPr>
              <a:t> </a:t>
            </a:r>
          </a:p>
          <a:p>
            <a:pPr marL="355600" indent="-355600">
              <a:lnSpc>
                <a:spcPct val="100000"/>
              </a:lnSpc>
              <a:buClr>
                <a:srgbClr val="881811"/>
              </a:buClr>
              <a:buSzPct val="90000"/>
              <a:buFont typeface="Wingdings" panose="05000000000000000000" pitchFamily="2" charset="2"/>
              <a:buChar char="Ø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21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Rétrospective">
  <a:themeElements>
    <a:clrScheme name="Personnalisé 1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000000"/>
      </a:accent1>
      <a:accent2>
        <a:srgbClr val="881811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B0F0"/>
      </a:hlink>
      <a:folHlink>
        <a:srgbClr val="0070C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5383</TotalTime>
  <Words>964</Words>
  <Application>Microsoft Office PowerPoint</Application>
  <PresentationFormat>Affichage à l'écran (4:3)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Rétrospective</vt:lpstr>
      <vt:lpstr>Présentation PowerPoint</vt:lpstr>
      <vt:lpstr>Échauffement</vt:lpstr>
      <vt:lpstr>Objectifs</vt:lpstr>
      <vt:lpstr>Types d’échauffement</vt:lpstr>
      <vt:lpstr>Étirements</vt:lpstr>
      <vt:lpstr>Objectifs</vt:lpstr>
      <vt:lpstr>Étirement statique</vt:lpstr>
      <vt:lpstr>Étirement dynamique</vt:lpstr>
      <vt:lpstr>Étirement balistique</vt:lpstr>
      <vt:lpstr>Étirement PNF</vt:lpstr>
      <vt:lpstr>Astuces</vt:lpstr>
      <vt:lpstr>Conclusion</vt:lpstr>
      <vt:lpstr>Références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SAINES HABITUDES DE VIE ÉCOLE SECONDAIRE CHAVIGNY</dc:title>
  <dc:creator>Alex Fontaine</dc:creator>
  <cp:lastModifiedBy>Ricard, Gabriel</cp:lastModifiedBy>
  <cp:revision>346</cp:revision>
  <dcterms:created xsi:type="dcterms:W3CDTF">2016-05-28T17:48:41Z</dcterms:created>
  <dcterms:modified xsi:type="dcterms:W3CDTF">2023-06-15T16:39:47Z</dcterms:modified>
</cp:coreProperties>
</file>