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8.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3.xml" ContentType="application/vnd.openxmlformats-officedocument.presentationml.notesSlide+xml"/>
  <Override PartName="/ppt/tags/tag41.xml" ContentType="application/vnd.openxmlformats-officedocument.presentationml.tags+xml"/>
  <Override PartName="/ppt/notesSlides/notesSlide1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1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19.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0.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21.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22.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24.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25.xml" ContentType="application/vnd.openxmlformats-officedocument.presentationml.notesSlide+xml"/>
  <Override PartName="/ppt/tags/tag68.xml" ContentType="application/vnd.openxmlformats-officedocument.presentationml.tags+xml"/>
  <Override PartName="/ppt/notesSlides/notesSlide26.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7.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8.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9.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30.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31.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32.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33.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34.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35.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36.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37.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38.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1"/>
  </p:notesMasterIdLst>
  <p:sldIdLst>
    <p:sldId id="256" r:id="rId2"/>
    <p:sldId id="293" r:id="rId3"/>
    <p:sldId id="318" r:id="rId4"/>
    <p:sldId id="267" r:id="rId5"/>
    <p:sldId id="342" r:id="rId6"/>
    <p:sldId id="330" r:id="rId7"/>
    <p:sldId id="331" r:id="rId8"/>
    <p:sldId id="332" r:id="rId9"/>
    <p:sldId id="335" r:id="rId10"/>
    <p:sldId id="336" r:id="rId11"/>
    <p:sldId id="340" r:id="rId12"/>
    <p:sldId id="343" r:id="rId13"/>
    <p:sldId id="333" r:id="rId14"/>
    <p:sldId id="341" r:id="rId15"/>
    <p:sldId id="316" r:id="rId16"/>
    <p:sldId id="294" r:id="rId17"/>
    <p:sldId id="345" r:id="rId18"/>
    <p:sldId id="346" r:id="rId19"/>
    <p:sldId id="347" r:id="rId20"/>
    <p:sldId id="348" r:id="rId21"/>
    <p:sldId id="349" r:id="rId22"/>
    <p:sldId id="350" r:id="rId23"/>
    <p:sldId id="351" r:id="rId24"/>
    <p:sldId id="352" r:id="rId25"/>
    <p:sldId id="353" r:id="rId26"/>
    <p:sldId id="354" r:id="rId27"/>
    <p:sldId id="284" r:id="rId28"/>
    <p:sldId id="324" r:id="rId29"/>
    <p:sldId id="355" r:id="rId30"/>
    <p:sldId id="356" r:id="rId31"/>
    <p:sldId id="357" r:id="rId32"/>
    <p:sldId id="358" r:id="rId33"/>
    <p:sldId id="277" r:id="rId34"/>
    <p:sldId id="286" r:id="rId35"/>
    <p:sldId id="339" r:id="rId36"/>
    <p:sldId id="344" r:id="rId37"/>
    <p:sldId id="329" r:id="rId38"/>
    <p:sldId id="320" r:id="rId39"/>
    <p:sldId id="264" r:id="rId40"/>
  </p:sldIdLst>
  <p:sldSz cx="9144000" cy="6858000" type="screen4x3"/>
  <p:notesSz cx="6877050" cy="10001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0">
          <p15:clr>
            <a:srgbClr val="A4A3A4"/>
          </p15:clr>
        </p15:guide>
        <p15:guide id="2" pos="216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1811"/>
    <a:srgbClr val="FFFFFF"/>
    <a:srgbClr val="811811"/>
    <a:srgbClr val="013F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7" autoAdjust="0"/>
    <p:restoredTop sz="81734" autoAdjust="0"/>
  </p:normalViewPr>
  <p:slideViewPr>
    <p:cSldViewPr>
      <p:cViewPr varScale="1">
        <p:scale>
          <a:sx n="94" d="100"/>
          <a:sy n="94" d="100"/>
        </p:scale>
        <p:origin x="1818" y="78"/>
      </p:cViewPr>
      <p:guideLst>
        <p:guide orient="horz" pos="2160"/>
        <p:guide pos="2880"/>
      </p:guideLst>
    </p:cSldViewPr>
  </p:slideViewPr>
  <p:notesTextViewPr>
    <p:cViewPr>
      <p:scale>
        <a:sx n="1" d="1"/>
        <a:sy n="1" d="1"/>
      </p:scale>
      <p:origin x="0" y="0"/>
    </p:cViewPr>
  </p:notesTextViewPr>
  <p:notesViewPr>
    <p:cSldViewPr>
      <p:cViewPr>
        <p:scale>
          <a:sx n="190" d="100"/>
          <a:sy n="190" d="100"/>
        </p:scale>
        <p:origin x="90" y="1656"/>
      </p:cViewPr>
      <p:guideLst>
        <p:guide orient="horz" pos="3150"/>
        <p:guide pos="216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0055" cy="501799"/>
          </a:xfrm>
          <a:prstGeom prst="rect">
            <a:avLst/>
          </a:prstGeom>
        </p:spPr>
        <p:txBody>
          <a:bodyPr vert="horz" lIns="96442" tIns="48221" rIns="96442" bIns="48221" rtlCol="0"/>
          <a:lstStyle>
            <a:lvl1pPr algn="l">
              <a:defRPr sz="1300"/>
            </a:lvl1pPr>
          </a:lstStyle>
          <a:p>
            <a:endParaRPr lang="fr-CA"/>
          </a:p>
        </p:txBody>
      </p:sp>
      <p:sp>
        <p:nvSpPr>
          <p:cNvPr id="3" name="Espace réservé de la date 2"/>
          <p:cNvSpPr>
            <a:spLocks noGrp="1"/>
          </p:cNvSpPr>
          <p:nvPr>
            <p:ph type="dt" idx="1"/>
          </p:nvPr>
        </p:nvSpPr>
        <p:spPr>
          <a:xfrm>
            <a:off x="3895404" y="0"/>
            <a:ext cx="2980055" cy="501799"/>
          </a:xfrm>
          <a:prstGeom prst="rect">
            <a:avLst/>
          </a:prstGeom>
        </p:spPr>
        <p:txBody>
          <a:bodyPr vert="horz" lIns="96442" tIns="48221" rIns="96442" bIns="48221" rtlCol="0"/>
          <a:lstStyle>
            <a:lvl1pPr algn="r">
              <a:defRPr sz="1300"/>
            </a:lvl1pPr>
          </a:lstStyle>
          <a:p>
            <a:fld id="{C53945D7-A0A0-4BE6-8E05-087805D8A0BC}" type="datetimeFigureOut">
              <a:rPr lang="fr-CA" smtClean="0"/>
              <a:t>2023-06-15</a:t>
            </a:fld>
            <a:endParaRPr lang="fr-CA"/>
          </a:p>
        </p:txBody>
      </p:sp>
      <p:sp>
        <p:nvSpPr>
          <p:cNvPr id="4" name="Espace réservé de l'image des diapositives 3"/>
          <p:cNvSpPr>
            <a:spLocks noGrp="1" noRot="1" noChangeAspect="1"/>
          </p:cNvSpPr>
          <p:nvPr>
            <p:ph type="sldImg" idx="2"/>
          </p:nvPr>
        </p:nvSpPr>
        <p:spPr>
          <a:xfrm>
            <a:off x="1187450" y="1249363"/>
            <a:ext cx="4502150" cy="3376612"/>
          </a:xfrm>
          <a:prstGeom prst="rect">
            <a:avLst/>
          </a:prstGeom>
          <a:noFill/>
          <a:ln w="12700">
            <a:solidFill>
              <a:prstClr val="black"/>
            </a:solidFill>
          </a:ln>
        </p:spPr>
        <p:txBody>
          <a:bodyPr vert="horz" lIns="96442" tIns="48221" rIns="96442" bIns="48221" rtlCol="0" anchor="ctr"/>
          <a:lstStyle/>
          <a:p>
            <a:endParaRPr lang="fr-CA"/>
          </a:p>
        </p:txBody>
      </p:sp>
      <p:sp>
        <p:nvSpPr>
          <p:cNvPr id="5" name="Espace réservé des notes 4"/>
          <p:cNvSpPr>
            <a:spLocks noGrp="1"/>
          </p:cNvSpPr>
          <p:nvPr>
            <p:ph type="body" sz="quarter" idx="3"/>
          </p:nvPr>
        </p:nvSpPr>
        <p:spPr>
          <a:xfrm>
            <a:off x="687705" y="4813102"/>
            <a:ext cx="5501640" cy="3937992"/>
          </a:xfrm>
          <a:prstGeom prst="rect">
            <a:avLst/>
          </a:prstGeom>
        </p:spPr>
        <p:txBody>
          <a:bodyPr vert="horz" lIns="96442" tIns="48221" rIns="96442" bIns="48221"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9499452"/>
            <a:ext cx="2980055" cy="501798"/>
          </a:xfrm>
          <a:prstGeom prst="rect">
            <a:avLst/>
          </a:prstGeom>
        </p:spPr>
        <p:txBody>
          <a:bodyPr vert="horz" lIns="96442" tIns="48221" rIns="96442" bIns="48221" rtlCol="0" anchor="b"/>
          <a:lstStyle>
            <a:lvl1pPr algn="l">
              <a:defRPr sz="1300"/>
            </a:lvl1pPr>
          </a:lstStyle>
          <a:p>
            <a:endParaRPr lang="fr-CA"/>
          </a:p>
        </p:txBody>
      </p:sp>
      <p:sp>
        <p:nvSpPr>
          <p:cNvPr id="7" name="Espace réservé du numéro de diapositive 6"/>
          <p:cNvSpPr>
            <a:spLocks noGrp="1"/>
          </p:cNvSpPr>
          <p:nvPr>
            <p:ph type="sldNum" sz="quarter" idx="5"/>
          </p:nvPr>
        </p:nvSpPr>
        <p:spPr>
          <a:xfrm>
            <a:off x="3895404" y="9499452"/>
            <a:ext cx="2980055" cy="501798"/>
          </a:xfrm>
          <a:prstGeom prst="rect">
            <a:avLst/>
          </a:prstGeom>
        </p:spPr>
        <p:txBody>
          <a:bodyPr vert="horz" lIns="96442" tIns="48221" rIns="96442" bIns="48221" rtlCol="0" anchor="b"/>
          <a:lstStyle>
            <a:lvl1pPr algn="r">
              <a:defRPr sz="1300"/>
            </a:lvl1pPr>
          </a:lstStyle>
          <a:p>
            <a:fld id="{494821F4-5D26-47B3-8FCE-C2EAE2B881C6}" type="slidenum">
              <a:rPr lang="fr-CA" smtClean="0"/>
              <a:t>‹N°›</a:t>
            </a:fld>
            <a:endParaRPr lang="fr-CA"/>
          </a:p>
        </p:txBody>
      </p:sp>
    </p:spTree>
    <p:extLst>
      <p:ext uri="{BB962C8B-B14F-4D97-AF65-F5344CB8AC3E}">
        <p14:creationId xmlns:p14="http://schemas.microsoft.com/office/powerpoint/2010/main" val="1562134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mapmyfitness.com/" TargetMode="External"/><Relationship Id="rId7" Type="http://schemas.openxmlformats.org/officeDocument/2006/relationships/hyperlink" Target="http://www.mapmyhike.com/"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www.mapmywalk.com/" TargetMode="External"/><Relationship Id="rId5" Type="http://schemas.openxmlformats.org/officeDocument/2006/relationships/hyperlink" Target="http://www.mapmyride.com/" TargetMode="External"/><Relationship Id="rId4" Type="http://schemas.openxmlformats.org/officeDocument/2006/relationships/hyperlink" Target="http://www.mapmyrun.com/"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1</a:t>
            </a:fld>
            <a:endParaRPr lang="fr-CA"/>
          </a:p>
        </p:txBody>
      </p:sp>
    </p:spTree>
    <p:extLst>
      <p:ext uri="{BB962C8B-B14F-4D97-AF65-F5344CB8AC3E}">
        <p14:creationId xmlns:p14="http://schemas.microsoft.com/office/powerpoint/2010/main" val="3620736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p:txBody>
          <a:bodyPr/>
          <a:lstStyle/>
          <a:p>
            <a:r>
              <a:rPr lang="fr-CA" dirty="0"/>
              <a:t>Une journée = 24h</a:t>
            </a:r>
          </a:p>
          <a:p>
            <a:r>
              <a:rPr lang="fr-CA" dirty="0"/>
              <a:t>Une semaine</a:t>
            </a:r>
            <a:r>
              <a:rPr lang="fr-CA" baseline="0" dirty="0"/>
              <a:t> = 168h</a:t>
            </a:r>
          </a:p>
          <a:p>
            <a:r>
              <a:rPr lang="fr-CA" baseline="0" dirty="0"/>
              <a:t>Faire la soustraction </a:t>
            </a:r>
          </a:p>
          <a:p>
            <a:r>
              <a:rPr lang="fr-CA" baseline="0" dirty="0"/>
              <a:t>Donc, 2 personnes sur 3, ici dans la classe ne bougent pas assez… </a:t>
            </a:r>
            <a:endParaRPr lang="fr-CA" dirty="0"/>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7" eaLnBrk="0" hangingPunct="0">
              <a:defRPr sz="2500" b="1">
                <a:solidFill>
                  <a:schemeClr val="tx2"/>
                </a:solidFill>
                <a:latin typeface="Arial" panose="020B0604020202020204" pitchFamily="34" charset="0"/>
                <a:ea typeface="ＭＳ Ｐゴシック" panose="020B0600070205080204" pitchFamily="34" charset="-128"/>
              </a:defRPr>
            </a:lvl1pPr>
            <a:lvl2pPr marL="783589" indent="-301381" defTabSz="979487" eaLnBrk="0" hangingPunct="0">
              <a:defRPr sz="2500" b="1">
                <a:solidFill>
                  <a:schemeClr val="tx2"/>
                </a:solidFill>
                <a:latin typeface="Arial" panose="020B0604020202020204" pitchFamily="34" charset="0"/>
                <a:ea typeface="ＭＳ Ｐゴシック" panose="020B0600070205080204" pitchFamily="34" charset="-128"/>
              </a:defRPr>
            </a:lvl2pPr>
            <a:lvl3pPr marL="1205522" indent="-241104" defTabSz="979487" eaLnBrk="0" hangingPunct="0">
              <a:defRPr sz="2500" b="1">
                <a:solidFill>
                  <a:schemeClr val="tx2"/>
                </a:solidFill>
                <a:latin typeface="Arial" panose="020B0604020202020204" pitchFamily="34" charset="0"/>
                <a:ea typeface="ＭＳ Ｐゴシック" panose="020B0600070205080204" pitchFamily="34" charset="-128"/>
              </a:defRPr>
            </a:lvl3pPr>
            <a:lvl4pPr marL="1687731" indent="-241104" defTabSz="979487" eaLnBrk="0" hangingPunct="0">
              <a:defRPr sz="2500" b="1">
                <a:solidFill>
                  <a:schemeClr val="tx2"/>
                </a:solidFill>
                <a:latin typeface="Arial" panose="020B0604020202020204" pitchFamily="34" charset="0"/>
                <a:ea typeface="ＭＳ Ｐゴシック" panose="020B0600070205080204" pitchFamily="34" charset="-128"/>
              </a:defRPr>
            </a:lvl4pPr>
            <a:lvl5pPr marL="2169940" indent="-241104" defTabSz="979487" eaLnBrk="0" hangingPunct="0">
              <a:defRPr sz="2500" b="1">
                <a:solidFill>
                  <a:schemeClr val="tx2"/>
                </a:solidFill>
                <a:latin typeface="Arial" panose="020B0604020202020204" pitchFamily="34" charset="0"/>
                <a:ea typeface="ＭＳ Ｐゴシック" panose="020B0600070205080204" pitchFamily="34" charset="-128"/>
              </a:defRPr>
            </a:lvl5pPr>
            <a:lvl6pPr marL="2652149" indent="-241104" algn="ctr" defTabSz="979487" eaLnBrk="0" fontAlgn="base" hangingPunct="0">
              <a:spcBef>
                <a:spcPct val="0"/>
              </a:spcBef>
              <a:spcAft>
                <a:spcPct val="0"/>
              </a:spcAft>
              <a:defRPr sz="2500" b="1">
                <a:solidFill>
                  <a:schemeClr val="tx2"/>
                </a:solidFill>
                <a:latin typeface="Arial" panose="020B0604020202020204" pitchFamily="34" charset="0"/>
                <a:ea typeface="ＭＳ Ｐゴシック" panose="020B0600070205080204" pitchFamily="34" charset="-128"/>
              </a:defRPr>
            </a:lvl6pPr>
            <a:lvl7pPr marL="3134357" indent="-241104" algn="ctr" defTabSz="979487" eaLnBrk="0" fontAlgn="base" hangingPunct="0">
              <a:spcBef>
                <a:spcPct val="0"/>
              </a:spcBef>
              <a:spcAft>
                <a:spcPct val="0"/>
              </a:spcAft>
              <a:defRPr sz="2500" b="1">
                <a:solidFill>
                  <a:schemeClr val="tx2"/>
                </a:solidFill>
                <a:latin typeface="Arial" panose="020B0604020202020204" pitchFamily="34" charset="0"/>
                <a:ea typeface="ＭＳ Ｐゴシック" panose="020B0600070205080204" pitchFamily="34" charset="-128"/>
              </a:defRPr>
            </a:lvl7pPr>
            <a:lvl8pPr marL="3616566" indent="-241104" algn="ctr" defTabSz="979487" eaLnBrk="0" fontAlgn="base" hangingPunct="0">
              <a:spcBef>
                <a:spcPct val="0"/>
              </a:spcBef>
              <a:spcAft>
                <a:spcPct val="0"/>
              </a:spcAft>
              <a:defRPr sz="2500" b="1">
                <a:solidFill>
                  <a:schemeClr val="tx2"/>
                </a:solidFill>
                <a:latin typeface="Arial" panose="020B0604020202020204" pitchFamily="34" charset="0"/>
                <a:ea typeface="ＭＳ Ｐゴシック" panose="020B0600070205080204" pitchFamily="34" charset="-128"/>
              </a:defRPr>
            </a:lvl8pPr>
            <a:lvl9pPr marL="4098775" indent="-241104" algn="ctr" defTabSz="979487" eaLnBrk="0" fontAlgn="base" hangingPunct="0">
              <a:spcBef>
                <a:spcPct val="0"/>
              </a:spcBef>
              <a:spcAft>
                <a:spcPct val="0"/>
              </a:spcAft>
              <a:defRPr sz="2500" b="1">
                <a:solidFill>
                  <a:schemeClr val="tx2"/>
                </a:solidFill>
                <a:latin typeface="Arial" panose="020B0604020202020204" pitchFamily="34" charset="0"/>
                <a:ea typeface="ＭＳ Ｐゴシック" panose="020B0600070205080204" pitchFamily="34" charset="-128"/>
              </a:defRPr>
            </a:lvl9pPr>
          </a:lstStyle>
          <a:p>
            <a:pPr eaLnBrk="1" hangingPunct="1"/>
            <a:fld id="{90E8CB94-C932-432D-8E34-F56CB685C04E}" type="slidenum">
              <a:rPr lang="en-US" altLang="fr-FR" sz="1300"/>
              <a:pPr eaLnBrk="1" hangingPunct="1"/>
              <a:t>10</a:t>
            </a:fld>
            <a:endParaRPr lang="en-US" altLang="fr-FR" sz="1300"/>
          </a:p>
        </p:txBody>
      </p:sp>
    </p:spTree>
    <p:extLst>
      <p:ext uri="{BB962C8B-B14F-4D97-AF65-F5344CB8AC3E}">
        <p14:creationId xmlns:p14="http://schemas.microsoft.com/office/powerpoint/2010/main" val="1935208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1-C’est le fait de croire que l’on a la capacité d’exécuter certaines activités physiques, mais aussi de surmonter les difficultés associées à l’adoption et au maintien d’un mode de vie actif.</a:t>
            </a:r>
          </a:p>
          <a:p>
            <a:pPr defTabSz="964418">
              <a:defRPr/>
            </a:pPr>
            <a:r>
              <a:rPr lang="fr-FR" dirty="0"/>
              <a:t>2- Il faut choisir des activités physiques qui nous plaisent et qui correspondent à nos goûts et à nos intérêts, afin de percevoir la pratique d’activités physiques comme un plaisir et non une corvée.</a:t>
            </a:r>
          </a:p>
          <a:p>
            <a:pPr defTabSz="964418">
              <a:defRPr/>
            </a:pPr>
            <a:r>
              <a:rPr lang="fr-CA" dirty="0"/>
              <a:t>3- </a:t>
            </a:r>
            <a:r>
              <a:rPr lang="fr-FR" dirty="0"/>
              <a:t>Les gens ont tendance à se fixer des objectifs difficiles à atteindre. Il faut se fixer</a:t>
            </a:r>
            <a:r>
              <a:rPr lang="fr-FR" baseline="0" dirty="0"/>
              <a:t> </a:t>
            </a:r>
            <a:r>
              <a:rPr lang="fr-FR" dirty="0"/>
              <a:t>des objectifs réalistes et apporter des changements graduels.</a:t>
            </a:r>
            <a:r>
              <a:rPr lang="fr-FR" baseline="0" dirty="0"/>
              <a:t> P</a:t>
            </a:r>
            <a:r>
              <a:rPr lang="fr-FR" dirty="0"/>
              <a:t>ar exemple, augmenter la durée de pratique d’activités physiques progressivement et augmenter le nombre de séances hebdomadaires. </a:t>
            </a:r>
          </a:p>
          <a:p>
            <a:pPr defTabSz="964418">
              <a:defRPr/>
            </a:pPr>
            <a:r>
              <a:rPr lang="fr-FR" dirty="0"/>
              <a:t>Ex. : mon amie va faire un 12 km</a:t>
            </a:r>
            <a:r>
              <a:rPr lang="fr-FR" baseline="0" dirty="0"/>
              <a:t> et ça fait 2 ans que je ne cours pas. Je ne pourrais pas le faire. L’adaptation serait de faire un 15 min de course et augmenter progressivement. </a:t>
            </a:r>
            <a:endParaRPr lang="fr-CA"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11</a:t>
            </a:fld>
            <a:endParaRPr lang="fr-CA"/>
          </a:p>
        </p:txBody>
      </p:sp>
    </p:spTree>
    <p:extLst>
      <p:ext uri="{BB962C8B-B14F-4D97-AF65-F5344CB8AC3E}">
        <p14:creationId xmlns:p14="http://schemas.microsoft.com/office/powerpoint/2010/main" val="2061818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p:txBody>
          <a:bodyPr/>
          <a:lstStyle/>
          <a:p>
            <a:pPr>
              <a:buFont typeface="Arial" pitchFamily="34" charset="0"/>
              <a:buNone/>
              <a:defRPr/>
            </a:pPr>
            <a:endParaRPr lang="fr-CA" dirty="0"/>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7" eaLnBrk="0" hangingPunct="0">
              <a:defRPr sz="2500" b="1">
                <a:solidFill>
                  <a:schemeClr val="tx2"/>
                </a:solidFill>
                <a:latin typeface="Arial" panose="020B0604020202020204" pitchFamily="34" charset="0"/>
                <a:ea typeface="ＭＳ Ｐゴシック" panose="020B0600070205080204" pitchFamily="34" charset="-128"/>
              </a:defRPr>
            </a:lvl1pPr>
            <a:lvl2pPr marL="783589" indent="-301381" defTabSz="979487" eaLnBrk="0" hangingPunct="0">
              <a:defRPr sz="2500" b="1">
                <a:solidFill>
                  <a:schemeClr val="tx2"/>
                </a:solidFill>
                <a:latin typeface="Arial" panose="020B0604020202020204" pitchFamily="34" charset="0"/>
                <a:ea typeface="ＭＳ Ｐゴシック" panose="020B0600070205080204" pitchFamily="34" charset="-128"/>
              </a:defRPr>
            </a:lvl2pPr>
            <a:lvl3pPr marL="1205522" indent="-241104" defTabSz="979487" eaLnBrk="0" hangingPunct="0">
              <a:defRPr sz="2500" b="1">
                <a:solidFill>
                  <a:schemeClr val="tx2"/>
                </a:solidFill>
                <a:latin typeface="Arial" panose="020B0604020202020204" pitchFamily="34" charset="0"/>
                <a:ea typeface="ＭＳ Ｐゴシック" panose="020B0600070205080204" pitchFamily="34" charset="-128"/>
              </a:defRPr>
            </a:lvl3pPr>
            <a:lvl4pPr marL="1687731" indent="-241104" defTabSz="979487" eaLnBrk="0" hangingPunct="0">
              <a:defRPr sz="2500" b="1">
                <a:solidFill>
                  <a:schemeClr val="tx2"/>
                </a:solidFill>
                <a:latin typeface="Arial" panose="020B0604020202020204" pitchFamily="34" charset="0"/>
                <a:ea typeface="ＭＳ Ｐゴシック" panose="020B0600070205080204" pitchFamily="34" charset="-128"/>
              </a:defRPr>
            </a:lvl4pPr>
            <a:lvl5pPr marL="2169940" indent="-241104" defTabSz="979487" eaLnBrk="0" hangingPunct="0">
              <a:defRPr sz="2500" b="1">
                <a:solidFill>
                  <a:schemeClr val="tx2"/>
                </a:solidFill>
                <a:latin typeface="Arial" panose="020B0604020202020204" pitchFamily="34" charset="0"/>
                <a:ea typeface="ＭＳ Ｐゴシック" panose="020B0600070205080204" pitchFamily="34" charset="-128"/>
              </a:defRPr>
            </a:lvl5pPr>
            <a:lvl6pPr marL="2652149" indent="-241104" algn="ctr" defTabSz="979487" eaLnBrk="0" fontAlgn="base" hangingPunct="0">
              <a:spcBef>
                <a:spcPct val="0"/>
              </a:spcBef>
              <a:spcAft>
                <a:spcPct val="0"/>
              </a:spcAft>
              <a:defRPr sz="2500" b="1">
                <a:solidFill>
                  <a:schemeClr val="tx2"/>
                </a:solidFill>
                <a:latin typeface="Arial" panose="020B0604020202020204" pitchFamily="34" charset="0"/>
                <a:ea typeface="ＭＳ Ｐゴシック" panose="020B0600070205080204" pitchFamily="34" charset="-128"/>
              </a:defRPr>
            </a:lvl6pPr>
            <a:lvl7pPr marL="3134357" indent="-241104" algn="ctr" defTabSz="979487" eaLnBrk="0" fontAlgn="base" hangingPunct="0">
              <a:spcBef>
                <a:spcPct val="0"/>
              </a:spcBef>
              <a:spcAft>
                <a:spcPct val="0"/>
              </a:spcAft>
              <a:defRPr sz="2500" b="1">
                <a:solidFill>
                  <a:schemeClr val="tx2"/>
                </a:solidFill>
                <a:latin typeface="Arial" panose="020B0604020202020204" pitchFamily="34" charset="0"/>
                <a:ea typeface="ＭＳ Ｐゴシック" panose="020B0600070205080204" pitchFamily="34" charset="-128"/>
              </a:defRPr>
            </a:lvl7pPr>
            <a:lvl8pPr marL="3616566" indent="-241104" algn="ctr" defTabSz="979487" eaLnBrk="0" fontAlgn="base" hangingPunct="0">
              <a:spcBef>
                <a:spcPct val="0"/>
              </a:spcBef>
              <a:spcAft>
                <a:spcPct val="0"/>
              </a:spcAft>
              <a:defRPr sz="2500" b="1">
                <a:solidFill>
                  <a:schemeClr val="tx2"/>
                </a:solidFill>
                <a:latin typeface="Arial" panose="020B0604020202020204" pitchFamily="34" charset="0"/>
                <a:ea typeface="ＭＳ Ｐゴシック" panose="020B0600070205080204" pitchFamily="34" charset="-128"/>
              </a:defRPr>
            </a:lvl8pPr>
            <a:lvl9pPr marL="4098775" indent="-241104" algn="ctr" defTabSz="979487" eaLnBrk="0" fontAlgn="base" hangingPunct="0">
              <a:spcBef>
                <a:spcPct val="0"/>
              </a:spcBef>
              <a:spcAft>
                <a:spcPct val="0"/>
              </a:spcAft>
              <a:defRPr sz="2500" b="1">
                <a:solidFill>
                  <a:schemeClr val="tx2"/>
                </a:solidFill>
                <a:latin typeface="Arial" panose="020B0604020202020204" pitchFamily="34" charset="0"/>
                <a:ea typeface="ＭＳ Ｐゴシック" panose="020B0600070205080204" pitchFamily="34" charset="-128"/>
              </a:defRPr>
            </a:lvl9pPr>
          </a:lstStyle>
          <a:p>
            <a:pPr eaLnBrk="1" hangingPunct="1"/>
            <a:fld id="{90E8CB94-C932-432D-8E34-F56CB685C04E}" type="slidenum">
              <a:rPr lang="en-US" altLang="fr-FR" sz="1300"/>
              <a:pPr eaLnBrk="1" hangingPunct="1"/>
              <a:t>12</a:t>
            </a:fld>
            <a:endParaRPr lang="en-US" altLang="fr-FR" sz="1300"/>
          </a:p>
        </p:txBody>
      </p:sp>
    </p:spTree>
    <p:extLst>
      <p:ext uri="{BB962C8B-B14F-4D97-AF65-F5344CB8AC3E}">
        <p14:creationId xmlns:p14="http://schemas.microsoft.com/office/powerpoint/2010/main" val="1799920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Image pour information,</a:t>
            </a:r>
            <a:r>
              <a:rPr lang="fr-CA" baseline="0" dirty="0"/>
              <a:t> ne pas lire.</a:t>
            </a:r>
            <a:endParaRPr lang="fr-CA" dirty="0"/>
          </a:p>
          <a:p>
            <a:endParaRPr lang="fr-CA"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13</a:t>
            </a:fld>
            <a:endParaRPr lang="fr-CA"/>
          </a:p>
        </p:txBody>
      </p:sp>
    </p:spTree>
    <p:extLst>
      <p:ext uri="{BB962C8B-B14F-4D97-AF65-F5344CB8AC3E}">
        <p14:creationId xmlns:p14="http://schemas.microsoft.com/office/powerpoint/2010/main" val="2364337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14</a:t>
            </a:fld>
            <a:endParaRPr lang="fr-CA"/>
          </a:p>
        </p:txBody>
      </p:sp>
    </p:spTree>
    <p:extLst>
      <p:ext uri="{BB962C8B-B14F-4D97-AF65-F5344CB8AC3E}">
        <p14:creationId xmlns:p14="http://schemas.microsoft.com/office/powerpoint/2010/main" val="208023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La peinture représente, </a:t>
            </a:r>
            <a:r>
              <a:rPr lang="fr-FR" dirty="0"/>
              <a:t>la </a:t>
            </a:r>
            <a:r>
              <a:rPr lang="fr-FR" b="1" dirty="0"/>
              <a:t>coupe du Vin flottant le long d'un enroulement d'eau</a:t>
            </a:r>
            <a:r>
              <a:rPr lang="fr-FR" dirty="0"/>
              <a:t> qui est la plus célèbre activité dans la Chine ancienne et surtout celle qui s'est tenue dans la ville de Shaoxing de </a:t>
            </a:r>
            <a:r>
              <a:rPr lang="fr-FR" dirty="0" err="1"/>
              <a:t>Lanting</a:t>
            </a:r>
            <a:r>
              <a:rPr lang="fr-FR" dirty="0"/>
              <a:t> le 3 Mars. Ce jour-là, Wang </a:t>
            </a:r>
            <a:r>
              <a:rPr lang="fr-FR" dirty="0" err="1"/>
              <a:t>Xizhi</a:t>
            </a:r>
            <a:r>
              <a:rPr lang="fr-FR" dirty="0"/>
              <a:t>, le célèbre calligraphe, en a tenu une. Les joueurs sont chacun assis sur le sol avec une tasse de vin mis dans le tronçon supérieur de l'eau, flottant et avec l'enroulement en aval. </a:t>
            </a:r>
            <a:r>
              <a:rPr lang="fr-FR" b="1" dirty="0"/>
              <a:t>Comme règle, une fois que la coupe cesse de se déplacer, ils devaient prendre un verre et improviser un poème</a:t>
            </a:r>
            <a:r>
              <a:rPr lang="fr-FR" dirty="0"/>
              <a:t>.</a:t>
            </a:r>
            <a:endParaRPr lang="fr-CA"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15</a:t>
            </a:fld>
            <a:endParaRPr lang="fr-CA"/>
          </a:p>
        </p:txBody>
      </p:sp>
    </p:spTree>
    <p:extLst>
      <p:ext uri="{BB962C8B-B14F-4D97-AF65-F5344CB8AC3E}">
        <p14:creationId xmlns:p14="http://schemas.microsoft.com/office/powerpoint/2010/main" val="1617293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16</a:t>
            </a:fld>
            <a:endParaRPr lang="fr-CA"/>
          </a:p>
        </p:txBody>
      </p:sp>
    </p:spTree>
    <p:extLst>
      <p:ext uri="{BB962C8B-B14F-4D97-AF65-F5344CB8AC3E}">
        <p14:creationId xmlns:p14="http://schemas.microsoft.com/office/powerpoint/2010/main" val="222326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17</a:t>
            </a:fld>
            <a:endParaRPr lang="fr-CA"/>
          </a:p>
        </p:txBody>
      </p:sp>
    </p:spTree>
    <p:extLst>
      <p:ext uri="{BB962C8B-B14F-4D97-AF65-F5344CB8AC3E}">
        <p14:creationId xmlns:p14="http://schemas.microsoft.com/office/powerpoint/2010/main" val="1101110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18</a:t>
            </a:fld>
            <a:endParaRPr lang="fr-CA"/>
          </a:p>
        </p:txBody>
      </p:sp>
    </p:spTree>
    <p:extLst>
      <p:ext uri="{BB962C8B-B14F-4D97-AF65-F5344CB8AC3E}">
        <p14:creationId xmlns:p14="http://schemas.microsoft.com/office/powerpoint/2010/main" val="1435864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La</a:t>
            </a:r>
            <a:r>
              <a:rPr lang="fr-CA" baseline="0" dirty="0"/>
              <a:t> population commence à être éduqué en lien avec l’activité physique. Par contre, une fois qu’elle a reçu les notions, c’est à elle de se mobiliser. </a:t>
            </a:r>
            <a:endParaRPr lang="fr-CA"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19</a:t>
            </a:fld>
            <a:endParaRPr lang="fr-CA"/>
          </a:p>
        </p:txBody>
      </p:sp>
    </p:spTree>
    <p:extLst>
      <p:ext uri="{BB962C8B-B14F-4D97-AF65-F5344CB8AC3E}">
        <p14:creationId xmlns:p14="http://schemas.microsoft.com/office/powerpoint/2010/main" val="1141143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2</a:t>
            </a:fld>
            <a:endParaRPr lang="fr-CA"/>
          </a:p>
        </p:txBody>
      </p:sp>
    </p:spTree>
    <p:extLst>
      <p:ext uri="{BB962C8B-B14F-4D97-AF65-F5344CB8AC3E}">
        <p14:creationId xmlns:p14="http://schemas.microsoft.com/office/powerpoint/2010/main" val="4210362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20</a:t>
            </a:fld>
            <a:endParaRPr lang="fr-CA"/>
          </a:p>
        </p:txBody>
      </p:sp>
    </p:spTree>
    <p:extLst>
      <p:ext uri="{BB962C8B-B14F-4D97-AF65-F5344CB8AC3E}">
        <p14:creationId xmlns:p14="http://schemas.microsoft.com/office/powerpoint/2010/main" val="94874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Inventeur de la formule pour le calcule de la fréquence</a:t>
            </a:r>
            <a:r>
              <a:rPr lang="fr-CA" baseline="0" dirty="0"/>
              <a:t> cardiaque</a:t>
            </a:r>
            <a:r>
              <a:rPr lang="fr-CA" dirty="0"/>
              <a:t> maximal lors</a:t>
            </a:r>
            <a:r>
              <a:rPr lang="fr-CA" baseline="0" dirty="0"/>
              <a:t> d’activité physique.</a:t>
            </a:r>
            <a:endParaRPr lang="fr-CA"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21</a:t>
            </a:fld>
            <a:endParaRPr lang="fr-CA"/>
          </a:p>
        </p:txBody>
      </p:sp>
    </p:spTree>
    <p:extLst>
      <p:ext uri="{BB962C8B-B14F-4D97-AF65-F5344CB8AC3E}">
        <p14:creationId xmlns:p14="http://schemas.microsoft.com/office/powerpoint/2010/main" val="1896742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1" defTabSz="964418">
              <a:defRPr/>
            </a:pPr>
            <a:r>
              <a:rPr lang="fr-FR" dirty="0"/>
              <a:t>Les enjeux sont considérables : </a:t>
            </a:r>
          </a:p>
          <a:p>
            <a:pPr marL="628650" lvl="1" indent="-171450">
              <a:buFont typeface="Arial" panose="020B0604020202020204" pitchFamily="34" charset="0"/>
              <a:buChar char="•"/>
            </a:pPr>
            <a:r>
              <a:rPr lang="fr-FR" dirty="0"/>
              <a:t>Dépenses de santé (coût social)</a:t>
            </a:r>
          </a:p>
          <a:p>
            <a:pPr marL="628650" lvl="1" indent="-171450">
              <a:buFont typeface="Arial" panose="020B0604020202020204" pitchFamily="34" charset="0"/>
              <a:buChar char="•"/>
            </a:pPr>
            <a:r>
              <a:rPr lang="fr-FR" dirty="0"/>
              <a:t>Qualité de vie</a:t>
            </a:r>
          </a:p>
          <a:p>
            <a:pPr marL="628650" lvl="1" indent="-171450">
              <a:buFont typeface="Arial" panose="020B0604020202020204" pitchFamily="34" charset="0"/>
              <a:buChar char="•"/>
            </a:pPr>
            <a:r>
              <a:rPr lang="fr-FR" dirty="0"/>
              <a:t>Autonomie des </a:t>
            </a:r>
            <a:r>
              <a:rPr lang="fr-CA" dirty="0"/>
              <a:t>individus</a:t>
            </a:r>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22</a:t>
            </a:fld>
            <a:endParaRPr lang="fr-CA"/>
          </a:p>
        </p:txBody>
      </p:sp>
    </p:spTree>
    <p:extLst>
      <p:ext uri="{BB962C8B-B14F-4D97-AF65-F5344CB8AC3E}">
        <p14:creationId xmlns:p14="http://schemas.microsoft.com/office/powerpoint/2010/main" val="3202274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Expliquer</a:t>
            </a:r>
            <a:r>
              <a:rPr lang="fr-CA" baseline="0" dirty="0"/>
              <a:t> l’image de l’évolution en bas. </a:t>
            </a:r>
          </a:p>
          <a:p>
            <a:endParaRPr lang="fr-CA" baseline="0" dirty="0"/>
          </a:p>
          <a:p>
            <a:r>
              <a:rPr lang="fr-CA" baseline="0" dirty="0"/>
              <a:t>Avant, les agriculteurs-éleveur travaillaient extrêmement fort. C’était un travail de 7 jours sur 7 s’étalant du lever du soleil au coucher…</a:t>
            </a:r>
          </a:p>
          <a:p>
            <a:r>
              <a:rPr lang="fr-CA" baseline="0" dirty="0"/>
              <a:t>L’alimentation répondait au travail à accomplir. Aujourd’hui, la télévision et notre travail remplacent les champs d’autrefois. Par contre, nous n’avons jamais modifié nos portions en ce qui concerne notre alimentation.  </a:t>
            </a:r>
            <a:endParaRPr lang="fr-CA"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23</a:t>
            </a:fld>
            <a:endParaRPr lang="fr-CA"/>
          </a:p>
        </p:txBody>
      </p:sp>
    </p:spTree>
    <p:extLst>
      <p:ext uri="{BB962C8B-B14F-4D97-AF65-F5344CB8AC3E}">
        <p14:creationId xmlns:p14="http://schemas.microsoft.com/office/powerpoint/2010/main" val="3046838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p:txBody>
          <a:bodyPr/>
          <a:lstStyle/>
          <a:p>
            <a:pPr>
              <a:buFont typeface="Arial" pitchFamily="34" charset="0"/>
              <a:buNone/>
              <a:defRPr/>
            </a:pPr>
            <a:endParaRPr lang="fr-CA" dirty="0"/>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7" eaLnBrk="0" hangingPunct="0">
              <a:defRPr sz="2500" b="1">
                <a:solidFill>
                  <a:schemeClr val="tx2"/>
                </a:solidFill>
                <a:latin typeface="Arial" panose="020B0604020202020204" pitchFamily="34" charset="0"/>
                <a:ea typeface="ＭＳ Ｐゴシック" panose="020B0600070205080204" pitchFamily="34" charset="-128"/>
              </a:defRPr>
            </a:lvl1pPr>
            <a:lvl2pPr marL="783589" indent="-301381" defTabSz="979487" eaLnBrk="0" hangingPunct="0">
              <a:defRPr sz="2500" b="1">
                <a:solidFill>
                  <a:schemeClr val="tx2"/>
                </a:solidFill>
                <a:latin typeface="Arial" panose="020B0604020202020204" pitchFamily="34" charset="0"/>
                <a:ea typeface="ＭＳ Ｐゴシック" panose="020B0600070205080204" pitchFamily="34" charset="-128"/>
              </a:defRPr>
            </a:lvl2pPr>
            <a:lvl3pPr marL="1205522" indent="-241104" defTabSz="979487" eaLnBrk="0" hangingPunct="0">
              <a:defRPr sz="2500" b="1">
                <a:solidFill>
                  <a:schemeClr val="tx2"/>
                </a:solidFill>
                <a:latin typeface="Arial" panose="020B0604020202020204" pitchFamily="34" charset="0"/>
                <a:ea typeface="ＭＳ Ｐゴシック" panose="020B0600070205080204" pitchFamily="34" charset="-128"/>
              </a:defRPr>
            </a:lvl3pPr>
            <a:lvl4pPr marL="1687731" indent="-241104" defTabSz="979487" eaLnBrk="0" hangingPunct="0">
              <a:defRPr sz="2500" b="1">
                <a:solidFill>
                  <a:schemeClr val="tx2"/>
                </a:solidFill>
                <a:latin typeface="Arial" panose="020B0604020202020204" pitchFamily="34" charset="0"/>
                <a:ea typeface="ＭＳ Ｐゴシック" panose="020B0600070205080204" pitchFamily="34" charset="-128"/>
              </a:defRPr>
            </a:lvl4pPr>
            <a:lvl5pPr marL="2169940" indent="-241104" defTabSz="979487" eaLnBrk="0" hangingPunct="0">
              <a:defRPr sz="2500" b="1">
                <a:solidFill>
                  <a:schemeClr val="tx2"/>
                </a:solidFill>
                <a:latin typeface="Arial" panose="020B0604020202020204" pitchFamily="34" charset="0"/>
                <a:ea typeface="ＭＳ Ｐゴシック" panose="020B0600070205080204" pitchFamily="34" charset="-128"/>
              </a:defRPr>
            </a:lvl5pPr>
            <a:lvl6pPr marL="2652149" indent="-241104" algn="ctr" defTabSz="979487" eaLnBrk="0" fontAlgn="base" hangingPunct="0">
              <a:spcBef>
                <a:spcPct val="0"/>
              </a:spcBef>
              <a:spcAft>
                <a:spcPct val="0"/>
              </a:spcAft>
              <a:defRPr sz="2500" b="1">
                <a:solidFill>
                  <a:schemeClr val="tx2"/>
                </a:solidFill>
                <a:latin typeface="Arial" panose="020B0604020202020204" pitchFamily="34" charset="0"/>
                <a:ea typeface="ＭＳ Ｐゴシック" panose="020B0600070205080204" pitchFamily="34" charset="-128"/>
              </a:defRPr>
            </a:lvl6pPr>
            <a:lvl7pPr marL="3134357" indent="-241104" algn="ctr" defTabSz="979487" eaLnBrk="0" fontAlgn="base" hangingPunct="0">
              <a:spcBef>
                <a:spcPct val="0"/>
              </a:spcBef>
              <a:spcAft>
                <a:spcPct val="0"/>
              </a:spcAft>
              <a:defRPr sz="2500" b="1">
                <a:solidFill>
                  <a:schemeClr val="tx2"/>
                </a:solidFill>
                <a:latin typeface="Arial" panose="020B0604020202020204" pitchFamily="34" charset="0"/>
                <a:ea typeface="ＭＳ Ｐゴシック" panose="020B0600070205080204" pitchFamily="34" charset="-128"/>
              </a:defRPr>
            </a:lvl7pPr>
            <a:lvl8pPr marL="3616566" indent="-241104" algn="ctr" defTabSz="979487" eaLnBrk="0" fontAlgn="base" hangingPunct="0">
              <a:spcBef>
                <a:spcPct val="0"/>
              </a:spcBef>
              <a:spcAft>
                <a:spcPct val="0"/>
              </a:spcAft>
              <a:defRPr sz="2500" b="1">
                <a:solidFill>
                  <a:schemeClr val="tx2"/>
                </a:solidFill>
                <a:latin typeface="Arial" panose="020B0604020202020204" pitchFamily="34" charset="0"/>
                <a:ea typeface="ＭＳ Ｐゴシック" panose="020B0600070205080204" pitchFamily="34" charset="-128"/>
              </a:defRPr>
            </a:lvl8pPr>
            <a:lvl9pPr marL="4098775" indent="-241104" algn="ctr" defTabSz="979487" eaLnBrk="0" fontAlgn="base" hangingPunct="0">
              <a:spcBef>
                <a:spcPct val="0"/>
              </a:spcBef>
              <a:spcAft>
                <a:spcPct val="0"/>
              </a:spcAft>
              <a:defRPr sz="2500" b="1">
                <a:solidFill>
                  <a:schemeClr val="tx2"/>
                </a:solidFill>
                <a:latin typeface="Arial" panose="020B0604020202020204" pitchFamily="34" charset="0"/>
                <a:ea typeface="ＭＳ Ｐゴシック" panose="020B0600070205080204" pitchFamily="34" charset="-128"/>
              </a:defRPr>
            </a:lvl9pPr>
          </a:lstStyle>
          <a:p>
            <a:pPr eaLnBrk="1" hangingPunct="1"/>
            <a:fld id="{90E8CB94-C932-432D-8E34-F56CB685C04E}" type="slidenum">
              <a:rPr lang="en-US" altLang="fr-FR" sz="1300"/>
              <a:pPr eaLnBrk="1" hangingPunct="1"/>
              <a:t>24</a:t>
            </a:fld>
            <a:endParaRPr lang="en-US" altLang="fr-FR" sz="1300"/>
          </a:p>
        </p:txBody>
      </p:sp>
    </p:spTree>
    <p:extLst>
      <p:ext uri="{BB962C8B-B14F-4D97-AF65-F5344CB8AC3E}">
        <p14:creationId xmlns:p14="http://schemas.microsoft.com/office/powerpoint/2010/main" val="1968749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1" defTabSz="964418">
              <a:defRPr/>
            </a:pPr>
            <a:r>
              <a:rPr lang="fr-FR" dirty="0"/>
              <a:t>Les enjeux sont considérables : </a:t>
            </a:r>
          </a:p>
          <a:p>
            <a:pPr marL="628650" lvl="1" indent="-171450">
              <a:buFont typeface="Arial" panose="020B0604020202020204" pitchFamily="34" charset="0"/>
              <a:buChar char="•"/>
            </a:pPr>
            <a:r>
              <a:rPr lang="fr-FR" dirty="0"/>
              <a:t>Dépenses de santé (coût social)</a:t>
            </a:r>
          </a:p>
          <a:p>
            <a:pPr marL="628650" lvl="1" indent="-171450">
              <a:buFont typeface="Arial" panose="020B0604020202020204" pitchFamily="34" charset="0"/>
              <a:buChar char="•"/>
            </a:pPr>
            <a:r>
              <a:rPr lang="fr-FR" dirty="0"/>
              <a:t>Qualité de vie</a:t>
            </a:r>
          </a:p>
          <a:p>
            <a:pPr marL="628650" lvl="1" indent="-171450">
              <a:buFont typeface="Arial" panose="020B0604020202020204" pitchFamily="34" charset="0"/>
              <a:buChar char="•"/>
            </a:pPr>
            <a:r>
              <a:rPr lang="fr-FR" dirty="0"/>
              <a:t>Autonomie des </a:t>
            </a:r>
            <a:r>
              <a:rPr lang="fr-CA" dirty="0"/>
              <a:t>individus</a:t>
            </a:r>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25</a:t>
            </a:fld>
            <a:endParaRPr lang="fr-CA"/>
          </a:p>
        </p:txBody>
      </p:sp>
    </p:spTree>
    <p:extLst>
      <p:ext uri="{BB962C8B-B14F-4D97-AF65-F5344CB8AC3E}">
        <p14:creationId xmlns:p14="http://schemas.microsoft.com/office/powerpoint/2010/main" val="4241717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p:txBody>
          <a:bodyPr/>
          <a:lstStyle/>
          <a:p>
            <a:r>
              <a:rPr lang="fr-CA" dirty="0"/>
              <a:t>En effet, il est possible de combiner l’utile à l’agréable…</a:t>
            </a:r>
          </a:p>
          <a:p>
            <a:r>
              <a:rPr lang="fr-CA" dirty="0"/>
              <a:t>Kinect</a:t>
            </a:r>
          </a:p>
          <a:p>
            <a:r>
              <a:rPr lang="fr-CA" dirty="0"/>
              <a:t>PlayStation</a:t>
            </a:r>
          </a:p>
          <a:p>
            <a:r>
              <a:rPr lang="fr-CA" dirty="0"/>
              <a:t>Wii</a:t>
            </a:r>
            <a:r>
              <a:rPr lang="fr-CA" baseline="0" dirty="0"/>
              <a:t> fit… </a:t>
            </a:r>
          </a:p>
          <a:p>
            <a:pPr>
              <a:buFont typeface="Arial" pitchFamily="34" charset="0"/>
              <a:buNone/>
              <a:defRPr/>
            </a:pPr>
            <a:endParaRPr lang="fr-CA" dirty="0"/>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7" eaLnBrk="0" hangingPunct="0">
              <a:defRPr sz="2500" b="1">
                <a:solidFill>
                  <a:schemeClr val="tx2"/>
                </a:solidFill>
                <a:latin typeface="Arial" panose="020B0604020202020204" pitchFamily="34" charset="0"/>
                <a:ea typeface="ＭＳ Ｐゴシック" panose="020B0600070205080204" pitchFamily="34" charset="-128"/>
              </a:defRPr>
            </a:lvl1pPr>
            <a:lvl2pPr marL="783589" indent="-301381" defTabSz="979487" eaLnBrk="0" hangingPunct="0">
              <a:defRPr sz="2500" b="1">
                <a:solidFill>
                  <a:schemeClr val="tx2"/>
                </a:solidFill>
                <a:latin typeface="Arial" panose="020B0604020202020204" pitchFamily="34" charset="0"/>
                <a:ea typeface="ＭＳ Ｐゴシック" panose="020B0600070205080204" pitchFamily="34" charset="-128"/>
              </a:defRPr>
            </a:lvl2pPr>
            <a:lvl3pPr marL="1205522" indent="-241104" defTabSz="979487" eaLnBrk="0" hangingPunct="0">
              <a:defRPr sz="2500" b="1">
                <a:solidFill>
                  <a:schemeClr val="tx2"/>
                </a:solidFill>
                <a:latin typeface="Arial" panose="020B0604020202020204" pitchFamily="34" charset="0"/>
                <a:ea typeface="ＭＳ Ｐゴシック" panose="020B0600070205080204" pitchFamily="34" charset="-128"/>
              </a:defRPr>
            </a:lvl3pPr>
            <a:lvl4pPr marL="1687731" indent="-241104" defTabSz="979487" eaLnBrk="0" hangingPunct="0">
              <a:defRPr sz="2500" b="1">
                <a:solidFill>
                  <a:schemeClr val="tx2"/>
                </a:solidFill>
                <a:latin typeface="Arial" panose="020B0604020202020204" pitchFamily="34" charset="0"/>
                <a:ea typeface="ＭＳ Ｐゴシック" panose="020B0600070205080204" pitchFamily="34" charset="-128"/>
              </a:defRPr>
            </a:lvl4pPr>
            <a:lvl5pPr marL="2169940" indent="-241104" defTabSz="979487" eaLnBrk="0" hangingPunct="0">
              <a:defRPr sz="2500" b="1">
                <a:solidFill>
                  <a:schemeClr val="tx2"/>
                </a:solidFill>
                <a:latin typeface="Arial" panose="020B0604020202020204" pitchFamily="34" charset="0"/>
                <a:ea typeface="ＭＳ Ｐゴシック" panose="020B0600070205080204" pitchFamily="34" charset="-128"/>
              </a:defRPr>
            </a:lvl5pPr>
            <a:lvl6pPr marL="2652149" indent="-241104" algn="ctr" defTabSz="979487" eaLnBrk="0" fontAlgn="base" hangingPunct="0">
              <a:spcBef>
                <a:spcPct val="0"/>
              </a:spcBef>
              <a:spcAft>
                <a:spcPct val="0"/>
              </a:spcAft>
              <a:defRPr sz="2500" b="1">
                <a:solidFill>
                  <a:schemeClr val="tx2"/>
                </a:solidFill>
                <a:latin typeface="Arial" panose="020B0604020202020204" pitchFamily="34" charset="0"/>
                <a:ea typeface="ＭＳ Ｐゴシック" panose="020B0600070205080204" pitchFamily="34" charset="-128"/>
              </a:defRPr>
            </a:lvl6pPr>
            <a:lvl7pPr marL="3134357" indent="-241104" algn="ctr" defTabSz="979487" eaLnBrk="0" fontAlgn="base" hangingPunct="0">
              <a:spcBef>
                <a:spcPct val="0"/>
              </a:spcBef>
              <a:spcAft>
                <a:spcPct val="0"/>
              </a:spcAft>
              <a:defRPr sz="2500" b="1">
                <a:solidFill>
                  <a:schemeClr val="tx2"/>
                </a:solidFill>
                <a:latin typeface="Arial" panose="020B0604020202020204" pitchFamily="34" charset="0"/>
                <a:ea typeface="ＭＳ Ｐゴシック" panose="020B0600070205080204" pitchFamily="34" charset="-128"/>
              </a:defRPr>
            </a:lvl7pPr>
            <a:lvl8pPr marL="3616566" indent="-241104" algn="ctr" defTabSz="979487" eaLnBrk="0" fontAlgn="base" hangingPunct="0">
              <a:spcBef>
                <a:spcPct val="0"/>
              </a:spcBef>
              <a:spcAft>
                <a:spcPct val="0"/>
              </a:spcAft>
              <a:defRPr sz="2500" b="1">
                <a:solidFill>
                  <a:schemeClr val="tx2"/>
                </a:solidFill>
                <a:latin typeface="Arial" panose="020B0604020202020204" pitchFamily="34" charset="0"/>
                <a:ea typeface="ＭＳ Ｐゴシック" panose="020B0600070205080204" pitchFamily="34" charset="-128"/>
              </a:defRPr>
            </a:lvl8pPr>
            <a:lvl9pPr marL="4098775" indent="-241104" algn="ctr" defTabSz="979487" eaLnBrk="0" fontAlgn="base" hangingPunct="0">
              <a:spcBef>
                <a:spcPct val="0"/>
              </a:spcBef>
              <a:spcAft>
                <a:spcPct val="0"/>
              </a:spcAft>
              <a:defRPr sz="2500" b="1">
                <a:solidFill>
                  <a:schemeClr val="tx2"/>
                </a:solidFill>
                <a:latin typeface="Arial" panose="020B0604020202020204" pitchFamily="34" charset="0"/>
                <a:ea typeface="ＭＳ Ｐゴシック" panose="020B0600070205080204" pitchFamily="34" charset="-128"/>
              </a:defRPr>
            </a:lvl9pPr>
          </a:lstStyle>
          <a:p>
            <a:pPr eaLnBrk="1" hangingPunct="1"/>
            <a:fld id="{90E8CB94-C932-432D-8E34-F56CB685C04E}" type="slidenum">
              <a:rPr lang="en-US" altLang="fr-FR" sz="1300"/>
              <a:pPr eaLnBrk="1" hangingPunct="1"/>
              <a:t>26</a:t>
            </a:fld>
            <a:endParaRPr lang="en-US" altLang="fr-FR" sz="1300"/>
          </a:p>
        </p:txBody>
      </p:sp>
    </p:spTree>
    <p:extLst>
      <p:ext uri="{BB962C8B-B14F-4D97-AF65-F5344CB8AC3E}">
        <p14:creationId xmlns:p14="http://schemas.microsoft.com/office/powerpoint/2010/main" val="4000126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Il existe des milliers d’applications sur le web, que ce soit pour Android ou pour IOS. Ceux-ci pour</a:t>
            </a:r>
            <a:r>
              <a:rPr lang="fr-CA" baseline="0" dirty="0"/>
              <a:t> la gestion de l’activité physique et la remise en forme. </a:t>
            </a:r>
          </a:p>
          <a:p>
            <a:r>
              <a:rPr lang="fr-CA" baseline="0" dirty="0"/>
              <a:t>En connaissez-vous quelques-uns ?</a:t>
            </a:r>
            <a:endParaRPr lang="fr-CA"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27</a:t>
            </a:fld>
            <a:endParaRPr lang="fr-CA"/>
          </a:p>
        </p:txBody>
      </p:sp>
    </p:spTree>
    <p:extLst>
      <p:ext uri="{BB962C8B-B14F-4D97-AF65-F5344CB8AC3E}">
        <p14:creationId xmlns:p14="http://schemas.microsoft.com/office/powerpoint/2010/main" val="625762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Expliquer qu’est-ce que IOS, soit le</a:t>
            </a:r>
            <a:r>
              <a:rPr lang="fr-CA" baseline="0" dirty="0"/>
              <a:t> système de Apple qui propulse les applications et les </a:t>
            </a:r>
            <a:r>
              <a:rPr lang="fr-CA" baseline="0" dirty="0" err="1"/>
              <a:t>Iphones</a:t>
            </a:r>
            <a:r>
              <a:rPr lang="fr-CA" baseline="0" dirty="0"/>
              <a:t>. </a:t>
            </a:r>
          </a:p>
          <a:p>
            <a:endParaRPr lang="fr-CA" baseline="0" dirty="0"/>
          </a:p>
          <a:p>
            <a:r>
              <a:rPr lang="fr-CA" baseline="0" dirty="0"/>
              <a:t>Lire la diapo, </a:t>
            </a:r>
          </a:p>
          <a:p>
            <a:endParaRPr lang="fr-CA" baseline="0" dirty="0"/>
          </a:p>
          <a:p>
            <a:r>
              <a:rPr lang="fr-CA" baseline="0" dirty="0"/>
              <a:t>Ensuite : </a:t>
            </a:r>
          </a:p>
          <a:p>
            <a:r>
              <a:rPr lang="fr-CA" sz="1300" dirty="0"/>
              <a:t>Finalement, elle comptabilise, votre fréquence cardiaque, vos calories brûlées, même votre glycémie ou votre taux de cholestérol. Les applications de santé et de mise en forme sont championnes dans la collecte de données. D’un toucher, vous obtenez donc un portrait clair et actualisé de votre état. </a:t>
            </a:r>
          </a:p>
          <a:p>
            <a:endParaRPr lang="fr-CA"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28</a:t>
            </a:fld>
            <a:endParaRPr lang="fr-CA"/>
          </a:p>
        </p:txBody>
      </p:sp>
    </p:spTree>
    <p:extLst>
      <p:ext uri="{BB962C8B-B14F-4D97-AF65-F5344CB8AC3E}">
        <p14:creationId xmlns:p14="http://schemas.microsoft.com/office/powerpoint/2010/main" val="4142622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Source : apple.ca </a:t>
            </a:r>
            <a:endParaRPr lang="fr-CA"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29</a:t>
            </a:fld>
            <a:endParaRPr lang="fr-CA"/>
          </a:p>
        </p:txBody>
      </p:sp>
    </p:spTree>
    <p:extLst>
      <p:ext uri="{BB962C8B-B14F-4D97-AF65-F5344CB8AC3E}">
        <p14:creationId xmlns:p14="http://schemas.microsoft.com/office/powerpoint/2010/main" val="174689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Lire seulement</a:t>
            </a:r>
            <a:r>
              <a:rPr lang="fr-CA" baseline="0" dirty="0"/>
              <a:t> le haut. </a:t>
            </a:r>
            <a:endParaRPr lang="fr-CA"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3</a:t>
            </a:fld>
            <a:endParaRPr lang="fr-CA"/>
          </a:p>
        </p:txBody>
      </p:sp>
    </p:spTree>
    <p:extLst>
      <p:ext uri="{BB962C8B-B14F-4D97-AF65-F5344CB8AC3E}">
        <p14:creationId xmlns:p14="http://schemas.microsoft.com/office/powerpoint/2010/main" val="2991939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Source : apple.ca </a:t>
            </a:r>
            <a:endParaRPr lang="fr-CA"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30</a:t>
            </a:fld>
            <a:endParaRPr lang="fr-CA"/>
          </a:p>
        </p:txBody>
      </p:sp>
    </p:spTree>
    <p:extLst>
      <p:ext uri="{BB962C8B-B14F-4D97-AF65-F5344CB8AC3E}">
        <p14:creationId xmlns:p14="http://schemas.microsoft.com/office/powerpoint/2010/main" val="3667988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application compile les activités, le sommeil, les entraînements et votre apport alimentaire quotidiens. En plus, elle transmet toutes les données que vous entrez dans l’application Santé qui devient votre base de données générale. </a:t>
            </a:r>
          </a:p>
          <a:p>
            <a:endParaRPr lang="fr-FR" dirty="0"/>
          </a:p>
          <a:p>
            <a:r>
              <a:rPr lang="fr-FR" dirty="0"/>
              <a:t>Cette</a:t>
            </a:r>
            <a:r>
              <a:rPr lang="fr-FR" baseline="0" dirty="0"/>
              <a:t> </a:t>
            </a:r>
            <a:r>
              <a:rPr lang="fr-FR" dirty="0"/>
              <a:t>application vous permet d’effectuer un suivi</a:t>
            </a:r>
            <a:r>
              <a:rPr lang="fr-FR" baseline="0" dirty="0"/>
              <a:t> quotidien de </a:t>
            </a:r>
            <a:r>
              <a:rPr lang="fr-FR" dirty="0"/>
              <a:t>votre alimentation, de vos calories et de vos exercices. Avec plus de 5 millions d’aliments enregistrés, il suffit de scanner le code-barres de la boite de barre tendre pour avoir automatiquement les informations nutritionnelles sous les yeux.</a:t>
            </a:r>
          </a:p>
          <a:p>
            <a:endParaRPr lang="fr-FR" dirty="0"/>
          </a:p>
          <a:p>
            <a:r>
              <a:rPr lang="fr-FR" dirty="0"/>
              <a:t>Attention, cette application est classée dans les applications dites compteur de calories. Il ne faut pas tomber dans le piège o</a:t>
            </a:r>
            <a:r>
              <a:rPr lang="fr-FR" baseline="0" dirty="0"/>
              <a:t>ù </a:t>
            </a:r>
            <a:r>
              <a:rPr lang="fr-FR" dirty="0"/>
              <a:t>l’on enregistre nos aliments et une fois la limite atteinte nous cessons de manger. Il faut analyser ce que l'on a mangé et qu’est-ce qui pourrait nous manquer dans la journée. </a:t>
            </a:r>
          </a:p>
          <a:p>
            <a:r>
              <a:rPr lang="fr-FR" dirty="0"/>
              <a:t>Par exemple : un trio big mac « super size » pourrait contenir suffisamment de calories pour votre journée, mais très peu de nutriment. </a:t>
            </a:r>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31</a:t>
            </a:fld>
            <a:endParaRPr lang="fr-CA"/>
          </a:p>
        </p:txBody>
      </p:sp>
    </p:spTree>
    <p:extLst>
      <p:ext uri="{BB962C8B-B14F-4D97-AF65-F5344CB8AC3E}">
        <p14:creationId xmlns:p14="http://schemas.microsoft.com/office/powerpoint/2010/main" val="2260154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err="1">
                <a:hlinkClick r:id="rId3"/>
              </a:rPr>
              <a:t>MapMyFitness</a:t>
            </a:r>
            <a:r>
              <a:rPr lang="fr-CA" dirty="0"/>
              <a:t>, </a:t>
            </a:r>
            <a:r>
              <a:rPr lang="fr-CA" dirty="0" err="1">
                <a:hlinkClick r:id="rId4"/>
              </a:rPr>
              <a:t>MapMyRun</a:t>
            </a:r>
            <a:r>
              <a:rPr lang="fr-CA" dirty="0"/>
              <a:t>, </a:t>
            </a:r>
            <a:r>
              <a:rPr lang="fr-CA" dirty="0" err="1">
                <a:hlinkClick r:id="rId5"/>
              </a:rPr>
              <a:t>MapMyRide</a:t>
            </a:r>
            <a:r>
              <a:rPr lang="fr-CA" dirty="0"/>
              <a:t>, </a:t>
            </a:r>
            <a:r>
              <a:rPr lang="fr-CA" dirty="0" err="1">
                <a:hlinkClick r:id="rId6"/>
              </a:rPr>
              <a:t>MapMyWalk</a:t>
            </a:r>
            <a:r>
              <a:rPr lang="fr-CA" dirty="0"/>
              <a:t> et </a:t>
            </a:r>
            <a:r>
              <a:rPr lang="fr-CA" dirty="0" err="1">
                <a:hlinkClick r:id="rId7"/>
              </a:rPr>
              <a:t>MapMyHike</a:t>
            </a:r>
            <a:r>
              <a:rPr lang="fr-CA" dirty="0"/>
              <a:t> sont toutes des applications issues de la même compagnie soit, Under Armor. Comme leur nom l’indique, certaines servent à vous suivre selon votre moyen de transport soit, le vélo, la course à pied, la marche ou la randonnée. Le principe est simple, elles utilisent toutes le GPS intégré au circuit de votre téléphone intelligent pour vous suivre, marquer votre circuit, compiler vos résultats, votre rythme, votre cadence et votre temps total. De cette façon, vous pouvez facilement constater votre progression au fil des semaines.</a:t>
            </a:r>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32</a:t>
            </a:fld>
            <a:endParaRPr lang="fr-CA"/>
          </a:p>
        </p:txBody>
      </p:sp>
    </p:spTree>
    <p:extLst>
      <p:ext uri="{BB962C8B-B14F-4D97-AF65-F5344CB8AC3E}">
        <p14:creationId xmlns:p14="http://schemas.microsoft.com/office/powerpoint/2010/main" val="2932407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Il existe une multitude d’applications pour vous supporter lors</a:t>
            </a:r>
            <a:r>
              <a:rPr lang="fr-CA" baseline="0" dirty="0"/>
              <a:t> de la réalisation de vos activités physiques.</a:t>
            </a:r>
            <a:r>
              <a:rPr lang="fr-CA" dirty="0"/>
              <a:t> P</a:t>
            </a:r>
            <a:r>
              <a:rPr lang="fr-CA" baseline="0" dirty="0"/>
              <a:t>ar contre, certaines utilisent des appareils supplémentaires</a:t>
            </a:r>
            <a:r>
              <a:rPr lang="fr-CA" dirty="0"/>
              <a:t> </a:t>
            </a:r>
            <a:r>
              <a:rPr lang="fr-CA" baseline="0" dirty="0"/>
              <a:t>tels que des capteurs dans les souliers ou des capteurs de fréquence cardiaque. </a:t>
            </a:r>
            <a:endParaRPr lang="fr-CA"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33</a:t>
            </a:fld>
            <a:endParaRPr lang="fr-CA"/>
          </a:p>
        </p:txBody>
      </p:sp>
    </p:spTree>
    <p:extLst>
      <p:ext uri="{BB962C8B-B14F-4D97-AF65-F5344CB8AC3E}">
        <p14:creationId xmlns:p14="http://schemas.microsoft.com/office/powerpoint/2010/main" val="556190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Diapo au besoin en cas de manque de temps explorer ces sujets. </a:t>
            </a:r>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34</a:t>
            </a:fld>
            <a:endParaRPr lang="fr-CA"/>
          </a:p>
        </p:txBody>
      </p:sp>
    </p:spTree>
    <p:extLst>
      <p:ext uri="{BB962C8B-B14F-4D97-AF65-F5344CB8AC3E}">
        <p14:creationId xmlns:p14="http://schemas.microsoft.com/office/powerpoint/2010/main" val="40776779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sz="1200" b="1"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35</a:t>
            </a:fld>
            <a:endParaRPr lang="fr-CA"/>
          </a:p>
        </p:txBody>
      </p:sp>
    </p:spTree>
    <p:extLst>
      <p:ext uri="{BB962C8B-B14F-4D97-AF65-F5344CB8AC3E}">
        <p14:creationId xmlns:p14="http://schemas.microsoft.com/office/powerpoint/2010/main" val="20968023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sz="1200" b="1"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36</a:t>
            </a:fld>
            <a:endParaRPr lang="fr-CA"/>
          </a:p>
        </p:txBody>
      </p:sp>
    </p:spTree>
    <p:extLst>
      <p:ext uri="{BB962C8B-B14F-4D97-AF65-F5344CB8AC3E}">
        <p14:creationId xmlns:p14="http://schemas.microsoft.com/office/powerpoint/2010/main" val="3657433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37</a:t>
            </a:fld>
            <a:endParaRPr lang="fr-CA"/>
          </a:p>
        </p:txBody>
      </p:sp>
    </p:spTree>
    <p:extLst>
      <p:ext uri="{BB962C8B-B14F-4D97-AF65-F5344CB8AC3E}">
        <p14:creationId xmlns:p14="http://schemas.microsoft.com/office/powerpoint/2010/main" val="16306039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38</a:t>
            </a:fld>
            <a:endParaRPr lang="fr-CA"/>
          </a:p>
        </p:txBody>
      </p:sp>
    </p:spTree>
    <p:extLst>
      <p:ext uri="{BB962C8B-B14F-4D97-AF65-F5344CB8AC3E}">
        <p14:creationId xmlns:p14="http://schemas.microsoft.com/office/powerpoint/2010/main" val="24479604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990919" y="9673085"/>
            <a:ext cx="3051690" cy="508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97" tIns="49099" rIns="98197" bIns="49099" anchor="b"/>
          <a:lstStyle>
            <a:lvl1pPr algn="l" defTabSz="93027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lgn="l" defTabSz="93027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lgn="l" defTabSz="93027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lgn="l" defTabSz="93027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lgn="l" defTabSz="93027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A68B4F55-22D4-4BC9-A2A6-596DB07D6F2A}" type="slidenum">
              <a:rPr lang="en-US" altLang="fr-FR">
                <a:solidFill>
                  <a:schemeClr val="tx2"/>
                </a:solidFill>
              </a:rPr>
              <a:pPr algn="r" eaLnBrk="1" hangingPunct="1">
                <a:spcBef>
                  <a:spcPct val="0"/>
                </a:spcBef>
              </a:pPr>
              <a:t>39</a:t>
            </a:fld>
            <a:endParaRPr lang="en-US" altLang="fr-FR">
              <a:solidFill>
                <a:schemeClr val="tx2"/>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fr-FR" dirty="0">
              <a:latin typeface="Arial" panose="020B0604020202020204" pitchFamily="34" charset="0"/>
            </a:endParaRPr>
          </a:p>
        </p:txBody>
      </p:sp>
    </p:spTree>
    <p:extLst>
      <p:ext uri="{BB962C8B-B14F-4D97-AF65-F5344CB8AC3E}">
        <p14:creationId xmlns:p14="http://schemas.microsoft.com/office/powerpoint/2010/main" val="145924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p:txBody>
          <a:bodyPr/>
          <a:lstStyle/>
          <a:p>
            <a:pPr>
              <a:buFont typeface="Arial" pitchFamily="34" charset="0"/>
              <a:buNone/>
              <a:defRPr/>
            </a:pPr>
            <a:r>
              <a:rPr lang="fr-CA" b="1" dirty="0"/>
              <a:t>Hyperlien</a:t>
            </a:r>
          </a:p>
          <a:p>
            <a:pPr>
              <a:buFont typeface="Arial" pitchFamily="34" charset="0"/>
              <a:buNone/>
              <a:defRPr/>
            </a:pPr>
            <a:r>
              <a:rPr lang="fr-CA" dirty="0"/>
              <a:t>Activité aérobique d’intensité modérée à élever : http://www.phac-aspc.gc.ca/hp-ps/hl-mvs/pa-ap/07paap-fra.php</a:t>
            </a:r>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7" eaLnBrk="0" hangingPunct="0">
              <a:defRPr sz="2500" b="1">
                <a:solidFill>
                  <a:schemeClr val="tx2"/>
                </a:solidFill>
                <a:latin typeface="Arial" panose="020B0604020202020204" pitchFamily="34" charset="0"/>
                <a:ea typeface="ＭＳ Ｐゴシック" panose="020B0600070205080204" pitchFamily="34" charset="-128"/>
              </a:defRPr>
            </a:lvl1pPr>
            <a:lvl2pPr marL="783589" indent="-301381" defTabSz="979487" eaLnBrk="0" hangingPunct="0">
              <a:defRPr sz="2500" b="1">
                <a:solidFill>
                  <a:schemeClr val="tx2"/>
                </a:solidFill>
                <a:latin typeface="Arial" panose="020B0604020202020204" pitchFamily="34" charset="0"/>
                <a:ea typeface="ＭＳ Ｐゴシック" panose="020B0600070205080204" pitchFamily="34" charset="-128"/>
              </a:defRPr>
            </a:lvl2pPr>
            <a:lvl3pPr marL="1205522" indent="-241104" defTabSz="979487" eaLnBrk="0" hangingPunct="0">
              <a:defRPr sz="2500" b="1">
                <a:solidFill>
                  <a:schemeClr val="tx2"/>
                </a:solidFill>
                <a:latin typeface="Arial" panose="020B0604020202020204" pitchFamily="34" charset="0"/>
                <a:ea typeface="ＭＳ Ｐゴシック" panose="020B0600070205080204" pitchFamily="34" charset="-128"/>
              </a:defRPr>
            </a:lvl3pPr>
            <a:lvl4pPr marL="1687731" indent="-241104" defTabSz="979487" eaLnBrk="0" hangingPunct="0">
              <a:defRPr sz="2500" b="1">
                <a:solidFill>
                  <a:schemeClr val="tx2"/>
                </a:solidFill>
                <a:latin typeface="Arial" panose="020B0604020202020204" pitchFamily="34" charset="0"/>
                <a:ea typeface="ＭＳ Ｐゴシック" panose="020B0600070205080204" pitchFamily="34" charset="-128"/>
              </a:defRPr>
            </a:lvl4pPr>
            <a:lvl5pPr marL="2169940" indent="-241104" defTabSz="979487" eaLnBrk="0" hangingPunct="0">
              <a:defRPr sz="2500" b="1">
                <a:solidFill>
                  <a:schemeClr val="tx2"/>
                </a:solidFill>
                <a:latin typeface="Arial" panose="020B0604020202020204" pitchFamily="34" charset="0"/>
                <a:ea typeface="ＭＳ Ｐゴシック" panose="020B0600070205080204" pitchFamily="34" charset="-128"/>
              </a:defRPr>
            </a:lvl5pPr>
            <a:lvl6pPr marL="2652149" indent="-241104" algn="ctr" defTabSz="979487" eaLnBrk="0" fontAlgn="base" hangingPunct="0">
              <a:spcBef>
                <a:spcPct val="0"/>
              </a:spcBef>
              <a:spcAft>
                <a:spcPct val="0"/>
              </a:spcAft>
              <a:defRPr sz="2500" b="1">
                <a:solidFill>
                  <a:schemeClr val="tx2"/>
                </a:solidFill>
                <a:latin typeface="Arial" panose="020B0604020202020204" pitchFamily="34" charset="0"/>
                <a:ea typeface="ＭＳ Ｐゴシック" panose="020B0600070205080204" pitchFamily="34" charset="-128"/>
              </a:defRPr>
            </a:lvl6pPr>
            <a:lvl7pPr marL="3134357" indent="-241104" algn="ctr" defTabSz="979487" eaLnBrk="0" fontAlgn="base" hangingPunct="0">
              <a:spcBef>
                <a:spcPct val="0"/>
              </a:spcBef>
              <a:spcAft>
                <a:spcPct val="0"/>
              </a:spcAft>
              <a:defRPr sz="2500" b="1">
                <a:solidFill>
                  <a:schemeClr val="tx2"/>
                </a:solidFill>
                <a:latin typeface="Arial" panose="020B0604020202020204" pitchFamily="34" charset="0"/>
                <a:ea typeface="ＭＳ Ｐゴシック" panose="020B0600070205080204" pitchFamily="34" charset="-128"/>
              </a:defRPr>
            </a:lvl7pPr>
            <a:lvl8pPr marL="3616566" indent="-241104" algn="ctr" defTabSz="979487" eaLnBrk="0" fontAlgn="base" hangingPunct="0">
              <a:spcBef>
                <a:spcPct val="0"/>
              </a:spcBef>
              <a:spcAft>
                <a:spcPct val="0"/>
              </a:spcAft>
              <a:defRPr sz="2500" b="1">
                <a:solidFill>
                  <a:schemeClr val="tx2"/>
                </a:solidFill>
                <a:latin typeface="Arial" panose="020B0604020202020204" pitchFamily="34" charset="0"/>
                <a:ea typeface="ＭＳ Ｐゴシック" panose="020B0600070205080204" pitchFamily="34" charset="-128"/>
              </a:defRPr>
            </a:lvl8pPr>
            <a:lvl9pPr marL="4098775" indent="-241104" algn="ctr" defTabSz="979487" eaLnBrk="0" fontAlgn="base" hangingPunct="0">
              <a:spcBef>
                <a:spcPct val="0"/>
              </a:spcBef>
              <a:spcAft>
                <a:spcPct val="0"/>
              </a:spcAft>
              <a:defRPr sz="2500" b="1">
                <a:solidFill>
                  <a:schemeClr val="tx2"/>
                </a:solidFill>
                <a:latin typeface="Arial" panose="020B0604020202020204" pitchFamily="34" charset="0"/>
                <a:ea typeface="ＭＳ Ｐゴシック" panose="020B0600070205080204" pitchFamily="34" charset="-128"/>
              </a:defRPr>
            </a:lvl9pPr>
          </a:lstStyle>
          <a:p>
            <a:pPr eaLnBrk="1" hangingPunct="1"/>
            <a:fld id="{90E8CB94-C932-432D-8E34-F56CB685C04E}" type="slidenum">
              <a:rPr lang="en-US" altLang="fr-FR" sz="1300"/>
              <a:pPr eaLnBrk="1" hangingPunct="1"/>
              <a:t>4</a:t>
            </a:fld>
            <a:endParaRPr lang="en-US" altLang="fr-FR" sz="1300"/>
          </a:p>
        </p:txBody>
      </p:sp>
    </p:spTree>
    <p:extLst>
      <p:ext uri="{BB962C8B-B14F-4D97-AF65-F5344CB8AC3E}">
        <p14:creationId xmlns:p14="http://schemas.microsoft.com/office/powerpoint/2010/main" val="1297044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p:txBody>
          <a:bodyPr/>
          <a:lstStyle/>
          <a:p>
            <a:pPr>
              <a:buFont typeface="Arial" pitchFamily="34" charset="0"/>
              <a:buNone/>
              <a:defRPr/>
            </a:pPr>
            <a:r>
              <a:rPr lang="fr-CA" b="1" dirty="0"/>
              <a:t>Hyperlien</a:t>
            </a:r>
          </a:p>
          <a:p>
            <a:pPr>
              <a:buFont typeface="Arial" pitchFamily="34" charset="0"/>
              <a:buNone/>
              <a:defRPr/>
            </a:pPr>
            <a:r>
              <a:rPr lang="fr-CA" dirty="0"/>
              <a:t>Renforcement des muscles et renforcement des os : http://www.phac-aspc.gc.ca/hp-ps/hl-mvs/pa-ap/07paap-fra.php</a:t>
            </a:r>
          </a:p>
          <a:p>
            <a:pPr>
              <a:buFont typeface="Arial" pitchFamily="34" charset="0"/>
              <a:buNone/>
              <a:defRPr/>
            </a:pPr>
            <a:endParaRPr lang="fr-CA" dirty="0"/>
          </a:p>
          <a:p>
            <a:pPr marL="180809" indent="-180809">
              <a:buFont typeface="Arial" pitchFamily="34" charset="0"/>
              <a:buChar char="•"/>
              <a:defRPr/>
            </a:pPr>
            <a:endParaRPr lang="fr-CA" dirty="0"/>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7" eaLnBrk="0" hangingPunct="0">
              <a:defRPr sz="2500" b="1">
                <a:solidFill>
                  <a:schemeClr val="tx2"/>
                </a:solidFill>
                <a:latin typeface="Arial" panose="020B0604020202020204" pitchFamily="34" charset="0"/>
                <a:ea typeface="ＭＳ Ｐゴシック" panose="020B0600070205080204" pitchFamily="34" charset="-128"/>
              </a:defRPr>
            </a:lvl1pPr>
            <a:lvl2pPr marL="783589" indent="-301381" defTabSz="979487" eaLnBrk="0" hangingPunct="0">
              <a:defRPr sz="2500" b="1">
                <a:solidFill>
                  <a:schemeClr val="tx2"/>
                </a:solidFill>
                <a:latin typeface="Arial" panose="020B0604020202020204" pitchFamily="34" charset="0"/>
                <a:ea typeface="ＭＳ Ｐゴシック" panose="020B0600070205080204" pitchFamily="34" charset="-128"/>
              </a:defRPr>
            </a:lvl2pPr>
            <a:lvl3pPr marL="1205522" indent="-241104" defTabSz="979487" eaLnBrk="0" hangingPunct="0">
              <a:defRPr sz="2500" b="1">
                <a:solidFill>
                  <a:schemeClr val="tx2"/>
                </a:solidFill>
                <a:latin typeface="Arial" panose="020B0604020202020204" pitchFamily="34" charset="0"/>
                <a:ea typeface="ＭＳ Ｐゴシック" panose="020B0600070205080204" pitchFamily="34" charset="-128"/>
              </a:defRPr>
            </a:lvl3pPr>
            <a:lvl4pPr marL="1687731" indent="-241104" defTabSz="979487" eaLnBrk="0" hangingPunct="0">
              <a:defRPr sz="2500" b="1">
                <a:solidFill>
                  <a:schemeClr val="tx2"/>
                </a:solidFill>
                <a:latin typeface="Arial" panose="020B0604020202020204" pitchFamily="34" charset="0"/>
                <a:ea typeface="ＭＳ Ｐゴシック" panose="020B0600070205080204" pitchFamily="34" charset="-128"/>
              </a:defRPr>
            </a:lvl4pPr>
            <a:lvl5pPr marL="2169940" indent="-241104" defTabSz="979487" eaLnBrk="0" hangingPunct="0">
              <a:defRPr sz="2500" b="1">
                <a:solidFill>
                  <a:schemeClr val="tx2"/>
                </a:solidFill>
                <a:latin typeface="Arial" panose="020B0604020202020204" pitchFamily="34" charset="0"/>
                <a:ea typeface="ＭＳ Ｐゴシック" panose="020B0600070205080204" pitchFamily="34" charset="-128"/>
              </a:defRPr>
            </a:lvl5pPr>
            <a:lvl6pPr marL="2652149" indent="-241104" algn="ctr" defTabSz="979487" eaLnBrk="0" fontAlgn="base" hangingPunct="0">
              <a:spcBef>
                <a:spcPct val="0"/>
              </a:spcBef>
              <a:spcAft>
                <a:spcPct val="0"/>
              </a:spcAft>
              <a:defRPr sz="2500" b="1">
                <a:solidFill>
                  <a:schemeClr val="tx2"/>
                </a:solidFill>
                <a:latin typeface="Arial" panose="020B0604020202020204" pitchFamily="34" charset="0"/>
                <a:ea typeface="ＭＳ Ｐゴシック" panose="020B0600070205080204" pitchFamily="34" charset="-128"/>
              </a:defRPr>
            </a:lvl6pPr>
            <a:lvl7pPr marL="3134357" indent="-241104" algn="ctr" defTabSz="979487" eaLnBrk="0" fontAlgn="base" hangingPunct="0">
              <a:spcBef>
                <a:spcPct val="0"/>
              </a:spcBef>
              <a:spcAft>
                <a:spcPct val="0"/>
              </a:spcAft>
              <a:defRPr sz="2500" b="1">
                <a:solidFill>
                  <a:schemeClr val="tx2"/>
                </a:solidFill>
                <a:latin typeface="Arial" panose="020B0604020202020204" pitchFamily="34" charset="0"/>
                <a:ea typeface="ＭＳ Ｐゴシック" panose="020B0600070205080204" pitchFamily="34" charset="-128"/>
              </a:defRPr>
            </a:lvl7pPr>
            <a:lvl8pPr marL="3616566" indent="-241104" algn="ctr" defTabSz="979487" eaLnBrk="0" fontAlgn="base" hangingPunct="0">
              <a:spcBef>
                <a:spcPct val="0"/>
              </a:spcBef>
              <a:spcAft>
                <a:spcPct val="0"/>
              </a:spcAft>
              <a:defRPr sz="2500" b="1">
                <a:solidFill>
                  <a:schemeClr val="tx2"/>
                </a:solidFill>
                <a:latin typeface="Arial" panose="020B0604020202020204" pitchFamily="34" charset="0"/>
                <a:ea typeface="ＭＳ Ｐゴシック" panose="020B0600070205080204" pitchFamily="34" charset="-128"/>
              </a:defRPr>
            </a:lvl8pPr>
            <a:lvl9pPr marL="4098775" indent="-241104" algn="ctr" defTabSz="979487" eaLnBrk="0" fontAlgn="base" hangingPunct="0">
              <a:spcBef>
                <a:spcPct val="0"/>
              </a:spcBef>
              <a:spcAft>
                <a:spcPct val="0"/>
              </a:spcAft>
              <a:defRPr sz="2500" b="1">
                <a:solidFill>
                  <a:schemeClr val="tx2"/>
                </a:solidFill>
                <a:latin typeface="Arial" panose="020B0604020202020204" pitchFamily="34" charset="0"/>
                <a:ea typeface="ＭＳ Ｐゴシック" panose="020B0600070205080204" pitchFamily="34" charset="-128"/>
              </a:defRPr>
            </a:lvl9pPr>
          </a:lstStyle>
          <a:p>
            <a:pPr eaLnBrk="1" hangingPunct="1"/>
            <a:fld id="{90E8CB94-C932-432D-8E34-F56CB685C04E}" type="slidenum">
              <a:rPr lang="en-US" altLang="fr-FR" sz="1300"/>
              <a:pPr eaLnBrk="1" hangingPunct="1"/>
              <a:t>5</a:t>
            </a:fld>
            <a:endParaRPr lang="en-US" altLang="fr-FR" sz="1300"/>
          </a:p>
        </p:txBody>
      </p:sp>
    </p:spTree>
    <p:extLst>
      <p:ext uri="{BB962C8B-B14F-4D97-AF65-F5344CB8AC3E}">
        <p14:creationId xmlns:p14="http://schemas.microsoft.com/office/powerpoint/2010/main" val="1131934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6</a:t>
            </a:fld>
            <a:endParaRPr lang="fr-CA"/>
          </a:p>
        </p:txBody>
      </p:sp>
    </p:spTree>
    <p:extLst>
      <p:ext uri="{BB962C8B-B14F-4D97-AF65-F5344CB8AC3E}">
        <p14:creationId xmlns:p14="http://schemas.microsoft.com/office/powerpoint/2010/main" val="4022717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7</a:t>
            </a:fld>
            <a:endParaRPr lang="fr-CA"/>
          </a:p>
        </p:txBody>
      </p:sp>
    </p:spTree>
    <p:extLst>
      <p:ext uri="{BB962C8B-B14F-4D97-AF65-F5344CB8AC3E}">
        <p14:creationId xmlns:p14="http://schemas.microsoft.com/office/powerpoint/2010/main" val="2320026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Lire la diapo,</a:t>
            </a:r>
          </a:p>
          <a:p>
            <a:r>
              <a:rPr lang="fr-CA" dirty="0"/>
              <a:t>Expliquer</a:t>
            </a:r>
            <a:r>
              <a:rPr lang="fr-CA" baseline="0" dirty="0"/>
              <a:t> le tableau. Les jeunes de 12 à 24 ans passe en moyenne 23h par semaine à des activités sédentaires.</a:t>
            </a:r>
            <a:endParaRPr lang="fr-CA"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8</a:t>
            </a:fld>
            <a:endParaRPr lang="fr-CA"/>
          </a:p>
        </p:txBody>
      </p:sp>
    </p:spTree>
    <p:extLst>
      <p:ext uri="{BB962C8B-B14F-4D97-AF65-F5344CB8AC3E}">
        <p14:creationId xmlns:p14="http://schemas.microsoft.com/office/powerpoint/2010/main" val="4121505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p:txBody>
          <a:bodyPr/>
          <a:lstStyle/>
          <a:p>
            <a:r>
              <a:rPr lang="fr-CA" dirty="0"/>
              <a:t>Un étudiant</a:t>
            </a:r>
            <a:r>
              <a:rPr lang="fr-CA" baseline="0" dirty="0"/>
              <a:t> sur 10 passe plus de 45h devant un écran par semaine.</a:t>
            </a:r>
            <a:endParaRPr lang="fr-CA" dirty="0"/>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7" eaLnBrk="0" hangingPunct="0">
              <a:defRPr sz="2500" b="1">
                <a:solidFill>
                  <a:schemeClr val="tx2"/>
                </a:solidFill>
                <a:latin typeface="Arial" panose="020B0604020202020204" pitchFamily="34" charset="0"/>
                <a:ea typeface="ＭＳ Ｐゴシック" panose="020B0600070205080204" pitchFamily="34" charset="-128"/>
              </a:defRPr>
            </a:lvl1pPr>
            <a:lvl2pPr marL="783589" indent="-301381" defTabSz="979487" eaLnBrk="0" hangingPunct="0">
              <a:defRPr sz="2500" b="1">
                <a:solidFill>
                  <a:schemeClr val="tx2"/>
                </a:solidFill>
                <a:latin typeface="Arial" panose="020B0604020202020204" pitchFamily="34" charset="0"/>
                <a:ea typeface="ＭＳ Ｐゴシック" panose="020B0600070205080204" pitchFamily="34" charset="-128"/>
              </a:defRPr>
            </a:lvl2pPr>
            <a:lvl3pPr marL="1205522" indent="-241104" defTabSz="979487" eaLnBrk="0" hangingPunct="0">
              <a:defRPr sz="2500" b="1">
                <a:solidFill>
                  <a:schemeClr val="tx2"/>
                </a:solidFill>
                <a:latin typeface="Arial" panose="020B0604020202020204" pitchFamily="34" charset="0"/>
                <a:ea typeface="ＭＳ Ｐゴシック" panose="020B0600070205080204" pitchFamily="34" charset="-128"/>
              </a:defRPr>
            </a:lvl3pPr>
            <a:lvl4pPr marL="1687731" indent="-241104" defTabSz="979487" eaLnBrk="0" hangingPunct="0">
              <a:defRPr sz="2500" b="1">
                <a:solidFill>
                  <a:schemeClr val="tx2"/>
                </a:solidFill>
                <a:latin typeface="Arial" panose="020B0604020202020204" pitchFamily="34" charset="0"/>
                <a:ea typeface="ＭＳ Ｐゴシック" panose="020B0600070205080204" pitchFamily="34" charset="-128"/>
              </a:defRPr>
            </a:lvl4pPr>
            <a:lvl5pPr marL="2169940" indent="-241104" defTabSz="979487" eaLnBrk="0" hangingPunct="0">
              <a:defRPr sz="2500" b="1">
                <a:solidFill>
                  <a:schemeClr val="tx2"/>
                </a:solidFill>
                <a:latin typeface="Arial" panose="020B0604020202020204" pitchFamily="34" charset="0"/>
                <a:ea typeface="ＭＳ Ｐゴシック" panose="020B0600070205080204" pitchFamily="34" charset="-128"/>
              </a:defRPr>
            </a:lvl5pPr>
            <a:lvl6pPr marL="2652149" indent="-241104" algn="ctr" defTabSz="979487" eaLnBrk="0" fontAlgn="base" hangingPunct="0">
              <a:spcBef>
                <a:spcPct val="0"/>
              </a:spcBef>
              <a:spcAft>
                <a:spcPct val="0"/>
              </a:spcAft>
              <a:defRPr sz="2500" b="1">
                <a:solidFill>
                  <a:schemeClr val="tx2"/>
                </a:solidFill>
                <a:latin typeface="Arial" panose="020B0604020202020204" pitchFamily="34" charset="0"/>
                <a:ea typeface="ＭＳ Ｐゴシック" panose="020B0600070205080204" pitchFamily="34" charset="-128"/>
              </a:defRPr>
            </a:lvl6pPr>
            <a:lvl7pPr marL="3134357" indent="-241104" algn="ctr" defTabSz="979487" eaLnBrk="0" fontAlgn="base" hangingPunct="0">
              <a:spcBef>
                <a:spcPct val="0"/>
              </a:spcBef>
              <a:spcAft>
                <a:spcPct val="0"/>
              </a:spcAft>
              <a:defRPr sz="2500" b="1">
                <a:solidFill>
                  <a:schemeClr val="tx2"/>
                </a:solidFill>
                <a:latin typeface="Arial" panose="020B0604020202020204" pitchFamily="34" charset="0"/>
                <a:ea typeface="ＭＳ Ｐゴシック" panose="020B0600070205080204" pitchFamily="34" charset="-128"/>
              </a:defRPr>
            </a:lvl7pPr>
            <a:lvl8pPr marL="3616566" indent="-241104" algn="ctr" defTabSz="979487" eaLnBrk="0" fontAlgn="base" hangingPunct="0">
              <a:spcBef>
                <a:spcPct val="0"/>
              </a:spcBef>
              <a:spcAft>
                <a:spcPct val="0"/>
              </a:spcAft>
              <a:defRPr sz="2500" b="1">
                <a:solidFill>
                  <a:schemeClr val="tx2"/>
                </a:solidFill>
                <a:latin typeface="Arial" panose="020B0604020202020204" pitchFamily="34" charset="0"/>
                <a:ea typeface="ＭＳ Ｐゴシック" panose="020B0600070205080204" pitchFamily="34" charset="-128"/>
              </a:defRPr>
            </a:lvl8pPr>
            <a:lvl9pPr marL="4098775" indent="-241104" algn="ctr" defTabSz="979487" eaLnBrk="0" fontAlgn="base" hangingPunct="0">
              <a:spcBef>
                <a:spcPct val="0"/>
              </a:spcBef>
              <a:spcAft>
                <a:spcPct val="0"/>
              </a:spcAft>
              <a:defRPr sz="2500" b="1">
                <a:solidFill>
                  <a:schemeClr val="tx2"/>
                </a:solidFill>
                <a:latin typeface="Arial" panose="020B0604020202020204" pitchFamily="34" charset="0"/>
                <a:ea typeface="ＭＳ Ｐゴシック" panose="020B0600070205080204" pitchFamily="34" charset="-128"/>
              </a:defRPr>
            </a:lvl9pPr>
          </a:lstStyle>
          <a:p>
            <a:pPr eaLnBrk="1" hangingPunct="1"/>
            <a:fld id="{90E8CB94-C932-432D-8E34-F56CB685C04E}" type="slidenum">
              <a:rPr lang="en-US" altLang="fr-FR" sz="1300"/>
              <a:pPr eaLnBrk="1" hangingPunct="1"/>
              <a:t>9</a:t>
            </a:fld>
            <a:endParaRPr lang="en-US" altLang="fr-FR" sz="1300"/>
          </a:p>
        </p:txBody>
      </p:sp>
    </p:spTree>
    <p:extLst>
      <p:ext uri="{BB962C8B-B14F-4D97-AF65-F5344CB8AC3E}">
        <p14:creationId xmlns:p14="http://schemas.microsoft.com/office/powerpoint/2010/main" val="3590558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4C65AC3-BEA3-4506-BE0D-3D4019E85E88}" type="slidenum">
              <a:rPr lang="fr-CA" smtClean="0"/>
              <a:pPr/>
              <a:t>‹N°›</a:t>
            </a:fld>
            <a:endParaRPr lang="fr-CA"/>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2831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8B68D86-EA80-4D2D-8954-6EA03F050AA2}" type="slidenum">
              <a:rPr lang="fr-CA" smtClean="0"/>
              <a:pPr/>
              <a:t>‹N°›</a:t>
            </a:fld>
            <a:endParaRPr lang="fr-CA"/>
          </a:p>
        </p:txBody>
      </p:sp>
    </p:spTree>
    <p:extLst>
      <p:ext uri="{BB962C8B-B14F-4D97-AF65-F5344CB8AC3E}">
        <p14:creationId xmlns:p14="http://schemas.microsoft.com/office/powerpoint/2010/main" val="7516279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5B44B8C-ADAD-4E92-AEA5-2E6214293796}" type="slidenum">
              <a:rPr lang="fr-CA" smtClean="0"/>
              <a:pPr/>
              <a:t>‹N°›</a:t>
            </a:fld>
            <a:endParaRPr lang="fr-CA"/>
          </a:p>
        </p:txBody>
      </p:sp>
    </p:spTree>
    <p:extLst>
      <p:ext uri="{BB962C8B-B14F-4D97-AF65-F5344CB8AC3E}">
        <p14:creationId xmlns:p14="http://schemas.microsoft.com/office/powerpoint/2010/main" val="24501475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12E22A0-2D87-479C-8169-BB4647ED57A1}" type="slidenum">
              <a:rPr lang="fr-CA" smtClean="0"/>
              <a:pPr/>
              <a:t>‹N°›</a:t>
            </a:fld>
            <a:endParaRPr lang="fr-CA"/>
          </a:p>
        </p:txBody>
      </p:sp>
    </p:spTree>
    <p:extLst>
      <p:ext uri="{BB962C8B-B14F-4D97-AF65-F5344CB8AC3E}">
        <p14:creationId xmlns:p14="http://schemas.microsoft.com/office/powerpoint/2010/main" val="30260481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5BFDCCE-3302-40EF-84B7-7787884A4D2A}" type="slidenum">
              <a:rPr lang="fr-CA" smtClean="0"/>
              <a:pPr/>
              <a:t>‹N°›</a:t>
            </a:fld>
            <a:endParaRPr lang="fr-CA"/>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4902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ACFE7F4-C561-4182-913E-32CC55AFFDD4}" type="slidenum">
              <a:rPr lang="fr-CA" smtClean="0"/>
              <a:pPr/>
              <a:t>‹N°›</a:t>
            </a:fld>
            <a:endParaRPr lang="fr-CA"/>
          </a:p>
        </p:txBody>
      </p:sp>
    </p:spTree>
    <p:extLst>
      <p:ext uri="{BB962C8B-B14F-4D97-AF65-F5344CB8AC3E}">
        <p14:creationId xmlns:p14="http://schemas.microsoft.com/office/powerpoint/2010/main" val="22337768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22960" y="2582334"/>
            <a:ext cx="370332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63440" y="2582334"/>
            <a:ext cx="370332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61CAC0CF-66A7-45E4-BECD-D8B416F6C383}" type="slidenum">
              <a:rPr lang="fr-CA" smtClean="0"/>
              <a:pPr/>
              <a:t>‹N°›</a:t>
            </a:fld>
            <a:endParaRPr lang="fr-CA"/>
          </a:p>
        </p:txBody>
      </p:sp>
    </p:spTree>
    <p:extLst>
      <p:ext uri="{BB962C8B-B14F-4D97-AF65-F5344CB8AC3E}">
        <p14:creationId xmlns:p14="http://schemas.microsoft.com/office/powerpoint/2010/main" val="17386680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3DBD4045-1DB3-4D0F-8F26-83B595894882}" type="slidenum">
              <a:rPr lang="fr-CA" smtClean="0"/>
              <a:pPr/>
              <a:t>‹N°›</a:t>
            </a:fld>
            <a:endParaRPr lang="fr-CA"/>
          </a:p>
        </p:txBody>
      </p:sp>
    </p:spTree>
    <p:extLst>
      <p:ext uri="{BB962C8B-B14F-4D97-AF65-F5344CB8AC3E}">
        <p14:creationId xmlns:p14="http://schemas.microsoft.com/office/powerpoint/2010/main" val="14508302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fr-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CA"/>
          </a:p>
        </p:txBody>
      </p:sp>
      <p:sp>
        <p:nvSpPr>
          <p:cNvPr id="9" name="Slide Number Placeholder 8"/>
          <p:cNvSpPr>
            <a:spLocks noGrp="1"/>
          </p:cNvSpPr>
          <p:nvPr>
            <p:ph type="sldNum" sz="quarter" idx="12"/>
          </p:nvPr>
        </p:nvSpPr>
        <p:spPr/>
        <p:txBody>
          <a:bodyPr/>
          <a:lstStyle/>
          <a:p>
            <a:fld id="{99C1A254-0EB9-4DE3-A29F-390004AF86B5}" type="slidenum">
              <a:rPr lang="fr-CA" smtClean="0"/>
              <a:pPr/>
              <a:t>‹N°›</a:t>
            </a:fld>
            <a:endParaRPr lang="fr-CA"/>
          </a:p>
        </p:txBody>
      </p:sp>
    </p:spTree>
    <p:extLst>
      <p:ext uri="{BB962C8B-B14F-4D97-AF65-F5344CB8AC3E}">
        <p14:creationId xmlns:p14="http://schemas.microsoft.com/office/powerpoint/2010/main" val="2023848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fr-CA"/>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fr-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28D347C-6D32-4DAA-AA24-E9F0C04B447B}" type="slidenum">
              <a:rPr lang="fr-CA" smtClean="0"/>
              <a:pPr/>
              <a:t>‹N°›</a:t>
            </a:fld>
            <a:endParaRPr lang="fr-CA"/>
          </a:p>
        </p:txBody>
      </p:sp>
    </p:spTree>
    <p:extLst>
      <p:ext uri="{BB962C8B-B14F-4D97-AF65-F5344CB8AC3E}">
        <p14:creationId xmlns:p14="http://schemas.microsoft.com/office/powerpoint/2010/main" val="1786459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1EF0A715-D528-4326-A359-706E33812540}" type="slidenum">
              <a:rPr lang="fr-CA" smtClean="0"/>
              <a:pPr/>
              <a:t>‹N°›</a:t>
            </a:fld>
            <a:endParaRPr lang="fr-CA"/>
          </a:p>
        </p:txBody>
      </p:sp>
    </p:spTree>
    <p:extLst>
      <p:ext uri="{BB962C8B-B14F-4D97-AF65-F5344CB8AC3E}">
        <p14:creationId xmlns:p14="http://schemas.microsoft.com/office/powerpoint/2010/main" val="34501573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fr-CA"/>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CA"/>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91CBE31-F8BC-4B43-9ADD-14958EA7E7AA}" type="slidenum">
              <a:rPr lang="fr-CA" smtClean="0"/>
              <a:pPr/>
              <a:t>‹N°›</a:t>
            </a:fld>
            <a:endParaRPr lang="fr-CA"/>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7058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0.png"/><Relationship Id="rId5" Type="http://schemas.openxmlformats.org/officeDocument/2006/relationships/notesSlide" Target="../notesSlides/notesSlide10.xm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www.lesrendezvousdelaforme.com/france/participants/les-bienfaits/" TargetMode="External"/><Relationship Id="rId3" Type="http://schemas.openxmlformats.org/officeDocument/2006/relationships/tags" Target="../tags/tag39.xml"/><Relationship Id="rId7" Type="http://schemas.openxmlformats.org/officeDocument/2006/relationships/image" Target="../media/image11.jpe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13.xml"/><Relationship Id="rId5" Type="http://schemas.openxmlformats.org/officeDocument/2006/relationships/slideLayout" Target="../slideLayouts/slideLayout9.xml"/><Relationship Id="rId4" Type="http://schemas.openxmlformats.org/officeDocument/2006/relationships/tags" Target="../tags/tag4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4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13.jp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4.jpe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18.jpg"/><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tags" Target="../tags/tag62.xml"/><Relationship Id="rId7" Type="http://schemas.openxmlformats.org/officeDocument/2006/relationships/image" Target="../media/image19.jpe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63.xml"/><Relationship Id="rId9"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4.jpe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2.xml"/><Relationship Id="rId7" Type="http://schemas.openxmlformats.org/officeDocument/2006/relationships/image" Target="../media/image27.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6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32.png"/><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34.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33.png"/><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36.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35.png"/><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5.tmp"/><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jpeg"/><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37.tmp"/><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84.xml"/><Relationship Id="rId7" Type="http://schemas.openxmlformats.org/officeDocument/2006/relationships/notesSlide" Target="../notesSlides/notesSlide32.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2.xml"/><Relationship Id="rId5" Type="http://schemas.openxmlformats.org/officeDocument/2006/relationships/tags" Target="../tags/tag86.xml"/><Relationship Id="rId10" Type="http://schemas.openxmlformats.org/officeDocument/2006/relationships/image" Target="../media/image44.png"/><Relationship Id="rId4" Type="http://schemas.openxmlformats.org/officeDocument/2006/relationships/tags" Target="../tags/tag85.xml"/><Relationship Id="rId9"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45.jpe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46.jpe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hyperlink" Target="https://youtu.be/SUHW2crR8mk" TargetMode="External"/><Relationship Id="rId5" Type="http://schemas.openxmlformats.org/officeDocument/2006/relationships/image" Target="../media/image46.jpe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hyperlink" Target="http://lesvertsbagnolet.over-blog.com/2015/05/sante-par-pitie-ne-confondez-pas-sport-et-activite-physique.html" TargetMode="Externa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47.jpeg"/><Relationship Id="rId5" Type="http://schemas.openxmlformats.org/officeDocument/2006/relationships/notesSlide" Target="../notesSlides/notesSlide38.xml"/><Relationship Id="rId4"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notesSlide" Target="../notesSlides/notesSlide39.xml"/><Relationship Id="rId5" Type="http://schemas.openxmlformats.org/officeDocument/2006/relationships/slideLayout" Target="../slideLayouts/slideLayout7.xml"/><Relationship Id="rId4" Type="http://schemas.openxmlformats.org/officeDocument/2006/relationships/tags" Target="../tags/tag103.xml"/></Relationships>
</file>

<file path=ppt/slides/_rels/slide4.xml.rels><?xml version="1.0" encoding="UTF-8" standalone="yes"?>
<Relationships xmlns="http://schemas.openxmlformats.org/package/2006/relationships"><Relationship Id="rId8" Type="http://schemas.openxmlformats.org/officeDocument/2006/relationships/hyperlink" Target="http://www.phac-aspc.gc.ca/hp-ps/hl-mvs/pa-ap/04paap-fra.php" TargetMode="External"/><Relationship Id="rId3" Type="http://schemas.openxmlformats.org/officeDocument/2006/relationships/tags" Target="../tags/tag10.xml"/><Relationship Id="rId7" Type="http://schemas.openxmlformats.org/officeDocument/2006/relationships/hyperlink" Target="http://www.phac-aspc.gc.ca/hp-ps/hl-mvs/pa-ap/07paap-fra.php" TargetMode="Externa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hyperlink" Target="http://www.phac-aspc.gc.ca/hp-ps/hl-mvs/pa-ap/07paap-fra.php" TargetMode="External"/><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10" Type="http://schemas.openxmlformats.org/officeDocument/2006/relationships/image" Target="../media/image6.jpeg"/><Relationship Id="rId4" Type="http://schemas.openxmlformats.org/officeDocument/2006/relationships/tags" Target="../tags/tag18.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7.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8.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7.jpeg"/><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9.tmp"/><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D692059-26A8-4220-B53A-966F2102C38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713" b="18944"/>
          <a:stretch/>
        </p:blipFill>
        <p:spPr>
          <a:xfrm>
            <a:off x="1619672" y="1916832"/>
            <a:ext cx="7524328" cy="4941168"/>
          </a:xfrm>
          <a:prstGeom prst="rect">
            <a:avLst/>
          </a:prstGeom>
        </p:spPr>
      </p:pic>
      <p:sp>
        <p:nvSpPr>
          <p:cNvPr id="10" name="Rectangle 9">
            <a:extLst>
              <a:ext uri="{FF2B5EF4-FFF2-40B4-BE49-F238E27FC236}">
                <a16:creationId xmlns:a16="http://schemas.microsoft.com/office/drawing/2014/main" id="{B6DB7794-7C82-472F-9BA0-3D5FEE1D44E6}"/>
              </a:ext>
            </a:extLst>
          </p:cNvPr>
          <p:cNvSpPr/>
          <p:nvPr/>
        </p:nvSpPr>
        <p:spPr>
          <a:xfrm>
            <a:off x="1619672" y="4941251"/>
            <a:ext cx="7524328" cy="1916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a:extLst>
              <a:ext uri="{FF2B5EF4-FFF2-40B4-BE49-F238E27FC236}">
                <a16:creationId xmlns:a16="http://schemas.microsoft.com/office/drawing/2014/main" id="{59E3751D-C275-442D-A042-BD5D4F85577B}"/>
              </a:ext>
            </a:extLst>
          </p:cNvPr>
          <p:cNvSpPr/>
          <p:nvPr/>
        </p:nvSpPr>
        <p:spPr>
          <a:xfrm rot="21399192">
            <a:off x="1669143" y="4678496"/>
            <a:ext cx="7596517" cy="1916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52" name="Rectangle 4"/>
          <p:cNvSpPr>
            <a:spLocks noGrp="1" noChangeArrowheads="1"/>
          </p:cNvSpPr>
          <p:nvPr>
            <p:ph type="subTitle" idx="1"/>
            <p:custDataLst>
              <p:tags r:id="rId1"/>
            </p:custDataLst>
          </p:nvPr>
        </p:nvSpPr>
        <p:spPr>
          <a:xfrm>
            <a:off x="1835695" y="5301208"/>
            <a:ext cx="6458127" cy="1055688"/>
          </a:xfrm>
        </p:spPr>
        <p:txBody>
          <a:bodyPr>
            <a:normAutofit/>
          </a:bodyPr>
          <a:lstStyle/>
          <a:p>
            <a:pPr>
              <a:spcBef>
                <a:spcPts val="600"/>
              </a:spcBef>
            </a:pPr>
            <a:r>
              <a:rPr lang="fr-FR" sz="1200" cap="none" dirty="0">
                <a:solidFill>
                  <a:schemeClr val="tx1"/>
                </a:solidFill>
                <a:cs typeface="Arial" panose="020B0604020202020204" pitchFamily="34" charset="0"/>
              </a:rPr>
              <a:t>Alex Fontaine inf. B Sc. </a:t>
            </a:r>
          </a:p>
          <a:p>
            <a:pPr>
              <a:spcBef>
                <a:spcPts val="600"/>
              </a:spcBef>
            </a:pPr>
            <a:r>
              <a:rPr lang="fr-FR" sz="1200" cap="none" dirty="0">
                <a:solidFill>
                  <a:schemeClr val="tx1"/>
                </a:solidFill>
                <a:cs typeface="Arial" panose="020B0604020202020204" pitchFamily="34" charset="0"/>
              </a:rPr>
              <a:t>Cathy Dupuis inf. B Sc. </a:t>
            </a:r>
          </a:p>
          <a:p>
            <a:pPr>
              <a:spcBef>
                <a:spcPts val="600"/>
              </a:spcBef>
            </a:pPr>
            <a:r>
              <a:rPr lang="fr-FR" sz="1200" cap="none" dirty="0">
                <a:solidFill>
                  <a:schemeClr val="tx1"/>
                </a:solidFill>
                <a:latin typeface="+mn-lt"/>
                <a:cs typeface="Arial" panose="020B0604020202020204" pitchFamily="34" charset="0"/>
              </a:rPr>
              <a:t>Étudiants à la maitrise en sciences infirmières</a:t>
            </a:r>
          </a:p>
          <a:p>
            <a:pPr>
              <a:spcBef>
                <a:spcPts val="600"/>
              </a:spcBef>
            </a:pPr>
            <a:r>
              <a:rPr lang="fr-FR" sz="1200" cap="none" dirty="0">
                <a:solidFill>
                  <a:schemeClr val="tx1"/>
                </a:solidFill>
                <a:latin typeface="+mn-lt"/>
                <a:cs typeface="Arial" panose="020B0604020202020204" pitchFamily="34" charset="0"/>
              </a:rPr>
              <a:t>Université du Québec à Trois-Rivières</a:t>
            </a:r>
          </a:p>
        </p:txBody>
      </p:sp>
      <p:sp>
        <p:nvSpPr>
          <p:cNvPr id="8" name="Rectangle 7">
            <a:extLst>
              <a:ext uri="{FF2B5EF4-FFF2-40B4-BE49-F238E27FC236}">
                <a16:creationId xmlns:a16="http://schemas.microsoft.com/office/drawing/2014/main" id="{643FD694-234B-4479-95E6-56CA6537A82E}"/>
              </a:ext>
            </a:extLst>
          </p:cNvPr>
          <p:cNvSpPr/>
          <p:nvPr/>
        </p:nvSpPr>
        <p:spPr>
          <a:xfrm>
            <a:off x="1619672" y="0"/>
            <a:ext cx="7524328" cy="19122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Rectangle 4"/>
          <p:cNvSpPr txBox="1">
            <a:spLocks noChangeArrowheads="1"/>
          </p:cNvSpPr>
          <p:nvPr>
            <p:custDataLst>
              <p:tags r:id="rId2"/>
            </p:custDataLst>
          </p:nvPr>
        </p:nvSpPr>
        <p:spPr bwMode="auto">
          <a:xfrm>
            <a:off x="1835696" y="501104"/>
            <a:ext cx="5203386" cy="98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1600">
                <a:solidFill>
                  <a:schemeClr val="bg1"/>
                </a:solidFill>
                <a:latin typeface="+mn-lt"/>
                <a:ea typeface="+mn-ea"/>
                <a:cs typeface="+mn-cs"/>
              </a:defRPr>
            </a:lvl1pPr>
            <a:lvl2pPr marL="742950" indent="-285750" algn="l" rtl="0" eaLnBrk="1" fontAlgn="base" hangingPunct="1">
              <a:spcBef>
                <a:spcPct val="20000"/>
              </a:spcBef>
              <a:spcAft>
                <a:spcPct val="0"/>
              </a:spcAft>
              <a:buBlip>
                <a:blip r:embed="rId6"/>
              </a:buBlip>
              <a:defRPr sz="20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bg1"/>
                </a:solidFill>
                <a:latin typeface="+mn-lt"/>
                <a:cs typeface="+mn-cs"/>
              </a:defRPr>
            </a:lvl6pPr>
            <a:lvl7pPr marL="2971800" indent="-228600" algn="l" rtl="0" eaLnBrk="1" fontAlgn="base" hangingPunct="1">
              <a:spcBef>
                <a:spcPct val="20000"/>
              </a:spcBef>
              <a:spcAft>
                <a:spcPct val="0"/>
              </a:spcAft>
              <a:buChar char="»"/>
              <a:defRPr sz="2000">
                <a:solidFill>
                  <a:schemeClr val="bg1"/>
                </a:solidFill>
                <a:latin typeface="+mn-lt"/>
                <a:cs typeface="+mn-cs"/>
              </a:defRPr>
            </a:lvl7pPr>
            <a:lvl8pPr marL="3429000" indent="-228600" algn="l" rtl="0" eaLnBrk="1" fontAlgn="base" hangingPunct="1">
              <a:spcBef>
                <a:spcPct val="20000"/>
              </a:spcBef>
              <a:spcAft>
                <a:spcPct val="0"/>
              </a:spcAft>
              <a:buChar char="»"/>
              <a:defRPr sz="2000">
                <a:solidFill>
                  <a:schemeClr val="bg1"/>
                </a:solidFill>
                <a:latin typeface="+mn-lt"/>
                <a:cs typeface="+mn-cs"/>
              </a:defRPr>
            </a:lvl8pPr>
            <a:lvl9pPr marL="3886200" indent="-228600" algn="l" rtl="0" eaLnBrk="1" fontAlgn="base" hangingPunct="1">
              <a:spcBef>
                <a:spcPct val="20000"/>
              </a:spcBef>
              <a:spcAft>
                <a:spcPct val="0"/>
              </a:spcAft>
              <a:buChar char="»"/>
              <a:defRPr sz="2000">
                <a:solidFill>
                  <a:schemeClr val="bg1"/>
                </a:solidFill>
                <a:latin typeface="+mn-lt"/>
                <a:cs typeface="+mn-cs"/>
              </a:defRPr>
            </a:lvl9pPr>
          </a:lstStyle>
          <a:p>
            <a:r>
              <a:rPr lang="fr-FR" sz="3000" b="1" kern="0" dirty="0">
                <a:latin typeface="+mj-lt"/>
                <a:cs typeface="Arial" panose="020B0604020202020204" pitchFamily="34" charset="0"/>
              </a:rPr>
              <a:t>L’activité physique </a:t>
            </a:r>
            <a:br>
              <a:rPr lang="fr-FR" sz="3000" b="1" kern="0" dirty="0">
                <a:latin typeface="+mj-lt"/>
                <a:cs typeface="Arial" panose="020B0604020202020204" pitchFamily="34" charset="0"/>
              </a:rPr>
            </a:br>
            <a:r>
              <a:rPr lang="fr-FR" sz="3000" b="1" kern="0" dirty="0">
                <a:latin typeface="+mj-lt"/>
                <a:cs typeface="Arial" panose="020B0604020202020204" pitchFamily="34" charset="0"/>
              </a:rPr>
              <a:t>et la technologie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03737A-FBE4-4E0C-9337-0A0D63E64A05}"/>
              </a:ext>
            </a:extLst>
          </p:cNvPr>
          <p:cNvSpPr/>
          <p:nvPr/>
        </p:nvSpPr>
        <p:spPr>
          <a:xfrm>
            <a:off x="0" y="3898974"/>
            <a:ext cx="9144000" cy="2959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507" name="Content Placeholder 1"/>
          <p:cNvSpPr>
            <a:spLocks noGrp="1"/>
          </p:cNvSpPr>
          <p:nvPr>
            <p:ph idx="4294967295"/>
            <p:custDataLst>
              <p:tags r:id="rId1"/>
            </p:custDataLst>
          </p:nvPr>
        </p:nvSpPr>
        <p:spPr>
          <a:xfrm>
            <a:off x="797718" y="981075"/>
            <a:ext cx="8016875" cy="360363"/>
          </a:xfrm>
        </p:spPr>
        <p:txBody>
          <a:bodyPr>
            <a:normAutofit/>
          </a:bodyPr>
          <a:lstStyle/>
          <a:p>
            <a:r>
              <a:rPr lang="fr-CA" sz="1800" b="1" dirty="0">
                <a:solidFill>
                  <a:srgbClr val="FFFFFF"/>
                </a:solidFill>
              </a:rPr>
              <a:t>Une journée = 24 h	Une semaine = 7 jours x 24 heures = 168 h</a:t>
            </a:r>
          </a:p>
        </p:txBody>
      </p:sp>
      <p:sp>
        <p:nvSpPr>
          <p:cNvPr id="21506" name="Title 1"/>
          <p:cNvSpPr>
            <a:spLocks noGrp="1"/>
          </p:cNvSpPr>
          <p:nvPr>
            <p:ph type="title" idx="4294967295"/>
            <p:custDataLst>
              <p:tags r:id="rId2"/>
            </p:custDataLst>
          </p:nvPr>
        </p:nvSpPr>
        <p:spPr>
          <a:xfrm>
            <a:off x="468313" y="396404"/>
            <a:ext cx="8675687" cy="441325"/>
          </a:xfrm>
        </p:spPr>
        <p:txBody>
          <a:bodyPr>
            <a:noAutofit/>
          </a:bodyPr>
          <a:lstStyle/>
          <a:p>
            <a:r>
              <a:rPr lang="fr-CA" sz="4000" dirty="0">
                <a:solidFill>
                  <a:srgbClr val="FFFFFF"/>
                </a:solidFill>
              </a:rPr>
              <a:t>Parlons stats !</a:t>
            </a:r>
            <a:endParaRPr lang="fr-CA" altLang="fr-FR" sz="4000" dirty="0">
              <a:solidFill>
                <a:srgbClr val="FFFFFF"/>
              </a:solidFill>
            </a:endParaRPr>
          </a:p>
        </p:txBody>
      </p:sp>
      <p:pic>
        <p:nvPicPr>
          <p:cNvPr id="3" name="Image 2">
            <a:extLst>
              <a:ext uri="{FF2B5EF4-FFF2-40B4-BE49-F238E27FC236}">
                <a16:creationId xmlns:a16="http://schemas.microsoft.com/office/drawing/2014/main" id="{4A59B856-8388-4E27-B47E-E090532FCF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065" y="4008272"/>
            <a:ext cx="5205869" cy="2805104"/>
          </a:xfrm>
          <a:prstGeom prst="rect">
            <a:avLst/>
          </a:prstGeom>
        </p:spPr>
      </p:pic>
      <p:sp>
        <p:nvSpPr>
          <p:cNvPr id="8" name="Content Placeholder 1">
            <a:extLst>
              <a:ext uri="{FF2B5EF4-FFF2-40B4-BE49-F238E27FC236}">
                <a16:creationId xmlns:a16="http://schemas.microsoft.com/office/drawing/2014/main" id="{E4C5A18C-502F-4478-97C6-113F2C03660B}"/>
              </a:ext>
            </a:extLst>
          </p:cNvPr>
          <p:cNvSpPr txBox="1">
            <a:spLocks/>
          </p:cNvSpPr>
          <p:nvPr>
            <p:custDataLst>
              <p:tags r:id="rId3"/>
            </p:custDataLst>
          </p:nvPr>
        </p:nvSpPr>
        <p:spPr>
          <a:xfrm>
            <a:off x="586604" y="1484784"/>
            <a:ext cx="8017844" cy="302433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chemeClr val="bg1"/>
              </a:buClr>
              <a:buFont typeface="Wingdings" panose="05000000000000000000" pitchFamily="2" charset="2"/>
              <a:buChar char="Ø"/>
            </a:pPr>
            <a:r>
              <a:rPr lang="fr-CA" sz="1800" b="1" dirty="0">
                <a:solidFill>
                  <a:srgbClr val="FFFFFF"/>
                </a:solidFill>
              </a:rPr>
              <a:t> </a:t>
            </a:r>
            <a:r>
              <a:rPr lang="fr-CA" sz="1800" dirty="0">
                <a:solidFill>
                  <a:srgbClr val="FFFFFF"/>
                </a:solidFill>
              </a:rPr>
              <a:t>Retirons 8 h de sommeil par jour </a:t>
            </a:r>
            <a:r>
              <a:rPr lang="fr-CA" sz="1800" b="1" dirty="0">
                <a:solidFill>
                  <a:srgbClr val="FFFFFF"/>
                </a:solidFill>
              </a:rPr>
              <a:t>(56 h)</a:t>
            </a:r>
          </a:p>
          <a:p>
            <a:pPr>
              <a:buClr>
                <a:schemeClr val="bg1"/>
              </a:buClr>
              <a:buFont typeface="Wingdings" panose="05000000000000000000" pitchFamily="2" charset="2"/>
              <a:buChar char="Ø"/>
            </a:pPr>
            <a:r>
              <a:rPr lang="fr-CA" sz="1800" b="1" dirty="0">
                <a:solidFill>
                  <a:srgbClr val="FFFFFF"/>
                </a:solidFill>
              </a:rPr>
              <a:t> </a:t>
            </a:r>
            <a:r>
              <a:rPr lang="fr-CA" sz="1800" dirty="0">
                <a:solidFill>
                  <a:srgbClr val="FFFFFF"/>
                </a:solidFill>
              </a:rPr>
              <a:t>Retirons 7 h à l’école par jour </a:t>
            </a:r>
            <a:r>
              <a:rPr lang="fr-CA" sz="1800" b="1" dirty="0">
                <a:solidFill>
                  <a:srgbClr val="FFFFFF"/>
                </a:solidFill>
              </a:rPr>
              <a:t>(35 h)</a:t>
            </a:r>
          </a:p>
          <a:p>
            <a:pPr>
              <a:buClr>
                <a:schemeClr val="bg1"/>
              </a:buClr>
              <a:buFont typeface="Wingdings" panose="05000000000000000000" pitchFamily="2" charset="2"/>
              <a:buChar char="Ø"/>
            </a:pPr>
            <a:r>
              <a:rPr lang="fr-CA" sz="1800" b="1" dirty="0">
                <a:solidFill>
                  <a:srgbClr val="FFFFFF"/>
                </a:solidFill>
              </a:rPr>
              <a:t> </a:t>
            </a:r>
            <a:r>
              <a:rPr lang="fr-CA" sz="1800" dirty="0">
                <a:solidFill>
                  <a:srgbClr val="FFFFFF"/>
                </a:solidFill>
              </a:rPr>
              <a:t>Retirons 23 h passé devant un écran </a:t>
            </a:r>
            <a:r>
              <a:rPr lang="fr-CA" sz="1800" b="1" dirty="0">
                <a:solidFill>
                  <a:srgbClr val="FFFFFF"/>
                </a:solidFill>
              </a:rPr>
              <a:t>(23 h)</a:t>
            </a:r>
          </a:p>
          <a:p>
            <a:pPr marL="0" indent="0">
              <a:spcBef>
                <a:spcPts val="2400"/>
              </a:spcBef>
              <a:buClr>
                <a:srgbClr val="881811"/>
              </a:buClr>
              <a:buNone/>
            </a:pPr>
            <a:r>
              <a:rPr lang="fr-CA" sz="2400" b="1" dirty="0">
                <a:solidFill>
                  <a:srgbClr val="FFFFFF"/>
                </a:solidFill>
                <a:effectLst>
                  <a:outerShdw blurRad="38100" dist="38100" dir="2700000" algn="tl">
                    <a:srgbClr val="000000">
                      <a:alpha val="43137"/>
                    </a:srgbClr>
                  </a:outerShdw>
                </a:effectLst>
              </a:rPr>
              <a:t>Donc, vous êtes sédentaire pratiquement le 2/3 du temps (68%). </a:t>
            </a:r>
          </a:p>
        </p:txBody>
      </p:sp>
    </p:spTree>
    <p:extLst>
      <p:ext uri="{BB962C8B-B14F-4D97-AF65-F5344CB8AC3E}">
        <p14:creationId xmlns:p14="http://schemas.microsoft.com/office/powerpoint/2010/main" val="2470684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0E5EF2-254E-42BC-9478-A83299BE73CC}"/>
              </a:ext>
            </a:extLst>
          </p:cNvPr>
          <p:cNvSpPr/>
          <p:nvPr/>
        </p:nvSpPr>
        <p:spPr>
          <a:xfrm>
            <a:off x="0" y="2132856"/>
            <a:ext cx="9144000" cy="309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822960" y="1031130"/>
            <a:ext cx="7585234" cy="822960"/>
          </a:xfrm>
          <a:effectLst>
            <a:outerShdw blurRad="215900" dist="76200" dir="2700000" algn="tl" rotWithShape="0">
              <a:prstClr val="black">
                <a:alpha val="40000"/>
              </a:prstClr>
            </a:outerShdw>
          </a:effectLst>
        </p:spPr>
        <p:txBody>
          <a:bodyPr/>
          <a:lstStyle/>
          <a:p>
            <a:r>
              <a:rPr lang="fr-CA" sz="4000" dirty="0"/>
              <a:t>Motivation à bouger ou être actifs ?</a:t>
            </a:r>
          </a:p>
        </p:txBody>
      </p:sp>
      <p:sp>
        <p:nvSpPr>
          <p:cNvPr id="14" name="Espace réservé du contenu 2">
            <a:extLst>
              <a:ext uri="{FF2B5EF4-FFF2-40B4-BE49-F238E27FC236}">
                <a16:creationId xmlns:a16="http://schemas.microsoft.com/office/drawing/2014/main" id="{638A39C4-88FC-4C9D-A50B-CD9C06161E77}"/>
              </a:ext>
            </a:extLst>
          </p:cNvPr>
          <p:cNvSpPr txBox="1">
            <a:spLocks/>
          </p:cNvSpPr>
          <p:nvPr>
            <p:custDataLst>
              <p:tags r:id="rId2"/>
            </p:custDataLst>
          </p:nvPr>
        </p:nvSpPr>
        <p:spPr>
          <a:xfrm>
            <a:off x="827584" y="2276872"/>
            <a:ext cx="6804247" cy="2549153"/>
          </a:xfrm>
          <a:prstGeom prst="rect">
            <a:avLst/>
          </a:prstGeom>
          <a:noFill/>
        </p:spPr>
        <p:txBody>
          <a:bodyPr vert="horz" lIns="457200" tIns="457200" rIns="0" bIns="45720" rtlCol="0" anchor="t">
            <a:normAutofit fontScale="70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8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457200" indent="-457200">
              <a:buClr>
                <a:srgbClr val="881811"/>
              </a:buClr>
              <a:buFont typeface="Wingdings" panose="05000000000000000000" pitchFamily="2" charset="2"/>
              <a:buChar char="Ø"/>
            </a:pPr>
            <a:r>
              <a:rPr lang="fr-FR" dirty="0"/>
              <a:t>Croire en soi et en ses capacités de le faire</a:t>
            </a:r>
          </a:p>
          <a:p>
            <a:pPr marL="457200" indent="-457200">
              <a:buClr>
                <a:srgbClr val="881811"/>
              </a:buClr>
              <a:buFont typeface="Wingdings" panose="05000000000000000000" pitchFamily="2" charset="2"/>
              <a:buChar char="Ø"/>
            </a:pPr>
            <a:endParaRPr lang="fr-FR" dirty="0"/>
          </a:p>
          <a:p>
            <a:pPr marL="457200" indent="-457200">
              <a:buClr>
                <a:srgbClr val="881811"/>
              </a:buClr>
              <a:buFont typeface="Wingdings" panose="05000000000000000000" pitchFamily="2" charset="2"/>
              <a:buChar char="Ø"/>
            </a:pPr>
            <a:r>
              <a:rPr lang="fr-FR" dirty="0"/>
              <a:t>Le plaisir</a:t>
            </a:r>
          </a:p>
          <a:p>
            <a:pPr marL="457200" indent="-457200">
              <a:buClr>
                <a:srgbClr val="881811"/>
              </a:buClr>
              <a:buFont typeface="Wingdings" panose="05000000000000000000" pitchFamily="2" charset="2"/>
              <a:buChar char="Ø"/>
            </a:pPr>
            <a:endParaRPr lang="fr-FR" dirty="0"/>
          </a:p>
          <a:p>
            <a:pPr marL="457200" indent="-457200">
              <a:buClr>
                <a:srgbClr val="881811"/>
              </a:buClr>
              <a:buFont typeface="Wingdings" panose="05000000000000000000" pitchFamily="2" charset="2"/>
              <a:buChar char="Ø"/>
            </a:pPr>
            <a:r>
              <a:rPr lang="fr-FR" dirty="0"/>
              <a:t>Des objectifs réalistes et atteignables </a:t>
            </a:r>
          </a:p>
        </p:txBody>
      </p:sp>
    </p:spTree>
    <p:extLst>
      <p:ext uri="{BB962C8B-B14F-4D97-AF65-F5344CB8AC3E}">
        <p14:creationId xmlns:p14="http://schemas.microsoft.com/office/powerpoint/2010/main" val="110990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038A5B-84A1-4A55-A748-D12E295CD4DB}"/>
              </a:ext>
            </a:extLst>
          </p:cNvPr>
          <p:cNvSpPr/>
          <p:nvPr/>
        </p:nvSpPr>
        <p:spPr>
          <a:xfrm>
            <a:off x="0" y="1582738"/>
            <a:ext cx="9144000" cy="4726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Content Placeholder 1">
            <a:extLst>
              <a:ext uri="{FF2B5EF4-FFF2-40B4-BE49-F238E27FC236}">
                <a16:creationId xmlns:a16="http://schemas.microsoft.com/office/drawing/2014/main" id="{5B91AADF-FE0A-4C01-A9D5-1AEBCB303473}"/>
              </a:ext>
            </a:extLst>
          </p:cNvPr>
          <p:cNvSpPr txBox="1">
            <a:spLocks/>
          </p:cNvSpPr>
          <p:nvPr>
            <p:custDataLst>
              <p:tags r:id="rId1"/>
            </p:custDataLst>
          </p:nvPr>
        </p:nvSpPr>
        <p:spPr>
          <a:xfrm>
            <a:off x="797717" y="1909389"/>
            <a:ext cx="8016875" cy="249396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buClr>
                <a:srgbClr val="881811"/>
              </a:buClr>
              <a:buFont typeface="Wingdings" panose="05000000000000000000" pitchFamily="2" charset="2"/>
              <a:buChar char="Ø"/>
            </a:pPr>
            <a:r>
              <a:rPr lang="fr-CA" altLang="fr-FR" sz="1800" dirty="0"/>
              <a:t>Choisissez un éventail d’activités physiques qui vous plaisent et essayez des activités différentes</a:t>
            </a:r>
          </a:p>
          <a:p>
            <a:pPr marL="285750" indent="-285750">
              <a:buClr>
                <a:srgbClr val="881811"/>
              </a:buClr>
              <a:buFont typeface="Wingdings" panose="05000000000000000000" pitchFamily="2" charset="2"/>
              <a:buChar char="Ø"/>
            </a:pPr>
            <a:r>
              <a:rPr lang="fr-CA" altLang="fr-FR" sz="1800" dirty="0"/>
              <a:t>Établissez une routine quotidienne </a:t>
            </a:r>
          </a:p>
          <a:p>
            <a:pPr marL="285750" indent="-285750">
              <a:buClr>
                <a:srgbClr val="881811"/>
              </a:buClr>
              <a:buFont typeface="Wingdings" panose="05000000000000000000" pitchFamily="2" charset="2"/>
              <a:buChar char="Ø"/>
            </a:pPr>
            <a:r>
              <a:rPr lang="fr-CA" altLang="fr-FR" sz="1800" dirty="0"/>
              <a:t>Ajoutez un volet social en invitant quelqu’un à se joindre à vous ou en vous joignant à une équipe</a:t>
            </a:r>
          </a:p>
          <a:p>
            <a:pPr marL="285750" indent="-285750">
              <a:buClr>
                <a:srgbClr val="881811"/>
              </a:buClr>
              <a:buFont typeface="Wingdings" panose="05000000000000000000" pitchFamily="2" charset="2"/>
              <a:buChar char="Ø"/>
            </a:pPr>
            <a:r>
              <a:rPr lang="fr-CA" altLang="fr-FR" sz="1800" dirty="0"/>
              <a:t>Pendant vos temps libres, réduisez le temps que vous passez devant la télévision ou l’ordinateur</a:t>
            </a:r>
          </a:p>
          <a:p>
            <a:pPr>
              <a:buClr>
                <a:srgbClr val="881811"/>
              </a:buClr>
              <a:buFont typeface="Wingdings" panose="05000000000000000000" pitchFamily="2" charset="2"/>
              <a:buChar char="Ø"/>
            </a:pPr>
            <a:endParaRPr lang="en-CA" altLang="fr-FR" dirty="0"/>
          </a:p>
          <a:p>
            <a:endParaRPr lang="en-CA" altLang="fr-FR" sz="1800" dirty="0"/>
          </a:p>
        </p:txBody>
      </p:sp>
      <p:sp>
        <p:nvSpPr>
          <p:cNvPr id="21506" name="Title 1"/>
          <p:cNvSpPr>
            <a:spLocks noGrp="1"/>
          </p:cNvSpPr>
          <p:nvPr>
            <p:ph type="title" idx="4294967295"/>
            <p:custDataLst>
              <p:tags r:id="rId2"/>
            </p:custDataLst>
          </p:nvPr>
        </p:nvSpPr>
        <p:spPr>
          <a:xfrm>
            <a:off x="468313" y="395288"/>
            <a:ext cx="8675687" cy="1016000"/>
          </a:xfrm>
        </p:spPr>
        <p:txBody>
          <a:bodyPr>
            <a:noAutofit/>
          </a:bodyPr>
          <a:lstStyle/>
          <a:p>
            <a:r>
              <a:rPr lang="fr-CA" altLang="fr-FR" sz="4000" dirty="0">
                <a:solidFill>
                  <a:srgbClr val="FFFFFF"/>
                </a:solidFill>
              </a:rPr>
              <a:t>Conseils pour être actif à l’intention des jeunes adultes</a:t>
            </a:r>
          </a:p>
        </p:txBody>
      </p:sp>
      <p:sp>
        <p:nvSpPr>
          <p:cNvPr id="12" name="TextBox 3"/>
          <p:cNvSpPr txBox="1">
            <a:spLocks noChangeArrowheads="1"/>
          </p:cNvSpPr>
          <p:nvPr>
            <p:custDataLst>
              <p:tags r:id="rId3"/>
            </p:custDataLst>
          </p:nvPr>
        </p:nvSpPr>
        <p:spPr bwMode="auto">
          <a:xfrm>
            <a:off x="683568" y="4848504"/>
            <a:ext cx="7920880" cy="1015663"/>
          </a:xfrm>
          <a:prstGeom prst="rect">
            <a:avLst/>
          </a:prstGeom>
          <a:noFill/>
          <a:ln w="38100" cap="rnd">
            <a:solidFill>
              <a:srgbClr val="88181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spcBef>
                <a:spcPct val="30000"/>
              </a:spcBef>
              <a:spcAft>
                <a:spcPct val="30000"/>
              </a:spcAft>
              <a:defRPr sz="24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30000"/>
              </a:spcBef>
              <a:spcAft>
                <a:spcPct val="3000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gn="l" eaLnBrk="0" hangingPunct="0">
              <a:spcBef>
                <a:spcPct val="15000"/>
              </a:spcBef>
              <a:spcAft>
                <a:spcPct val="15000"/>
              </a:spcAft>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gn="l" eaLnBrk="0"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lgn="l" eaLnBrk="0"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A" altLang="fr-FR" sz="2000" b="0" dirty="0"/>
              <a:t>Répartissez sur toute la semaine vos séances d’activité aérobie d’intensité modérée à élevée. Chaque séance d’activité physique doit durer au moins dix minutes</a:t>
            </a:r>
            <a:endParaRPr lang="en-US" altLang="fr-FR" sz="2000" b="0" dirty="0"/>
          </a:p>
        </p:txBody>
      </p:sp>
    </p:spTree>
    <p:extLst>
      <p:ext uri="{BB962C8B-B14F-4D97-AF65-F5344CB8AC3E}">
        <p14:creationId xmlns:p14="http://schemas.microsoft.com/office/powerpoint/2010/main" val="548575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0E5EF2-254E-42BC-9478-A83299BE73CC}"/>
              </a:ext>
            </a:extLst>
          </p:cNvPr>
          <p:cNvSpPr/>
          <p:nvPr/>
        </p:nvSpPr>
        <p:spPr>
          <a:xfrm>
            <a:off x="0" y="1479710"/>
            <a:ext cx="9144000" cy="4263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8" name="Picture 2" descr="http://www.lesrendezvousdelaforme.com/wp-content/uploads/2015/04/2-02-effets-exercice.jpg">
            <a:extLst>
              <a:ext uri="{FF2B5EF4-FFF2-40B4-BE49-F238E27FC236}">
                <a16:creationId xmlns:a16="http://schemas.microsoft.com/office/drawing/2014/main" id="{8EB75F26-F919-4DAC-A71B-DB7506270001}"/>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528844" y="1479711"/>
            <a:ext cx="8086312" cy="41556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custDataLst>
              <p:tags r:id="rId2"/>
            </p:custDataLst>
          </p:nvPr>
        </p:nvSpPr>
        <p:spPr>
          <a:xfrm>
            <a:off x="822960" y="548680"/>
            <a:ext cx="7585234" cy="822960"/>
          </a:xfrm>
          <a:effectLst>
            <a:outerShdw blurRad="215900" dist="76200" dir="2700000" algn="tl" rotWithShape="0">
              <a:prstClr val="black">
                <a:alpha val="40000"/>
              </a:prstClr>
            </a:outerShdw>
          </a:effectLst>
        </p:spPr>
        <p:txBody>
          <a:bodyPr/>
          <a:lstStyle/>
          <a:p>
            <a:r>
              <a:rPr lang="fr-CA" sz="6000" dirty="0"/>
              <a:t>Questionnement</a:t>
            </a:r>
          </a:p>
        </p:txBody>
      </p:sp>
      <p:sp>
        <p:nvSpPr>
          <p:cNvPr id="3" name="Espace réservé du contenu 2"/>
          <p:cNvSpPr>
            <a:spLocks noGrp="1"/>
          </p:cNvSpPr>
          <p:nvPr>
            <p:ph type="body" sz="half" idx="2"/>
            <p:custDataLst>
              <p:tags r:id="rId3"/>
            </p:custDataLst>
          </p:nvPr>
        </p:nvSpPr>
        <p:spPr>
          <a:xfrm>
            <a:off x="822960" y="5949280"/>
            <a:ext cx="7589520" cy="822960"/>
          </a:xfrm>
        </p:spPr>
        <p:txBody>
          <a:bodyPr>
            <a:normAutofit/>
          </a:bodyPr>
          <a:lstStyle/>
          <a:p>
            <a:r>
              <a:rPr lang="fr-FR" sz="2400" b="1" dirty="0"/>
              <a:t>Depuis quand l’activité physique est elle considérée comme un synonyme de santé ?</a:t>
            </a:r>
            <a:endParaRPr lang="fr-CA" sz="2400" dirty="0"/>
          </a:p>
        </p:txBody>
      </p:sp>
      <p:sp>
        <p:nvSpPr>
          <p:cNvPr id="13" name="Rectangle 12">
            <a:extLst>
              <a:ext uri="{FF2B5EF4-FFF2-40B4-BE49-F238E27FC236}">
                <a16:creationId xmlns:a16="http://schemas.microsoft.com/office/drawing/2014/main" id="{59BBB76C-BEAB-4BD8-BD93-2D7060FA49C7}"/>
              </a:ext>
            </a:extLst>
          </p:cNvPr>
          <p:cNvSpPr/>
          <p:nvPr>
            <p:custDataLst>
              <p:tags r:id="rId4"/>
            </p:custDataLst>
          </p:nvPr>
        </p:nvSpPr>
        <p:spPr>
          <a:xfrm>
            <a:off x="2987824" y="5466013"/>
            <a:ext cx="1693092" cy="184666"/>
          </a:xfrm>
          <a:prstGeom prst="rect">
            <a:avLst/>
          </a:prstGeom>
        </p:spPr>
        <p:txBody>
          <a:bodyPr wrap="none">
            <a:spAutoFit/>
          </a:bodyPr>
          <a:lstStyle/>
          <a:p>
            <a:r>
              <a:rPr lang="fr-CA" sz="600" dirty="0">
                <a:hlinkClick r:id="rId8"/>
              </a:rPr>
              <a:t>Source : www.lesrendezvousdelaforme.com</a:t>
            </a:r>
            <a:endParaRPr lang="fr-CA" sz="600" dirty="0"/>
          </a:p>
        </p:txBody>
      </p:sp>
    </p:spTree>
    <p:extLst>
      <p:ext uri="{BB962C8B-B14F-4D97-AF65-F5344CB8AC3E}">
        <p14:creationId xmlns:p14="http://schemas.microsoft.com/office/powerpoint/2010/main" val="144378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22960" y="579999"/>
            <a:ext cx="7543800" cy="973748"/>
          </a:xfrm>
        </p:spPr>
        <p:txBody>
          <a:bodyPr>
            <a:normAutofit fontScale="90000"/>
          </a:bodyPr>
          <a:lstStyle/>
          <a:p>
            <a:r>
              <a:rPr lang="fr-CA" sz="6000" dirty="0">
                <a:solidFill>
                  <a:srgbClr val="FFFFFF"/>
                </a:solidFill>
              </a:rPr>
              <a:t>Un peu d’histoire…</a:t>
            </a:r>
          </a:p>
        </p:txBody>
      </p:sp>
      <p:pic>
        <p:nvPicPr>
          <p:cNvPr id="7" name="Image 6">
            <a:extLst>
              <a:ext uri="{FF2B5EF4-FFF2-40B4-BE49-F238E27FC236}">
                <a16:creationId xmlns:a16="http://schemas.microsoft.com/office/drawing/2014/main" id="{F8B78575-60C8-4A03-91CC-1D1AA76118D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73" t="20529" r="5808" b="21126"/>
          <a:stretch/>
        </p:blipFill>
        <p:spPr>
          <a:xfrm>
            <a:off x="0" y="1940011"/>
            <a:ext cx="9144000" cy="3865254"/>
          </a:xfrm>
          <a:prstGeom prst="rect">
            <a:avLst/>
          </a:prstGeom>
        </p:spPr>
      </p:pic>
    </p:spTree>
    <p:extLst>
      <p:ext uri="{BB962C8B-B14F-4D97-AF65-F5344CB8AC3E}">
        <p14:creationId xmlns:p14="http://schemas.microsoft.com/office/powerpoint/2010/main" val="4160631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22960" y="286605"/>
            <a:ext cx="7543800" cy="838140"/>
          </a:xfrm>
        </p:spPr>
        <p:txBody>
          <a:bodyPr/>
          <a:lstStyle/>
          <a:p>
            <a:r>
              <a:rPr lang="fr-CA" dirty="0">
                <a:solidFill>
                  <a:srgbClr val="FFFFFF"/>
                </a:solidFill>
              </a:rPr>
              <a:t>Réponse</a:t>
            </a:r>
          </a:p>
        </p:txBody>
      </p:sp>
      <p:sp>
        <p:nvSpPr>
          <p:cNvPr id="3" name="Espace réservé du contenu 2"/>
          <p:cNvSpPr>
            <a:spLocks noGrp="1"/>
          </p:cNvSpPr>
          <p:nvPr>
            <p:ph idx="1"/>
            <p:custDataLst>
              <p:tags r:id="rId2"/>
            </p:custDataLst>
          </p:nvPr>
        </p:nvSpPr>
        <p:spPr>
          <a:xfrm>
            <a:off x="822960" y="1268760"/>
            <a:ext cx="7781488" cy="1253678"/>
          </a:xfrm>
        </p:spPr>
        <p:txBody>
          <a:bodyPr/>
          <a:lstStyle/>
          <a:p>
            <a:pPr algn="just"/>
            <a:r>
              <a:rPr lang="fr-FR" dirty="0">
                <a:solidFill>
                  <a:srgbClr val="FFFFFF"/>
                </a:solidFill>
              </a:rPr>
              <a:t>En réalité, c’est quelque chose d’ancien, mais elle n’est pas formulée de la même façon. On peut penser à la Chine ancienne ou encore à l’Inde (3000 à 250 avant J-C).</a:t>
            </a:r>
            <a:endParaRPr lang="fr-CA" dirty="0">
              <a:solidFill>
                <a:srgbClr val="FFFFFF"/>
              </a:solidFill>
            </a:endParaRPr>
          </a:p>
          <a:p>
            <a:endParaRPr lang="fr-CA" dirty="0"/>
          </a:p>
        </p:txBody>
      </p:sp>
      <p:pic>
        <p:nvPicPr>
          <p:cNvPr id="6" name="Image 5">
            <a:extLst>
              <a:ext uri="{FF2B5EF4-FFF2-40B4-BE49-F238E27FC236}">
                <a16:creationId xmlns:a16="http://schemas.microsoft.com/office/drawing/2014/main" id="{77F37A1E-9DDF-401F-9389-FC073151663C}"/>
              </a:ext>
            </a:extLst>
          </p:cNvPr>
          <p:cNvPicPr>
            <a:picLocks noChangeAspect="1"/>
          </p:cNvPicPr>
          <p:nvPr/>
        </p:nvPicPr>
        <p:blipFill rotWithShape="1">
          <a:blip r:embed="rId5">
            <a:extLst>
              <a:ext uri="{28A0092B-C50C-407E-A947-70E740481C1C}">
                <a14:useLocalDpi xmlns:a14="http://schemas.microsoft.com/office/drawing/2010/main" val="0"/>
              </a:ext>
            </a:extLst>
          </a:blip>
          <a:srcRect l="1067" t="16511" r="1067" b="640"/>
          <a:stretch/>
        </p:blipFill>
        <p:spPr>
          <a:xfrm>
            <a:off x="0" y="2348881"/>
            <a:ext cx="9144000" cy="4509120"/>
          </a:xfrm>
          <a:prstGeom prst="rect">
            <a:avLst/>
          </a:prstGeom>
        </p:spPr>
      </p:pic>
    </p:spTree>
    <p:extLst>
      <p:ext uri="{BB962C8B-B14F-4D97-AF65-F5344CB8AC3E}">
        <p14:creationId xmlns:p14="http://schemas.microsoft.com/office/powerpoint/2010/main" val="2245651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B37BC-1846-4C2F-9C62-D3547A021B77}"/>
              </a:ext>
            </a:extLst>
          </p:cNvPr>
          <p:cNvSpPr/>
          <p:nvPr/>
        </p:nvSpPr>
        <p:spPr>
          <a:xfrm>
            <a:off x="0" y="1700808"/>
            <a:ext cx="9144000" cy="4536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822960" y="286605"/>
            <a:ext cx="7543800" cy="1126172"/>
          </a:xfrm>
        </p:spPr>
        <p:txBody>
          <a:bodyPr/>
          <a:lstStyle/>
          <a:p>
            <a:r>
              <a:rPr lang="fr-CA" dirty="0">
                <a:solidFill>
                  <a:srgbClr val="FFFFFF"/>
                </a:solidFill>
              </a:rPr>
              <a:t>5</a:t>
            </a:r>
            <a:r>
              <a:rPr lang="fr-CA" baseline="30000" dirty="0">
                <a:solidFill>
                  <a:srgbClr val="FFFFFF"/>
                </a:solidFill>
              </a:rPr>
              <a:t>e</a:t>
            </a:r>
            <a:r>
              <a:rPr lang="fr-CA" dirty="0">
                <a:solidFill>
                  <a:srgbClr val="FFFFFF"/>
                </a:solidFill>
              </a:rPr>
              <a:t> siècle AVANT J-C</a:t>
            </a:r>
          </a:p>
        </p:txBody>
      </p:sp>
      <p:sp>
        <p:nvSpPr>
          <p:cNvPr id="3" name="Espace réservé du contenu 2"/>
          <p:cNvSpPr>
            <a:spLocks noGrp="1"/>
          </p:cNvSpPr>
          <p:nvPr>
            <p:ph idx="1"/>
            <p:custDataLst>
              <p:tags r:id="rId2"/>
            </p:custDataLst>
          </p:nvPr>
        </p:nvSpPr>
        <p:spPr>
          <a:xfrm>
            <a:off x="1043607" y="2107469"/>
            <a:ext cx="7273305" cy="3723183"/>
          </a:xfrm>
        </p:spPr>
        <p:txBody>
          <a:bodyPr/>
          <a:lstStyle/>
          <a:p>
            <a:pPr marL="0" indent="0">
              <a:buNone/>
            </a:pPr>
            <a:r>
              <a:rPr lang="fr-FR" b="1" dirty="0"/>
              <a:t>Être physiquement actif contribue à une meilleure santé :</a:t>
            </a:r>
          </a:p>
          <a:p>
            <a:pPr marL="0" indent="0">
              <a:buNone/>
            </a:pPr>
            <a:r>
              <a:rPr lang="fr-FR" dirty="0"/>
              <a:t>On pouvait alors entendre dans les rues …</a:t>
            </a:r>
            <a:endParaRPr lang="fr-CA" dirty="0"/>
          </a:p>
          <a:p>
            <a:pPr>
              <a:buClr>
                <a:srgbClr val="881811"/>
              </a:buClr>
              <a:buFont typeface="Wingdings" panose="05000000000000000000" pitchFamily="2" charset="2"/>
              <a:buChar char="Ø"/>
            </a:pPr>
            <a:r>
              <a:rPr lang="fr-FR" dirty="0"/>
              <a:t> respirer de l’air frais </a:t>
            </a:r>
          </a:p>
          <a:p>
            <a:pPr>
              <a:buClr>
                <a:srgbClr val="881811"/>
              </a:buClr>
              <a:buFont typeface="Wingdings" panose="05000000000000000000" pitchFamily="2" charset="2"/>
              <a:buChar char="Ø"/>
            </a:pPr>
            <a:r>
              <a:rPr lang="fr-FR" dirty="0"/>
              <a:t> boire des breuvages sains</a:t>
            </a:r>
          </a:p>
          <a:p>
            <a:pPr>
              <a:buClr>
                <a:srgbClr val="881811"/>
              </a:buClr>
              <a:buFont typeface="Wingdings" panose="05000000000000000000" pitchFamily="2" charset="2"/>
              <a:buChar char="Ø"/>
            </a:pPr>
            <a:r>
              <a:rPr lang="fr-FR" dirty="0"/>
              <a:t> manger une nourriture équilibrée </a:t>
            </a:r>
          </a:p>
          <a:p>
            <a:pPr>
              <a:buClr>
                <a:srgbClr val="881811"/>
              </a:buClr>
              <a:buFont typeface="Wingdings" panose="05000000000000000000" pitchFamily="2" charset="2"/>
              <a:buChar char="Ø"/>
            </a:pPr>
            <a:r>
              <a:rPr lang="fr-FR" dirty="0"/>
              <a:t> contrôler ses émotions</a:t>
            </a:r>
          </a:p>
          <a:p>
            <a:pPr>
              <a:buClr>
                <a:srgbClr val="881811"/>
              </a:buClr>
              <a:buFont typeface="Wingdings" panose="05000000000000000000" pitchFamily="2" charset="2"/>
              <a:buChar char="Ø"/>
            </a:pPr>
            <a:r>
              <a:rPr lang="fr-FR" dirty="0"/>
              <a:t> avoir une quantité de sommeil raisonnable </a:t>
            </a:r>
          </a:p>
          <a:p>
            <a:pPr>
              <a:buClr>
                <a:srgbClr val="881811"/>
              </a:buClr>
              <a:buFont typeface="Wingdings" panose="05000000000000000000" pitchFamily="2" charset="2"/>
              <a:buChar char="Ø"/>
            </a:pPr>
            <a:r>
              <a:rPr lang="fr-FR" dirty="0"/>
              <a:t> faire beaucoup d’exercices</a:t>
            </a:r>
          </a:p>
        </p:txBody>
      </p:sp>
    </p:spTree>
    <p:extLst>
      <p:ext uri="{BB962C8B-B14F-4D97-AF65-F5344CB8AC3E}">
        <p14:creationId xmlns:p14="http://schemas.microsoft.com/office/powerpoint/2010/main" val="1198510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B37BC-1846-4C2F-9C62-D3547A021B77}"/>
              </a:ext>
            </a:extLst>
          </p:cNvPr>
          <p:cNvSpPr/>
          <p:nvPr/>
        </p:nvSpPr>
        <p:spPr>
          <a:xfrm>
            <a:off x="0" y="3861048"/>
            <a:ext cx="9144000" cy="2996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822960" y="286605"/>
            <a:ext cx="7543800" cy="1126172"/>
          </a:xfrm>
        </p:spPr>
        <p:txBody>
          <a:bodyPr>
            <a:normAutofit fontScale="90000"/>
          </a:bodyPr>
          <a:lstStyle/>
          <a:p>
            <a:r>
              <a:rPr lang="fr-FR" dirty="0">
                <a:solidFill>
                  <a:srgbClr val="FFFFFF"/>
                </a:solidFill>
              </a:rPr>
              <a:t>Le Moyen âge </a:t>
            </a:r>
            <a:br>
              <a:rPr lang="fr-FR" dirty="0">
                <a:solidFill>
                  <a:srgbClr val="FFFFFF"/>
                </a:solidFill>
              </a:rPr>
            </a:br>
            <a:r>
              <a:rPr lang="fr-FR" dirty="0">
                <a:solidFill>
                  <a:srgbClr val="FFFFFF"/>
                </a:solidFill>
              </a:rPr>
              <a:t>(900-1400 APRÈS J-C)</a:t>
            </a:r>
            <a:endParaRPr lang="fr-CA" dirty="0">
              <a:solidFill>
                <a:srgbClr val="FFFFFF"/>
              </a:solidFill>
            </a:endParaRPr>
          </a:p>
        </p:txBody>
      </p:sp>
      <p:sp>
        <p:nvSpPr>
          <p:cNvPr id="3" name="Espace réservé du contenu 2"/>
          <p:cNvSpPr>
            <a:spLocks noGrp="1"/>
          </p:cNvSpPr>
          <p:nvPr>
            <p:ph idx="1"/>
            <p:custDataLst>
              <p:tags r:id="rId2"/>
            </p:custDataLst>
          </p:nvPr>
        </p:nvSpPr>
        <p:spPr>
          <a:xfrm>
            <a:off x="838681" y="1660201"/>
            <a:ext cx="7273305" cy="1596869"/>
          </a:xfrm>
        </p:spPr>
        <p:txBody>
          <a:bodyPr>
            <a:normAutofit/>
          </a:bodyPr>
          <a:lstStyle/>
          <a:p>
            <a:pPr marL="269875" indent="-269875">
              <a:buClr>
                <a:schemeClr val="bg1"/>
              </a:buClr>
              <a:buFont typeface="Wingdings" panose="05000000000000000000" pitchFamily="2" charset="2"/>
              <a:buChar char="Ø"/>
            </a:pPr>
            <a:r>
              <a:rPr lang="fr-FR" dirty="0">
                <a:solidFill>
                  <a:schemeClr val="bg1"/>
                </a:solidFill>
              </a:rPr>
              <a:t>La forme physique devient un prérequis pour la survie. Gros muscle = sécurité, endurance, force, réussite…</a:t>
            </a:r>
          </a:p>
          <a:p>
            <a:pPr marL="269875" indent="-269875">
              <a:spcBef>
                <a:spcPts val="0"/>
              </a:spcBef>
              <a:spcAft>
                <a:spcPts val="0"/>
              </a:spcAft>
              <a:buClr>
                <a:schemeClr val="bg1"/>
              </a:buClr>
              <a:buFont typeface="Wingdings" panose="05000000000000000000" pitchFamily="2" charset="2"/>
              <a:buChar char="Ø"/>
            </a:pPr>
            <a:endParaRPr lang="fr-FR" dirty="0">
              <a:solidFill>
                <a:schemeClr val="bg1"/>
              </a:solidFill>
            </a:endParaRPr>
          </a:p>
          <a:p>
            <a:pPr marL="269875" indent="-269875">
              <a:spcBef>
                <a:spcPts val="600"/>
              </a:spcBef>
              <a:buClr>
                <a:schemeClr val="bg1"/>
              </a:buClr>
              <a:buFont typeface="Wingdings" panose="05000000000000000000" pitchFamily="2" charset="2"/>
              <a:buChar char="Ø"/>
            </a:pPr>
            <a:r>
              <a:rPr lang="fr-FR" dirty="0">
                <a:solidFill>
                  <a:schemeClr val="bg1"/>
                </a:solidFill>
              </a:rPr>
              <a:t>Une forte influence de l’église qui valorise les sports violents ; les tournois, les joutes, les arènes.</a:t>
            </a:r>
            <a:endParaRPr lang="fr-CA" dirty="0">
              <a:solidFill>
                <a:schemeClr val="bg1"/>
              </a:solidFill>
            </a:endParaRPr>
          </a:p>
        </p:txBody>
      </p:sp>
      <p:pic>
        <p:nvPicPr>
          <p:cNvPr id="5" name="Picture 2" descr="http://www.entrepatients.net/sites/default/files/imagecache/ep_300_300/dossiers/coeur-muscle.jpg">
            <a:extLst>
              <a:ext uri="{FF2B5EF4-FFF2-40B4-BE49-F238E27FC236}">
                <a16:creationId xmlns:a16="http://schemas.microsoft.com/office/drawing/2014/main" id="{C7A0EACD-96F6-437C-BF2F-2A3F644363B4}"/>
              </a:ext>
            </a:extLst>
          </p:cNvPr>
          <p:cNvPicPr>
            <a:picLocks noChangeAspect="1" noChangeArrowheads="1"/>
          </p:cNvPicPr>
          <p:nvPr>
            <p:custDataLst>
              <p:tags r:id="rId3"/>
            </p:custDataLst>
          </p:nvPr>
        </p:nvPicPr>
        <p:blipFill rotWithShape="1">
          <a:blip r:embed="rId6">
            <a:extLst>
              <a:ext uri="{28A0092B-C50C-407E-A947-70E740481C1C}">
                <a14:useLocalDpi xmlns:a14="http://schemas.microsoft.com/office/drawing/2010/main" val="0"/>
              </a:ext>
            </a:extLst>
          </a:blip>
          <a:srcRect b="3778"/>
          <a:stretch/>
        </p:blipFill>
        <p:spPr bwMode="auto">
          <a:xfrm>
            <a:off x="2843808" y="4108472"/>
            <a:ext cx="2857500" cy="2749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028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22960" y="286605"/>
            <a:ext cx="7543800" cy="1126172"/>
          </a:xfrm>
        </p:spPr>
        <p:txBody>
          <a:bodyPr>
            <a:normAutofit fontScale="90000"/>
          </a:bodyPr>
          <a:lstStyle/>
          <a:p>
            <a:r>
              <a:rPr lang="fr-FR" dirty="0">
                <a:solidFill>
                  <a:schemeClr val="bg1"/>
                </a:solidFill>
              </a:rPr>
              <a:t>La Renaissance </a:t>
            </a:r>
            <a:br>
              <a:rPr lang="fr-FR" dirty="0">
                <a:solidFill>
                  <a:schemeClr val="bg1"/>
                </a:solidFill>
              </a:rPr>
            </a:br>
            <a:r>
              <a:rPr lang="fr-FR" dirty="0">
                <a:solidFill>
                  <a:schemeClr val="bg1"/>
                </a:solidFill>
              </a:rPr>
              <a:t>(15ème / 16ème siècles)</a:t>
            </a:r>
            <a:endParaRPr lang="fr-CA" dirty="0">
              <a:solidFill>
                <a:schemeClr val="bg1"/>
              </a:solidFill>
            </a:endParaRPr>
          </a:p>
        </p:txBody>
      </p:sp>
      <p:sp>
        <p:nvSpPr>
          <p:cNvPr id="3" name="Espace réservé du contenu 2"/>
          <p:cNvSpPr>
            <a:spLocks noGrp="1"/>
          </p:cNvSpPr>
          <p:nvPr>
            <p:ph idx="1"/>
            <p:custDataLst>
              <p:tags r:id="rId2"/>
            </p:custDataLst>
          </p:nvPr>
        </p:nvSpPr>
        <p:spPr>
          <a:xfrm>
            <a:off x="838681" y="1660201"/>
            <a:ext cx="7273305" cy="4217071"/>
          </a:xfrm>
        </p:spPr>
        <p:txBody>
          <a:bodyPr>
            <a:normAutofit/>
          </a:bodyPr>
          <a:lstStyle/>
          <a:p>
            <a:r>
              <a:rPr lang="fr-FR" dirty="0">
                <a:solidFill>
                  <a:schemeClr val="bg1"/>
                </a:solidFill>
              </a:rPr>
              <a:t>Il y a un retour aux valeurs de l’antiquité grecque. On se documente et on lit.</a:t>
            </a:r>
          </a:p>
          <a:p>
            <a:pPr marL="360363" indent="-360363">
              <a:buClr>
                <a:schemeClr val="bg1"/>
              </a:buClr>
              <a:buFont typeface="Wingdings" panose="05000000000000000000" pitchFamily="2" charset="2"/>
              <a:buChar char="Ø"/>
            </a:pPr>
            <a:r>
              <a:rPr lang="fr-FR" b="1" dirty="0">
                <a:solidFill>
                  <a:schemeClr val="bg1"/>
                </a:solidFill>
              </a:rPr>
              <a:t>1</a:t>
            </a:r>
            <a:r>
              <a:rPr lang="fr-FR" b="1" baseline="30000" dirty="0">
                <a:solidFill>
                  <a:schemeClr val="bg1"/>
                </a:solidFill>
              </a:rPr>
              <a:t>er</a:t>
            </a:r>
            <a:r>
              <a:rPr lang="fr-FR" b="1" dirty="0">
                <a:solidFill>
                  <a:schemeClr val="bg1"/>
                </a:solidFill>
              </a:rPr>
              <a:t> livre publié </a:t>
            </a:r>
            <a:r>
              <a:rPr lang="fr-FR" dirty="0">
                <a:solidFill>
                  <a:schemeClr val="bg1"/>
                </a:solidFill>
              </a:rPr>
              <a:t>: « book of </a:t>
            </a:r>
            <a:r>
              <a:rPr lang="fr-FR" dirty="0" err="1">
                <a:solidFill>
                  <a:schemeClr val="bg1"/>
                </a:solidFill>
              </a:rPr>
              <a:t>Bodily</a:t>
            </a:r>
            <a:r>
              <a:rPr lang="fr-FR" dirty="0">
                <a:solidFill>
                  <a:schemeClr val="bg1"/>
                </a:solidFill>
              </a:rPr>
              <a:t> </a:t>
            </a:r>
            <a:r>
              <a:rPr lang="fr-FR" dirty="0" err="1">
                <a:solidFill>
                  <a:schemeClr val="bg1"/>
                </a:solidFill>
              </a:rPr>
              <a:t>Exercise</a:t>
            </a:r>
            <a:r>
              <a:rPr lang="fr-FR" dirty="0">
                <a:solidFill>
                  <a:schemeClr val="bg1"/>
                </a:solidFill>
              </a:rPr>
              <a:t> » </a:t>
            </a:r>
            <a:r>
              <a:rPr lang="fr-FR" sz="1800" dirty="0">
                <a:solidFill>
                  <a:schemeClr val="bg1"/>
                </a:solidFill>
              </a:rPr>
              <a:t>; on s’oppose à certaines pratiques médicales traditionnelles tel que le vomissement, les saignées, le purgatoire.</a:t>
            </a:r>
          </a:p>
          <a:p>
            <a:pPr marL="360363" indent="-360363">
              <a:buClr>
                <a:schemeClr val="bg1"/>
              </a:buClr>
              <a:buFont typeface="Wingdings" panose="05000000000000000000" pitchFamily="2" charset="2"/>
              <a:buChar char="Ø"/>
            </a:pPr>
            <a:r>
              <a:rPr lang="en-US" b="1" dirty="0">
                <a:solidFill>
                  <a:schemeClr val="bg1"/>
                </a:solidFill>
              </a:rPr>
              <a:t>2</a:t>
            </a:r>
            <a:r>
              <a:rPr lang="en-US" b="1" baseline="30000" dirty="0">
                <a:solidFill>
                  <a:schemeClr val="bg1"/>
                </a:solidFill>
              </a:rPr>
              <a:t>e</a:t>
            </a:r>
            <a:r>
              <a:rPr lang="en-US" b="1" dirty="0">
                <a:solidFill>
                  <a:schemeClr val="bg1"/>
                </a:solidFill>
              </a:rPr>
              <a:t> livre </a:t>
            </a:r>
            <a:r>
              <a:rPr lang="en-US" b="1" dirty="0" err="1">
                <a:solidFill>
                  <a:schemeClr val="bg1"/>
                </a:solidFill>
              </a:rPr>
              <a:t>publié</a:t>
            </a:r>
            <a:r>
              <a:rPr lang="en-US" b="1" dirty="0">
                <a:solidFill>
                  <a:schemeClr val="bg1"/>
                </a:solidFill>
              </a:rPr>
              <a:t> : </a:t>
            </a:r>
            <a:r>
              <a:rPr lang="en-US" dirty="0">
                <a:solidFill>
                  <a:schemeClr val="bg1"/>
                </a:solidFill>
              </a:rPr>
              <a:t>« The Art of Gymnastics Among the Ancients</a:t>
            </a:r>
            <a:r>
              <a:rPr lang="en-US" dirty="0">
                <a:solidFill>
                  <a:schemeClr val="bg1"/>
                </a:solidFill>
                <a:latin typeface="Arial" panose="020B0604020202020204" pitchFamily="34" charset="0"/>
                <a:cs typeface="Arial" panose="020B0604020202020204" pitchFamily="34" charset="0"/>
              </a:rPr>
              <a:t> </a:t>
            </a:r>
            <a:r>
              <a:rPr lang="en-US" dirty="0">
                <a:solidFill>
                  <a:schemeClr val="bg1"/>
                </a:solidFill>
              </a:rPr>
              <a:t>» (</a:t>
            </a:r>
            <a:r>
              <a:rPr lang="en-US" dirty="0" err="1">
                <a:solidFill>
                  <a:schemeClr val="bg1"/>
                </a:solidFill>
              </a:rPr>
              <a:t>Venise</a:t>
            </a:r>
            <a:r>
              <a:rPr lang="en-US" dirty="0">
                <a:solidFill>
                  <a:schemeClr val="bg1"/>
                </a:solidFill>
              </a:rPr>
              <a:t>, 1569) ; points </a:t>
            </a:r>
            <a:r>
              <a:rPr lang="fr-CA" dirty="0">
                <a:solidFill>
                  <a:schemeClr val="bg1"/>
                </a:solidFill>
              </a:rPr>
              <a:t>abordés :</a:t>
            </a:r>
          </a:p>
          <a:p>
            <a:pPr marL="720725" lvl="1" indent="-360363">
              <a:spcBef>
                <a:spcPts val="1200"/>
              </a:spcBef>
              <a:buClr>
                <a:schemeClr val="bg1"/>
              </a:buClr>
              <a:buSzPct val="80000"/>
              <a:buFont typeface="Wingdings" panose="05000000000000000000" pitchFamily="2" charset="2"/>
              <a:buChar char="è"/>
            </a:pPr>
            <a:r>
              <a:rPr lang="fr-FR" sz="1800" dirty="0">
                <a:solidFill>
                  <a:schemeClr val="bg1"/>
                </a:solidFill>
              </a:rPr>
              <a:t>Des exercices spécifiques doivent être prescrits chez les personnes en convalescence, faibles et les personnes âgées.</a:t>
            </a:r>
          </a:p>
          <a:p>
            <a:pPr marL="720725" lvl="1" indent="-360363">
              <a:spcBef>
                <a:spcPts val="1200"/>
              </a:spcBef>
              <a:buClr>
                <a:schemeClr val="bg1"/>
              </a:buClr>
              <a:buSzPct val="80000"/>
              <a:buFont typeface="Wingdings" panose="05000000000000000000" pitchFamily="2" charset="2"/>
              <a:buChar char="è"/>
            </a:pPr>
            <a:r>
              <a:rPr lang="fr-FR" sz="1800" dirty="0">
                <a:solidFill>
                  <a:schemeClr val="bg1"/>
                </a:solidFill>
              </a:rPr>
              <a:t>Les personnes qui mènent une </a:t>
            </a:r>
            <a:r>
              <a:rPr lang="fr-FR" sz="1800" b="1" u="sng" dirty="0">
                <a:solidFill>
                  <a:schemeClr val="bg1"/>
                </a:solidFill>
                <a:effectLst>
                  <a:outerShdw blurRad="38100" dist="38100" dir="2700000" algn="tl">
                    <a:srgbClr val="000000">
                      <a:alpha val="43137"/>
                    </a:srgbClr>
                  </a:outerShdw>
                </a:effectLst>
              </a:rPr>
              <a:t>vie sédentaire </a:t>
            </a:r>
            <a:r>
              <a:rPr lang="fr-FR" sz="1800" dirty="0">
                <a:solidFill>
                  <a:schemeClr val="bg1"/>
                </a:solidFill>
              </a:rPr>
              <a:t>ont besoin de toute urgence de faire </a:t>
            </a:r>
            <a:r>
              <a:rPr lang="fr-CA" sz="1800" dirty="0">
                <a:solidFill>
                  <a:schemeClr val="bg1"/>
                </a:solidFill>
              </a:rPr>
              <a:t>de l’exercice. </a:t>
            </a:r>
            <a:r>
              <a:rPr lang="fr-FR" sz="1800" dirty="0">
                <a:solidFill>
                  <a:schemeClr val="bg1"/>
                </a:solidFill>
              </a:rPr>
              <a:t>Chaque personne en bonne santé doit faire de l’exercice </a:t>
            </a:r>
            <a:r>
              <a:rPr lang="fr-FR" sz="1800" b="1" u="sng" dirty="0">
                <a:solidFill>
                  <a:schemeClr val="bg1"/>
                </a:solidFill>
                <a:effectLst>
                  <a:outerShdw blurRad="38100" dist="38100" dir="2700000" algn="tl">
                    <a:srgbClr val="000000">
                      <a:alpha val="43137"/>
                    </a:srgbClr>
                  </a:outerShdw>
                </a:effectLst>
              </a:rPr>
              <a:t>régulièrement</a:t>
            </a:r>
            <a:r>
              <a:rPr lang="fr-FR" sz="1800" dirty="0">
                <a:solidFill>
                  <a:schemeClr val="bg1"/>
                </a:solidFill>
                <a:effectLst>
                  <a:outerShdw blurRad="38100" dist="38100" dir="2700000" algn="tl">
                    <a:srgbClr val="000000">
                      <a:alpha val="43137"/>
                    </a:srgbClr>
                  </a:outerShdw>
                </a:effectLst>
              </a:rPr>
              <a:t>.</a:t>
            </a:r>
            <a:endParaRPr lang="fr-CA" sz="1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1491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BE9AE0-14FA-4B55-B42F-1B31D7D4AF51}"/>
              </a:ext>
            </a:extLst>
          </p:cNvPr>
          <p:cNvSpPr/>
          <p:nvPr/>
        </p:nvSpPr>
        <p:spPr>
          <a:xfrm>
            <a:off x="0" y="1660201"/>
            <a:ext cx="9144000" cy="3537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itre 1"/>
          <p:cNvSpPr>
            <a:spLocks noGrp="1"/>
          </p:cNvSpPr>
          <p:nvPr>
            <p:ph type="title"/>
            <p:custDataLst>
              <p:tags r:id="rId1"/>
            </p:custDataLst>
          </p:nvPr>
        </p:nvSpPr>
        <p:spPr>
          <a:xfrm>
            <a:off x="822960" y="286605"/>
            <a:ext cx="7543800" cy="1126172"/>
          </a:xfrm>
        </p:spPr>
        <p:txBody>
          <a:bodyPr>
            <a:normAutofit/>
          </a:bodyPr>
          <a:lstStyle/>
          <a:p>
            <a:r>
              <a:rPr lang="fr-FR" dirty="0">
                <a:solidFill>
                  <a:schemeClr val="bg1"/>
                </a:solidFill>
              </a:rPr>
              <a:t>1860</a:t>
            </a:r>
            <a:endParaRPr lang="fr-CA" dirty="0">
              <a:solidFill>
                <a:schemeClr val="bg1"/>
              </a:solidFill>
            </a:endParaRPr>
          </a:p>
        </p:txBody>
      </p:sp>
      <p:sp>
        <p:nvSpPr>
          <p:cNvPr id="3" name="Espace réservé du contenu 2"/>
          <p:cNvSpPr>
            <a:spLocks noGrp="1"/>
          </p:cNvSpPr>
          <p:nvPr>
            <p:ph idx="1"/>
            <p:custDataLst>
              <p:tags r:id="rId2"/>
            </p:custDataLst>
          </p:nvPr>
        </p:nvSpPr>
        <p:spPr>
          <a:xfrm>
            <a:off x="838681" y="2060849"/>
            <a:ext cx="7273305" cy="2808312"/>
          </a:xfrm>
        </p:spPr>
        <p:txBody>
          <a:bodyPr>
            <a:normAutofit/>
          </a:bodyPr>
          <a:lstStyle/>
          <a:p>
            <a:r>
              <a:rPr lang="fr-FR" dirty="0"/>
              <a:t>On se demande si une pratique d’activité physique peut influencer la longévité. </a:t>
            </a:r>
            <a:r>
              <a:rPr lang="fr-FR" b="1" dirty="0"/>
              <a:t>Il s’agit en fait d’éduquer les gens à la pratique physique pour réduire les problèmes de santé</a:t>
            </a:r>
            <a:r>
              <a:rPr lang="fr-FR" dirty="0"/>
              <a:t>. </a:t>
            </a:r>
          </a:p>
          <a:p>
            <a:pPr marL="0" indent="0">
              <a:spcBef>
                <a:spcPts val="0"/>
              </a:spcBef>
              <a:buNone/>
            </a:pPr>
            <a:endParaRPr lang="fr-FR" dirty="0"/>
          </a:p>
          <a:p>
            <a:r>
              <a:rPr lang="fr-FR" dirty="0"/>
              <a:t>La mentalité : « </a:t>
            </a:r>
            <a:r>
              <a:rPr lang="fr-FR" i="1" dirty="0"/>
              <a:t>Si vous ne faites pas d’efforts, c’est votre problème ».</a:t>
            </a:r>
          </a:p>
          <a:p>
            <a:pPr marL="0" indent="0">
              <a:spcBef>
                <a:spcPts val="0"/>
              </a:spcBef>
              <a:buNone/>
            </a:pPr>
            <a:endParaRPr lang="fr-FR" i="1" dirty="0"/>
          </a:p>
          <a:p>
            <a:r>
              <a:rPr lang="fr-FR" dirty="0"/>
              <a:t>On voit apparaître le terme « </a:t>
            </a:r>
            <a:r>
              <a:rPr lang="fr-FR" b="1" dirty="0">
                <a:solidFill>
                  <a:srgbClr val="881811"/>
                </a:solidFill>
                <a:latin typeface="+mj-lt"/>
              </a:rPr>
              <a:t>Éducation physique </a:t>
            </a:r>
            <a:r>
              <a:rPr lang="fr-FR" dirty="0"/>
              <a:t>».</a:t>
            </a:r>
            <a:endParaRPr lang="fr-CA" dirty="0"/>
          </a:p>
        </p:txBody>
      </p:sp>
    </p:spTree>
    <p:extLst>
      <p:ext uri="{BB962C8B-B14F-4D97-AF65-F5344CB8AC3E}">
        <p14:creationId xmlns:p14="http://schemas.microsoft.com/office/powerpoint/2010/main" val="821396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Espace réservé pour une image  6">
            <a:extLst>
              <a:ext uri="{FF2B5EF4-FFF2-40B4-BE49-F238E27FC236}">
                <a16:creationId xmlns:a16="http://schemas.microsoft.com/office/drawing/2014/main" id="{8F7A77DB-F6AA-486B-8794-12AEF743F80C}"/>
              </a:ext>
            </a:extLst>
          </p:cNvPr>
          <p:cNvPicPr>
            <a:picLocks noGrp="1" noChangeAspect="1"/>
          </p:cNvPicPr>
          <p:nvPr>
            <p:ph type="pic" idx="1"/>
          </p:nvPr>
        </p:nvPicPr>
        <p:blipFill rotWithShape="1">
          <a:blip r:embed="rId5">
            <a:extLst>
              <a:ext uri="{28A0092B-C50C-407E-A947-70E740481C1C}">
                <a14:useLocalDpi xmlns:a14="http://schemas.microsoft.com/office/drawing/2010/main" val="0"/>
              </a:ext>
            </a:extLst>
          </a:blip>
          <a:srcRect t="9677" b="9677"/>
          <a:stretch/>
        </p:blipFill>
        <p:spPr/>
      </p:pic>
      <p:sp>
        <p:nvSpPr>
          <p:cNvPr id="2" name="Titre 1"/>
          <p:cNvSpPr>
            <a:spLocks noGrp="1"/>
          </p:cNvSpPr>
          <p:nvPr>
            <p:ph type="title"/>
            <p:custDataLst>
              <p:tags r:id="rId1"/>
            </p:custDataLst>
          </p:nvPr>
        </p:nvSpPr>
        <p:spPr>
          <a:xfrm>
            <a:off x="822960" y="4293096"/>
            <a:ext cx="7585234" cy="822960"/>
          </a:xfrm>
          <a:effectLst>
            <a:outerShdw blurRad="215900" dist="76200" dir="2700000" algn="tl" rotWithShape="0">
              <a:prstClr val="black">
                <a:alpha val="40000"/>
              </a:prstClr>
            </a:outerShdw>
          </a:effectLst>
        </p:spPr>
        <p:txBody>
          <a:bodyPr/>
          <a:lstStyle/>
          <a:p>
            <a:r>
              <a:rPr lang="fr-CA" sz="6000" dirty="0"/>
              <a:t>Questionnement</a:t>
            </a:r>
          </a:p>
        </p:txBody>
      </p:sp>
      <p:sp>
        <p:nvSpPr>
          <p:cNvPr id="3" name="Espace réservé du contenu 2"/>
          <p:cNvSpPr>
            <a:spLocks noGrp="1"/>
          </p:cNvSpPr>
          <p:nvPr>
            <p:ph type="body" sz="half" idx="2"/>
            <p:custDataLst>
              <p:tags r:id="rId2"/>
            </p:custDataLst>
          </p:nvPr>
        </p:nvSpPr>
        <p:spPr>
          <a:xfrm>
            <a:off x="822960" y="5229200"/>
            <a:ext cx="7589520" cy="594360"/>
          </a:xfrm>
        </p:spPr>
        <p:txBody>
          <a:bodyPr/>
          <a:lstStyle/>
          <a:p>
            <a:r>
              <a:rPr lang="fr-FR" sz="2400" b="1" dirty="0"/>
              <a:t>Pour vous, qu’est-ce que l’activité physique ?</a:t>
            </a:r>
          </a:p>
          <a:p>
            <a:endParaRPr lang="fr-FR" b="1" dirty="0"/>
          </a:p>
        </p:txBody>
      </p:sp>
    </p:spTree>
    <p:extLst>
      <p:ext uri="{BB962C8B-B14F-4D97-AF65-F5344CB8AC3E}">
        <p14:creationId xmlns:p14="http://schemas.microsoft.com/office/powerpoint/2010/main" val="228984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22960" y="286605"/>
            <a:ext cx="7543800" cy="1126172"/>
          </a:xfrm>
        </p:spPr>
        <p:txBody>
          <a:bodyPr>
            <a:normAutofit/>
          </a:bodyPr>
          <a:lstStyle/>
          <a:p>
            <a:r>
              <a:rPr lang="fr-FR" dirty="0">
                <a:solidFill>
                  <a:schemeClr val="bg1"/>
                </a:solidFill>
              </a:rPr>
              <a:t>1956</a:t>
            </a:r>
            <a:endParaRPr lang="fr-CA" dirty="0">
              <a:solidFill>
                <a:schemeClr val="bg1"/>
              </a:solidFill>
            </a:endParaRPr>
          </a:p>
        </p:txBody>
      </p:sp>
      <p:sp>
        <p:nvSpPr>
          <p:cNvPr id="3" name="Espace réservé du contenu 2"/>
          <p:cNvSpPr>
            <a:spLocks noGrp="1"/>
          </p:cNvSpPr>
          <p:nvPr>
            <p:ph idx="1"/>
            <p:custDataLst>
              <p:tags r:id="rId2"/>
            </p:custDataLst>
          </p:nvPr>
        </p:nvSpPr>
        <p:spPr>
          <a:xfrm>
            <a:off x="838681" y="3645024"/>
            <a:ext cx="7273305" cy="2416871"/>
          </a:xfrm>
        </p:spPr>
        <p:txBody>
          <a:bodyPr>
            <a:normAutofit/>
          </a:bodyPr>
          <a:lstStyle/>
          <a:p>
            <a:r>
              <a:rPr lang="fr-FR" dirty="0">
                <a:solidFill>
                  <a:schemeClr val="bg1"/>
                </a:solidFill>
              </a:rPr>
              <a:t>On observe que 56,6% des enfants américains </a:t>
            </a:r>
            <a:r>
              <a:rPr lang="fr-FR" dirty="0">
                <a:solidFill>
                  <a:schemeClr val="bg1"/>
                </a:solidFill>
                <a:effectLst>
                  <a:outerShdw blurRad="38100" dist="38100" dir="2700000" algn="tl">
                    <a:srgbClr val="000000">
                      <a:alpha val="43137"/>
                    </a:srgbClr>
                  </a:outerShdw>
                </a:effectLst>
              </a:rPr>
              <a:t>n’atteignent pas </a:t>
            </a:r>
            <a:r>
              <a:rPr lang="fr-FR" dirty="0">
                <a:solidFill>
                  <a:schemeClr val="bg1"/>
                </a:solidFill>
              </a:rPr>
              <a:t>le minimum standard en terme de santé</a:t>
            </a:r>
          </a:p>
          <a:p>
            <a:pPr marL="0" indent="0">
              <a:buNone/>
            </a:pPr>
            <a:endParaRPr lang="fr-FR" dirty="0">
              <a:solidFill>
                <a:schemeClr val="bg1"/>
              </a:solidFill>
            </a:endParaRPr>
          </a:p>
          <a:p>
            <a:r>
              <a:rPr lang="fr-FR" sz="2800" b="1" dirty="0">
                <a:solidFill>
                  <a:schemeClr val="bg1"/>
                </a:solidFill>
              </a:rPr>
              <a:t>À ce moment, on s’intéresse au lien entre l’activité et </a:t>
            </a:r>
            <a:r>
              <a:rPr lang="fr-CA" sz="2800" b="1" dirty="0">
                <a:solidFill>
                  <a:schemeClr val="bg1"/>
                </a:solidFill>
              </a:rPr>
              <a:t>la santé publique.</a:t>
            </a:r>
          </a:p>
        </p:txBody>
      </p:sp>
      <p:pic>
        <p:nvPicPr>
          <p:cNvPr id="7" name="Image 6">
            <a:extLst>
              <a:ext uri="{FF2B5EF4-FFF2-40B4-BE49-F238E27FC236}">
                <a16:creationId xmlns:a16="http://schemas.microsoft.com/office/drawing/2014/main" id="{F23865C4-A64E-4FC8-AD11-DA32EBE409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1700808"/>
            <a:ext cx="701015" cy="1353713"/>
          </a:xfrm>
          <a:prstGeom prst="rect">
            <a:avLst/>
          </a:prstGeom>
        </p:spPr>
      </p:pic>
      <p:pic>
        <p:nvPicPr>
          <p:cNvPr id="8" name="Image 7">
            <a:extLst>
              <a:ext uri="{FF2B5EF4-FFF2-40B4-BE49-F238E27FC236}">
                <a16:creationId xmlns:a16="http://schemas.microsoft.com/office/drawing/2014/main" id="{0C7706A1-75C6-4C5C-9777-C65FB9C098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6556" y="1688380"/>
            <a:ext cx="701015" cy="1353713"/>
          </a:xfrm>
          <a:prstGeom prst="rect">
            <a:avLst/>
          </a:prstGeom>
        </p:spPr>
      </p:pic>
      <p:pic>
        <p:nvPicPr>
          <p:cNvPr id="9" name="Image 8">
            <a:extLst>
              <a:ext uri="{FF2B5EF4-FFF2-40B4-BE49-F238E27FC236}">
                <a16:creationId xmlns:a16="http://schemas.microsoft.com/office/drawing/2014/main" id="{C2BEB5B0-3A07-427D-B3D5-7B11393B63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41552" y="1688380"/>
            <a:ext cx="701015" cy="1353713"/>
          </a:xfrm>
          <a:prstGeom prst="rect">
            <a:avLst/>
          </a:prstGeom>
        </p:spPr>
      </p:pic>
      <p:pic>
        <p:nvPicPr>
          <p:cNvPr id="10" name="Image 9">
            <a:extLst>
              <a:ext uri="{FF2B5EF4-FFF2-40B4-BE49-F238E27FC236}">
                <a16:creationId xmlns:a16="http://schemas.microsoft.com/office/drawing/2014/main" id="{9CA10B2D-FA00-4A9D-AF49-5245E76340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6548" y="1688380"/>
            <a:ext cx="701015" cy="1353713"/>
          </a:xfrm>
          <a:prstGeom prst="rect">
            <a:avLst/>
          </a:prstGeom>
        </p:spPr>
      </p:pic>
      <p:pic>
        <p:nvPicPr>
          <p:cNvPr id="11" name="Image 10">
            <a:extLst>
              <a:ext uri="{FF2B5EF4-FFF2-40B4-BE49-F238E27FC236}">
                <a16:creationId xmlns:a16="http://schemas.microsoft.com/office/drawing/2014/main" id="{39553E45-A712-4007-9C8B-A004005D3E7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316532" y="1688380"/>
            <a:ext cx="701014" cy="1353713"/>
          </a:xfrm>
          <a:prstGeom prst="rect">
            <a:avLst/>
          </a:prstGeom>
        </p:spPr>
      </p:pic>
      <p:pic>
        <p:nvPicPr>
          <p:cNvPr id="12" name="Image 11">
            <a:extLst>
              <a:ext uri="{FF2B5EF4-FFF2-40B4-BE49-F238E27FC236}">
                <a16:creationId xmlns:a16="http://schemas.microsoft.com/office/drawing/2014/main" id="{CE751C76-BAAC-49EF-8F22-45A5A2EC705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131528" y="1688380"/>
            <a:ext cx="701014" cy="1353713"/>
          </a:xfrm>
          <a:prstGeom prst="rect">
            <a:avLst/>
          </a:prstGeom>
        </p:spPr>
      </p:pic>
      <p:pic>
        <p:nvPicPr>
          <p:cNvPr id="13" name="Image 12">
            <a:extLst>
              <a:ext uri="{FF2B5EF4-FFF2-40B4-BE49-F238E27FC236}">
                <a16:creationId xmlns:a16="http://schemas.microsoft.com/office/drawing/2014/main" id="{968048ED-8DF1-4454-842D-D2458397922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946520" y="1700808"/>
            <a:ext cx="701014" cy="1353713"/>
          </a:xfrm>
          <a:prstGeom prst="rect">
            <a:avLst/>
          </a:prstGeom>
        </p:spPr>
      </p:pic>
      <p:pic>
        <p:nvPicPr>
          <p:cNvPr id="14" name="Image 13">
            <a:extLst>
              <a:ext uri="{FF2B5EF4-FFF2-40B4-BE49-F238E27FC236}">
                <a16:creationId xmlns:a16="http://schemas.microsoft.com/office/drawing/2014/main" id="{D1ABF279-8ABC-4980-9A97-4FA4424983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1544" y="1688380"/>
            <a:ext cx="701015" cy="1353713"/>
          </a:xfrm>
          <a:prstGeom prst="rect">
            <a:avLst/>
          </a:prstGeom>
        </p:spPr>
      </p:pic>
      <p:pic>
        <p:nvPicPr>
          <p:cNvPr id="15" name="Image 14">
            <a:extLst>
              <a:ext uri="{FF2B5EF4-FFF2-40B4-BE49-F238E27FC236}">
                <a16:creationId xmlns:a16="http://schemas.microsoft.com/office/drawing/2014/main" id="{9F8D408E-3432-468B-B423-C14C14B71B6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686540" y="1688380"/>
            <a:ext cx="701014" cy="1353713"/>
          </a:xfrm>
          <a:prstGeom prst="rect">
            <a:avLst/>
          </a:prstGeom>
        </p:spPr>
      </p:pic>
      <p:pic>
        <p:nvPicPr>
          <p:cNvPr id="16" name="Image 15">
            <a:extLst>
              <a:ext uri="{FF2B5EF4-FFF2-40B4-BE49-F238E27FC236}">
                <a16:creationId xmlns:a16="http://schemas.microsoft.com/office/drawing/2014/main" id="{21A1A927-1674-435E-B805-7BA39777098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501536" y="1700808"/>
            <a:ext cx="701014" cy="1353713"/>
          </a:xfrm>
          <a:prstGeom prst="rect">
            <a:avLst/>
          </a:prstGeom>
        </p:spPr>
      </p:pic>
    </p:spTree>
    <p:extLst>
      <p:ext uri="{BB962C8B-B14F-4D97-AF65-F5344CB8AC3E}">
        <p14:creationId xmlns:p14="http://schemas.microsoft.com/office/powerpoint/2010/main" val="2873205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22960" y="286605"/>
            <a:ext cx="7543800" cy="1126172"/>
          </a:xfrm>
        </p:spPr>
        <p:txBody>
          <a:bodyPr>
            <a:normAutofit/>
          </a:bodyPr>
          <a:lstStyle/>
          <a:p>
            <a:r>
              <a:rPr lang="fr-FR" dirty="0">
                <a:solidFill>
                  <a:srgbClr val="FFFFFF"/>
                </a:solidFill>
              </a:rPr>
              <a:t>1957</a:t>
            </a:r>
            <a:endParaRPr lang="fr-CA" dirty="0">
              <a:solidFill>
                <a:srgbClr val="FFFFFF"/>
              </a:solidFill>
            </a:endParaRPr>
          </a:p>
        </p:txBody>
      </p:sp>
      <p:sp>
        <p:nvSpPr>
          <p:cNvPr id="3" name="Espace réservé du contenu 2"/>
          <p:cNvSpPr>
            <a:spLocks noGrp="1"/>
          </p:cNvSpPr>
          <p:nvPr>
            <p:ph idx="1"/>
            <p:custDataLst>
              <p:tags r:id="rId2"/>
            </p:custDataLst>
          </p:nvPr>
        </p:nvSpPr>
        <p:spPr>
          <a:xfrm>
            <a:off x="838681" y="1660201"/>
            <a:ext cx="4309383" cy="4505103"/>
          </a:xfrm>
        </p:spPr>
        <p:txBody>
          <a:bodyPr>
            <a:normAutofit/>
          </a:bodyPr>
          <a:lstStyle/>
          <a:p>
            <a:pPr marL="360363" indent="-360363">
              <a:buClr>
                <a:schemeClr val="bg1"/>
              </a:buClr>
              <a:buFont typeface="Wingdings" panose="05000000000000000000" pitchFamily="2" charset="2"/>
              <a:buChar char="Ø"/>
            </a:pPr>
            <a:r>
              <a:rPr lang="fr-FR" dirty="0" err="1">
                <a:solidFill>
                  <a:schemeClr val="bg1"/>
                </a:solidFill>
              </a:rPr>
              <a:t>Karvonen</a:t>
            </a:r>
            <a:r>
              <a:rPr lang="fr-FR" dirty="0">
                <a:solidFill>
                  <a:schemeClr val="bg1"/>
                </a:solidFill>
              </a:rPr>
              <a:t> travaille sur la fréquence cardiaque maximale pour définir l’intensité </a:t>
            </a:r>
            <a:r>
              <a:rPr lang="fr-CA" dirty="0">
                <a:solidFill>
                  <a:schemeClr val="bg1"/>
                </a:solidFill>
              </a:rPr>
              <a:t>d’un exercice à réaliser.</a:t>
            </a:r>
          </a:p>
          <a:p>
            <a:pPr marL="360363" indent="-360363">
              <a:buClr>
                <a:schemeClr val="bg1"/>
              </a:buClr>
              <a:buFont typeface="Wingdings" panose="05000000000000000000" pitchFamily="2" charset="2"/>
              <a:buChar char="Ø"/>
            </a:pPr>
            <a:endParaRPr lang="fr-CA" dirty="0">
              <a:solidFill>
                <a:schemeClr val="bg1"/>
              </a:solidFill>
            </a:endParaRPr>
          </a:p>
          <a:p>
            <a:pPr marL="360363" indent="-360363">
              <a:buClr>
                <a:schemeClr val="bg1"/>
              </a:buClr>
              <a:buFont typeface="Wingdings" panose="05000000000000000000" pitchFamily="2" charset="2"/>
              <a:buChar char="Ø"/>
            </a:pPr>
            <a:r>
              <a:rPr lang="fr-FR" dirty="0">
                <a:solidFill>
                  <a:schemeClr val="bg1"/>
                </a:solidFill>
              </a:rPr>
              <a:t>Début de l’évolution des recommandations en matière d’activité </a:t>
            </a:r>
            <a:r>
              <a:rPr lang="fr-CA" dirty="0">
                <a:solidFill>
                  <a:schemeClr val="bg1"/>
                </a:solidFill>
              </a:rPr>
              <a:t>physique</a:t>
            </a:r>
            <a:r>
              <a:rPr lang="fr-CA" dirty="0"/>
              <a:t>.</a:t>
            </a:r>
          </a:p>
        </p:txBody>
      </p:sp>
      <p:pic>
        <p:nvPicPr>
          <p:cNvPr id="8" name="Image 7">
            <a:extLst>
              <a:ext uri="{FF2B5EF4-FFF2-40B4-BE49-F238E27FC236}">
                <a16:creationId xmlns:a16="http://schemas.microsoft.com/office/drawing/2014/main" id="{9C05B822-0BC7-4F36-A9D5-952DC0247C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4088" y="841243"/>
            <a:ext cx="3284190" cy="4156263"/>
          </a:xfrm>
          <a:prstGeom prst="rect">
            <a:avLst/>
          </a:prstGeom>
        </p:spPr>
      </p:pic>
      <p:sp>
        <p:nvSpPr>
          <p:cNvPr id="9" name="Rectangle 8">
            <a:extLst>
              <a:ext uri="{FF2B5EF4-FFF2-40B4-BE49-F238E27FC236}">
                <a16:creationId xmlns:a16="http://schemas.microsoft.com/office/drawing/2014/main" id="{9346D398-90F8-4087-84F9-7D46E190D4F5}"/>
              </a:ext>
            </a:extLst>
          </p:cNvPr>
          <p:cNvSpPr/>
          <p:nvPr>
            <p:custDataLst>
              <p:tags r:id="rId3"/>
            </p:custDataLst>
          </p:nvPr>
        </p:nvSpPr>
        <p:spPr>
          <a:xfrm>
            <a:off x="5364088" y="5033922"/>
            <a:ext cx="1257075" cy="215444"/>
          </a:xfrm>
          <a:prstGeom prst="rect">
            <a:avLst/>
          </a:prstGeom>
        </p:spPr>
        <p:txBody>
          <a:bodyPr wrap="none">
            <a:spAutoFit/>
          </a:bodyPr>
          <a:lstStyle/>
          <a:p>
            <a:r>
              <a:rPr lang="fr-CA" sz="800" dirty="0">
                <a:solidFill>
                  <a:schemeClr val="bg1"/>
                </a:solidFill>
              </a:rPr>
              <a:t>Source : </a:t>
            </a:r>
            <a:r>
              <a:rPr lang="fr-CA" sz="800" dirty="0" err="1">
                <a:solidFill>
                  <a:schemeClr val="bg1"/>
                </a:solidFill>
              </a:rPr>
              <a:t>Kalevi</a:t>
            </a:r>
            <a:r>
              <a:rPr lang="fr-CA" sz="800" dirty="0">
                <a:solidFill>
                  <a:schemeClr val="bg1"/>
                </a:solidFill>
              </a:rPr>
              <a:t> </a:t>
            </a:r>
            <a:r>
              <a:rPr lang="fr-CA" sz="800" dirty="0" err="1">
                <a:solidFill>
                  <a:schemeClr val="bg1"/>
                </a:solidFill>
              </a:rPr>
              <a:t>Pyörälä</a:t>
            </a:r>
            <a:endParaRPr lang="fr-CA" sz="800" dirty="0">
              <a:solidFill>
                <a:schemeClr val="bg1"/>
              </a:solidFill>
            </a:endParaRPr>
          </a:p>
        </p:txBody>
      </p:sp>
    </p:spTree>
    <p:extLst>
      <p:ext uri="{BB962C8B-B14F-4D97-AF65-F5344CB8AC3E}">
        <p14:creationId xmlns:p14="http://schemas.microsoft.com/office/powerpoint/2010/main" val="925360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BE9AE0-14FA-4B55-B42F-1B31D7D4AF51}"/>
              </a:ext>
            </a:extLst>
          </p:cNvPr>
          <p:cNvSpPr/>
          <p:nvPr/>
        </p:nvSpPr>
        <p:spPr>
          <a:xfrm>
            <a:off x="0" y="1660201"/>
            <a:ext cx="9144000" cy="3537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itre 1"/>
          <p:cNvSpPr>
            <a:spLocks noGrp="1"/>
          </p:cNvSpPr>
          <p:nvPr>
            <p:ph type="title"/>
            <p:custDataLst>
              <p:tags r:id="rId1"/>
            </p:custDataLst>
          </p:nvPr>
        </p:nvSpPr>
        <p:spPr>
          <a:xfrm>
            <a:off x="822960" y="286605"/>
            <a:ext cx="7543800" cy="1126172"/>
          </a:xfrm>
        </p:spPr>
        <p:txBody>
          <a:bodyPr>
            <a:normAutofit/>
          </a:bodyPr>
          <a:lstStyle/>
          <a:p>
            <a:r>
              <a:rPr lang="fr-FR" dirty="0">
                <a:solidFill>
                  <a:schemeClr val="bg1"/>
                </a:solidFill>
              </a:rPr>
              <a:t>21</a:t>
            </a:r>
            <a:r>
              <a:rPr lang="fr-FR" baseline="30000" dirty="0">
                <a:solidFill>
                  <a:schemeClr val="bg1"/>
                </a:solidFill>
              </a:rPr>
              <a:t>e</a:t>
            </a:r>
            <a:r>
              <a:rPr lang="fr-FR" dirty="0">
                <a:solidFill>
                  <a:schemeClr val="bg1"/>
                </a:solidFill>
              </a:rPr>
              <a:t> siècle</a:t>
            </a:r>
            <a:endParaRPr lang="fr-CA" dirty="0">
              <a:solidFill>
                <a:schemeClr val="bg1"/>
              </a:solidFill>
            </a:endParaRPr>
          </a:p>
        </p:txBody>
      </p:sp>
      <p:sp>
        <p:nvSpPr>
          <p:cNvPr id="3" name="Espace réservé du contenu 2"/>
          <p:cNvSpPr>
            <a:spLocks noGrp="1"/>
          </p:cNvSpPr>
          <p:nvPr>
            <p:ph idx="1"/>
            <p:custDataLst>
              <p:tags r:id="rId2"/>
            </p:custDataLst>
          </p:nvPr>
        </p:nvSpPr>
        <p:spPr>
          <a:xfrm>
            <a:off x="838681" y="2168859"/>
            <a:ext cx="7273305" cy="2520281"/>
          </a:xfrm>
        </p:spPr>
        <p:txBody>
          <a:bodyPr>
            <a:normAutofit/>
          </a:bodyPr>
          <a:lstStyle/>
          <a:p>
            <a:r>
              <a:rPr lang="fr-FR" dirty="0"/>
              <a:t>Jusqu’à </a:t>
            </a:r>
            <a:r>
              <a:rPr lang="fr-FR" b="1" dirty="0">
                <a:solidFill>
                  <a:srgbClr val="881811"/>
                </a:solidFill>
                <a:latin typeface="Arial Black" panose="020B0A04020102020204" pitchFamily="34" charset="0"/>
              </a:rPr>
              <a:t>50% </a:t>
            </a:r>
            <a:r>
              <a:rPr lang="fr-FR" dirty="0"/>
              <a:t>des </a:t>
            </a:r>
            <a:r>
              <a:rPr lang="fr-CA" dirty="0"/>
              <a:t>personnes sont </a:t>
            </a:r>
            <a:r>
              <a:rPr lang="fr-CA" b="1" dirty="0">
                <a:solidFill>
                  <a:srgbClr val="881811"/>
                </a:solidFill>
                <a:latin typeface="Arial Black" panose="020B0A04020102020204" pitchFamily="34" charset="0"/>
              </a:rPr>
              <a:t>inactives</a:t>
            </a:r>
            <a:r>
              <a:rPr lang="fr-CA" dirty="0"/>
              <a:t>.</a:t>
            </a:r>
          </a:p>
          <a:p>
            <a:pPr lvl="1"/>
            <a:r>
              <a:rPr lang="fr-FR" dirty="0"/>
              <a:t>Dépenses de santé (coût social)</a:t>
            </a:r>
          </a:p>
          <a:p>
            <a:pPr lvl="1"/>
            <a:r>
              <a:rPr lang="fr-FR" dirty="0"/>
              <a:t>Qualité de vie</a:t>
            </a:r>
          </a:p>
          <a:p>
            <a:pPr lvl="1"/>
            <a:r>
              <a:rPr lang="fr-FR" dirty="0"/>
              <a:t>Autonomie des </a:t>
            </a:r>
            <a:r>
              <a:rPr lang="fr-CA" dirty="0"/>
              <a:t>individus</a:t>
            </a:r>
          </a:p>
          <a:p>
            <a:pPr>
              <a:spcBef>
                <a:spcPts val="0"/>
              </a:spcBef>
            </a:pPr>
            <a:endParaRPr lang="fr-CA" dirty="0"/>
          </a:p>
          <a:p>
            <a:r>
              <a:rPr lang="fr-FR" dirty="0"/>
              <a:t>L’activité physique et l’alimentation sont au cœur des discussions politiques</a:t>
            </a:r>
            <a:endParaRPr lang="fr-CA" dirty="0"/>
          </a:p>
        </p:txBody>
      </p:sp>
    </p:spTree>
    <p:extLst>
      <p:ext uri="{BB962C8B-B14F-4D97-AF65-F5344CB8AC3E}">
        <p14:creationId xmlns:p14="http://schemas.microsoft.com/office/powerpoint/2010/main" val="2018536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22960" y="-236788"/>
            <a:ext cx="7543800" cy="1126172"/>
          </a:xfrm>
        </p:spPr>
        <p:txBody>
          <a:bodyPr>
            <a:normAutofit fontScale="90000"/>
          </a:bodyPr>
          <a:lstStyle/>
          <a:p>
            <a:r>
              <a:rPr lang="fr-CA" dirty="0">
                <a:solidFill>
                  <a:schemeClr val="bg1"/>
                </a:solidFill>
              </a:rPr>
              <a:t>Qu’est-ce qui est arrivé ?</a:t>
            </a:r>
          </a:p>
        </p:txBody>
      </p:sp>
      <p:pic>
        <p:nvPicPr>
          <p:cNvPr id="7" name="Picture 6" descr="http://www.photos-a-la-con.fr/wp-content/uploads/2013/07/levolution.jpg">
            <a:extLst>
              <a:ext uri="{FF2B5EF4-FFF2-40B4-BE49-F238E27FC236}">
                <a16:creationId xmlns:a16="http://schemas.microsoft.com/office/drawing/2014/main" id="{B0133703-E2E8-408B-81DC-6B23BC28E625}"/>
              </a:ext>
            </a:extLst>
          </p:cNvPr>
          <p:cNvPicPr>
            <a:picLocks noChangeAspect="1" noChangeArrowheads="1"/>
          </p:cNvPicPr>
          <p:nvPr>
            <p:custDataLst>
              <p:tags r:id="rId2"/>
            </p:custDataLst>
          </p:nvPr>
        </p:nvPicPr>
        <p:blipFill rotWithShape="1">
          <a:blip r:embed="rId7">
            <a:extLst>
              <a:ext uri="{28A0092B-C50C-407E-A947-70E740481C1C}">
                <a14:useLocalDpi xmlns:a14="http://schemas.microsoft.com/office/drawing/2010/main" val="0"/>
              </a:ext>
            </a:extLst>
          </a:blip>
          <a:srcRect b="7769"/>
          <a:stretch/>
        </p:blipFill>
        <p:spPr bwMode="auto">
          <a:xfrm>
            <a:off x="251520" y="1053561"/>
            <a:ext cx="4208978" cy="26262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www.drole2dessin.com/photos/le-poids-des-annees.jpg">
            <a:extLst>
              <a:ext uri="{FF2B5EF4-FFF2-40B4-BE49-F238E27FC236}">
                <a16:creationId xmlns:a16="http://schemas.microsoft.com/office/drawing/2014/main" id="{10EC0D75-FC53-4245-B7FA-8965AD9145DC}"/>
              </a:ext>
            </a:extLst>
          </p:cNvPr>
          <p:cNvPicPr>
            <a:picLocks noChangeAspect="1" noChangeArrowheads="1"/>
          </p:cNvPicPr>
          <p:nvPr>
            <p:custDataLst>
              <p:tags r:id="rId3"/>
            </p:custDataLst>
          </p:nvPr>
        </p:nvPicPr>
        <p:blipFill rotWithShape="1">
          <a:blip r:embed="rId8">
            <a:extLst>
              <a:ext uri="{28A0092B-C50C-407E-A947-70E740481C1C}">
                <a14:useLocalDpi xmlns:a14="http://schemas.microsoft.com/office/drawing/2010/main" val="0"/>
              </a:ext>
            </a:extLst>
          </a:blip>
          <a:srcRect t="6243" b="3700"/>
          <a:stretch/>
        </p:blipFill>
        <p:spPr bwMode="auto">
          <a:xfrm>
            <a:off x="4862344" y="1053561"/>
            <a:ext cx="3920944" cy="262626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9E67BF26-57B3-4D4D-B64C-894883A6B9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3861048"/>
            <a:ext cx="9144000" cy="3369564"/>
          </a:xfrm>
          <a:prstGeom prst="rect">
            <a:avLst/>
          </a:prstGeom>
        </p:spPr>
      </p:pic>
      <p:sp>
        <p:nvSpPr>
          <p:cNvPr id="12" name="Rectangle 11">
            <a:extLst>
              <a:ext uri="{FF2B5EF4-FFF2-40B4-BE49-F238E27FC236}">
                <a16:creationId xmlns:a16="http://schemas.microsoft.com/office/drawing/2014/main" id="{F2A81B57-3DDC-4747-A388-9C3502169EC6}"/>
              </a:ext>
            </a:extLst>
          </p:cNvPr>
          <p:cNvSpPr/>
          <p:nvPr>
            <p:custDataLst>
              <p:tags r:id="rId4"/>
            </p:custDataLst>
          </p:nvPr>
        </p:nvSpPr>
        <p:spPr>
          <a:xfrm>
            <a:off x="220348" y="6734889"/>
            <a:ext cx="1721946" cy="246221"/>
          </a:xfrm>
          <a:prstGeom prst="rect">
            <a:avLst/>
          </a:prstGeom>
        </p:spPr>
        <p:txBody>
          <a:bodyPr wrap="none">
            <a:spAutoFit/>
          </a:bodyPr>
          <a:lstStyle/>
          <a:p>
            <a:r>
              <a:rPr lang="fr-CA" sz="1000" dirty="0"/>
              <a:t>Source : tbearbourges.com</a:t>
            </a:r>
          </a:p>
        </p:txBody>
      </p:sp>
    </p:spTree>
    <p:extLst>
      <p:ext uri="{BB962C8B-B14F-4D97-AF65-F5344CB8AC3E}">
        <p14:creationId xmlns:p14="http://schemas.microsoft.com/office/powerpoint/2010/main" val="772320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038A5B-84A1-4A55-A748-D12E295CD4DB}"/>
              </a:ext>
            </a:extLst>
          </p:cNvPr>
          <p:cNvSpPr/>
          <p:nvPr/>
        </p:nvSpPr>
        <p:spPr>
          <a:xfrm>
            <a:off x="-1" y="1328467"/>
            <a:ext cx="4533933" cy="249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Content Placeholder 1">
            <a:extLst>
              <a:ext uri="{FF2B5EF4-FFF2-40B4-BE49-F238E27FC236}">
                <a16:creationId xmlns:a16="http://schemas.microsoft.com/office/drawing/2014/main" id="{5B91AADF-FE0A-4C01-A9D5-1AEBCB303473}"/>
              </a:ext>
            </a:extLst>
          </p:cNvPr>
          <p:cNvSpPr txBox="1">
            <a:spLocks/>
          </p:cNvSpPr>
          <p:nvPr>
            <p:custDataLst>
              <p:tags r:id="rId1"/>
            </p:custDataLst>
          </p:nvPr>
        </p:nvSpPr>
        <p:spPr>
          <a:xfrm>
            <a:off x="653703" y="1655118"/>
            <a:ext cx="4134323" cy="249396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buClr>
                <a:srgbClr val="881811"/>
              </a:buClr>
              <a:buFont typeface="Wingdings" panose="05000000000000000000" pitchFamily="2" charset="2"/>
              <a:buChar char="Ø"/>
            </a:pPr>
            <a:r>
              <a:rPr lang="fr-CA" altLang="fr-FR" sz="1800" dirty="0"/>
              <a:t>Bouge moins à la maison</a:t>
            </a:r>
          </a:p>
          <a:p>
            <a:pPr marL="285750" indent="-285750">
              <a:buClr>
                <a:srgbClr val="881811"/>
              </a:buClr>
              <a:buFont typeface="Wingdings" panose="05000000000000000000" pitchFamily="2" charset="2"/>
              <a:buChar char="Ø"/>
            </a:pPr>
            <a:r>
              <a:rPr lang="fr-CA" altLang="fr-FR" sz="1800" dirty="0"/>
              <a:t>Travaille moins physiquement</a:t>
            </a:r>
          </a:p>
          <a:p>
            <a:pPr marL="285750" indent="-285750">
              <a:buClr>
                <a:srgbClr val="881811"/>
              </a:buClr>
              <a:buFont typeface="Wingdings" panose="05000000000000000000" pitchFamily="2" charset="2"/>
              <a:buChar char="Ø"/>
            </a:pPr>
            <a:r>
              <a:rPr lang="fr-CA" altLang="fr-FR" sz="1800" dirty="0"/>
              <a:t>Se déplace moins activement</a:t>
            </a:r>
          </a:p>
          <a:p>
            <a:pPr marL="285750" indent="-285750">
              <a:buClr>
                <a:srgbClr val="881811"/>
              </a:buClr>
              <a:buFont typeface="Wingdings" panose="05000000000000000000" pitchFamily="2" charset="2"/>
              <a:buChar char="Ø"/>
            </a:pPr>
            <a:r>
              <a:rPr lang="fr-CA" altLang="fr-FR" sz="1800" dirty="0"/>
              <a:t>Changement des modes de communication.</a:t>
            </a:r>
          </a:p>
          <a:p>
            <a:pPr>
              <a:buClr>
                <a:srgbClr val="881811"/>
              </a:buClr>
              <a:buFont typeface="Wingdings" panose="05000000000000000000" pitchFamily="2" charset="2"/>
              <a:buChar char="Ø"/>
            </a:pPr>
            <a:endParaRPr lang="en-CA" altLang="fr-FR" dirty="0"/>
          </a:p>
          <a:p>
            <a:endParaRPr lang="en-CA" altLang="fr-FR" sz="1800" dirty="0"/>
          </a:p>
        </p:txBody>
      </p:sp>
      <p:sp>
        <p:nvSpPr>
          <p:cNvPr id="21506" name="Title 1"/>
          <p:cNvSpPr>
            <a:spLocks noGrp="1"/>
          </p:cNvSpPr>
          <p:nvPr>
            <p:ph type="title" idx="4294967295"/>
            <p:custDataLst>
              <p:tags r:id="rId2"/>
            </p:custDataLst>
          </p:nvPr>
        </p:nvSpPr>
        <p:spPr>
          <a:xfrm>
            <a:off x="468313" y="395288"/>
            <a:ext cx="8675687" cy="598545"/>
          </a:xfrm>
        </p:spPr>
        <p:txBody>
          <a:bodyPr>
            <a:noAutofit/>
          </a:bodyPr>
          <a:lstStyle/>
          <a:p>
            <a:r>
              <a:rPr lang="fr-CA" altLang="fr-FR" sz="4000" dirty="0">
                <a:solidFill>
                  <a:srgbClr val="FFFFFF"/>
                </a:solidFill>
              </a:rPr>
              <a:t>Évolution technologique</a:t>
            </a:r>
          </a:p>
        </p:txBody>
      </p:sp>
      <p:pic>
        <p:nvPicPr>
          <p:cNvPr id="3" name="Image 2">
            <a:extLst>
              <a:ext uri="{FF2B5EF4-FFF2-40B4-BE49-F238E27FC236}">
                <a16:creationId xmlns:a16="http://schemas.microsoft.com/office/drawing/2014/main" id="{54412790-F40E-4816-BB9A-68E49CECC4C6}"/>
              </a:ext>
            </a:extLst>
          </p:cNvPr>
          <p:cNvPicPr>
            <a:picLocks noChangeAspect="1"/>
          </p:cNvPicPr>
          <p:nvPr/>
        </p:nvPicPr>
        <p:blipFill rotWithShape="1">
          <a:blip r:embed="rId5">
            <a:extLst>
              <a:ext uri="{28A0092B-C50C-407E-A947-70E740481C1C}">
                <a14:useLocalDpi xmlns:a14="http://schemas.microsoft.com/office/drawing/2010/main" val="0"/>
              </a:ext>
            </a:extLst>
          </a:blip>
          <a:srcRect l="9474" t="28472" r="13333" b="11349"/>
          <a:stretch/>
        </p:blipFill>
        <p:spPr>
          <a:xfrm>
            <a:off x="4941529" y="1332566"/>
            <a:ext cx="3815655" cy="1823804"/>
          </a:xfrm>
          <a:prstGeom prst="rect">
            <a:avLst/>
          </a:prstGeom>
        </p:spPr>
      </p:pic>
      <p:pic>
        <p:nvPicPr>
          <p:cNvPr id="5" name="Image 4">
            <a:extLst>
              <a:ext uri="{FF2B5EF4-FFF2-40B4-BE49-F238E27FC236}">
                <a16:creationId xmlns:a16="http://schemas.microsoft.com/office/drawing/2014/main" id="{1895DA27-E328-497F-82DB-F09D934D264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172" b="4876"/>
          <a:stretch/>
        </p:blipFill>
        <p:spPr>
          <a:xfrm>
            <a:off x="4941529" y="3429000"/>
            <a:ext cx="3819231" cy="3176893"/>
          </a:xfrm>
          <a:prstGeom prst="rect">
            <a:avLst/>
          </a:prstGeom>
        </p:spPr>
      </p:pic>
      <p:pic>
        <p:nvPicPr>
          <p:cNvPr id="9" name="Image 8">
            <a:extLst>
              <a:ext uri="{FF2B5EF4-FFF2-40B4-BE49-F238E27FC236}">
                <a16:creationId xmlns:a16="http://schemas.microsoft.com/office/drawing/2014/main" id="{C2B43249-7B83-4FE2-B53B-57B4159CB68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178" b="6223"/>
          <a:stretch/>
        </p:blipFill>
        <p:spPr>
          <a:xfrm>
            <a:off x="358659" y="4111930"/>
            <a:ext cx="4175198" cy="2493963"/>
          </a:xfrm>
          <a:prstGeom prst="rect">
            <a:avLst/>
          </a:prstGeom>
        </p:spPr>
      </p:pic>
    </p:spTree>
    <p:extLst>
      <p:ext uri="{BB962C8B-B14F-4D97-AF65-F5344CB8AC3E}">
        <p14:creationId xmlns:p14="http://schemas.microsoft.com/office/powerpoint/2010/main" val="4066228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BE9AE0-14FA-4B55-B42F-1B31D7D4AF51}"/>
              </a:ext>
            </a:extLst>
          </p:cNvPr>
          <p:cNvSpPr/>
          <p:nvPr/>
        </p:nvSpPr>
        <p:spPr>
          <a:xfrm>
            <a:off x="0" y="1660201"/>
            <a:ext cx="9144000" cy="2272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itre 1"/>
          <p:cNvSpPr>
            <a:spLocks noGrp="1"/>
          </p:cNvSpPr>
          <p:nvPr>
            <p:ph type="title"/>
            <p:custDataLst>
              <p:tags r:id="rId1"/>
            </p:custDataLst>
          </p:nvPr>
        </p:nvSpPr>
        <p:spPr>
          <a:xfrm>
            <a:off x="822960" y="286605"/>
            <a:ext cx="7543800" cy="1126172"/>
          </a:xfrm>
        </p:spPr>
        <p:txBody>
          <a:bodyPr>
            <a:normAutofit fontScale="90000"/>
          </a:bodyPr>
          <a:lstStyle/>
          <a:p>
            <a:r>
              <a:rPr lang="fr-FR" dirty="0">
                <a:solidFill>
                  <a:schemeClr val="bg1"/>
                </a:solidFill>
              </a:rPr>
              <a:t>L’influence de l’environnement</a:t>
            </a:r>
            <a:endParaRPr lang="fr-CA" dirty="0">
              <a:solidFill>
                <a:schemeClr val="bg1"/>
              </a:solidFill>
            </a:endParaRPr>
          </a:p>
        </p:txBody>
      </p:sp>
      <p:sp>
        <p:nvSpPr>
          <p:cNvPr id="3" name="Espace réservé du contenu 2"/>
          <p:cNvSpPr>
            <a:spLocks noGrp="1"/>
          </p:cNvSpPr>
          <p:nvPr>
            <p:ph idx="1"/>
            <p:custDataLst>
              <p:tags r:id="rId2"/>
            </p:custDataLst>
          </p:nvPr>
        </p:nvSpPr>
        <p:spPr>
          <a:xfrm>
            <a:off x="838681" y="2040544"/>
            <a:ext cx="7273305" cy="1656184"/>
          </a:xfrm>
        </p:spPr>
        <p:txBody>
          <a:bodyPr>
            <a:normAutofit/>
          </a:bodyPr>
          <a:lstStyle/>
          <a:p>
            <a:pPr marL="0" indent="0" algn="l">
              <a:buNone/>
              <a:defRPr/>
            </a:pPr>
            <a:r>
              <a:rPr lang="fr-CA" sz="2400" b="1" dirty="0">
                <a:latin typeface="Arial" charset="0"/>
              </a:rPr>
              <a:t>L’environnement socioculturel :</a:t>
            </a:r>
            <a:endParaRPr lang="fr-CA" sz="2400" dirty="0">
              <a:latin typeface="Arial" charset="0"/>
            </a:endParaRPr>
          </a:p>
          <a:p>
            <a:pPr marL="720725" lvl="5" indent="-523875">
              <a:buClr>
                <a:srgbClr val="881811"/>
              </a:buClr>
              <a:buFont typeface="Wingdings" panose="05000000000000000000" pitchFamily="2" charset="2"/>
              <a:buChar char="è"/>
              <a:tabLst>
                <a:tab pos="2241550" algn="l"/>
              </a:tabLst>
              <a:defRPr/>
            </a:pPr>
            <a:r>
              <a:rPr lang="fr-CA" sz="2400" dirty="0">
                <a:latin typeface="Arial" charset="0"/>
              </a:rPr>
              <a:t>Les médias</a:t>
            </a:r>
          </a:p>
          <a:p>
            <a:pPr marL="720725" lvl="5" indent="-523875">
              <a:buClr>
                <a:srgbClr val="881811"/>
              </a:buClr>
              <a:buFont typeface="Wingdings" panose="05000000000000000000" pitchFamily="2" charset="2"/>
              <a:buChar char="è"/>
              <a:tabLst>
                <a:tab pos="2241550" algn="l"/>
              </a:tabLst>
              <a:defRPr/>
            </a:pPr>
            <a:r>
              <a:rPr lang="fr-CA" sz="2400" dirty="0">
                <a:latin typeface="Arial" charset="0"/>
              </a:rPr>
              <a:t>La publicité</a:t>
            </a:r>
          </a:p>
          <a:p>
            <a:pPr marL="720725" lvl="5" indent="-523875">
              <a:buClr>
                <a:srgbClr val="881811"/>
              </a:buClr>
              <a:buFont typeface="Wingdings" panose="05000000000000000000" pitchFamily="2" charset="2"/>
              <a:buChar char="è"/>
              <a:tabLst>
                <a:tab pos="2241550" algn="l"/>
              </a:tabLst>
              <a:defRPr/>
            </a:pPr>
            <a:r>
              <a:rPr lang="fr-CA" sz="2400" dirty="0">
                <a:latin typeface="Arial" charset="0"/>
              </a:rPr>
              <a:t>La mode</a:t>
            </a:r>
          </a:p>
        </p:txBody>
      </p:sp>
      <p:pic>
        <p:nvPicPr>
          <p:cNvPr id="6" name="Image 5">
            <a:extLst>
              <a:ext uri="{FF2B5EF4-FFF2-40B4-BE49-F238E27FC236}">
                <a16:creationId xmlns:a16="http://schemas.microsoft.com/office/drawing/2014/main" id="{B79FCEA5-4232-4375-A9BC-E1DFF2803B7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144" r="19677"/>
          <a:stretch/>
        </p:blipFill>
        <p:spPr>
          <a:xfrm>
            <a:off x="6069848" y="0"/>
            <a:ext cx="3082523" cy="6858000"/>
          </a:xfrm>
          <a:prstGeom prst="rect">
            <a:avLst/>
          </a:prstGeom>
        </p:spPr>
      </p:pic>
      <p:pic>
        <p:nvPicPr>
          <p:cNvPr id="8" name="Image 7">
            <a:extLst>
              <a:ext uri="{FF2B5EF4-FFF2-40B4-BE49-F238E27FC236}">
                <a16:creationId xmlns:a16="http://schemas.microsoft.com/office/drawing/2014/main" id="{378801B3-9D21-4E4C-8F1C-7B68289725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68" y="4607152"/>
            <a:ext cx="1286750" cy="1286750"/>
          </a:xfrm>
          <a:prstGeom prst="rect">
            <a:avLst/>
          </a:prstGeom>
        </p:spPr>
      </p:pic>
      <p:pic>
        <p:nvPicPr>
          <p:cNvPr id="10" name="Image 9">
            <a:extLst>
              <a:ext uri="{FF2B5EF4-FFF2-40B4-BE49-F238E27FC236}">
                <a16:creationId xmlns:a16="http://schemas.microsoft.com/office/drawing/2014/main" id="{3E1A4B77-9B73-4FBF-9EC2-87EABEC1B9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3052" y="4670523"/>
            <a:ext cx="1582202" cy="1286750"/>
          </a:xfrm>
          <a:prstGeom prst="rect">
            <a:avLst/>
          </a:prstGeom>
        </p:spPr>
      </p:pic>
      <p:pic>
        <p:nvPicPr>
          <p:cNvPr id="12" name="Image 11">
            <a:extLst>
              <a:ext uri="{FF2B5EF4-FFF2-40B4-BE49-F238E27FC236}">
                <a16:creationId xmlns:a16="http://schemas.microsoft.com/office/drawing/2014/main" id="{8C6EF8B8-6168-4E66-AF7A-6F223243EF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74912" y="4670523"/>
            <a:ext cx="1282812" cy="1282812"/>
          </a:xfrm>
          <a:prstGeom prst="rect">
            <a:avLst/>
          </a:prstGeom>
        </p:spPr>
      </p:pic>
    </p:spTree>
    <p:extLst>
      <p:ext uri="{BB962C8B-B14F-4D97-AF65-F5344CB8AC3E}">
        <p14:creationId xmlns:p14="http://schemas.microsoft.com/office/powerpoint/2010/main" val="2088592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idx="4294967295"/>
            <p:custDataLst>
              <p:tags r:id="rId1"/>
            </p:custDataLst>
          </p:nvPr>
        </p:nvSpPr>
        <p:spPr>
          <a:xfrm>
            <a:off x="468313" y="395288"/>
            <a:ext cx="7560071" cy="1259830"/>
          </a:xfrm>
        </p:spPr>
        <p:txBody>
          <a:bodyPr>
            <a:noAutofit/>
          </a:bodyPr>
          <a:lstStyle/>
          <a:p>
            <a:r>
              <a:rPr lang="fr-CA" sz="4000" dirty="0">
                <a:solidFill>
                  <a:schemeClr val="bg1"/>
                </a:solidFill>
              </a:rPr>
              <a:t>La technologie à notre service ?</a:t>
            </a:r>
            <a:endParaRPr lang="fr-CA" altLang="fr-FR" sz="4000" dirty="0">
              <a:solidFill>
                <a:schemeClr val="bg1"/>
              </a:solidFill>
            </a:endParaRPr>
          </a:p>
        </p:txBody>
      </p:sp>
      <p:pic>
        <p:nvPicPr>
          <p:cNvPr id="4" name="Image 3">
            <a:extLst>
              <a:ext uri="{FF2B5EF4-FFF2-40B4-BE49-F238E27FC236}">
                <a16:creationId xmlns:a16="http://schemas.microsoft.com/office/drawing/2014/main" id="{34CBAA96-E5F1-49C1-9473-8D878F699F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783" r="13635"/>
          <a:stretch/>
        </p:blipFill>
        <p:spPr>
          <a:xfrm>
            <a:off x="442555" y="1772816"/>
            <a:ext cx="3364935" cy="3070091"/>
          </a:xfrm>
          <a:prstGeom prst="rect">
            <a:avLst/>
          </a:prstGeom>
        </p:spPr>
      </p:pic>
      <p:pic>
        <p:nvPicPr>
          <p:cNvPr id="12" name="Image 11">
            <a:extLst>
              <a:ext uri="{FF2B5EF4-FFF2-40B4-BE49-F238E27FC236}">
                <a16:creationId xmlns:a16="http://schemas.microsoft.com/office/drawing/2014/main" id="{005A186A-8B5C-4ECF-A8B4-3C97BC8F89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18239">
            <a:off x="5108283" y="1963581"/>
            <a:ext cx="3022399" cy="1901823"/>
          </a:xfrm>
          <a:prstGeom prst="rect">
            <a:avLst/>
          </a:prstGeom>
        </p:spPr>
      </p:pic>
      <p:pic>
        <p:nvPicPr>
          <p:cNvPr id="14" name="Image 13">
            <a:extLst>
              <a:ext uri="{FF2B5EF4-FFF2-40B4-BE49-F238E27FC236}">
                <a16:creationId xmlns:a16="http://schemas.microsoft.com/office/drawing/2014/main" id="{F0746B43-955B-4600-94BA-6D064B0DF6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1345" y="3128407"/>
            <a:ext cx="2601310" cy="3429000"/>
          </a:xfrm>
          <a:prstGeom prst="rect">
            <a:avLst/>
          </a:prstGeom>
        </p:spPr>
      </p:pic>
      <p:sp>
        <p:nvSpPr>
          <p:cNvPr id="15" name="ZoneTexte 14">
            <a:extLst>
              <a:ext uri="{FF2B5EF4-FFF2-40B4-BE49-F238E27FC236}">
                <a16:creationId xmlns:a16="http://schemas.microsoft.com/office/drawing/2014/main" id="{00B12DC3-7D6D-41E0-AC2F-D807546673BA}"/>
              </a:ext>
            </a:extLst>
          </p:cNvPr>
          <p:cNvSpPr txBox="1"/>
          <p:nvPr/>
        </p:nvSpPr>
        <p:spPr>
          <a:xfrm>
            <a:off x="542720" y="3840597"/>
            <a:ext cx="889987" cy="369332"/>
          </a:xfrm>
          <a:prstGeom prst="rect">
            <a:avLst/>
          </a:prstGeom>
          <a:noFill/>
        </p:spPr>
        <p:txBody>
          <a:bodyPr wrap="none" rtlCol="0">
            <a:spAutoFit/>
          </a:bodyPr>
          <a:lstStyle/>
          <a:p>
            <a:r>
              <a:rPr lang="fr-CA" b="1" dirty="0">
                <a:solidFill>
                  <a:schemeClr val="bg1"/>
                </a:solidFill>
              </a:rPr>
              <a:t>Kinect</a:t>
            </a:r>
          </a:p>
        </p:txBody>
      </p:sp>
      <p:sp>
        <p:nvSpPr>
          <p:cNvPr id="17" name="ZoneTexte 16">
            <a:extLst>
              <a:ext uri="{FF2B5EF4-FFF2-40B4-BE49-F238E27FC236}">
                <a16:creationId xmlns:a16="http://schemas.microsoft.com/office/drawing/2014/main" id="{B2F89E3E-5A12-4297-AF89-51AA9F0E506B}"/>
              </a:ext>
            </a:extLst>
          </p:cNvPr>
          <p:cNvSpPr txBox="1"/>
          <p:nvPr/>
        </p:nvSpPr>
        <p:spPr>
          <a:xfrm>
            <a:off x="7305794" y="3429000"/>
            <a:ext cx="810991" cy="369332"/>
          </a:xfrm>
          <a:prstGeom prst="rect">
            <a:avLst/>
          </a:prstGeom>
          <a:noFill/>
        </p:spPr>
        <p:txBody>
          <a:bodyPr wrap="none" rtlCol="0">
            <a:spAutoFit/>
          </a:bodyPr>
          <a:lstStyle/>
          <a:p>
            <a:r>
              <a:rPr lang="fr-CA" b="1" dirty="0">
                <a:solidFill>
                  <a:schemeClr val="bg1"/>
                </a:solidFill>
              </a:rPr>
              <a:t>Wii fit</a:t>
            </a:r>
          </a:p>
        </p:txBody>
      </p:sp>
      <p:sp>
        <p:nvSpPr>
          <p:cNvPr id="18" name="ZoneTexte 17">
            <a:extLst>
              <a:ext uri="{FF2B5EF4-FFF2-40B4-BE49-F238E27FC236}">
                <a16:creationId xmlns:a16="http://schemas.microsoft.com/office/drawing/2014/main" id="{68B98CBD-69BD-4F51-886B-5EF0F9825A37}"/>
              </a:ext>
            </a:extLst>
          </p:cNvPr>
          <p:cNvSpPr txBox="1"/>
          <p:nvPr/>
        </p:nvSpPr>
        <p:spPr>
          <a:xfrm>
            <a:off x="5106389" y="5661248"/>
            <a:ext cx="1482836" cy="646331"/>
          </a:xfrm>
          <a:prstGeom prst="rect">
            <a:avLst/>
          </a:prstGeom>
          <a:noFill/>
        </p:spPr>
        <p:txBody>
          <a:bodyPr wrap="square" rtlCol="0">
            <a:spAutoFit/>
          </a:bodyPr>
          <a:lstStyle/>
          <a:p>
            <a:r>
              <a:rPr lang="fr-CA" b="1" dirty="0">
                <a:solidFill>
                  <a:schemeClr val="bg1"/>
                </a:solidFill>
              </a:rPr>
              <a:t>PlayStation move</a:t>
            </a:r>
          </a:p>
        </p:txBody>
      </p:sp>
    </p:spTree>
    <p:extLst>
      <p:ext uri="{BB962C8B-B14F-4D97-AF65-F5344CB8AC3E}">
        <p14:creationId xmlns:p14="http://schemas.microsoft.com/office/powerpoint/2010/main" val="1956693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335312-E421-4317-B605-06AFB36F0F21}"/>
              </a:ext>
            </a:extLst>
          </p:cNvPr>
          <p:cNvSpPr/>
          <p:nvPr/>
        </p:nvSpPr>
        <p:spPr>
          <a:xfrm>
            <a:off x="0" y="800219"/>
            <a:ext cx="9144000" cy="5506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p:cNvPicPr>
            <a:picLocks noChangeAspect="1"/>
          </p:cNvPicPr>
          <p:nvPr>
            <p:custDataLst>
              <p:tags r:id="rId1"/>
            </p:custDataLst>
          </p:nvPr>
        </p:nvPicPr>
        <p:blipFill>
          <a:blip r:embed="rId6"/>
          <a:stretch>
            <a:fillRect/>
          </a:stretch>
        </p:blipFill>
        <p:spPr>
          <a:xfrm>
            <a:off x="793381" y="819803"/>
            <a:ext cx="7557238" cy="5487212"/>
          </a:xfrm>
          <a:prstGeom prst="rect">
            <a:avLst/>
          </a:prstGeom>
        </p:spPr>
      </p:pic>
      <p:sp>
        <p:nvSpPr>
          <p:cNvPr id="7" name="Rectangle 6"/>
          <p:cNvSpPr/>
          <p:nvPr>
            <p:custDataLst>
              <p:tags r:id="rId2"/>
            </p:custDataLst>
          </p:nvPr>
        </p:nvSpPr>
        <p:spPr>
          <a:xfrm>
            <a:off x="776868" y="6307015"/>
            <a:ext cx="2305439" cy="215444"/>
          </a:xfrm>
          <a:prstGeom prst="rect">
            <a:avLst/>
          </a:prstGeom>
        </p:spPr>
        <p:txBody>
          <a:bodyPr wrap="none">
            <a:spAutoFit/>
          </a:bodyPr>
          <a:lstStyle/>
          <a:p>
            <a:r>
              <a:rPr lang="fr-CA" sz="800" b="1" dirty="0">
                <a:solidFill>
                  <a:schemeClr val="bg1"/>
                </a:solidFill>
              </a:rPr>
              <a:t>Source : https://fr.underarmour.com/en-ca/ </a:t>
            </a:r>
          </a:p>
        </p:txBody>
      </p:sp>
      <p:sp>
        <p:nvSpPr>
          <p:cNvPr id="2" name="Rectangle 1"/>
          <p:cNvSpPr/>
          <p:nvPr>
            <p:custDataLst>
              <p:tags r:id="rId3"/>
            </p:custDataLst>
          </p:nvPr>
        </p:nvSpPr>
        <p:spPr>
          <a:xfrm>
            <a:off x="539552" y="215444"/>
            <a:ext cx="5578771" cy="584775"/>
          </a:xfrm>
          <a:prstGeom prst="rect">
            <a:avLst/>
          </a:prstGeom>
        </p:spPr>
        <p:txBody>
          <a:bodyPr wrap="none">
            <a:spAutoFit/>
          </a:bodyPr>
          <a:lstStyle/>
          <a:p>
            <a:pPr marL="0" indent="0">
              <a:buNone/>
            </a:pPr>
            <a:r>
              <a:rPr lang="fr-CA" sz="3200" b="1" dirty="0">
                <a:solidFill>
                  <a:schemeClr val="bg1"/>
                </a:solidFill>
              </a:rPr>
              <a:t>« Je bouge avec mon </a:t>
            </a:r>
            <a:r>
              <a:rPr lang="fr-CA" sz="3200" b="1" dirty="0" err="1">
                <a:solidFill>
                  <a:schemeClr val="bg1"/>
                </a:solidFill>
              </a:rPr>
              <a:t>cell</a:t>
            </a:r>
            <a:r>
              <a:rPr lang="fr-CA" sz="3200" b="1" dirty="0">
                <a:solidFill>
                  <a:schemeClr val="bg1"/>
                </a:solidFill>
              </a:rPr>
              <a:t> » </a:t>
            </a:r>
          </a:p>
        </p:txBody>
      </p:sp>
    </p:spTree>
    <p:extLst>
      <p:ext uri="{BB962C8B-B14F-4D97-AF65-F5344CB8AC3E}">
        <p14:creationId xmlns:p14="http://schemas.microsoft.com/office/powerpoint/2010/main" val="1934574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479556" y="-59406"/>
            <a:ext cx="7543800" cy="1450757"/>
          </a:xfrm>
        </p:spPr>
        <p:txBody>
          <a:bodyPr/>
          <a:lstStyle/>
          <a:p>
            <a:r>
              <a:rPr lang="fr-CA" dirty="0">
                <a:solidFill>
                  <a:schemeClr val="bg1"/>
                </a:solidFill>
              </a:rPr>
              <a:t>Santé sur iOS</a:t>
            </a:r>
          </a:p>
        </p:txBody>
      </p:sp>
      <p:sp>
        <p:nvSpPr>
          <p:cNvPr id="5" name="Rectangle 4"/>
          <p:cNvSpPr/>
          <p:nvPr>
            <p:custDataLst>
              <p:tags r:id="rId2"/>
            </p:custDataLst>
          </p:nvPr>
        </p:nvSpPr>
        <p:spPr>
          <a:xfrm>
            <a:off x="5940153" y="2348880"/>
            <a:ext cx="2880320" cy="3847207"/>
          </a:xfrm>
          <a:prstGeom prst="rect">
            <a:avLst/>
          </a:prstGeom>
        </p:spPr>
        <p:txBody>
          <a:bodyPr wrap="square">
            <a:spAutoFit/>
          </a:bodyPr>
          <a:lstStyle/>
          <a:p>
            <a:r>
              <a:rPr lang="fr-CA" dirty="0">
                <a:solidFill>
                  <a:schemeClr val="bg1"/>
                </a:solidFill>
              </a:rPr>
              <a:t>« </a:t>
            </a:r>
            <a:r>
              <a:rPr lang="fr-CA" dirty="0" err="1">
                <a:solidFill>
                  <a:schemeClr val="bg1"/>
                </a:solidFill>
              </a:rPr>
              <a:t>L’app</a:t>
            </a:r>
            <a:r>
              <a:rPr lang="fr-CA" dirty="0">
                <a:solidFill>
                  <a:schemeClr val="bg1"/>
                </a:solidFill>
              </a:rPr>
              <a:t> Santé rassemble tous les renseignements sur votre état physique dans un tableau de bord facile à consulter. Toutes les applications de suivi médical et de mise en forme ont accès à votre dossier et veillent ensemble sur vous. Le diagnostic? Tout le monde s’en porte mieux. » </a:t>
            </a:r>
          </a:p>
          <a:p>
            <a:pPr>
              <a:spcBef>
                <a:spcPts val="1200"/>
              </a:spcBef>
            </a:pPr>
            <a:r>
              <a:rPr lang="fr-CA" dirty="0">
                <a:solidFill>
                  <a:schemeClr val="bg1"/>
                </a:solidFill>
              </a:rPr>
              <a:t>- Apple</a:t>
            </a:r>
          </a:p>
        </p:txBody>
      </p:sp>
      <p:pic>
        <p:nvPicPr>
          <p:cNvPr id="8" name="Image 7"/>
          <p:cNvPicPr>
            <a:picLocks noChangeAspect="1"/>
          </p:cNvPicPr>
          <p:nvPr>
            <p:custDataLst>
              <p:tags r:id="rId3"/>
            </p:custDataLst>
          </p:nvPr>
        </p:nvPicPr>
        <p:blipFill rotWithShape="1">
          <a:blip r:embed="rId6">
            <a:extLst>
              <a:ext uri="{28A0092B-C50C-407E-A947-70E740481C1C}">
                <a14:useLocalDpi xmlns:a14="http://schemas.microsoft.com/office/drawing/2010/main" val="0"/>
              </a:ext>
            </a:extLst>
          </a:blip>
          <a:srcRect r="1240"/>
          <a:stretch/>
        </p:blipFill>
        <p:spPr>
          <a:xfrm>
            <a:off x="10530" y="1844825"/>
            <a:ext cx="5659386" cy="5040560"/>
          </a:xfrm>
          <a:prstGeom prst="rect">
            <a:avLst/>
          </a:prstGeom>
        </p:spPr>
      </p:pic>
      <p:pic>
        <p:nvPicPr>
          <p:cNvPr id="9" name="Espace réservé du contenu 8">
            <a:extLst>
              <a:ext uri="{FF2B5EF4-FFF2-40B4-BE49-F238E27FC236}">
                <a16:creationId xmlns:a16="http://schemas.microsoft.com/office/drawing/2014/main" id="{5FA6D01C-4E3B-4E33-94E1-594DB73EBB8F}"/>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324872" y="404664"/>
            <a:ext cx="1080120" cy="1080120"/>
          </a:xfrm>
        </p:spPr>
      </p:pic>
    </p:spTree>
    <p:extLst>
      <p:ext uri="{BB962C8B-B14F-4D97-AF65-F5344CB8AC3E}">
        <p14:creationId xmlns:p14="http://schemas.microsoft.com/office/powerpoint/2010/main" val="1396773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C46D6F0-68FE-4A02-9B39-23EF4BA2BBED}"/>
              </a:ext>
            </a:extLst>
          </p:cNvPr>
          <p:cNvSpPr/>
          <p:nvPr/>
        </p:nvSpPr>
        <p:spPr>
          <a:xfrm>
            <a:off x="3779912" y="4242513"/>
            <a:ext cx="5364088" cy="2411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Rectangle 11">
            <a:extLst>
              <a:ext uri="{FF2B5EF4-FFF2-40B4-BE49-F238E27FC236}">
                <a16:creationId xmlns:a16="http://schemas.microsoft.com/office/drawing/2014/main" id="{7E78A8C8-0939-4472-A54D-1ADE01CC4CB2}"/>
              </a:ext>
            </a:extLst>
          </p:cNvPr>
          <p:cNvSpPr/>
          <p:nvPr/>
        </p:nvSpPr>
        <p:spPr>
          <a:xfrm>
            <a:off x="0" y="1844824"/>
            <a:ext cx="5364088" cy="2088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293700" y="-59406"/>
            <a:ext cx="7543800" cy="1450757"/>
          </a:xfrm>
        </p:spPr>
        <p:txBody>
          <a:bodyPr/>
          <a:lstStyle/>
          <a:p>
            <a:r>
              <a:rPr lang="fr-CA" dirty="0">
                <a:solidFill>
                  <a:schemeClr val="bg1"/>
                </a:solidFill>
              </a:rPr>
              <a:t>Santé</a:t>
            </a:r>
          </a:p>
        </p:txBody>
      </p:sp>
      <p:pic>
        <p:nvPicPr>
          <p:cNvPr id="6" name="Picture 8" descr=" ">
            <a:extLst>
              <a:ext uri="{FF2B5EF4-FFF2-40B4-BE49-F238E27FC236}">
                <a16:creationId xmlns:a16="http://schemas.microsoft.com/office/drawing/2014/main" id="{0DE40913-89D9-4A32-BD99-D5180D3DF301}"/>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297828" y="1700808"/>
            <a:ext cx="2836398" cy="5034608"/>
          </a:xfrm>
          <a:prstGeom prst="rect">
            <a:avLst/>
          </a:prstGeom>
          <a:noFill/>
          <a:ln w="28575">
            <a:solidFill>
              <a:srgbClr val="881811"/>
            </a:solidFill>
          </a:ln>
          <a:extLst>
            <a:ext uri="{909E8E84-426E-40DD-AFC4-6F175D3DCCD1}">
              <a14:hiddenFill xmlns:a14="http://schemas.microsoft.com/office/drawing/2010/main">
                <a:solidFill>
                  <a:srgbClr val="FFFFFF"/>
                </a:solidFill>
              </a14:hiddenFill>
            </a:ext>
          </a:extLst>
        </p:spPr>
      </p:pic>
      <p:pic>
        <p:nvPicPr>
          <p:cNvPr id="7" name="Picture 10" descr=" ">
            <a:extLst>
              <a:ext uri="{FF2B5EF4-FFF2-40B4-BE49-F238E27FC236}">
                <a16:creationId xmlns:a16="http://schemas.microsoft.com/office/drawing/2014/main" id="{D0279DC2-8A41-4A5D-B2F4-AC36ACF2E53C}"/>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6009776" y="1700808"/>
            <a:ext cx="2836399" cy="5034608"/>
          </a:xfrm>
          <a:prstGeom prst="rect">
            <a:avLst/>
          </a:prstGeom>
          <a:noFill/>
          <a:ln w="28575">
            <a:solidFill>
              <a:srgbClr val="881811"/>
            </a:solidFill>
          </a:ln>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D4D210D7-33DC-4B57-864F-437B80AE95C5}"/>
              </a:ext>
            </a:extLst>
          </p:cNvPr>
          <p:cNvSpPr txBox="1"/>
          <p:nvPr/>
        </p:nvSpPr>
        <p:spPr>
          <a:xfrm>
            <a:off x="3206234" y="1980999"/>
            <a:ext cx="2013838" cy="1815882"/>
          </a:xfrm>
          <a:prstGeom prst="rect">
            <a:avLst/>
          </a:prstGeom>
          <a:noFill/>
        </p:spPr>
        <p:txBody>
          <a:bodyPr wrap="square">
            <a:spAutoFit/>
          </a:bodyPr>
          <a:lstStyle/>
          <a:p>
            <a:r>
              <a:rPr lang="fr-CA" sz="1600" dirty="0">
                <a:solidFill>
                  <a:schemeClr val="tx1">
                    <a:lumMod val="75000"/>
                    <a:lumOff val="25000"/>
                  </a:schemeClr>
                </a:solidFill>
              </a:rPr>
              <a:t>Dans l’application Santé, touchez Suivi pour consulter vos données sur une journée, une semaine, un mois ou une année.</a:t>
            </a:r>
          </a:p>
        </p:txBody>
      </p:sp>
      <p:sp>
        <p:nvSpPr>
          <p:cNvPr id="14" name="ZoneTexte 13">
            <a:extLst>
              <a:ext uri="{FF2B5EF4-FFF2-40B4-BE49-F238E27FC236}">
                <a16:creationId xmlns:a16="http://schemas.microsoft.com/office/drawing/2014/main" id="{691C2947-9CAE-444F-94CB-AB7176A0DB2A}"/>
              </a:ext>
            </a:extLst>
          </p:cNvPr>
          <p:cNvSpPr txBox="1"/>
          <p:nvPr/>
        </p:nvSpPr>
        <p:spPr>
          <a:xfrm>
            <a:off x="3779912" y="4289028"/>
            <a:ext cx="2088232" cy="2308324"/>
          </a:xfrm>
          <a:prstGeom prst="rect">
            <a:avLst/>
          </a:prstGeom>
          <a:noFill/>
        </p:spPr>
        <p:txBody>
          <a:bodyPr wrap="square">
            <a:spAutoFit/>
          </a:bodyPr>
          <a:lstStyle/>
          <a:p>
            <a:pPr algn="r"/>
            <a:r>
              <a:rPr lang="fr-CA" sz="1600" dirty="0">
                <a:solidFill>
                  <a:schemeClr val="tx1">
                    <a:lumMod val="75000"/>
                    <a:lumOff val="25000"/>
                  </a:schemeClr>
                </a:solidFill>
              </a:rPr>
              <a:t>Dans la rubrique Données Santé, sélectionnez les éléments à afficher dans l’espace de suivi. Par exemple, si vous souhaitez afficher le nombre d’étages montés…</a:t>
            </a:r>
          </a:p>
        </p:txBody>
      </p:sp>
    </p:spTree>
    <p:extLst>
      <p:ext uri="{BB962C8B-B14F-4D97-AF65-F5344CB8AC3E}">
        <p14:creationId xmlns:p14="http://schemas.microsoft.com/office/powerpoint/2010/main" val="2051818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346912-1B9D-464A-A935-1F6B216B9D13}"/>
              </a:ext>
            </a:extLst>
          </p:cNvPr>
          <p:cNvSpPr/>
          <p:nvPr/>
        </p:nvSpPr>
        <p:spPr>
          <a:xfrm>
            <a:off x="0" y="1226667"/>
            <a:ext cx="9144000" cy="51546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Espace réservé pour une image  6">
            <a:extLst>
              <a:ext uri="{FF2B5EF4-FFF2-40B4-BE49-F238E27FC236}">
                <a16:creationId xmlns:a16="http://schemas.microsoft.com/office/drawing/2014/main" id="{4162125F-5305-4905-9DCC-77B2EFEA68C5}"/>
              </a:ext>
            </a:extLst>
          </p:cNvPr>
          <p:cNvPicPr>
            <a:picLocks noChangeAspect="1"/>
          </p:cNvPicPr>
          <p:nvPr/>
        </p:nvPicPr>
        <p:blipFill rotWithShape="1">
          <a:blip r:embed="rId6">
            <a:extLst>
              <a:ext uri="{28A0092B-C50C-407E-A947-70E740481C1C}">
                <a14:useLocalDpi xmlns:a14="http://schemas.microsoft.com/office/drawing/2010/main" val="0"/>
              </a:ext>
            </a:extLst>
          </a:blip>
          <a:srcRect t="6755" b="76267"/>
          <a:stretch/>
        </p:blipFill>
        <p:spPr>
          <a:xfrm>
            <a:off x="12" y="0"/>
            <a:ext cx="9143989" cy="1034777"/>
          </a:xfrm>
          <a:prstGeom prst="rect">
            <a:avLst/>
          </a:prstGeom>
          <a:ln w="76200">
            <a:noFill/>
          </a:ln>
        </p:spPr>
      </p:pic>
      <p:sp>
        <p:nvSpPr>
          <p:cNvPr id="2" name="Titre 1"/>
          <p:cNvSpPr>
            <a:spLocks noGrp="1"/>
          </p:cNvSpPr>
          <p:nvPr>
            <p:ph type="title" idx="4294967295"/>
            <p:custDataLst>
              <p:tags r:id="rId1"/>
            </p:custDataLst>
          </p:nvPr>
        </p:nvSpPr>
        <p:spPr>
          <a:xfrm>
            <a:off x="251520" y="380529"/>
            <a:ext cx="7543800" cy="846138"/>
          </a:xfrm>
          <a:effectLst>
            <a:outerShdw blurRad="127000" dir="2700000" algn="tl" rotWithShape="0">
              <a:prstClr val="black">
                <a:alpha val="40000"/>
              </a:prstClr>
            </a:outerShdw>
          </a:effectLst>
        </p:spPr>
        <p:txBody>
          <a:bodyPr/>
          <a:lstStyle/>
          <a:p>
            <a:r>
              <a:rPr lang="fr-CA" dirty="0">
                <a:solidFill>
                  <a:schemeClr val="bg1"/>
                </a:solidFill>
              </a:rPr>
              <a:t>Réponses</a:t>
            </a:r>
          </a:p>
        </p:txBody>
      </p:sp>
      <p:sp>
        <p:nvSpPr>
          <p:cNvPr id="3" name="Espace réservé du contenu 2"/>
          <p:cNvSpPr>
            <a:spLocks noGrp="1"/>
          </p:cNvSpPr>
          <p:nvPr>
            <p:ph idx="4294967295"/>
            <p:custDataLst>
              <p:tags r:id="rId2"/>
            </p:custDataLst>
          </p:nvPr>
        </p:nvSpPr>
        <p:spPr>
          <a:xfrm>
            <a:off x="382871" y="1502742"/>
            <a:ext cx="7578725" cy="846138"/>
          </a:xfrm>
        </p:spPr>
        <p:txBody>
          <a:bodyPr/>
          <a:lstStyle/>
          <a:p>
            <a:pPr algn="just"/>
            <a:r>
              <a:rPr lang="fr-FR" sz="1800" dirty="0"/>
              <a:t>Si 80 % des personnes ont l’intention de devenir plus actives physiquement, seulement la moitié d’entre elles passent à l’action.</a:t>
            </a:r>
          </a:p>
        </p:txBody>
      </p:sp>
      <p:pic>
        <p:nvPicPr>
          <p:cNvPr id="4" name="Image 3" descr="Capture d’écran"/>
          <p:cNvPicPr>
            <a:picLocks noChangeAspect="1"/>
          </p:cNvPicPr>
          <p:nvPr>
            <p:custDataLst>
              <p:tags r:id="rId3"/>
            </p:custDataLst>
          </p:nvPr>
        </p:nvPicPr>
        <p:blipFill rotWithShape="1">
          <a:blip r:embed="rId7">
            <a:extLst>
              <a:ext uri="{28A0092B-C50C-407E-A947-70E740481C1C}">
                <a14:useLocalDpi xmlns:a14="http://schemas.microsoft.com/office/drawing/2010/main" val="0"/>
              </a:ext>
            </a:extLst>
          </a:blip>
          <a:srcRect b="9550"/>
          <a:stretch/>
        </p:blipFill>
        <p:spPr>
          <a:xfrm>
            <a:off x="380415" y="2330921"/>
            <a:ext cx="8383170" cy="3834383"/>
          </a:xfrm>
          <a:prstGeom prst="rect">
            <a:avLst/>
          </a:prstGeom>
        </p:spPr>
      </p:pic>
      <p:sp>
        <p:nvSpPr>
          <p:cNvPr id="5" name="ZoneTexte 4">
            <a:extLst>
              <a:ext uri="{FF2B5EF4-FFF2-40B4-BE49-F238E27FC236}">
                <a16:creationId xmlns:a16="http://schemas.microsoft.com/office/drawing/2014/main" id="{2ECF524C-D45F-4B46-A270-89A2F1DA3B6F}"/>
              </a:ext>
            </a:extLst>
          </p:cNvPr>
          <p:cNvSpPr txBox="1"/>
          <p:nvPr/>
        </p:nvSpPr>
        <p:spPr>
          <a:xfrm>
            <a:off x="2483768" y="6381328"/>
            <a:ext cx="4176464" cy="369332"/>
          </a:xfrm>
          <a:prstGeom prst="rect">
            <a:avLst/>
          </a:prstGeom>
          <a:noFill/>
        </p:spPr>
        <p:txBody>
          <a:bodyPr wrap="square" rtlCol="0">
            <a:spAutoFit/>
          </a:bodyPr>
          <a:lstStyle/>
          <a:p>
            <a:pPr algn="ctr"/>
            <a:r>
              <a:rPr lang="fr-CA" dirty="0">
                <a:solidFill>
                  <a:schemeClr val="bg1"/>
                </a:solidFill>
                <a:latin typeface="Arial" panose="020B0604020202020204" pitchFamily="34" charset="0"/>
                <a:cs typeface="Arial" panose="020B0604020202020204" pitchFamily="34" charset="0"/>
              </a:rPr>
              <a:t>www.santepublique.gc.ca/guideap</a:t>
            </a:r>
          </a:p>
        </p:txBody>
      </p:sp>
    </p:spTree>
    <p:extLst>
      <p:ext uri="{BB962C8B-B14F-4D97-AF65-F5344CB8AC3E}">
        <p14:creationId xmlns:p14="http://schemas.microsoft.com/office/powerpoint/2010/main" val="363333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78A8C8-0939-4472-A54D-1ADE01CC4CB2}"/>
              </a:ext>
            </a:extLst>
          </p:cNvPr>
          <p:cNvSpPr/>
          <p:nvPr/>
        </p:nvSpPr>
        <p:spPr>
          <a:xfrm>
            <a:off x="0" y="3356992"/>
            <a:ext cx="7020272"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484584" y="-59406"/>
            <a:ext cx="7543800" cy="1450757"/>
          </a:xfrm>
        </p:spPr>
        <p:txBody>
          <a:bodyPr/>
          <a:lstStyle/>
          <a:p>
            <a:r>
              <a:rPr lang="fr-CA" dirty="0">
                <a:solidFill>
                  <a:schemeClr val="bg1"/>
                </a:solidFill>
              </a:rPr>
              <a:t>URGENCE !</a:t>
            </a:r>
          </a:p>
        </p:txBody>
      </p:sp>
      <p:sp>
        <p:nvSpPr>
          <p:cNvPr id="11" name="ZoneTexte 10">
            <a:extLst>
              <a:ext uri="{FF2B5EF4-FFF2-40B4-BE49-F238E27FC236}">
                <a16:creationId xmlns:a16="http://schemas.microsoft.com/office/drawing/2014/main" id="{D4D210D7-33DC-4B57-864F-437B80AE95C5}"/>
              </a:ext>
            </a:extLst>
          </p:cNvPr>
          <p:cNvSpPr txBox="1"/>
          <p:nvPr/>
        </p:nvSpPr>
        <p:spPr>
          <a:xfrm>
            <a:off x="3638282" y="3534978"/>
            <a:ext cx="3021950" cy="2308324"/>
          </a:xfrm>
          <a:prstGeom prst="rect">
            <a:avLst/>
          </a:prstGeom>
          <a:noFill/>
        </p:spPr>
        <p:txBody>
          <a:bodyPr wrap="square">
            <a:spAutoFit/>
          </a:bodyPr>
          <a:lstStyle/>
          <a:p>
            <a:r>
              <a:rPr lang="fr-CA" sz="1800" dirty="0">
                <a:solidFill>
                  <a:schemeClr val="tx1">
                    <a:lumMod val="75000"/>
                    <a:lumOff val="25000"/>
                  </a:schemeClr>
                </a:solidFill>
              </a:rPr>
              <a:t>Vous pouvez aussi créer une fiche médicale d’urgence compilant tous vos renseignements importants – groupe sanguin ou allergies, par exemple – et accessible depuis l’écran verrouillé</a:t>
            </a:r>
            <a:r>
              <a:rPr lang="fr-CA" sz="1800" dirty="0"/>
              <a:t>.</a:t>
            </a:r>
          </a:p>
        </p:txBody>
      </p:sp>
      <p:pic>
        <p:nvPicPr>
          <p:cNvPr id="9" name="Image 8" descr="Capture d’écran">
            <a:extLst>
              <a:ext uri="{FF2B5EF4-FFF2-40B4-BE49-F238E27FC236}">
                <a16:creationId xmlns:a16="http://schemas.microsoft.com/office/drawing/2014/main" id="{9CB33336-EC40-498E-972D-0A6F07D6D891}"/>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579915" y="1556792"/>
            <a:ext cx="2808312" cy="4987633"/>
          </a:xfrm>
          <a:prstGeom prst="rect">
            <a:avLst/>
          </a:prstGeom>
          <a:noFill/>
          <a:ln w="38100">
            <a:solidFill>
              <a:srgbClr val="881811"/>
            </a:solidFill>
          </a:ln>
        </p:spPr>
      </p:pic>
    </p:spTree>
    <p:extLst>
      <p:ext uri="{BB962C8B-B14F-4D97-AF65-F5344CB8AC3E}">
        <p14:creationId xmlns:p14="http://schemas.microsoft.com/office/powerpoint/2010/main" val="2296478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26EA96D-0C09-4DF7-AC36-3ADF2DEB47CA}"/>
              </a:ext>
            </a:extLst>
          </p:cNvPr>
          <p:cNvSpPr/>
          <p:nvPr/>
        </p:nvSpPr>
        <p:spPr>
          <a:xfrm>
            <a:off x="0" y="1944386"/>
            <a:ext cx="9144000" cy="491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9" name="Espace réservé du contenu 8">
            <a:extLst>
              <a:ext uri="{FF2B5EF4-FFF2-40B4-BE49-F238E27FC236}">
                <a16:creationId xmlns:a16="http://schemas.microsoft.com/office/drawing/2014/main" id="{5FA6D01C-4E3B-4E33-94E1-594DB73EBB8F}"/>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b="20175"/>
          <a:stretch/>
        </p:blipFill>
        <p:spPr>
          <a:xfrm>
            <a:off x="-756592" y="332656"/>
            <a:ext cx="3252246" cy="1450756"/>
          </a:xfrm>
        </p:spPr>
      </p:pic>
      <p:pic>
        <p:nvPicPr>
          <p:cNvPr id="13" name="Image 12">
            <a:extLst>
              <a:ext uri="{FF2B5EF4-FFF2-40B4-BE49-F238E27FC236}">
                <a16:creationId xmlns:a16="http://schemas.microsoft.com/office/drawing/2014/main" id="{684497E6-1329-471D-B0B1-0085FD6AD5E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2683" t="33551" b="37024"/>
          <a:stretch/>
        </p:blipFill>
        <p:spPr>
          <a:xfrm>
            <a:off x="1522079" y="493630"/>
            <a:ext cx="4418074" cy="840209"/>
          </a:xfrm>
          <a:prstGeom prst="rect">
            <a:avLst/>
          </a:prstGeom>
        </p:spPr>
      </p:pic>
      <p:pic>
        <p:nvPicPr>
          <p:cNvPr id="14" name="Image 13">
            <a:extLst>
              <a:ext uri="{FF2B5EF4-FFF2-40B4-BE49-F238E27FC236}">
                <a16:creationId xmlns:a16="http://schemas.microsoft.com/office/drawing/2014/main" id="{E324FDE1-7D46-4416-A59B-4C5C15394809}"/>
              </a:ext>
            </a:extLst>
          </p:cNvPr>
          <p:cNvPicPr>
            <a:picLocks noChangeAspect="1"/>
          </p:cNvPicPr>
          <p:nvPr>
            <p:custDataLst>
              <p:tags r:id="rId1"/>
            </p:custDataLst>
          </p:nvPr>
        </p:nvPicPr>
        <p:blipFill>
          <a:blip r:embed="rId7"/>
          <a:stretch>
            <a:fillRect/>
          </a:stretch>
        </p:blipFill>
        <p:spPr>
          <a:xfrm>
            <a:off x="323528" y="2057400"/>
            <a:ext cx="4067175" cy="4800600"/>
          </a:xfrm>
          <a:prstGeom prst="rect">
            <a:avLst/>
          </a:prstGeom>
        </p:spPr>
      </p:pic>
      <p:pic>
        <p:nvPicPr>
          <p:cNvPr id="15" name="Image 14">
            <a:extLst>
              <a:ext uri="{FF2B5EF4-FFF2-40B4-BE49-F238E27FC236}">
                <a16:creationId xmlns:a16="http://schemas.microsoft.com/office/drawing/2014/main" id="{EBDA3A19-C7DA-4889-BC2C-25775396942B}"/>
              </a:ext>
            </a:extLst>
          </p:cNvPr>
          <p:cNvPicPr>
            <a:picLocks noChangeAspect="1"/>
          </p:cNvPicPr>
          <p:nvPr>
            <p:custDataLst>
              <p:tags r:id="rId2"/>
            </p:custDataLst>
          </p:nvPr>
        </p:nvPicPr>
        <p:blipFill>
          <a:blip r:embed="rId8"/>
          <a:stretch>
            <a:fillRect/>
          </a:stretch>
        </p:blipFill>
        <p:spPr>
          <a:xfrm>
            <a:off x="4656769" y="3593976"/>
            <a:ext cx="3848653" cy="1727448"/>
          </a:xfrm>
          <a:prstGeom prst="rect">
            <a:avLst/>
          </a:prstGeom>
        </p:spPr>
      </p:pic>
    </p:spTree>
    <p:extLst>
      <p:ext uri="{BB962C8B-B14F-4D97-AF65-F5344CB8AC3E}">
        <p14:creationId xmlns:p14="http://schemas.microsoft.com/office/powerpoint/2010/main" val="4251155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26EA96D-0C09-4DF7-AC36-3ADF2DEB47CA}"/>
              </a:ext>
            </a:extLst>
          </p:cNvPr>
          <p:cNvSpPr/>
          <p:nvPr/>
        </p:nvSpPr>
        <p:spPr>
          <a:xfrm>
            <a:off x="0" y="1944386"/>
            <a:ext cx="9144000" cy="491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Titre 1">
            <a:extLst>
              <a:ext uri="{FF2B5EF4-FFF2-40B4-BE49-F238E27FC236}">
                <a16:creationId xmlns:a16="http://schemas.microsoft.com/office/drawing/2014/main" id="{53D954A0-3502-400F-8500-685624FA5ABB}"/>
              </a:ext>
            </a:extLst>
          </p:cNvPr>
          <p:cNvSpPr>
            <a:spLocks noGrp="1"/>
          </p:cNvSpPr>
          <p:nvPr>
            <p:ph type="title"/>
            <p:custDataLst>
              <p:tags r:id="rId1"/>
            </p:custDataLst>
          </p:nvPr>
        </p:nvSpPr>
        <p:spPr>
          <a:xfrm>
            <a:off x="1691680" y="-59406"/>
            <a:ext cx="7331676" cy="1595982"/>
          </a:xfrm>
        </p:spPr>
        <p:txBody>
          <a:bodyPr>
            <a:normAutofit/>
          </a:bodyPr>
          <a:lstStyle/>
          <a:p>
            <a:r>
              <a:rPr lang="fr-CA" sz="4400" dirty="0" err="1">
                <a:solidFill>
                  <a:schemeClr val="bg1"/>
                </a:solidFill>
              </a:rPr>
              <a:t>MapMyRun</a:t>
            </a:r>
            <a:r>
              <a:rPr lang="fr-CA" sz="4400" dirty="0">
                <a:solidFill>
                  <a:schemeClr val="bg1"/>
                </a:solidFill>
              </a:rPr>
              <a:t> </a:t>
            </a:r>
            <a:br>
              <a:rPr lang="fr-CA" sz="4400" dirty="0">
                <a:solidFill>
                  <a:schemeClr val="bg1"/>
                </a:solidFill>
              </a:rPr>
            </a:br>
            <a:r>
              <a:rPr lang="fr-CA" sz="4400" dirty="0">
                <a:solidFill>
                  <a:schemeClr val="bg1"/>
                </a:solidFill>
              </a:rPr>
              <a:t>« Suis Ma Course »</a:t>
            </a:r>
          </a:p>
        </p:txBody>
      </p:sp>
      <p:pic>
        <p:nvPicPr>
          <p:cNvPr id="8" name="Image 7">
            <a:extLst>
              <a:ext uri="{FF2B5EF4-FFF2-40B4-BE49-F238E27FC236}">
                <a16:creationId xmlns:a16="http://schemas.microsoft.com/office/drawing/2014/main" id="{6A938813-E297-4457-8F3D-D2D173D78A17}"/>
              </a:ext>
            </a:extLst>
          </p:cNvPr>
          <p:cNvPicPr>
            <a:picLocks noChangeAspect="1"/>
          </p:cNvPicPr>
          <p:nvPr>
            <p:custDataLst>
              <p:tags r:id="rId2"/>
            </p:custDataLst>
          </p:nvPr>
        </p:nvPicPr>
        <p:blipFill rotWithShape="1">
          <a:blip r:embed="rId8"/>
          <a:srcRect l="886" t="-1761" r="63455" b="1761"/>
          <a:stretch/>
        </p:blipFill>
        <p:spPr>
          <a:xfrm>
            <a:off x="4884420" y="2315417"/>
            <a:ext cx="1161616" cy="1314450"/>
          </a:xfrm>
          <a:prstGeom prst="rect">
            <a:avLst/>
          </a:prstGeom>
        </p:spPr>
      </p:pic>
      <p:sp>
        <p:nvSpPr>
          <p:cNvPr id="2" name="ZoneTexte 1">
            <a:extLst>
              <a:ext uri="{FF2B5EF4-FFF2-40B4-BE49-F238E27FC236}">
                <a16:creationId xmlns:a16="http://schemas.microsoft.com/office/drawing/2014/main" id="{FC681E7C-AB82-46D9-9D47-12AAE4B4E606}"/>
              </a:ext>
            </a:extLst>
          </p:cNvPr>
          <p:cNvSpPr txBox="1"/>
          <p:nvPr/>
        </p:nvSpPr>
        <p:spPr>
          <a:xfrm>
            <a:off x="4884420" y="3911480"/>
            <a:ext cx="3456384" cy="1754326"/>
          </a:xfrm>
          <a:prstGeom prst="rect">
            <a:avLst/>
          </a:prstGeom>
          <a:noFill/>
        </p:spPr>
        <p:txBody>
          <a:bodyPr wrap="square" rtlCol="0">
            <a:spAutoFit/>
          </a:bodyPr>
          <a:lstStyle/>
          <a:p>
            <a:r>
              <a:rPr lang="fr-FR" dirty="0">
                <a:solidFill>
                  <a:schemeClr val="tx1">
                    <a:lumMod val="75000"/>
                    <a:lumOff val="25000"/>
                  </a:schemeClr>
                </a:solidFill>
              </a:rPr>
              <a:t>Enregistrez toutes les courses, les promenades, les marches et les randonnées. Quel que soit l'endroit où vos entraînements vous amènent, </a:t>
            </a:r>
            <a:r>
              <a:rPr lang="fr-FR" dirty="0" err="1">
                <a:solidFill>
                  <a:schemeClr val="tx1">
                    <a:lumMod val="75000"/>
                    <a:lumOff val="25000"/>
                  </a:schemeClr>
                </a:solidFill>
              </a:rPr>
              <a:t>MapMyFitness</a:t>
            </a:r>
            <a:r>
              <a:rPr lang="fr-FR" dirty="0">
                <a:solidFill>
                  <a:schemeClr val="tx1">
                    <a:lumMod val="75000"/>
                    <a:lumOff val="25000"/>
                  </a:schemeClr>
                </a:solidFill>
              </a:rPr>
              <a:t> est là pour tout enregistrer.</a:t>
            </a:r>
            <a:endParaRPr lang="fr-CA" dirty="0">
              <a:solidFill>
                <a:schemeClr val="tx1">
                  <a:lumMod val="75000"/>
                  <a:lumOff val="25000"/>
                </a:schemeClr>
              </a:solidFill>
            </a:endParaRPr>
          </a:p>
        </p:txBody>
      </p:sp>
      <p:pic>
        <p:nvPicPr>
          <p:cNvPr id="10" name="Image 9">
            <a:extLst>
              <a:ext uri="{FF2B5EF4-FFF2-40B4-BE49-F238E27FC236}">
                <a16:creationId xmlns:a16="http://schemas.microsoft.com/office/drawing/2014/main" id="{90087E42-9732-4DEB-82DF-DC233B875925}"/>
              </a:ext>
            </a:extLst>
          </p:cNvPr>
          <p:cNvPicPr>
            <a:picLocks noChangeAspect="1"/>
          </p:cNvPicPr>
          <p:nvPr>
            <p:custDataLst>
              <p:tags r:id="rId3"/>
            </p:custDataLst>
          </p:nvPr>
        </p:nvPicPr>
        <p:blipFill rotWithShape="1">
          <a:blip r:embed="rId8"/>
          <a:srcRect l="37050" r="31475"/>
          <a:stretch/>
        </p:blipFill>
        <p:spPr>
          <a:xfrm>
            <a:off x="6295196" y="2315417"/>
            <a:ext cx="1025302" cy="1314450"/>
          </a:xfrm>
          <a:prstGeom prst="rect">
            <a:avLst/>
          </a:prstGeom>
        </p:spPr>
      </p:pic>
      <p:pic>
        <p:nvPicPr>
          <p:cNvPr id="11" name="Image 10">
            <a:extLst>
              <a:ext uri="{FF2B5EF4-FFF2-40B4-BE49-F238E27FC236}">
                <a16:creationId xmlns:a16="http://schemas.microsoft.com/office/drawing/2014/main" id="{7F048A96-B06E-4BAB-B41B-49204546CECA}"/>
              </a:ext>
            </a:extLst>
          </p:cNvPr>
          <p:cNvPicPr>
            <a:picLocks noChangeAspect="1"/>
          </p:cNvPicPr>
          <p:nvPr>
            <p:custDataLst>
              <p:tags r:id="rId4"/>
            </p:custDataLst>
          </p:nvPr>
        </p:nvPicPr>
        <p:blipFill rotWithShape="1">
          <a:blip r:embed="rId8"/>
          <a:srcRect l="68525"/>
          <a:stretch/>
        </p:blipFill>
        <p:spPr>
          <a:xfrm>
            <a:off x="7569658" y="2315417"/>
            <a:ext cx="1025302" cy="1314450"/>
          </a:xfrm>
          <a:prstGeom prst="rect">
            <a:avLst/>
          </a:prstGeom>
        </p:spPr>
      </p:pic>
      <p:pic>
        <p:nvPicPr>
          <p:cNvPr id="12" name="Image 11">
            <a:extLst>
              <a:ext uri="{FF2B5EF4-FFF2-40B4-BE49-F238E27FC236}">
                <a16:creationId xmlns:a16="http://schemas.microsoft.com/office/drawing/2014/main" id="{B5FDE6F5-8671-4FE9-960C-7F058F4A0F8F}"/>
              </a:ext>
            </a:extLst>
          </p:cNvPr>
          <p:cNvPicPr>
            <a:picLocks noChangeAspect="1"/>
          </p:cNvPicPr>
          <p:nvPr>
            <p:custDataLst>
              <p:tags r:id="rId5"/>
            </p:custDataLst>
          </p:nvPr>
        </p:nvPicPr>
        <p:blipFill>
          <a:blip r:embed="rId9"/>
          <a:stretch>
            <a:fillRect/>
          </a:stretch>
        </p:blipFill>
        <p:spPr>
          <a:xfrm>
            <a:off x="403860" y="2038350"/>
            <a:ext cx="4076700" cy="4819650"/>
          </a:xfrm>
          <a:prstGeom prst="rect">
            <a:avLst/>
          </a:prstGeom>
        </p:spPr>
      </p:pic>
      <p:pic>
        <p:nvPicPr>
          <p:cNvPr id="17" name="Espace réservé du contenu 8">
            <a:extLst>
              <a:ext uri="{FF2B5EF4-FFF2-40B4-BE49-F238E27FC236}">
                <a16:creationId xmlns:a16="http://schemas.microsoft.com/office/drawing/2014/main" id="{5A016C89-1FC4-4990-94FD-42B8FE80C8B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24872" y="332656"/>
            <a:ext cx="1080120" cy="1080120"/>
          </a:xfrm>
          <a:prstGeom prst="rect">
            <a:avLst/>
          </a:prstGeom>
        </p:spPr>
      </p:pic>
    </p:spTree>
    <p:extLst>
      <p:ext uri="{BB962C8B-B14F-4D97-AF65-F5344CB8AC3E}">
        <p14:creationId xmlns:p14="http://schemas.microsoft.com/office/powerpoint/2010/main" val="15735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AA3577-543A-4F15-8B6F-6CE468E75C67}"/>
              </a:ext>
            </a:extLst>
          </p:cNvPr>
          <p:cNvSpPr/>
          <p:nvPr/>
        </p:nvSpPr>
        <p:spPr>
          <a:xfrm>
            <a:off x="0" y="1842852"/>
            <a:ext cx="9144000" cy="4541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bg1"/>
              </a:solidFill>
            </a:endParaRPr>
          </a:p>
        </p:txBody>
      </p:sp>
      <p:sp>
        <p:nvSpPr>
          <p:cNvPr id="2" name="Titre 1"/>
          <p:cNvSpPr>
            <a:spLocks noGrp="1"/>
          </p:cNvSpPr>
          <p:nvPr>
            <p:ph type="title"/>
            <p:custDataLst>
              <p:tags r:id="rId1"/>
            </p:custDataLst>
          </p:nvPr>
        </p:nvSpPr>
        <p:spPr/>
        <p:txBody>
          <a:bodyPr/>
          <a:lstStyle/>
          <a:p>
            <a:r>
              <a:rPr lang="fr-CA" dirty="0">
                <a:solidFill>
                  <a:schemeClr val="bg1"/>
                </a:solidFill>
              </a:rPr>
              <a:t>Nike+ Running ou Training Club ou Fuel</a:t>
            </a:r>
          </a:p>
        </p:txBody>
      </p:sp>
      <p:pic>
        <p:nvPicPr>
          <p:cNvPr id="1026" name="Picture 2" descr="https://macnn.mnmcdn.com/article_images/1424029306-md-nikefuelappios.jpg"/>
          <p:cNvPicPr>
            <a:picLocks noGrp="1" noChangeAspect="1" noChangeArrowheads="1"/>
          </p:cNvPicPr>
          <p:nvPr>
            <p:ph idx="1"/>
            <p:custDataLst>
              <p:tags r:id="rId2"/>
            </p:custDataLst>
          </p:nvPr>
        </p:nvPicPr>
        <p:blipFill>
          <a:blip r:embed="rId5">
            <a:extLst>
              <a:ext uri="{28A0092B-C50C-407E-A947-70E740481C1C}">
                <a14:useLocalDpi xmlns:a14="http://schemas.microsoft.com/office/drawing/2010/main" val="0"/>
              </a:ext>
            </a:extLst>
          </a:blip>
          <a:stretch>
            <a:fillRect/>
          </a:stretch>
        </p:blipFill>
        <p:spPr bwMode="auto">
          <a:xfrm>
            <a:off x="800100" y="1916832"/>
            <a:ext cx="7543800" cy="446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151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4D9468-0267-408D-95BF-C98518D25174}"/>
              </a:ext>
            </a:extLst>
          </p:cNvPr>
          <p:cNvSpPr/>
          <p:nvPr/>
        </p:nvSpPr>
        <p:spPr>
          <a:xfrm>
            <a:off x="0" y="1916831"/>
            <a:ext cx="9143989" cy="4248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p:txBody>
          <a:bodyPr/>
          <a:lstStyle/>
          <a:p>
            <a:r>
              <a:rPr lang="fr-CA" dirty="0">
                <a:solidFill>
                  <a:srgbClr val="FFFFFF"/>
                </a:solidFill>
              </a:rPr>
              <a:t>Devenir et rester un adulte actif</a:t>
            </a:r>
          </a:p>
        </p:txBody>
      </p:sp>
      <p:sp>
        <p:nvSpPr>
          <p:cNvPr id="3" name="Espace réservé du contenu 2"/>
          <p:cNvSpPr>
            <a:spLocks noGrp="1"/>
          </p:cNvSpPr>
          <p:nvPr>
            <p:ph idx="1"/>
            <p:custDataLst>
              <p:tags r:id="rId2"/>
            </p:custDataLst>
          </p:nvPr>
        </p:nvSpPr>
        <p:spPr>
          <a:xfrm>
            <a:off x="971600" y="2420887"/>
            <a:ext cx="7776864" cy="3240360"/>
          </a:xfrm>
        </p:spPr>
        <p:txBody>
          <a:bodyPr>
            <a:normAutofit lnSpcReduction="10000"/>
          </a:bodyPr>
          <a:lstStyle/>
          <a:p>
            <a:pPr marL="269875" indent="-269875">
              <a:buClr>
                <a:srgbClr val="881811"/>
              </a:buClr>
              <a:buFont typeface="Wingdings" panose="05000000000000000000" pitchFamily="2" charset="2"/>
              <a:buChar char="Ø"/>
            </a:pPr>
            <a:r>
              <a:rPr lang="fr-CA" dirty="0"/>
              <a:t>Quoi faire après l’école</a:t>
            </a:r>
          </a:p>
          <a:p>
            <a:pPr marL="269875" indent="-269875">
              <a:buClr>
                <a:srgbClr val="881811"/>
              </a:buClr>
              <a:buFont typeface="Wingdings" panose="05000000000000000000" pitchFamily="2" charset="2"/>
              <a:buChar char="Ø"/>
            </a:pPr>
            <a:endParaRPr lang="fr-CA" dirty="0"/>
          </a:p>
          <a:p>
            <a:pPr marL="269875" indent="-269875">
              <a:buClr>
                <a:srgbClr val="881811"/>
              </a:buClr>
              <a:buFont typeface="Wingdings" panose="05000000000000000000" pitchFamily="2" charset="2"/>
              <a:buChar char="Ø"/>
            </a:pPr>
            <a:r>
              <a:rPr lang="fr-CA" dirty="0"/>
              <a:t>Où aller pour bouger</a:t>
            </a:r>
          </a:p>
          <a:p>
            <a:pPr marL="269875" indent="-269875">
              <a:buClr>
                <a:srgbClr val="881811"/>
              </a:buClr>
              <a:buFont typeface="Wingdings" panose="05000000000000000000" pitchFamily="2" charset="2"/>
              <a:buChar char="Ø"/>
            </a:pPr>
            <a:endParaRPr lang="fr-CA" dirty="0"/>
          </a:p>
          <a:p>
            <a:pPr marL="269875" indent="-269875">
              <a:buClr>
                <a:srgbClr val="881811"/>
              </a:buClr>
              <a:buFont typeface="Wingdings" panose="05000000000000000000" pitchFamily="2" charset="2"/>
              <a:buChar char="Ø"/>
            </a:pPr>
            <a:r>
              <a:rPr lang="fr-CA" dirty="0"/>
              <a:t>Les équipes sportives, le plein air…</a:t>
            </a:r>
          </a:p>
          <a:p>
            <a:pPr marL="269875" indent="-269875">
              <a:buClr>
                <a:srgbClr val="881811"/>
              </a:buClr>
              <a:buFont typeface="Wingdings" panose="05000000000000000000" pitchFamily="2" charset="2"/>
              <a:buChar char="Ø"/>
            </a:pPr>
            <a:endParaRPr lang="fr-CA" dirty="0"/>
          </a:p>
          <a:p>
            <a:pPr marL="269875" indent="-269875">
              <a:buClr>
                <a:srgbClr val="881811"/>
              </a:buClr>
              <a:buFont typeface="Wingdings" panose="05000000000000000000" pitchFamily="2" charset="2"/>
              <a:buChar char="Ø"/>
            </a:pPr>
            <a:r>
              <a:rPr lang="fr-CA" dirty="0"/>
              <a:t>Différents défis de course </a:t>
            </a:r>
            <a:br>
              <a:rPr lang="fr-CA" dirty="0"/>
            </a:br>
            <a:r>
              <a:rPr lang="fr-CA" dirty="0"/>
              <a:t>(Grand défi Pierre Lavoie, spartan race, course régionales…)</a:t>
            </a:r>
          </a:p>
        </p:txBody>
      </p:sp>
    </p:spTree>
    <p:extLst>
      <p:ext uri="{BB962C8B-B14F-4D97-AF65-F5344CB8AC3E}">
        <p14:creationId xmlns:p14="http://schemas.microsoft.com/office/powerpoint/2010/main" val="3683706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576F59-66AF-4938-ADDE-28CE315E9559}"/>
              </a:ext>
            </a:extLst>
          </p:cNvPr>
          <p:cNvSpPr/>
          <p:nvPr/>
        </p:nvSpPr>
        <p:spPr>
          <a:xfrm>
            <a:off x="0" y="2853037"/>
            <a:ext cx="9143989" cy="3312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Espace réservé pour une image  6">
            <a:extLst>
              <a:ext uri="{FF2B5EF4-FFF2-40B4-BE49-F238E27FC236}">
                <a16:creationId xmlns:a16="http://schemas.microsoft.com/office/drawing/2014/main" id="{4162125F-5305-4905-9DCC-77B2EFEA68C5}"/>
              </a:ext>
            </a:extLst>
          </p:cNvPr>
          <p:cNvPicPr>
            <a:picLocks noChangeAspect="1"/>
          </p:cNvPicPr>
          <p:nvPr/>
        </p:nvPicPr>
        <p:blipFill rotWithShape="1">
          <a:blip r:embed="rId5">
            <a:extLst>
              <a:ext uri="{28A0092B-C50C-407E-A947-70E740481C1C}">
                <a14:useLocalDpi xmlns:a14="http://schemas.microsoft.com/office/drawing/2010/main" val="0"/>
              </a:ext>
            </a:extLst>
          </a:blip>
          <a:srcRect t="32079" b="31579"/>
          <a:stretch/>
        </p:blipFill>
        <p:spPr>
          <a:xfrm>
            <a:off x="12" y="0"/>
            <a:ext cx="9143989" cy="1988840"/>
          </a:xfrm>
          <a:prstGeom prst="rect">
            <a:avLst/>
          </a:prstGeom>
          <a:ln w="76200">
            <a:noFill/>
          </a:ln>
        </p:spPr>
      </p:pic>
      <p:sp>
        <p:nvSpPr>
          <p:cNvPr id="2" name="Titre 1"/>
          <p:cNvSpPr>
            <a:spLocks noGrp="1"/>
          </p:cNvSpPr>
          <p:nvPr>
            <p:ph type="title" idx="4294967295"/>
            <p:custDataLst>
              <p:tags r:id="rId1"/>
            </p:custDataLst>
          </p:nvPr>
        </p:nvSpPr>
        <p:spPr>
          <a:xfrm>
            <a:off x="683568" y="1341438"/>
            <a:ext cx="7543800" cy="846137"/>
          </a:xfrm>
          <a:effectLst>
            <a:outerShdw blurRad="127000" dir="2700000" algn="tl" rotWithShape="0">
              <a:prstClr val="black">
                <a:alpha val="91000"/>
              </a:prstClr>
            </a:outerShdw>
          </a:effectLst>
        </p:spPr>
        <p:txBody>
          <a:bodyPr/>
          <a:lstStyle/>
          <a:p>
            <a:r>
              <a:rPr lang="fr-CA" dirty="0">
                <a:solidFill>
                  <a:schemeClr val="bg1"/>
                </a:solidFill>
              </a:rPr>
              <a:t>Présentation vidéo</a:t>
            </a:r>
          </a:p>
        </p:txBody>
      </p:sp>
      <p:sp>
        <p:nvSpPr>
          <p:cNvPr id="3" name="Espace réservé du contenu 2"/>
          <p:cNvSpPr>
            <a:spLocks noGrp="1"/>
          </p:cNvSpPr>
          <p:nvPr>
            <p:ph idx="4294967295"/>
            <p:custDataLst>
              <p:tags r:id="rId2"/>
            </p:custDataLst>
          </p:nvPr>
        </p:nvSpPr>
        <p:spPr>
          <a:xfrm>
            <a:off x="648643" y="3136574"/>
            <a:ext cx="7578725" cy="2753493"/>
          </a:xfrm>
        </p:spPr>
        <p:txBody>
          <a:bodyPr>
            <a:normAutofit/>
          </a:bodyPr>
          <a:lstStyle/>
          <a:p>
            <a:r>
              <a:rPr lang="fr-CA" sz="1800" dirty="0"/>
              <a:t>Un court vidéo à vous présenter « </a:t>
            </a:r>
            <a:r>
              <a:rPr lang="fr-CA" sz="1800" b="1" dirty="0"/>
              <a:t>De puissants outils entre les mains des chercheurs et des médecins. Et maintenant les vôtres. »</a:t>
            </a:r>
          </a:p>
          <a:p>
            <a:r>
              <a:rPr lang="fr-CA" sz="1800" dirty="0"/>
              <a:t>Parle du </a:t>
            </a:r>
            <a:r>
              <a:rPr lang="fr-CA" sz="1800" dirty="0" err="1"/>
              <a:t>ResearchKit</a:t>
            </a:r>
            <a:r>
              <a:rPr lang="fr-CA" sz="1800" dirty="0"/>
              <a:t> et du </a:t>
            </a:r>
            <a:r>
              <a:rPr lang="fr-CA" sz="1800" dirty="0" err="1"/>
              <a:t>CareKit</a:t>
            </a:r>
            <a:r>
              <a:rPr lang="fr-CA" sz="1800" dirty="0"/>
              <a:t> de Apple. </a:t>
            </a:r>
          </a:p>
          <a:p>
            <a:endParaRPr lang="fr-CA" sz="1800" dirty="0"/>
          </a:p>
          <a:p>
            <a:r>
              <a:rPr lang="fr-CA" sz="1800" dirty="0"/>
              <a:t>Autisme ?</a:t>
            </a:r>
          </a:p>
          <a:p>
            <a:r>
              <a:rPr lang="fr-CA" sz="1800" dirty="0"/>
              <a:t>Parkinson ?</a:t>
            </a:r>
          </a:p>
          <a:p>
            <a:r>
              <a:rPr lang="fr-CA" sz="1800" dirty="0"/>
              <a:t>Épilepsie ?</a:t>
            </a:r>
          </a:p>
        </p:txBody>
      </p:sp>
    </p:spTree>
    <p:extLst>
      <p:ext uri="{BB962C8B-B14F-4D97-AF65-F5344CB8AC3E}">
        <p14:creationId xmlns:p14="http://schemas.microsoft.com/office/powerpoint/2010/main" val="3266355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576F59-66AF-4938-ADDE-28CE315E9559}"/>
              </a:ext>
            </a:extLst>
          </p:cNvPr>
          <p:cNvSpPr/>
          <p:nvPr/>
        </p:nvSpPr>
        <p:spPr>
          <a:xfrm>
            <a:off x="0" y="3068960"/>
            <a:ext cx="9143989" cy="3297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Espace réservé pour une image  6">
            <a:extLst>
              <a:ext uri="{FF2B5EF4-FFF2-40B4-BE49-F238E27FC236}">
                <a16:creationId xmlns:a16="http://schemas.microsoft.com/office/drawing/2014/main" id="{4162125F-5305-4905-9DCC-77B2EFEA68C5}"/>
              </a:ext>
            </a:extLst>
          </p:cNvPr>
          <p:cNvPicPr>
            <a:picLocks noChangeAspect="1"/>
          </p:cNvPicPr>
          <p:nvPr/>
        </p:nvPicPr>
        <p:blipFill rotWithShape="1">
          <a:blip r:embed="rId5">
            <a:extLst>
              <a:ext uri="{28A0092B-C50C-407E-A947-70E740481C1C}">
                <a14:useLocalDpi xmlns:a14="http://schemas.microsoft.com/office/drawing/2010/main" val="0"/>
              </a:ext>
            </a:extLst>
          </a:blip>
          <a:srcRect t="32079" b="31579"/>
          <a:stretch/>
        </p:blipFill>
        <p:spPr>
          <a:xfrm>
            <a:off x="12" y="0"/>
            <a:ext cx="9143989" cy="1988840"/>
          </a:xfrm>
          <a:prstGeom prst="rect">
            <a:avLst/>
          </a:prstGeom>
          <a:ln w="76200">
            <a:noFill/>
          </a:ln>
        </p:spPr>
      </p:pic>
      <p:sp>
        <p:nvSpPr>
          <p:cNvPr id="2" name="Titre 1"/>
          <p:cNvSpPr>
            <a:spLocks noGrp="1"/>
          </p:cNvSpPr>
          <p:nvPr>
            <p:ph type="title" idx="4294967295"/>
            <p:custDataLst>
              <p:tags r:id="rId1"/>
            </p:custDataLst>
          </p:nvPr>
        </p:nvSpPr>
        <p:spPr>
          <a:xfrm>
            <a:off x="683568" y="1341438"/>
            <a:ext cx="7543800" cy="846137"/>
          </a:xfrm>
          <a:effectLst>
            <a:outerShdw blurRad="127000" dir="2700000" algn="tl" rotWithShape="0">
              <a:prstClr val="black">
                <a:alpha val="91000"/>
              </a:prstClr>
            </a:outerShdw>
          </a:effectLst>
        </p:spPr>
        <p:txBody>
          <a:bodyPr/>
          <a:lstStyle/>
          <a:p>
            <a:r>
              <a:rPr lang="fr-CA" dirty="0">
                <a:solidFill>
                  <a:schemeClr val="bg1"/>
                </a:solidFill>
              </a:rPr>
              <a:t>Petit vidéo !</a:t>
            </a:r>
          </a:p>
        </p:txBody>
      </p:sp>
      <p:sp>
        <p:nvSpPr>
          <p:cNvPr id="3" name="Espace réservé du contenu 2"/>
          <p:cNvSpPr>
            <a:spLocks noGrp="1"/>
          </p:cNvSpPr>
          <p:nvPr>
            <p:ph idx="4294967295"/>
            <p:custDataLst>
              <p:tags r:id="rId2"/>
            </p:custDataLst>
          </p:nvPr>
        </p:nvSpPr>
        <p:spPr>
          <a:xfrm>
            <a:off x="782637" y="2420938"/>
            <a:ext cx="7578725" cy="3513137"/>
          </a:xfrm>
        </p:spPr>
        <p:txBody>
          <a:bodyPr>
            <a:normAutofit/>
          </a:bodyPr>
          <a:lstStyle/>
          <a:p>
            <a:pPr marL="0" indent="0">
              <a:buNone/>
            </a:pPr>
            <a:r>
              <a:rPr lang="fr-CA" sz="1800" dirty="0">
                <a:hlinkClick r:id="rId6"/>
              </a:rPr>
              <a:t>https://youtu.be/SUHW2crR8mk</a:t>
            </a:r>
            <a:r>
              <a:rPr lang="fr-CA" sz="1800" dirty="0"/>
              <a:t> </a:t>
            </a:r>
          </a:p>
          <a:p>
            <a:pPr marL="0" indent="0">
              <a:buNone/>
            </a:pPr>
            <a:endParaRPr lang="fr-CA" sz="1800" dirty="0"/>
          </a:p>
          <a:p>
            <a:pPr marL="0" indent="0">
              <a:spcAft>
                <a:spcPts val="1200"/>
              </a:spcAft>
              <a:buNone/>
            </a:pPr>
            <a:r>
              <a:rPr lang="fr-CA" sz="1800" dirty="0"/>
              <a:t>Et hop on s’active !!!</a:t>
            </a:r>
          </a:p>
          <a:p>
            <a:pPr marL="0" indent="0">
              <a:buNone/>
            </a:pPr>
            <a:r>
              <a:rPr lang="fr-CA" sz="1800" dirty="0"/>
              <a:t>Recherche l’application : Seven – 7 minutes d'exercices rapides à la maison</a:t>
            </a:r>
          </a:p>
          <a:p>
            <a:pPr marL="0" indent="0">
              <a:buNone/>
            </a:pPr>
            <a:endParaRPr lang="fr-CA" sz="1800" dirty="0"/>
          </a:p>
          <a:p>
            <a:pPr marL="0" indent="0">
              <a:buNone/>
            </a:pPr>
            <a:r>
              <a:rPr lang="fr-CA" sz="1800" dirty="0"/>
              <a:t>Connaissez-vous d’autres applications?</a:t>
            </a:r>
          </a:p>
          <a:p>
            <a:pPr marL="0" indent="0">
              <a:buNone/>
            </a:pPr>
            <a:r>
              <a:rPr lang="fr-CA" sz="1800" dirty="0"/>
              <a:t>En sous-groupe, partagez vos applications et ensuite partage en grand groupe</a:t>
            </a:r>
          </a:p>
        </p:txBody>
      </p:sp>
    </p:spTree>
    <p:extLst>
      <p:ext uri="{BB962C8B-B14F-4D97-AF65-F5344CB8AC3E}">
        <p14:creationId xmlns:p14="http://schemas.microsoft.com/office/powerpoint/2010/main" val="4081306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solidFill>
                  <a:srgbClr val="FFFFFF"/>
                </a:solidFill>
              </a:rPr>
              <a:t>Votre opinion</a:t>
            </a:r>
          </a:p>
        </p:txBody>
      </p:sp>
      <p:sp>
        <p:nvSpPr>
          <p:cNvPr id="3" name="Espace réservé du contenu 2"/>
          <p:cNvSpPr>
            <a:spLocks noGrp="1"/>
          </p:cNvSpPr>
          <p:nvPr>
            <p:ph idx="1"/>
            <p:custDataLst>
              <p:tags r:id="rId2"/>
            </p:custDataLst>
          </p:nvPr>
        </p:nvSpPr>
        <p:spPr>
          <a:xfrm>
            <a:off x="829358" y="1988840"/>
            <a:ext cx="7991114" cy="4023360"/>
          </a:xfrm>
        </p:spPr>
        <p:txBody>
          <a:bodyPr/>
          <a:lstStyle/>
          <a:p>
            <a:pPr marL="269875" indent="-269875">
              <a:buClr>
                <a:schemeClr val="bg1"/>
              </a:buClr>
              <a:buFont typeface="Wingdings" panose="05000000000000000000" pitchFamily="2" charset="2"/>
              <a:buChar char="Ø"/>
            </a:pPr>
            <a:r>
              <a:rPr lang="fr-CA" dirty="0">
                <a:solidFill>
                  <a:srgbClr val="FFFFFF"/>
                </a:solidFill>
              </a:rPr>
              <a:t> Recherche sur le corps pour mieux le comprendre </a:t>
            </a:r>
          </a:p>
          <a:p>
            <a:pPr marL="269875" indent="-269875">
              <a:buClr>
                <a:schemeClr val="bg1"/>
              </a:buClr>
              <a:buFont typeface="Wingdings" panose="05000000000000000000" pitchFamily="2" charset="2"/>
              <a:buChar char="Ø"/>
            </a:pPr>
            <a:endParaRPr lang="fr-CA" dirty="0">
              <a:solidFill>
                <a:srgbClr val="FFFFFF"/>
              </a:solidFill>
            </a:endParaRPr>
          </a:p>
          <a:p>
            <a:pPr marL="269875" indent="-269875">
              <a:buClr>
                <a:schemeClr val="bg1"/>
              </a:buClr>
              <a:buFont typeface="Wingdings" panose="05000000000000000000" pitchFamily="2" charset="2"/>
              <a:buChar char="Ø"/>
            </a:pPr>
            <a:r>
              <a:rPr lang="fr-CA" dirty="0">
                <a:solidFill>
                  <a:srgbClr val="FFFFFF"/>
                </a:solidFill>
              </a:rPr>
              <a:t> L’activité physique peut devenir une thérapie</a:t>
            </a:r>
          </a:p>
          <a:p>
            <a:pPr marL="269875" indent="-269875">
              <a:buClr>
                <a:schemeClr val="bg1"/>
              </a:buClr>
              <a:buFont typeface="Wingdings" panose="05000000000000000000" pitchFamily="2" charset="2"/>
              <a:buChar char="Ø"/>
            </a:pPr>
            <a:endParaRPr lang="fr-CA" dirty="0">
              <a:solidFill>
                <a:srgbClr val="FFFFFF"/>
              </a:solidFill>
            </a:endParaRPr>
          </a:p>
          <a:p>
            <a:pPr marL="360363" indent="-360363">
              <a:buClr>
                <a:schemeClr val="bg1"/>
              </a:buClr>
              <a:buFont typeface="Wingdings" panose="05000000000000000000" pitchFamily="2" charset="2"/>
              <a:buChar char="Ø"/>
            </a:pPr>
            <a:r>
              <a:rPr lang="fr-CA" dirty="0">
                <a:solidFill>
                  <a:srgbClr val="FFFFFF"/>
                </a:solidFill>
              </a:rPr>
              <a:t>La technologie permet de récolter une quantité d’information immense que l’on peut ensuite utiliser pour notre santé.</a:t>
            </a:r>
          </a:p>
        </p:txBody>
      </p:sp>
    </p:spTree>
    <p:extLst>
      <p:ext uri="{BB962C8B-B14F-4D97-AF65-F5344CB8AC3E}">
        <p14:creationId xmlns:p14="http://schemas.microsoft.com/office/powerpoint/2010/main" val="235054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22960" y="579999"/>
            <a:ext cx="7543800" cy="973748"/>
          </a:xfrm>
        </p:spPr>
        <p:txBody>
          <a:bodyPr>
            <a:normAutofit/>
          </a:bodyPr>
          <a:lstStyle/>
          <a:p>
            <a:r>
              <a:rPr lang="fr-CA" sz="6000" dirty="0">
                <a:solidFill>
                  <a:schemeClr val="bg1"/>
                </a:solidFill>
              </a:rPr>
              <a:t>Questions ?</a:t>
            </a:r>
          </a:p>
        </p:txBody>
      </p:sp>
      <p:pic>
        <p:nvPicPr>
          <p:cNvPr id="41986" name="Picture 2" descr="http://img.over-blog-kiwi.com/1/45/46/12/20150517/ob_953178_sport-muscle2.jpg"/>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2123728" y="1988840"/>
            <a:ext cx="5353050" cy="37433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custDataLst>
              <p:tags r:id="rId3"/>
            </p:custDataLst>
          </p:nvPr>
        </p:nvSpPr>
        <p:spPr>
          <a:xfrm>
            <a:off x="2261448" y="5547499"/>
            <a:ext cx="1568058" cy="184666"/>
          </a:xfrm>
          <a:prstGeom prst="rect">
            <a:avLst/>
          </a:prstGeom>
        </p:spPr>
        <p:txBody>
          <a:bodyPr wrap="none">
            <a:spAutoFit/>
          </a:bodyPr>
          <a:lstStyle/>
          <a:p>
            <a:r>
              <a:rPr lang="fr-CA" sz="600" dirty="0">
                <a:hlinkClick r:id="rId7"/>
              </a:rPr>
              <a:t>Source : lesvertsbagnolet.over-blog.com</a:t>
            </a:r>
            <a:endParaRPr lang="fr-CA" sz="600" dirty="0"/>
          </a:p>
        </p:txBody>
      </p:sp>
    </p:spTree>
    <p:extLst>
      <p:ext uri="{BB962C8B-B14F-4D97-AF65-F5344CB8AC3E}">
        <p14:creationId xmlns:p14="http://schemas.microsoft.com/office/powerpoint/2010/main" val="1401515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B96D6C-EE01-4B79-BE7E-7293E4010137}"/>
              </a:ext>
            </a:extLst>
          </p:cNvPr>
          <p:cNvSpPr/>
          <p:nvPr/>
        </p:nvSpPr>
        <p:spPr>
          <a:xfrm>
            <a:off x="0" y="980728"/>
            <a:ext cx="9144000" cy="5382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7650" name="Text Box 12"/>
          <p:cNvSpPr txBox="1">
            <a:spLocks noChangeArrowheads="1"/>
          </p:cNvSpPr>
          <p:nvPr>
            <p:custDataLst>
              <p:tags r:id="rId1"/>
            </p:custDataLst>
          </p:nvPr>
        </p:nvSpPr>
        <p:spPr bwMode="auto">
          <a:xfrm flipV="1">
            <a:off x="6588125" y="3068638"/>
            <a:ext cx="64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ot="10800000">
            <a:spAutoFit/>
          </a:bodyPr>
          <a:lstStyle>
            <a:lvl1pPr algn="l" eaLnBrk="0" hangingPunct="0">
              <a:spcBef>
                <a:spcPct val="30000"/>
              </a:spcBef>
              <a:spcAft>
                <a:spcPct val="30000"/>
              </a:spcAft>
              <a:defRPr sz="24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30000"/>
              </a:spcBef>
              <a:spcAft>
                <a:spcPct val="3000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gn="l" eaLnBrk="0" hangingPunct="0">
              <a:spcBef>
                <a:spcPct val="15000"/>
              </a:spcBef>
              <a:spcAft>
                <a:spcPct val="15000"/>
              </a:spcAft>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gn="l" eaLnBrk="0"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lgn="l" eaLnBrk="0"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spcAft>
                <a:spcPct val="0"/>
              </a:spcAft>
            </a:pPr>
            <a:endParaRPr lang="fr-FR" altLang="fr-FR">
              <a:solidFill>
                <a:schemeClr val="tx2"/>
              </a:solidFill>
            </a:endParaRPr>
          </a:p>
        </p:txBody>
      </p:sp>
      <p:sp>
        <p:nvSpPr>
          <p:cNvPr id="27651" name="Rectangle 9"/>
          <p:cNvSpPr>
            <a:spLocks noChangeArrowheads="1"/>
          </p:cNvSpPr>
          <p:nvPr>
            <p:custDataLst>
              <p:tags r:id="rId2"/>
            </p:custDataLst>
          </p:nvPr>
        </p:nvSpPr>
        <p:spPr bwMode="auto">
          <a:xfrm>
            <a:off x="0" y="191611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30000"/>
              </a:spcBef>
              <a:spcAft>
                <a:spcPct val="30000"/>
              </a:spcAft>
              <a:defRPr sz="24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30000"/>
              </a:spcBef>
              <a:spcAft>
                <a:spcPct val="3000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gn="l" eaLnBrk="0" hangingPunct="0">
              <a:spcBef>
                <a:spcPct val="15000"/>
              </a:spcBef>
              <a:spcAft>
                <a:spcPct val="15000"/>
              </a:spcAft>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gn="l" eaLnBrk="0"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lgn="l" eaLnBrk="0"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spcAft>
                <a:spcPct val="0"/>
              </a:spcAft>
            </a:pPr>
            <a:endParaRPr lang="en-CA" altLang="fr-FR">
              <a:solidFill>
                <a:schemeClr val="tx2"/>
              </a:solidFill>
            </a:endParaRPr>
          </a:p>
        </p:txBody>
      </p:sp>
      <p:sp>
        <p:nvSpPr>
          <p:cNvPr id="2" name="Titre 1"/>
          <p:cNvSpPr>
            <a:spLocks noGrp="1"/>
          </p:cNvSpPr>
          <p:nvPr>
            <p:ph type="title" idx="4294967295"/>
            <p:custDataLst>
              <p:tags r:id="rId3"/>
            </p:custDataLst>
          </p:nvPr>
        </p:nvSpPr>
        <p:spPr>
          <a:xfrm>
            <a:off x="755576" y="61913"/>
            <a:ext cx="7543800" cy="828675"/>
          </a:xfrm>
        </p:spPr>
        <p:txBody>
          <a:bodyPr/>
          <a:lstStyle/>
          <a:p>
            <a:r>
              <a:rPr lang="fr-CA" dirty="0">
                <a:solidFill>
                  <a:srgbClr val="FFFFFF"/>
                </a:solidFill>
              </a:rPr>
              <a:t>Références</a:t>
            </a:r>
          </a:p>
        </p:txBody>
      </p:sp>
      <p:sp>
        <p:nvSpPr>
          <p:cNvPr id="27653" name="Content Placeholder 1"/>
          <p:cNvSpPr>
            <a:spLocks noGrp="1"/>
          </p:cNvSpPr>
          <p:nvPr>
            <p:ph sz="half" idx="4294967295"/>
            <p:custDataLst>
              <p:tags r:id="rId4"/>
            </p:custDataLst>
          </p:nvPr>
        </p:nvSpPr>
        <p:spPr>
          <a:xfrm>
            <a:off x="755576" y="1214277"/>
            <a:ext cx="8136904" cy="4915371"/>
          </a:xfrm>
        </p:spPr>
        <p:txBody>
          <a:bodyPr>
            <a:normAutofit/>
          </a:bodyPr>
          <a:lstStyle/>
          <a:p>
            <a:r>
              <a:rPr lang="fr-CA" sz="1400" dirty="0"/>
              <a:t>Agence de la santé publique du Canada (2012). "Conseils pour être actif : conseils sur l'activité physique pour les jeunes (12-17 ans)."</a:t>
            </a:r>
          </a:p>
          <a:p>
            <a:r>
              <a:rPr lang="fr-CA" sz="1400" dirty="0" err="1"/>
              <a:t>Aquatias</a:t>
            </a:r>
            <a:r>
              <a:rPr lang="fr-CA" sz="1400" dirty="0"/>
              <a:t>, S., et al. (2008). "Activité physique: Contextes et effets sur la santé."</a:t>
            </a:r>
          </a:p>
          <a:p>
            <a:r>
              <a:rPr lang="fr-CA" sz="1400" dirty="0"/>
              <a:t>Du </a:t>
            </a:r>
            <a:r>
              <a:rPr lang="fr-CA" sz="1400" dirty="0" err="1"/>
              <a:t>Mays</a:t>
            </a:r>
            <a:r>
              <a:rPr lang="fr-CA" sz="1400" dirty="0"/>
              <a:t>, D., et al. (2015). "Les activités sédentaires chez les jeunes : qui les pratique et quelle en est l’évolution depuis 2007 ? Série enquête sur la santé dans les collectivités canadiennes." </a:t>
            </a:r>
            <a:r>
              <a:rPr lang="fr-CA" sz="1400" u="sng" dirty="0"/>
              <a:t>Zoom santé : Santé et bien-être </a:t>
            </a:r>
            <a:r>
              <a:rPr lang="fr-CA" sz="1400" b="1" u="sng" dirty="0"/>
              <a:t>Avril, numéro 50.</a:t>
            </a:r>
          </a:p>
          <a:p>
            <a:r>
              <a:rPr lang="fr-CA" sz="1400" dirty="0" err="1"/>
              <a:t>Dugal</a:t>
            </a:r>
            <a:r>
              <a:rPr lang="fr-CA" sz="1400" dirty="0"/>
              <a:t>, S., et al. "Kino-Québec est un programme du Secrétariat au loisir et au sport, du ministère de la Santé et des Services sociaux et des Régies régionales de la santé et services sociaux."</a:t>
            </a:r>
          </a:p>
          <a:p>
            <a:r>
              <a:rPr lang="fr-CA" sz="1400" dirty="0"/>
              <a:t>Duranleau, F., et al. (1998). "Les jeunes et l'activité physique : Situation préoccupante ou alarmante ?" </a:t>
            </a:r>
            <a:r>
              <a:rPr lang="fr-CA" sz="1400" u="sng" dirty="0"/>
              <a:t>Bibliothèque National du Québec.</a:t>
            </a:r>
          </a:p>
          <a:p>
            <a:r>
              <a:rPr lang="fr-CA" sz="1400" dirty="0"/>
              <a:t>Kino-Québec, et al. "Pour une population plus active - L'influence positive des professionnels de la santé."</a:t>
            </a:r>
          </a:p>
          <a:p>
            <a:r>
              <a:rPr lang="fr-CA" sz="1400" dirty="0"/>
              <a:t>Nolin, B. and D. Hamel (2009). </a:t>
            </a:r>
            <a:r>
              <a:rPr lang="fr-CA" sz="1400" u="sng" dirty="0"/>
              <a:t>L'activité physique au Québec de 1995 à 2005: gains pour tous--ou presque, Institut national de santé publique du Québec.</a:t>
            </a:r>
          </a:p>
          <a:p>
            <a:r>
              <a:rPr lang="fr-CA" sz="1400" dirty="0" err="1"/>
              <a:t>Péronnet</a:t>
            </a:r>
            <a:r>
              <a:rPr lang="fr-CA" sz="1400" dirty="0"/>
              <a:t>, F. (2009). "Kino-Québec: le programme québécois de lutte contre la sédentarité." </a:t>
            </a:r>
            <a:r>
              <a:rPr lang="fr-CA" sz="1400" u="sng" dirty="0"/>
              <a:t>Science &amp; Sports </a:t>
            </a:r>
            <a:r>
              <a:rPr lang="fr-CA" sz="1400" b="1" u="sng" dirty="0"/>
              <a:t>24(2): 79-83.</a:t>
            </a:r>
          </a:p>
          <a:p>
            <a:r>
              <a:rPr lang="fr-CA" sz="1400" dirty="0"/>
              <a:t>Séguin, B., et al. (2011). "Devenir et rester un adulte actif " </a:t>
            </a:r>
            <a:r>
              <a:rPr lang="fr-CA" sz="1400" u="sng" dirty="0"/>
              <a:t>Science &amp; Sports.</a:t>
            </a:r>
          </a:p>
        </p:txBody>
      </p:sp>
    </p:spTree>
    <p:extLst>
      <p:ext uri="{BB962C8B-B14F-4D97-AF65-F5344CB8AC3E}">
        <p14:creationId xmlns:p14="http://schemas.microsoft.com/office/powerpoint/2010/main" val="1420850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439A41-273B-4054-B6FD-B69C460E8EF4}"/>
              </a:ext>
            </a:extLst>
          </p:cNvPr>
          <p:cNvSpPr/>
          <p:nvPr/>
        </p:nvSpPr>
        <p:spPr>
          <a:xfrm>
            <a:off x="0" y="1582738"/>
            <a:ext cx="9144000" cy="4726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507" name="Content Placeholder 1"/>
          <p:cNvSpPr>
            <a:spLocks noGrp="1"/>
          </p:cNvSpPr>
          <p:nvPr>
            <p:ph idx="4294967295"/>
            <p:custDataLst>
              <p:tags r:id="rId1"/>
            </p:custDataLst>
          </p:nvPr>
        </p:nvSpPr>
        <p:spPr>
          <a:xfrm>
            <a:off x="797718" y="1922403"/>
            <a:ext cx="8016875" cy="1630362"/>
          </a:xfrm>
        </p:spPr>
        <p:txBody>
          <a:bodyPr>
            <a:normAutofit fontScale="92500" lnSpcReduction="10000"/>
          </a:bodyPr>
          <a:lstStyle/>
          <a:p>
            <a:r>
              <a:rPr lang="fr-CA" altLang="fr-FR" sz="2100" b="1" dirty="0"/>
              <a:t>L’activité d’intensité modérée </a:t>
            </a:r>
          </a:p>
          <a:p>
            <a:pPr>
              <a:buClr>
                <a:srgbClr val="881811"/>
              </a:buClr>
              <a:buFont typeface="Wingdings" panose="05000000000000000000" pitchFamily="2" charset="2"/>
              <a:buChar char="Ø"/>
            </a:pPr>
            <a:r>
              <a:rPr lang="fr-CA" altLang="fr-FR" sz="2100" dirty="0"/>
              <a:t> La marche rapide, le patin et le vélo sont quelques exemples.</a:t>
            </a:r>
            <a:endParaRPr lang="en-US" altLang="fr-FR" sz="2100" dirty="0"/>
          </a:p>
          <a:p>
            <a:r>
              <a:rPr lang="fr-CA" altLang="fr-FR" sz="2100" b="1" dirty="0"/>
              <a:t>L’activité d’intensité élevée</a:t>
            </a:r>
            <a:endParaRPr lang="en-CA" altLang="fr-FR" sz="2100" dirty="0"/>
          </a:p>
          <a:p>
            <a:pPr>
              <a:buClr>
                <a:srgbClr val="881811"/>
              </a:buClr>
              <a:buFont typeface="Wingdings" panose="05000000000000000000" pitchFamily="2" charset="2"/>
              <a:buChar char="Ø"/>
            </a:pPr>
            <a:r>
              <a:rPr lang="fr-CA" altLang="fr-FR" dirty="0"/>
              <a:t> La course à pied, le soccer et le ski de fond sont quelques exemples.</a:t>
            </a:r>
            <a:endParaRPr lang="en-CA" altLang="fr-FR" dirty="0"/>
          </a:p>
          <a:p>
            <a:endParaRPr lang="en-CA" altLang="fr-FR" sz="1800" dirty="0"/>
          </a:p>
        </p:txBody>
      </p:sp>
      <p:sp>
        <p:nvSpPr>
          <p:cNvPr id="21506" name="Title 1"/>
          <p:cNvSpPr>
            <a:spLocks noGrp="1"/>
          </p:cNvSpPr>
          <p:nvPr>
            <p:ph type="title" idx="4294967295"/>
            <p:custDataLst>
              <p:tags r:id="rId2"/>
            </p:custDataLst>
          </p:nvPr>
        </p:nvSpPr>
        <p:spPr>
          <a:xfrm>
            <a:off x="468313" y="395288"/>
            <a:ext cx="8675687" cy="1016000"/>
          </a:xfrm>
        </p:spPr>
        <p:txBody>
          <a:bodyPr>
            <a:noAutofit/>
          </a:bodyPr>
          <a:lstStyle/>
          <a:p>
            <a:r>
              <a:rPr lang="fr-CA" altLang="fr-FR" sz="4000" dirty="0">
                <a:solidFill>
                  <a:srgbClr val="FFFFFF"/>
                </a:solidFill>
              </a:rPr>
              <a:t>Conseils pour être actif à l’intention des jeunes adultes</a:t>
            </a:r>
          </a:p>
        </p:txBody>
      </p:sp>
      <p:sp>
        <p:nvSpPr>
          <p:cNvPr id="21510" name="TextBox 3"/>
          <p:cNvSpPr txBox="1">
            <a:spLocks noChangeArrowheads="1"/>
          </p:cNvSpPr>
          <p:nvPr>
            <p:custDataLst>
              <p:tags r:id="rId3"/>
            </p:custDataLst>
          </p:nvPr>
        </p:nvSpPr>
        <p:spPr bwMode="auto">
          <a:xfrm>
            <a:off x="586605" y="3781489"/>
            <a:ext cx="7559675" cy="1016000"/>
          </a:xfrm>
          <a:prstGeom prst="rect">
            <a:avLst/>
          </a:prstGeom>
          <a:noFill/>
          <a:ln w="38100" cap="rnd">
            <a:solidFill>
              <a:srgbClr val="88181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2"/>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2"/>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2"/>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2"/>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2"/>
                </a:solidFill>
                <a:latin typeface="Arial" panose="020B0604020202020204" pitchFamily="34" charset="0"/>
                <a:ea typeface="ＭＳ Ｐゴシック" panose="020B0600070205080204" pitchFamily="34" charset="-128"/>
              </a:defRPr>
            </a:lvl9pPr>
          </a:lstStyle>
          <a:p>
            <a:pPr algn="ctr"/>
            <a:r>
              <a:rPr lang="fr-FR" altLang="fr-FR" sz="2000" b="0" dirty="0"/>
              <a:t>Mettez l’accent sur </a:t>
            </a:r>
            <a:r>
              <a:rPr lang="fr-FR" altLang="fr-FR" sz="2000" b="0" dirty="0">
                <a:hlinkClick r:id="rId7"/>
              </a:rPr>
              <a:t>une activité d’aérobie d’intensité modérée à élevée </a:t>
            </a:r>
            <a:r>
              <a:rPr lang="fr-FR" altLang="fr-FR" sz="2000" b="0" dirty="0"/>
              <a:t>répartie tout au long de la semaine en séances de dix minutes ou plus chacune.</a:t>
            </a:r>
          </a:p>
        </p:txBody>
      </p:sp>
      <p:sp>
        <p:nvSpPr>
          <p:cNvPr id="12" name="TextBox 3"/>
          <p:cNvSpPr txBox="1">
            <a:spLocks noChangeArrowheads="1"/>
          </p:cNvSpPr>
          <p:nvPr>
            <p:custDataLst>
              <p:tags r:id="rId4"/>
            </p:custDataLst>
          </p:nvPr>
        </p:nvSpPr>
        <p:spPr bwMode="auto">
          <a:xfrm>
            <a:off x="586605" y="5077633"/>
            <a:ext cx="7559674" cy="1015663"/>
          </a:xfrm>
          <a:prstGeom prst="rect">
            <a:avLst/>
          </a:prstGeom>
          <a:noFill/>
          <a:ln w="38100" cap="rnd">
            <a:solidFill>
              <a:srgbClr val="88181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spcBef>
                <a:spcPct val="30000"/>
              </a:spcBef>
              <a:spcAft>
                <a:spcPct val="30000"/>
              </a:spcAft>
              <a:defRPr sz="24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30000"/>
              </a:spcBef>
              <a:spcAft>
                <a:spcPct val="3000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gn="l" eaLnBrk="0" hangingPunct="0">
              <a:spcBef>
                <a:spcPct val="15000"/>
              </a:spcBef>
              <a:spcAft>
                <a:spcPct val="15000"/>
              </a:spcAft>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gn="l" eaLnBrk="0"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lgn="l" eaLnBrk="0"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spcAft>
                <a:spcPct val="0"/>
              </a:spcAft>
            </a:pPr>
            <a:r>
              <a:rPr lang="fr-CA" altLang="en-US" sz="2000" dirty="0">
                <a:solidFill>
                  <a:schemeClr val="tx2"/>
                </a:solidFill>
              </a:rPr>
              <a:t>Adolescent : Faites au moins 1 heure </a:t>
            </a:r>
            <a:r>
              <a:rPr lang="fr-CA" altLang="en-US" sz="2000" dirty="0">
                <a:solidFill>
                  <a:schemeClr val="tx2"/>
                </a:solidFill>
                <a:hlinkClick r:id="rId8"/>
              </a:rPr>
              <a:t>d’activité en aérobie modérée à intense</a:t>
            </a:r>
            <a:r>
              <a:rPr lang="fr-CA" altLang="en-US" sz="2000" dirty="0">
                <a:solidFill>
                  <a:schemeClr val="tx2"/>
                </a:solidFill>
              </a:rPr>
              <a:t> tous les jours. C’est encore mieux d’en faire plus!</a:t>
            </a:r>
            <a:endParaRPr lang="en-CA" altLang="en-US" sz="2000" dirty="0">
              <a:solidFill>
                <a:schemeClr val="tx2"/>
              </a:solidFill>
            </a:endParaRPr>
          </a:p>
        </p:txBody>
      </p:sp>
    </p:spTree>
    <p:extLst>
      <p:ext uri="{BB962C8B-B14F-4D97-AF65-F5344CB8AC3E}">
        <p14:creationId xmlns:p14="http://schemas.microsoft.com/office/powerpoint/2010/main" val="419593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439A41-273B-4054-B6FD-B69C460E8EF4}"/>
              </a:ext>
            </a:extLst>
          </p:cNvPr>
          <p:cNvSpPr/>
          <p:nvPr/>
        </p:nvSpPr>
        <p:spPr>
          <a:xfrm>
            <a:off x="0" y="1582738"/>
            <a:ext cx="9144000" cy="4726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Content Placeholder 1">
            <a:extLst>
              <a:ext uri="{FF2B5EF4-FFF2-40B4-BE49-F238E27FC236}">
                <a16:creationId xmlns:a16="http://schemas.microsoft.com/office/drawing/2014/main" id="{2667124C-0A4A-4E1F-B007-F60CF4084568}"/>
              </a:ext>
            </a:extLst>
          </p:cNvPr>
          <p:cNvSpPr txBox="1">
            <a:spLocks/>
          </p:cNvSpPr>
          <p:nvPr>
            <p:custDataLst>
              <p:tags r:id="rId1"/>
            </p:custDataLst>
          </p:nvPr>
        </p:nvSpPr>
        <p:spPr>
          <a:xfrm>
            <a:off x="797718" y="1844824"/>
            <a:ext cx="8016875" cy="306135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CA" altLang="fr-FR" sz="2100" dirty="0"/>
              <a:t>Les </a:t>
            </a:r>
            <a:r>
              <a:rPr lang="fr-CA" altLang="fr-FR" sz="2100" b="1" dirty="0"/>
              <a:t>activités de renforcement des muscles </a:t>
            </a:r>
          </a:p>
          <a:p>
            <a:pPr lvl="1">
              <a:buClr>
                <a:srgbClr val="881811"/>
              </a:buClr>
              <a:buSzPct val="80000"/>
              <a:buFont typeface="Wingdings" panose="05000000000000000000" pitchFamily="2" charset="2"/>
              <a:buChar char=""/>
            </a:pPr>
            <a:r>
              <a:rPr lang="fr-CA" altLang="fr-FR" sz="1900" dirty="0"/>
              <a:t> Les redressements brachiaux et des redressements assis</a:t>
            </a:r>
          </a:p>
          <a:p>
            <a:pPr lvl="1">
              <a:buClr>
                <a:srgbClr val="881811"/>
              </a:buClr>
              <a:buSzPct val="80000"/>
              <a:buFont typeface="Wingdings" panose="05000000000000000000" pitchFamily="2" charset="2"/>
              <a:buChar char=""/>
            </a:pPr>
            <a:r>
              <a:rPr lang="fr-CA" altLang="fr-FR" sz="1900" dirty="0"/>
              <a:t> Soulever des poids et des haltères</a:t>
            </a:r>
          </a:p>
          <a:p>
            <a:pPr lvl="1">
              <a:buClr>
                <a:srgbClr val="881811"/>
              </a:buClr>
              <a:buSzPct val="80000"/>
              <a:buFont typeface="Wingdings" panose="05000000000000000000" pitchFamily="2" charset="2"/>
              <a:buChar char=""/>
            </a:pPr>
            <a:r>
              <a:rPr lang="fr-CA" altLang="fr-FR" sz="1900" dirty="0"/>
              <a:t> Monter des marches ou creuser dans le jardin </a:t>
            </a:r>
          </a:p>
          <a:p>
            <a:r>
              <a:rPr lang="fr-CA" altLang="fr-FR" sz="2100" dirty="0"/>
              <a:t>Les </a:t>
            </a:r>
            <a:r>
              <a:rPr lang="fr-CA" altLang="fr-FR" sz="2100" b="1" dirty="0"/>
              <a:t>activités de renforcement des os</a:t>
            </a:r>
            <a:endParaRPr lang="fr-CA" altLang="fr-FR" sz="2100" dirty="0"/>
          </a:p>
          <a:p>
            <a:pPr lvl="1">
              <a:buClr>
                <a:srgbClr val="881811"/>
              </a:buClr>
              <a:buFont typeface="Wingdings" panose="05000000000000000000" pitchFamily="2" charset="2"/>
              <a:buChar char="Ø"/>
            </a:pPr>
            <a:r>
              <a:rPr lang="fr-CA" altLang="fr-FR" sz="1900" dirty="0"/>
              <a:t> La course </a:t>
            </a:r>
          </a:p>
          <a:p>
            <a:pPr lvl="1">
              <a:buClr>
                <a:srgbClr val="881811"/>
              </a:buClr>
              <a:buFont typeface="Wingdings" panose="05000000000000000000" pitchFamily="2" charset="2"/>
              <a:buChar char="Ø"/>
            </a:pPr>
            <a:r>
              <a:rPr lang="fr-CA" altLang="fr-FR" sz="1900" dirty="0"/>
              <a:t> La marche</a:t>
            </a:r>
          </a:p>
          <a:p>
            <a:pPr lvl="1">
              <a:buClr>
                <a:srgbClr val="881811"/>
              </a:buClr>
              <a:buFont typeface="Wingdings" panose="05000000000000000000" pitchFamily="2" charset="2"/>
              <a:buChar char="Ø"/>
            </a:pPr>
            <a:r>
              <a:rPr lang="fr-CA" altLang="fr-FR" sz="1900" dirty="0"/>
              <a:t> Le yoga</a:t>
            </a:r>
          </a:p>
          <a:p>
            <a:pPr>
              <a:buClr>
                <a:srgbClr val="881811"/>
              </a:buClr>
              <a:buFont typeface="Wingdings" panose="05000000000000000000" pitchFamily="2" charset="2"/>
              <a:buChar char="Ø"/>
            </a:pPr>
            <a:endParaRPr lang="en-CA" altLang="fr-FR" dirty="0"/>
          </a:p>
          <a:p>
            <a:endParaRPr lang="en-CA" altLang="fr-FR" sz="1800" dirty="0"/>
          </a:p>
        </p:txBody>
      </p:sp>
      <p:sp>
        <p:nvSpPr>
          <p:cNvPr id="21506" name="Title 1"/>
          <p:cNvSpPr>
            <a:spLocks noGrp="1"/>
          </p:cNvSpPr>
          <p:nvPr>
            <p:ph type="title" idx="4294967295"/>
            <p:custDataLst>
              <p:tags r:id="rId2"/>
            </p:custDataLst>
          </p:nvPr>
        </p:nvSpPr>
        <p:spPr>
          <a:xfrm>
            <a:off x="468313" y="395288"/>
            <a:ext cx="8675687" cy="1016000"/>
          </a:xfrm>
        </p:spPr>
        <p:txBody>
          <a:bodyPr>
            <a:noAutofit/>
          </a:bodyPr>
          <a:lstStyle/>
          <a:p>
            <a:r>
              <a:rPr lang="fr-CA" altLang="fr-FR" sz="4000" dirty="0">
                <a:solidFill>
                  <a:srgbClr val="FFFFFF"/>
                </a:solidFill>
              </a:rPr>
              <a:t>Conseils pour être actif à l’intention des jeunes adultes</a:t>
            </a:r>
          </a:p>
        </p:txBody>
      </p:sp>
      <p:sp>
        <p:nvSpPr>
          <p:cNvPr id="12" name="TextBox 3"/>
          <p:cNvSpPr txBox="1">
            <a:spLocks noChangeArrowheads="1"/>
          </p:cNvSpPr>
          <p:nvPr>
            <p:custDataLst>
              <p:tags r:id="rId3"/>
            </p:custDataLst>
          </p:nvPr>
        </p:nvSpPr>
        <p:spPr bwMode="auto">
          <a:xfrm>
            <a:off x="586605" y="5077633"/>
            <a:ext cx="7559674" cy="707886"/>
          </a:xfrm>
          <a:prstGeom prst="rect">
            <a:avLst/>
          </a:prstGeom>
          <a:noFill/>
          <a:ln w="38100" cap="rnd">
            <a:solidFill>
              <a:srgbClr val="88181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spcBef>
                <a:spcPct val="30000"/>
              </a:spcBef>
              <a:spcAft>
                <a:spcPct val="30000"/>
              </a:spcAft>
              <a:defRPr sz="24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30000"/>
              </a:spcBef>
              <a:spcAft>
                <a:spcPct val="3000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gn="l" eaLnBrk="0" hangingPunct="0">
              <a:spcBef>
                <a:spcPct val="15000"/>
              </a:spcBef>
              <a:spcAft>
                <a:spcPct val="15000"/>
              </a:spcAft>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gn="l" eaLnBrk="0"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lgn="l" eaLnBrk="0"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A" altLang="fr-FR" sz="2000" b="0" dirty="0"/>
              <a:t>Ajoutez des activités de </a:t>
            </a:r>
            <a:r>
              <a:rPr lang="fr-CA" altLang="fr-FR" sz="2000" dirty="0">
                <a:solidFill>
                  <a:srgbClr val="00FF00"/>
                </a:solidFill>
                <a:hlinkClick r:id="rId6"/>
              </a:rPr>
              <a:t>renforcement des muscles et de renforcement des os</a:t>
            </a:r>
            <a:r>
              <a:rPr lang="fr-CA" altLang="fr-FR" sz="2000" b="0" dirty="0"/>
              <a:t> au moins deux jours par semaine. </a:t>
            </a:r>
          </a:p>
        </p:txBody>
      </p:sp>
    </p:spTree>
    <p:extLst>
      <p:ext uri="{BB962C8B-B14F-4D97-AF65-F5344CB8AC3E}">
        <p14:creationId xmlns:p14="http://schemas.microsoft.com/office/powerpoint/2010/main" val="4027189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Espace réservé pour une image  6">
            <a:extLst>
              <a:ext uri="{FF2B5EF4-FFF2-40B4-BE49-F238E27FC236}">
                <a16:creationId xmlns:a16="http://schemas.microsoft.com/office/drawing/2014/main" id="{8F7A77DB-F6AA-486B-8794-12AEF743F80C}"/>
              </a:ext>
            </a:extLst>
          </p:cNvPr>
          <p:cNvPicPr>
            <a:picLocks noGrp="1" noChangeAspect="1"/>
          </p:cNvPicPr>
          <p:nvPr>
            <p:ph type="pic" idx="1"/>
          </p:nvPr>
        </p:nvPicPr>
        <p:blipFill rotWithShape="1">
          <a:blip r:embed="rId10" cstate="print">
            <a:extLst>
              <a:ext uri="{28A0092B-C50C-407E-A947-70E740481C1C}">
                <a14:useLocalDpi xmlns:a14="http://schemas.microsoft.com/office/drawing/2010/main" val="0"/>
              </a:ext>
            </a:extLst>
          </a:blip>
          <a:srcRect t="37962" b="12876"/>
          <a:stretch/>
        </p:blipFill>
        <p:spPr>
          <a:xfrm>
            <a:off x="12" y="0"/>
            <a:ext cx="9143989" cy="2996952"/>
          </a:xfrm>
        </p:spPr>
      </p:pic>
      <p:sp>
        <p:nvSpPr>
          <p:cNvPr id="2" name="Titre 1"/>
          <p:cNvSpPr>
            <a:spLocks noGrp="1"/>
          </p:cNvSpPr>
          <p:nvPr>
            <p:ph type="title"/>
            <p:custDataLst>
              <p:tags r:id="rId1"/>
            </p:custDataLst>
          </p:nvPr>
        </p:nvSpPr>
        <p:spPr>
          <a:xfrm>
            <a:off x="822960" y="2390016"/>
            <a:ext cx="7585234" cy="822960"/>
          </a:xfrm>
          <a:effectLst>
            <a:outerShdw blurRad="215900" dist="76200" dir="2700000" algn="tl" rotWithShape="0">
              <a:prstClr val="black">
                <a:alpha val="40000"/>
              </a:prstClr>
            </a:outerShdw>
          </a:effectLst>
        </p:spPr>
        <p:txBody>
          <a:bodyPr/>
          <a:lstStyle/>
          <a:p>
            <a:r>
              <a:rPr lang="fr-CA" sz="6000" dirty="0"/>
              <a:t>Questionnement</a:t>
            </a:r>
          </a:p>
        </p:txBody>
      </p:sp>
      <p:sp>
        <p:nvSpPr>
          <p:cNvPr id="3" name="Espace réservé du contenu 2"/>
          <p:cNvSpPr>
            <a:spLocks noGrp="1"/>
          </p:cNvSpPr>
          <p:nvPr>
            <p:ph type="body" sz="half" idx="2"/>
            <p:custDataLst>
              <p:tags r:id="rId2"/>
            </p:custDataLst>
          </p:nvPr>
        </p:nvSpPr>
        <p:spPr>
          <a:xfrm>
            <a:off x="822960" y="3322024"/>
            <a:ext cx="7589520" cy="822960"/>
          </a:xfrm>
        </p:spPr>
        <p:txBody>
          <a:bodyPr>
            <a:normAutofit/>
          </a:bodyPr>
          <a:lstStyle/>
          <a:p>
            <a:pPr algn="just"/>
            <a:r>
              <a:rPr lang="fr-FR" sz="2400" b="1" dirty="0"/>
              <a:t>Selon vous, durant une semaine normale, combien d’heures avez-vous passées…</a:t>
            </a:r>
          </a:p>
        </p:txBody>
      </p:sp>
      <p:sp>
        <p:nvSpPr>
          <p:cNvPr id="6" name="Espace réservé du contenu 2">
            <a:extLst>
              <a:ext uri="{FF2B5EF4-FFF2-40B4-BE49-F238E27FC236}">
                <a16:creationId xmlns:a16="http://schemas.microsoft.com/office/drawing/2014/main" id="{66B51996-E393-41EF-96FF-E7557F985ACA}"/>
              </a:ext>
            </a:extLst>
          </p:cNvPr>
          <p:cNvSpPr txBox="1">
            <a:spLocks/>
          </p:cNvSpPr>
          <p:nvPr>
            <p:custDataLst>
              <p:tags r:id="rId3"/>
            </p:custDataLst>
          </p:nvPr>
        </p:nvSpPr>
        <p:spPr>
          <a:xfrm>
            <a:off x="822960" y="4237638"/>
            <a:ext cx="7589520" cy="549972"/>
          </a:xfrm>
          <a:prstGeom prst="rect">
            <a:avLst/>
          </a:prstGeom>
        </p:spPr>
        <p:txBody>
          <a:bodyPr vert="horz" lIns="91440" tIns="0" rIns="91440" bIns="0" rtlCol="0">
            <a:normAutofit fontScale="92500" lnSpcReduction="10000"/>
          </a:bodyPr>
          <a:lstStyle>
            <a:lvl1pPr marL="0" indent="0" algn="l" defTabSz="914400" rtl="0" eaLnBrk="1" latinLnBrk="0" hangingPunct="1">
              <a:lnSpc>
                <a:spcPct val="90000"/>
              </a:lnSpc>
              <a:spcBef>
                <a:spcPts val="0"/>
              </a:spcBef>
              <a:spcAft>
                <a:spcPts val="6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lgn="just"/>
            <a:r>
              <a:rPr lang="fr-FR" sz="2400" dirty="0"/>
              <a:t>à l’ordinateur, y compris sur l’Internet, et à jouer à des jeux informatiques </a:t>
            </a:r>
          </a:p>
        </p:txBody>
      </p:sp>
      <p:sp>
        <p:nvSpPr>
          <p:cNvPr id="8" name="Rectangle 7">
            <a:extLst>
              <a:ext uri="{FF2B5EF4-FFF2-40B4-BE49-F238E27FC236}">
                <a16:creationId xmlns:a16="http://schemas.microsoft.com/office/drawing/2014/main" id="{15267E7C-5D12-458E-B470-5761AC99B1D9}"/>
              </a:ext>
            </a:extLst>
          </p:cNvPr>
          <p:cNvSpPr/>
          <p:nvPr/>
        </p:nvSpPr>
        <p:spPr>
          <a:xfrm rot="5400000">
            <a:off x="3203847" y="116632"/>
            <a:ext cx="4104456" cy="9577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16" name="Groupe 15">
            <a:extLst>
              <a:ext uri="{FF2B5EF4-FFF2-40B4-BE49-F238E27FC236}">
                <a16:creationId xmlns:a16="http://schemas.microsoft.com/office/drawing/2014/main" id="{97539D25-B14C-463E-8C44-A4E62527548E}"/>
              </a:ext>
            </a:extLst>
          </p:cNvPr>
          <p:cNvGrpSpPr/>
          <p:nvPr/>
        </p:nvGrpSpPr>
        <p:grpSpPr>
          <a:xfrm>
            <a:off x="777240" y="5805264"/>
            <a:ext cx="7635240" cy="923469"/>
            <a:chOff x="777240" y="5805264"/>
            <a:chExt cx="7635240" cy="923469"/>
          </a:xfrm>
        </p:grpSpPr>
        <p:sp>
          <p:nvSpPr>
            <p:cNvPr id="12" name="Espace réservé du contenu 2">
              <a:extLst>
                <a:ext uri="{FF2B5EF4-FFF2-40B4-BE49-F238E27FC236}">
                  <a16:creationId xmlns:a16="http://schemas.microsoft.com/office/drawing/2014/main" id="{A4B1FFF9-F23D-439A-B37F-0867ADFCE63E}"/>
                </a:ext>
              </a:extLst>
            </p:cNvPr>
            <p:cNvSpPr txBox="1">
              <a:spLocks/>
            </p:cNvSpPr>
            <p:nvPr>
              <p:custDataLst>
                <p:tags r:id="rId6"/>
              </p:custDataLst>
            </p:nvPr>
          </p:nvSpPr>
          <p:spPr>
            <a:xfrm>
              <a:off x="822960" y="6178761"/>
              <a:ext cx="7589520" cy="549972"/>
            </a:xfrm>
            <a:prstGeom prst="rect">
              <a:avLst/>
            </a:prstGeom>
          </p:spPr>
          <p:txBody>
            <a:bodyPr vert="horz" lIns="91440" tIns="0" rIns="91440" bIns="0" rtlCol="0">
              <a:normAutofit/>
            </a:bodyPr>
            <a:lstStyle>
              <a:lvl1pPr marL="0" indent="0" algn="l" defTabSz="914400" rtl="0" eaLnBrk="1" latinLnBrk="0" hangingPunct="1">
                <a:lnSpc>
                  <a:spcPct val="90000"/>
                </a:lnSpc>
                <a:spcBef>
                  <a:spcPts val="0"/>
                </a:spcBef>
                <a:spcAft>
                  <a:spcPts val="6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lgn="just"/>
              <a:r>
                <a:rPr lang="fr-FR" sz="2400" dirty="0"/>
                <a:t>à regarder la télévision, des vidéos, à lire ?</a:t>
              </a:r>
            </a:p>
          </p:txBody>
        </p:sp>
        <p:sp>
          <p:nvSpPr>
            <p:cNvPr id="13" name="Espace réservé du contenu 2">
              <a:extLst>
                <a:ext uri="{FF2B5EF4-FFF2-40B4-BE49-F238E27FC236}">
                  <a16:creationId xmlns:a16="http://schemas.microsoft.com/office/drawing/2014/main" id="{B4EDD5DA-F08B-48DB-B981-C27F74A824A0}"/>
                </a:ext>
              </a:extLst>
            </p:cNvPr>
            <p:cNvSpPr txBox="1">
              <a:spLocks/>
            </p:cNvSpPr>
            <p:nvPr>
              <p:custDataLst>
                <p:tags r:id="rId7"/>
              </p:custDataLst>
            </p:nvPr>
          </p:nvSpPr>
          <p:spPr>
            <a:xfrm>
              <a:off x="777240" y="5805264"/>
              <a:ext cx="7589520" cy="317554"/>
            </a:xfrm>
            <a:prstGeom prst="rect">
              <a:avLst/>
            </a:prstGeom>
          </p:spPr>
          <p:txBody>
            <a:bodyPr vert="horz" lIns="91440" tIns="0" rIns="91440" bIns="0" rtlCol="0">
              <a:normAutofit lnSpcReduction="10000"/>
            </a:bodyPr>
            <a:lstStyle>
              <a:lvl1pPr marL="0" indent="0" algn="l" defTabSz="914400" rtl="0" eaLnBrk="1" latinLnBrk="0" hangingPunct="1">
                <a:lnSpc>
                  <a:spcPct val="90000"/>
                </a:lnSpc>
                <a:spcBef>
                  <a:spcPts val="0"/>
                </a:spcBef>
                <a:spcAft>
                  <a:spcPts val="6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lgn="ctr"/>
              <a:r>
                <a:rPr lang="fr-FR" sz="2400" dirty="0"/>
                <a:t>ou</a:t>
              </a:r>
            </a:p>
          </p:txBody>
        </p:sp>
      </p:grpSp>
      <p:grpSp>
        <p:nvGrpSpPr>
          <p:cNvPr id="15" name="Groupe 14">
            <a:extLst>
              <a:ext uri="{FF2B5EF4-FFF2-40B4-BE49-F238E27FC236}">
                <a16:creationId xmlns:a16="http://schemas.microsoft.com/office/drawing/2014/main" id="{20832201-60CC-4001-AF5A-D0FCECF00364}"/>
              </a:ext>
            </a:extLst>
          </p:cNvPr>
          <p:cNvGrpSpPr/>
          <p:nvPr/>
        </p:nvGrpSpPr>
        <p:grpSpPr>
          <a:xfrm>
            <a:off x="777240" y="4848626"/>
            <a:ext cx="7635240" cy="909546"/>
            <a:chOff x="777240" y="4848626"/>
            <a:chExt cx="7635240" cy="909546"/>
          </a:xfrm>
        </p:grpSpPr>
        <p:sp>
          <p:nvSpPr>
            <p:cNvPr id="11" name="Espace réservé du contenu 2">
              <a:extLst>
                <a:ext uri="{FF2B5EF4-FFF2-40B4-BE49-F238E27FC236}">
                  <a16:creationId xmlns:a16="http://schemas.microsoft.com/office/drawing/2014/main" id="{F7068050-2E87-4018-892A-618F37C01763}"/>
                </a:ext>
              </a:extLst>
            </p:cNvPr>
            <p:cNvSpPr txBox="1">
              <a:spLocks/>
            </p:cNvSpPr>
            <p:nvPr>
              <p:custDataLst>
                <p:tags r:id="rId4"/>
              </p:custDataLst>
            </p:nvPr>
          </p:nvSpPr>
          <p:spPr>
            <a:xfrm>
              <a:off x="822960" y="5208200"/>
              <a:ext cx="7589520" cy="549972"/>
            </a:xfrm>
            <a:prstGeom prst="rect">
              <a:avLst/>
            </a:prstGeom>
          </p:spPr>
          <p:txBody>
            <a:bodyPr vert="horz" lIns="91440" tIns="0" rIns="91440" bIns="0" rtlCol="0">
              <a:normAutofit fontScale="92500" lnSpcReduction="10000"/>
            </a:bodyPr>
            <a:lstStyle>
              <a:lvl1pPr marL="0" indent="0" algn="l" defTabSz="914400" rtl="0" eaLnBrk="1" latinLnBrk="0" hangingPunct="1">
                <a:lnSpc>
                  <a:spcPct val="90000"/>
                </a:lnSpc>
                <a:spcBef>
                  <a:spcPts val="0"/>
                </a:spcBef>
                <a:spcAft>
                  <a:spcPts val="6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lgn="just"/>
              <a:r>
                <a:rPr lang="fr-FR" sz="2400" dirty="0"/>
                <a:t>à jouer à des jeux vidéo sur une console de jeu ou sur un appareil électronique portatif</a:t>
              </a:r>
            </a:p>
          </p:txBody>
        </p:sp>
        <p:sp>
          <p:nvSpPr>
            <p:cNvPr id="14" name="Espace réservé du contenu 2">
              <a:extLst>
                <a:ext uri="{FF2B5EF4-FFF2-40B4-BE49-F238E27FC236}">
                  <a16:creationId xmlns:a16="http://schemas.microsoft.com/office/drawing/2014/main" id="{05021E52-1826-4ACA-9B5D-CAEFAA36919B}"/>
                </a:ext>
              </a:extLst>
            </p:cNvPr>
            <p:cNvSpPr txBox="1">
              <a:spLocks/>
            </p:cNvSpPr>
            <p:nvPr>
              <p:custDataLst>
                <p:tags r:id="rId5"/>
              </p:custDataLst>
            </p:nvPr>
          </p:nvSpPr>
          <p:spPr>
            <a:xfrm>
              <a:off x="777240" y="4848626"/>
              <a:ext cx="7589520" cy="317554"/>
            </a:xfrm>
            <a:prstGeom prst="rect">
              <a:avLst/>
            </a:prstGeom>
          </p:spPr>
          <p:txBody>
            <a:bodyPr vert="horz" lIns="91440" tIns="0" rIns="91440" bIns="0" rtlCol="0">
              <a:normAutofit lnSpcReduction="10000"/>
            </a:bodyPr>
            <a:lstStyle>
              <a:lvl1pPr marL="0" indent="0" algn="l" defTabSz="914400" rtl="0" eaLnBrk="1" latinLnBrk="0" hangingPunct="1">
                <a:lnSpc>
                  <a:spcPct val="90000"/>
                </a:lnSpc>
                <a:spcBef>
                  <a:spcPts val="0"/>
                </a:spcBef>
                <a:spcAft>
                  <a:spcPts val="6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lgn="ctr"/>
              <a:r>
                <a:rPr lang="fr-FR" sz="2400" dirty="0"/>
                <a:t>ou</a:t>
              </a:r>
            </a:p>
          </p:txBody>
        </p:sp>
      </p:grpSp>
    </p:spTree>
    <p:extLst>
      <p:ext uri="{BB962C8B-B14F-4D97-AF65-F5344CB8AC3E}">
        <p14:creationId xmlns:p14="http://schemas.microsoft.com/office/powerpoint/2010/main" val="284027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Espace réservé pour une image  6">
            <a:extLst>
              <a:ext uri="{FF2B5EF4-FFF2-40B4-BE49-F238E27FC236}">
                <a16:creationId xmlns:a16="http://schemas.microsoft.com/office/drawing/2014/main" id="{8F7A77DB-F6AA-486B-8794-12AEF743F80C}"/>
              </a:ext>
            </a:extLst>
          </p:cNvPr>
          <p:cNvPicPr>
            <a:picLocks noGrp="1" noChangeAspect="1"/>
          </p:cNvPicPr>
          <p:nvPr>
            <p:ph type="pic" idx="1"/>
          </p:nvPr>
        </p:nvPicPr>
        <p:blipFill>
          <a:blip r:embed="rId5" cstate="print">
            <a:extLst>
              <a:ext uri="{28A0092B-C50C-407E-A947-70E740481C1C}">
                <a14:useLocalDpi xmlns:a14="http://schemas.microsoft.com/office/drawing/2010/main" val="0"/>
              </a:ext>
            </a:extLst>
          </a:blip>
          <a:srcRect t="12293" b="12293"/>
          <a:stretch/>
        </p:blipFill>
        <p:spPr/>
      </p:pic>
      <p:sp>
        <p:nvSpPr>
          <p:cNvPr id="2" name="Titre 1"/>
          <p:cNvSpPr>
            <a:spLocks noGrp="1"/>
          </p:cNvSpPr>
          <p:nvPr>
            <p:ph type="title"/>
            <p:custDataLst>
              <p:tags r:id="rId1"/>
            </p:custDataLst>
          </p:nvPr>
        </p:nvSpPr>
        <p:spPr>
          <a:xfrm>
            <a:off x="822960" y="4293096"/>
            <a:ext cx="7585234" cy="822960"/>
          </a:xfrm>
          <a:effectLst>
            <a:outerShdw blurRad="215900" dist="76200" dir="2700000" algn="tl" rotWithShape="0">
              <a:prstClr val="black">
                <a:alpha val="40000"/>
              </a:prstClr>
            </a:outerShdw>
          </a:effectLst>
        </p:spPr>
        <p:txBody>
          <a:bodyPr/>
          <a:lstStyle/>
          <a:p>
            <a:r>
              <a:rPr lang="fr-CA" sz="6000" dirty="0"/>
              <a:t>Questionnement</a:t>
            </a:r>
          </a:p>
        </p:txBody>
      </p:sp>
      <p:sp>
        <p:nvSpPr>
          <p:cNvPr id="3" name="Espace réservé du contenu 2"/>
          <p:cNvSpPr>
            <a:spLocks noGrp="1"/>
          </p:cNvSpPr>
          <p:nvPr>
            <p:ph type="body" sz="half" idx="2"/>
            <p:custDataLst>
              <p:tags r:id="rId2"/>
            </p:custDataLst>
          </p:nvPr>
        </p:nvSpPr>
        <p:spPr>
          <a:xfrm>
            <a:off x="822960" y="5301208"/>
            <a:ext cx="7589520" cy="822960"/>
          </a:xfrm>
        </p:spPr>
        <p:txBody>
          <a:bodyPr>
            <a:normAutofit/>
          </a:bodyPr>
          <a:lstStyle/>
          <a:p>
            <a:r>
              <a:rPr lang="fr-FR" sz="2400" b="1" dirty="0"/>
              <a:t>Selon vous, combien de jeunes entre 12 et 18 ans ne sont pas assez actifs ?</a:t>
            </a:r>
          </a:p>
        </p:txBody>
      </p:sp>
    </p:spTree>
    <p:extLst>
      <p:ext uri="{BB962C8B-B14F-4D97-AF65-F5344CB8AC3E}">
        <p14:creationId xmlns:p14="http://schemas.microsoft.com/office/powerpoint/2010/main" val="388007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E0C9E-80F2-4065-A65A-AF0FC560794D}"/>
              </a:ext>
            </a:extLst>
          </p:cNvPr>
          <p:cNvSpPr/>
          <p:nvPr/>
        </p:nvSpPr>
        <p:spPr>
          <a:xfrm>
            <a:off x="0" y="1457399"/>
            <a:ext cx="9144000" cy="4851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Espace réservé pour une image  6">
            <a:extLst>
              <a:ext uri="{FF2B5EF4-FFF2-40B4-BE49-F238E27FC236}">
                <a16:creationId xmlns:a16="http://schemas.microsoft.com/office/drawing/2014/main" id="{4162125F-5305-4905-9DCC-77B2EFEA68C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1097" b="53037"/>
          <a:stretch/>
        </p:blipFill>
        <p:spPr>
          <a:xfrm>
            <a:off x="12" y="0"/>
            <a:ext cx="9143989" cy="1034777"/>
          </a:xfrm>
          <a:prstGeom prst="rect">
            <a:avLst/>
          </a:prstGeom>
          <a:ln w="76200">
            <a:noFill/>
          </a:ln>
        </p:spPr>
      </p:pic>
      <p:sp>
        <p:nvSpPr>
          <p:cNvPr id="2" name="Titre 1"/>
          <p:cNvSpPr>
            <a:spLocks noGrp="1"/>
          </p:cNvSpPr>
          <p:nvPr>
            <p:ph type="title" idx="4294967295"/>
            <p:custDataLst>
              <p:tags r:id="rId1"/>
            </p:custDataLst>
          </p:nvPr>
        </p:nvSpPr>
        <p:spPr>
          <a:xfrm>
            <a:off x="685257" y="422622"/>
            <a:ext cx="7543800" cy="846138"/>
          </a:xfrm>
          <a:effectLst>
            <a:outerShdw blurRad="127000" dir="2700000" algn="tl" rotWithShape="0">
              <a:prstClr val="black">
                <a:alpha val="80000"/>
              </a:prstClr>
            </a:outerShdw>
          </a:effectLst>
        </p:spPr>
        <p:txBody>
          <a:bodyPr/>
          <a:lstStyle/>
          <a:p>
            <a:r>
              <a:rPr lang="fr-CA" dirty="0">
                <a:solidFill>
                  <a:schemeClr val="bg1"/>
                </a:solidFill>
              </a:rPr>
              <a:t>Réponses</a:t>
            </a:r>
          </a:p>
        </p:txBody>
      </p:sp>
      <p:sp>
        <p:nvSpPr>
          <p:cNvPr id="3" name="Espace réservé du contenu 2"/>
          <p:cNvSpPr>
            <a:spLocks noGrp="1"/>
          </p:cNvSpPr>
          <p:nvPr>
            <p:ph idx="4294967295"/>
            <p:custDataLst>
              <p:tags r:id="rId2"/>
            </p:custDataLst>
          </p:nvPr>
        </p:nvSpPr>
        <p:spPr>
          <a:xfrm>
            <a:off x="685257" y="1574750"/>
            <a:ext cx="7578725" cy="846138"/>
          </a:xfrm>
        </p:spPr>
        <p:txBody>
          <a:bodyPr/>
          <a:lstStyle/>
          <a:p>
            <a:r>
              <a:rPr lang="fr-FR" sz="1800" dirty="0"/>
              <a:t>2/3 des jeunes entre 12 et 17 ans (64 %) passent 15 heures ou plus par semaine durant leurs loisirs devant des écrans.</a:t>
            </a:r>
          </a:p>
        </p:txBody>
      </p:sp>
      <p:pic>
        <p:nvPicPr>
          <p:cNvPr id="7" name="Image 6">
            <a:extLst>
              <a:ext uri="{FF2B5EF4-FFF2-40B4-BE49-F238E27FC236}">
                <a16:creationId xmlns:a16="http://schemas.microsoft.com/office/drawing/2014/main" id="{0A6BDDC2-1166-4A63-897E-26B091C97CB6}"/>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685257" y="2303537"/>
            <a:ext cx="7773485" cy="3839111"/>
          </a:xfrm>
          <a:prstGeom prst="rect">
            <a:avLst/>
          </a:prstGeom>
        </p:spPr>
      </p:pic>
    </p:spTree>
    <p:extLst>
      <p:ext uri="{BB962C8B-B14F-4D97-AF65-F5344CB8AC3E}">
        <p14:creationId xmlns:p14="http://schemas.microsoft.com/office/powerpoint/2010/main" val="2606754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359D0E-DB67-4CB8-B516-EEE88CE3E705}"/>
              </a:ext>
            </a:extLst>
          </p:cNvPr>
          <p:cNvSpPr/>
          <p:nvPr/>
        </p:nvSpPr>
        <p:spPr>
          <a:xfrm>
            <a:off x="0" y="1293146"/>
            <a:ext cx="9144000" cy="5169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506" name="Title 1"/>
          <p:cNvSpPr>
            <a:spLocks noGrp="1"/>
          </p:cNvSpPr>
          <p:nvPr>
            <p:ph type="title" idx="4294967295"/>
            <p:custDataLst>
              <p:tags r:id="rId1"/>
            </p:custDataLst>
          </p:nvPr>
        </p:nvSpPr>
        <p:spPr>
          <a:xfrm>
            <a:off x="468313" y="395288"/>
            <a:ext cx="8675687" cy="657225"/>
          </a:xfrm>
        </p:spPr>
        <p:txBody>
          <a:bodyPr>
            <a:noAutofit/>
          </a:bodyPr>
          <a:lstStyle/>
          <a:p>
            <a:r>
              <a:rPr lang="fr-CA" sz="4000" dirty="0">
                <a:solidFill>
                  <a:srgbClr val="FFFFFF"/>
                </a:solidFill>
              </a:rPr>
              <a:t>11% = + de 45h par semaine</a:t>
            </a:r>
            <a:endParaRPr lang="fr-CA" altLang="fr-FR" sz="4000" dirty="0">
              <a:solidFill>
                <a:srgbClr val="FFFFFF"/>
              </a:solidFill>
            </a:endParaRPr>
          </a:p>
        </p:txBody>
      </p:sp>
      <p:pic>
        <p:nvPicPr>
          <p:cNvPr id="5" name="Image 4" descr="Capture d’écran">
            <a:extLst>
              <a:ext uri="{FF2B5EF4-FFF2-40B4-BE49-F238E27FC236}">
                <a16:creationId xmlns:a16="http://schemas.microsoft.com/office/drawing/2014/main" id="{6D3D81C5-B26C-4EB3-A1A7-2B52B1E6A273}"/>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204178" y="1412776"/>
            <a:ext cx="8735644" cy="4944165"/>
          </a:xfrm>
          <a:prstGeom prst="rect">
            <a:avLst/>
          </a:prstGeom>
        </p:spPr>
      </p:pic>
    </p:spTree>
    <p:extLst>
      <p:ext uri="{BB962C8B-B14F-4D97-AF65-F5344CB8AC3E}">
        <p14:creationId xmlns:p14="http://schemas.microsoft.com/office/powerpoint/2010/main" val="1619902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7"/>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Rétrospective">
  <a:themeElements>
    <a:clrScheme name="Personnalisé 1">
      <a:dk1>
        <a:sysClr val="windowText" lastClr="000000"/>
      </a:dk1>
      <a:lt1>
        <a:sysClr val="window" lastClr="FFFFFF"/>
      </a:lt1>
      <a:dk2>
        <a:srgbClr val="000000"/>
      </a:dk2>
      <a:lt2>
        <a:srgbClr val="E9E5DC"/>
      </a:lt2>
      <a:accent1>
        <a:srgbClr val="000000"/>
      </a:accent1>
      <a:accent2>
        <a:srgbClr val="881811"/>
      </a:accent2>
      <a:accent3>
        <a:srgbClr val="A28E6A"/>
      </a:accent3>
      <a:accent4>
        <a:srgbClr val="956251"/>
      </a:accent4>
      <a:accent5>
        <a:srgbClr val="918485"/>
      </a:accent5>
      <a:accent6>
        <a:srgbClr val="855D5D"/>
      </a:accent6>
      <a:hlink>
        <a:srgbClr val="00B0F0"/>
      </a:hlink>
      <a:folHlink>
        <a:srgbClr val="0070C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4968</TotalTime>
  <Words>2723</Words>
  <Application>Microsoft Office PowerPoint</Application>
  <PresentationFormat>Affichage à l'écran (4:3)</PresentationFormat>
  <Paragraphs>268</Paragraphs>
  <Slides>39</Slides>
  <Notes>39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39</vt:i4>
      </vt:variant>
    </vt:vector>
  </HeadingPairs>
  <TitlesOfParts>
    <vt:vector size="44" baseType="lpstr">
      <vt:lpstr>Arial</vt:lpstr>
      <vt:lpstr>Arial Black</vt:lpstr>
      <vt:lpstr>Calibri</vt:lpstr>
      <vt:lpstr>Wingdings</vt:lpstr>
      <vt:lpstr>Rétrospective</vt:lpstr>
      <vt:lpstr>Présentation PowerPoint</vt:lpstr>
      <vt:lpstr>Questionnement</vt:lpstr>
      <vt:lpstr>Réponses</vt:lpstr>
      <vt:lpstr>Conseils pour être actif à l’intention des jeunes adultes</vt:lpstr>
      <vt:lpstr>Conseils pour être actif à l’intention des jeunes adultes</vt:lpstr>
      <vt:lpstr>Questionnement</vt:lpstr>
      <vt:lpstr>Questionnement</vt:lpstr>
      <vt:lpstr>Réponses</vt:lpstr>
      <vt:lpstr>11% = + de 45h par semaine</vt:lpstr>
      <vt:lpstr>Parlons stats !</vt:lpstr>
      <vt:lpstr>Motivation à bouger ou être actifs ?</vt:lpstr>
      <vt:lpstr>Conseils pour être actif à l’intention des jeunes adultes</vt:lpstr>
      <vt:lpstr>Questionnement</vt:lpstr>
      <vt:lpstr>Un peu d’histoire…</vt:lpstr>
      <vt:lpstr>Réponse</vt:lpstr>
      <vt:lpstr>5e siècle AVANT J-C</vt:lpstr>
      <vt:lpstr>Le Moyen âge  (900-1400 APRÈS J-C)</vt:lpstr>
      <vt:lpstr>La Renaissance  (15ème / 16ème siècles)</vt:lpstr>
      <vt:lpstr>1860</vt:lpstr>
      <vt:lpstr>1956</vt:lpstr>
      <vt:lpstr>1957</vt:lpstr>
      <vt:lpstr>21e siècle</vt:lpstr>
      <vt:lpstr>Qu’est-ce qui est arrivé ?</vt:lpstr>
      <vt:lpstr>Évolution technologique</vt:lpstr>
      <vt:lpstr>L’influence de l’environnement</vt:lpstr>
      <vt:lpstr>La technologie à notre service ?</vt:lpstr>
      <vt:lpstr>Présentation PowerPoint</vt:lpstr>
      <vt:lpstr>Santé sur iOS</vt:lpstr>
      <vt:lpstr>Santé</vt:lpstr>
      <vt:lpstr>URGENCE !</vt:lpstr>
      <vt:lpstr>Présentation PowerPoint</vt:lpstr>
      <vt:lpstr>MapMyRun  « Suis Ma Course »</vt:lpstr>
      <vt:lpstr>Nike+ Running ou Training Club ou Fuel</vt:lpstr>
      <vt:lpstr>Devenir et rester un adulte actif</vt:lpstr>
      <vt:lpstr>Présentation vidéo</vt:lpstr>
      <vt:lpstr>Petit vidéo !</vt:lpstr>
      <vt:lpstr>Votre opinion</vt:lpstr>
      <vt:lpstr>Questions ?</vt:lpstr>
      <vt:lpstr>Références</vt:lpstr>
    </vt:vector>
  </TitlesOfParts>
  <Company>uqtr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DES SAINES HABITUDES DE VIE ÉCOLE SECONDAIRE CHAVIGNY</dc:title>
  <dc:creator>Alex Fontaine</dc:creator>
  <cp:lastModifiedBy>Ricard, Gabriel</cp:lastModifiedBy>
  <cp:revision>234</cp:revision>
  <dcterms:created xsi:type="dcterms:W3CDTF">2016-05-28T17:48:41Z</dcterms:created>
  <dcterms:modified xsi:type="dcterms:W3CDTF">2023-06-15T16:37:53Z</dcterms:modified>
</cp:coreProperties>
</file>